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85" r:id="rId5"/>
    <p:sldId id="268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6" r:id="rId15"/>
    <p:sldId id="269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49"/>
    <a:srgbClr val="FE97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7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1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3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5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8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E2873F-2781-0860-C874-EE8A04D357D6}"/>
              </a:ext>
            </a:extLst>
          </p:cNvPr>
          <p:cNvSpPr txBox="1"/>
          <p:nvPr/>
        </p:nvSpPr>
        <p:spPr>
          <a:xfrm>
            <a:off x="2233247" y="2886544"/>
            <a:ext cx="772843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과제 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-2:NFQ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1100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강화학습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77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60481" y="2501014"/>
            <a:ext cx="873955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선형 회귀 모델을 정의하고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 데이터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(X_data)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출력 데이터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(y_data)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사용하여 모델을 훈련 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실질적으로 선형회귀 분석을 하는 부분</a:t>
            </a: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169" y="1315183"/>
            <a:ext cx="2467708" cy="11138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7" y="3746255"/>
            <a:ext cx="2943225" cy="666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407375" y="4631680"/>
            <a:ext cx="565931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훈련된 모델의 계수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(coefficient)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절편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(intercept)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출력합니다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3-2.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278315" y="1334565"/>
            <a:ext cx="500575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y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축을 이전 그래프와 동일하게 선형 회귀 그래프를 출력합니다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159" y="1306286"/>
            <a:ext cx="4605186" cy="532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3-2.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415147" y="1322690"/>
            <a:ext cx="651955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 눈에 선형 회귀 결과를 알아볼 수 있도록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두 그래프를 겹쳐 출력 해 보았습니다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y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축을 이전 그래프와 동일하게 하여 진행 하였습니다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208" y="1235034"/>
            <a:ext cx="5125078" cy="538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3-2.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380282" y="1258289"/>
            <a:ext cx="5005754" cy="364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이전 그래프에 선형 회귀 모델을 통해 예측 한 미래 값을 점으로 표시 해 보았습니다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값의 증가량에 따라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5000 – 12000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으로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값의 범위를 늘려 주었습니다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ko-KR" sz="1400" smtClean="0">
                <a:solidFill>
                  <a:prstClr val="black"/>
                </a:solidFill>
              </a:rPr>
              <a:t> </a:t>
            </a:r>
            <a:r>
              <a:rPr lang="ko-KR" altLang="en-US" sz="1400" smtClean="0">
                <a:solidFill>
                  <a:prstClr val="black"/>
                </a:solidFill>
              </a:rPr>
              <a:t>선형 회귀 분석을 통해 예측 한 서울 지역의 집 값은 계속해서 증가하는 형태를 띤다는 것을 알 수 있습니다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  <a:buFont typeface="Arial" charset="0"/>
              <a:buChar char="•"/>
              <a:defRPr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smtClean="0">
                <a:solidFill>
                  <a:prstClr val="black"/>
                </a:solidFill>
              </a:rPr>
              <a:t> 이렇듯</a:t>
            </a:r>
            <a:r>
              <a:rPr lang="en-US" altLang="ko-KR" sz="1400" smtClean="0">
                <a:solidFill>
                  <a:prstClr val="black"/>
                </a:solidFill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</a:rPr>
              <a:t>선형 회귀 분석을 이용 해 에이전트를 학습시키는 방법으로 미래의 값을 예측할 수도 있음을 알 수 있었습니다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607" y="1254188"/>
            <a:ext cx="5003036" cy="540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3-2.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내용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6.6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8398" y="1373310"/>
            <a:ext cx="11345046" cy="364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앞에서 소개된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MNIST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프로그램을 작성하고 실행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2.MNIST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프로그램을 수정하여 아래 파라미터를 수정하여 실행하고 정확도를 비교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모델의 구성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노드 및 계층의 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학습 데이터 미니배치 크기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에포크 수</a:t>
            </a:r>
            <a:b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endParaRPr lang="ko-KR" altLang="en-US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앞에서 배운 내용을 사용한 임의의 프로그램 작성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파이토치의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torchvision.datasets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제공하는 데이터 세트</a:t>
            </a:r>
            <a:b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또는 공개된 데이터 등을 사용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소스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설명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34344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MNIST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973" y="1471762"/>
            <a:ext cx="44069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0574" y="1123844"/>
            <a:ext cx="4729342" cy="534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34344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MNIST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980" y="1489974"/>
            <a:ext cx="379730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3631" y="1489853"/>
            <a:ext cx="3481525" cy="349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04746" y="1451484"/>
            <a:ext cx="21526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34344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MNIST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103" y="1351882"/>
            <a:ext cx="7163878" cy="523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0371" y="1351742"/>
            <a:ext cx="41719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34344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MNIST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834" y="1300365"/>
            <a:ext cx="5391599" cy="301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822107" y="4372888"/>
            <a:ext cx="1662965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모델의 구성 변경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365" y="5147544"/>
            <a:ext cx="52482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1353406" y="5853756"/>
            <a:ext cx="299430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학습 데이터 및 미니배치 크기 변경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6435" y="1296569"/>
            <a:ext cx="19431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632771" y="2006375"/>
            <a:ext cx="1662965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에포크 수 변경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51984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MNIST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::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실행결과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162" y="1397839"/>
            <a:ext cx="4741653" cy="52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9419" y="1347429"/>
            <a:ext cx="21621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4948" y="1362972"/>
            <a:ext cx="3823088" cy="439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7374643" y="5888262"/>
            <a:ext cx="458156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더 많은 양의 데이터를 더 큰 에포크 수로 훈련 시켰는데</a:t>
            </a: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간단한 예라 눈에 띄지는 않지만 정확도가 늘었다</a:t>
            </a: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43189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내용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7-2: NFQ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8398" y="1373310"/>
            <a:ext cx="11345046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앞의 카트폴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NFQ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 코드의 실행 분석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카트폴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NFQ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예에 대해 다음 파라미터 등을 변경해 가며</a:t>
            </a:r>
            <a:b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성능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보상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경과시간 등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등 비교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할인율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입실론 감가율 등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신경망 은닉 계층 구조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노드 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계층 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4846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간단한 신경망 예를 수정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736" y="1306146"/>
            <a:ext cx="3434618" cy="544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7746" y="1342927"/>
            <a:ext cx="5004289" cy="205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5576" y="4118831"/>
            <a:ext cx="5038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3617927" y="897877"/>
            <a:ext cx="74590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교재의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간단한 신경망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예를 수정 했습니다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코드에 대한 설명은 주석으로 추가 하였습니다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66994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경사 하강법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선형 회귀 분석 머신 러닝 예를 수정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837" y="1299141"/>
            <a:ext cx="4178151" cy="552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7623" y="1325952"/>
            <a:ext cx="21431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8885" y="1310136"/>
            <a:ext cx="38481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23759" y="3196045"/>
            <a:ext cx="5063976" cy="125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2757" y="4468484"/>
            <a:ext cx="3113725" cy="223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AutoShape 8" descr="data:image/png;base64,iVBORw0KGgoAAAANSUhEUgAAAjcAAAGwCAYAAABVdURTAAAAOXRFWHRTb2Z0d2FyZQBNYXRwbG90bGliIHZlcnNpb24zLjcuMSwgaHR0cHM6Ly9tYXRwbG90bGliLm9yZy/bCgiHAAAACXBIWXMAAA9hAAAPYQGoP6dpAABO6ElEQVR4nO3deXhU1f0G8HcSSUI0GdZkAgTZVAh7wEBAy1JoAEVQqxQEo6AWClagda8ipTWIgrggFC3mJ6C4AiqUyiJaIJQ1yKYVCEIxYWcCgSxk7u+P25lkklnunbn7vJ/nyfOUyZ2ZM1Pa+3LO93yPTRAEAUREREQWEaX3AIiIiIiUxHBDRERElsJwQ0RERJbCcENERESWwnBDRERElsJwQ0RERJbCcENERESWco3eA9Cay+XCzz//jISEBNhsNr2HQ0RERBIIgoCLFy+iSZMmiIoKPDcTceHm559/Rmpqqt7DICIiohAcP34czZo1C3hNxIWbhIQEAOKXk5iYqPNoiIiISIri4mKkpqZ67uOBRFy4cS9FJSYmMtwQERGZjJSSEhYUExERkaUw3BAREZGlMNwQERGRpURczY1UlZWVqKio0HsYZFB16tRBdHS03sMgIiIfGG5qEAQBRUVFuHDhgt5DIYOrV68eHA4H+yURERkMw00N7mCTlJSE+Ph43rioFkEQcPnyZZw6dQoAkJKSovOIiIioOoabaiorKz3BpmHDhnoPhwysbt26AIBTp04hKSmJS1RERAbCguJq3DU28fHxOo+EzMD994S1WURExsJw4wOXokgK/j0hIjImLksRERGRbJUuAdsKzuHUxVIkJcQho2UDREcZ4x99DDdEREQky5p9hZj+xQEUOks9j6XY4zBtaBoGddB/kwWXpYiIiEiyNfsKMWHJLq9gAwBFzlJMWLILa/YV6jSyKgw3Kql0Ccg7fBYr808g7/BZVLoEVd/vgQcegM1mg81mQ506dZCcnIyBAwdi0aJFcLlckl8nNzcX9erVU2+gRERkWpUuAdO/OABfdzT3Y9O/OKD6PS8YLkupQK/pukGDBuHdd99FZWUlTp48iTVr1uCxxx7DJ598gs8//xzXXMP/uomIKHTbCs7VmrGpTgBQ6CzFtoJzyGytX0sVztwoTM/putjYWDgcDjRt2hTp6el45plnsHLlSvzjH/9Abm4uAGDOnDno2LEjrr32WqSmpuJ3v/sdLl26BADYuHEjHnzwQTidTs8s0AsvvAAAWLx4Mbp3746EhAQ4HA6MGjXK08SOiIgiw6mL/oNNKNepheFGQUacruvfvz86d+6Mzz77DAAQFRWF119/Hfv378f//d//YcOGDXjiiScAAL169cLcuXORmJiIwsJCFBYW4o9//CMAsZfLjBkzsGfPHqxYsQJHjx7FAw88oNnnICIi/SUlxCl6nVq4TqEgo07XtW3bFt999x0AYPLkyZ7HW7Rogb/85S8YP3483nrrLcTExMBut8Nms8HhcHi9xtixYz3/uVWrVnj99ddx880349KlS7juuus0+RxERKSvjJYNkGKPQ5Gz1Oc/5G0AHHZxW7ieOHOjIKNO1wmC4Gk4t27dOvzyl79E06ZNkZCQgDFjxuDs2bO4fPlywNfYuXMnhg4diubNmyMhIQF9+vQBABw7dkz18RMRkTFER9kwbWgaADHIVOf+87Shabr3u2G4UZBRp+sOHjyIli1b4ujRo7j99tvRqVMnfPrpp9i5cyfmzZsHACgvL/f7/JKSEmRlZSExMRFLly7F9u3bsXz58qDPIyIi6xnUIQXzR6fDYfe+lznscZg/Ot0QfW64LKUgI07XbdiwAXv37sWUKVOwc+dOuFwuzJ49G1FRYq796KOPvK6PiYlBZWWl12Pff/89zp49i5kzZyI1NRUAsGPHDm0+ABERGc6gDikYmOYwbIdiztwoSO/purKyMhQVFeHEiRPYtWsXXnzxRQwbNgy333477r//frRp0wYVFRV44403cOTIESxevBgLFizweo0WLVrg0qVLWL9+Pc6cOYPLly+jefPmiImJ8Tzv888/x4wZM1T5DEREZA7RUTZktm6IYV2aIrN1Q8MEG4DhRnF6TtetWbMGKSkpaNGiBQYNGoSvv/4ar7/+OlauXIno6Gh07twZc+bMwUsvvYQOHTpg6dKlyMnJ8XqNXr16Yfz48RgxYgQaN26MWbNmoXHjxsjNzcXHH3+MtLQ0zJw5E6+88opqn4OIiCgcNkEQ9G0jqLHi4mLY7XY4nU4kJiZ6/a60tBQFBQVo2bIl4uLCq4sx8oFipAwl/74QEVFgge7fNbHmRiXu6ToiIiLSFpeliIiIyFIYboiIiMhSGG6IiIjIUhhuiIiIyFIYboiIiMhSGG6IiIjIUhhuiIiIyFIYbiKEzWbDihUr9B6Grh544AEMHz5c8vUbN26EzWbDhQsXVBsTEREpj+HGIoLduAsLCzF48GDtBiSTzWaDzWbD1q1bvR4vKytDw4YNYbPZsHHjRn0GR0REpsJwEyEcDgdiY2N1HYMgCLh69arf36empuLdd9/1emz58uW47rrr1B4aERFZCMNNhKi+LHX06FHYbDZ89tln6NevH+Lj49G5c2fk5eV5PWfTpk249dZbUbduXaSmpuL3v/89SkpKPL9fvHgxunfvjoSEBDgcDowaNQqnTp3y/N69rPOPf/wD3bp1Q2xsLDZt2uR3jNnZ2Vi2bBmuXLnieWzRokXIzs6ude3evXvRv39/1K1bFw0bNsQjjzyCS5cueX5fWVmJqVOnol69emjYsCGeeOIJ1DxGzeVyIScnBy1btkTdunXRuXNnfPLJJ9K+UCIiMiyGm2AEASgp0edH5TNNn332Wfzxj39Efn4+brzxRowcOdIzs3L48GEMGjQId999N7777jt8+OGH2LRpEyZNmuR5fkVFBWbMmIE9e/ZgxYoVOHr0KB544IFa7/PUU09h5syZOHjwIDp16uR3PN26dUOLFi3w6aefAgCOHTuGb7/9FmPGjPG6rqSkBFlZWahfvz62b9+Ojz/+GOvWrfMa2+zZs5Gbm4tFixZh06ZNOHfuHJYvX+71Ojk5OXjvvfewYMEC7N+/H1OmTMHo0aPxzTffyP4uiYjIQIQI43Q6BQCC0+ms9bsrV64IBw4cEK5cuVL14KVLgiDGDO1/Ll2S/Lmys7OFYcOG+f09AGH58uWCIAhCQUGBAEB45513PL/fv3+/AEA4ePCgIAiCMG7cOOGRRx7xeo1//etfQlRUlPf3U8327dsFAMLFixcFQRCEr7/+WgAgrFixIuj43eObO3eu0K9fP0EQBGH69OnCnXfeKZw/f14AIHz99deCIAjCwoULhfr16wuXqn0/q1atEqKiooSioiJBEAQhJSVFmDVrluf3FRUVQrNmzTzfUWlpqRAfHy9s2bLFaxzjxo0TRo4c6TX+8+fP+xyzz78vRESkikD375o4cxPBqs+ipKSkAIBnWWnPnj3Izc3Fdddd5/nJysqCy+VCQUEBAGDnzp0YOnQomjdvjoSEBPTp0weAOONSXffu3SWPafTo0cjLy8ORI0eQm5uLsWPH1rrm4MGD6Ny5M6699lrPY71794bL5cIPP/wAp9OJwsJC9OjRw/P7a665xmschw4dwuXLlzFw4ECvz/jee+/h8OHDksdLRETGc43eAzC8+HigWi2H5u+tojp16nj+s81mAyDWoQDApUuX8Nvf/ha///3vaz2vefPmnqWhrKwsLF26FI0bN8axY8eQlZWF8vJyr+urh5BgGjZsiNtvvx3jxo1DaWkpBg8ejIsXL4by8QJy1+esWrUKTZs29fqd3oXXREQUHoabYGw2QMbN2SrS09Nx4MABtGnTxufv9+7di7Nnz2LmzJlITU0FAOzYsUOR9x47diyGDBmCJ598EtHR0bV+365dO+Tm5qKkpMQTnDZv3oyoqCjcdNNNsNvtSElJwb///W/84he/AABcvXoVO3fuRHp6OgAgLS0NsbGxOHbsmGfGiYiIrIHhxkKcTify8/O9HmvYsKEnfMjx5JNPomfPnpg0aRIeeughXHvttThw4ADWrl2LN998E82bN0dMTAzeeOMNjB8/Hvv27cOMGTMU+RyDBg3C6dOnkZiY6PP39913H6ZNm4bs7Gy88MILOH36NB599FGMGTMGycnJAIDHHnsMM2fOxA033IC2bdtizpw5Xs34EhIS8Mc//hFTpkyBy+XCLbfcAqfTic2bNyMxMdHnDi0iIjIHhhsL2bhxI7p27er12Lhx4/DOO+/Ifq1OnTrhm2++wbPPPotbb70VgiCgdevWGDFiBACgcePGyM3NxTPPPIPXX38d6enpeOWVV3DHHXeE/TlsNhsaNWrk9/fx8fH45z//icceeww333wz4uPjcffdd2POnDmea/7whz+gsLAQ2dnZiIqKwtixY3HnnXfC6XR6rpkxYwYaN26MnJwcHDlyBPXq1UN6ejqeeeaZsD8DERHpxyYIKu83Npji4mLY7XY4nc5aMwOlpaUoKChAy5YtERcXp9MIySz494WISDuB7t81cbcUERERWQrDDREREVkKww0RERFZCsMNERERWQrDjQ8RVmNNIeLfEyIiY+JW8GrcHXsvX76MunXr6jwaMrrLly8D8O70TERkFJUuAdsKzuHUxVIkJcQho2UDREfZ9B6WJhhuqomOjka9evU85yvFx8d7jiUgchMEAZcvX8apU6dQr149n12UiYj0tGZfIaZ/cQCFzlLPYyn2OEwbmoZBHVJ0HJk2GG5qcDgcAKoOkCTyp169ep6/L0RERrFmXyEmLNmFmgvnRc5STFiyC/NHp1s+4DDc1GCz2ZCSkoKkpCRUVFToPRwyqDp16nDGhogMp9IlYPoXB2oFGwAQANgATP/iAAamOSy9RMVw40d0dDRvXkRE5MXodSzbCs55LUXVJAAodJZiW8E5ZLZuqN3ANMZwQ0REJIEZ6lhOXfQfbGpeZ/SgFg6GGyIioiDMUseSlCDtnLujZy7jlpc2GDqohYN9boiIiAIIVscCiHUslS79e19ltGyAFHsc/M2/2ADUi6+Duev+U2v5yh3U1uwrVH2catM13OTk5ODmm29GQkICkpKSMHz4cPzwww9Bn/fxxx+jbdu2iIuLQ8eOHbF69WoNRktERJFITh2L3qKjbJg2NA0AagUcG6rCmBmCWjh0DTfffPMNJk6ciK1bt2Lt2rWoqKjAr371K5SUlPh9zpYtWzBy5EiMGzcOu3fvxvDhwzF8+HDs27dPw5ETEVGkkFPHYgSDOqRg/uh0OOzeS1QOexymDLgBFy773wlspKAWDptgoB7yp0+fRlJSEr755hv84he/8HnNiBEjUFJSgi+//NLzWM+ePdGlSxcsWLAg6HsUFxfDbrfD6XQiMTFRsbETEZE15R0+i5Fvbw163QcP9zTUDiRfBcNffvczHluWH/S5r/2mC4Z1aar+IGWQc/82VEGx0+kEADRo0MDvNXl5eZg6darXY1lZWVixYoXP68vKylBWVub5c3FxcfgDJSKiiOGuYylylvpczrFBnBXJaOn/3qWH6ChbrbAlteBY6nVGZZiCYpfLhcmTJ6N3797o0KGD3+uKioqQnJzs9VhycjKKiop8Xp+TkwO73e75SU1NVXTcRERkbcHqWABg2tA0U2yjllJwnGLAoCaXYcLNxIkTsW/fPixbtkzR13366afhdDo9P8ePH1f09YmIyPoC1bEYZRu4FFYKaoEYYllq0qRJ+PLLL/Htt9+iWbNmAa91OBw4efKk12MnT570e8ZPbGwsYmNjFRsrERFFpkEdUjAwzWH6xnfuoFazIaHDQn1udA03giDg0UcfxfLly7Fx40a0bNky6HMyMzOxfv16TJ482fPY2rVrkZmZqeJIiYiIfNexmFG4Qc3o3Y11DTcTJ07E+++/j5UrVyIhIcFTN2O321G3bl0AwP3334+mTZsiJycHAPDYY4+hT58+mD17Nm677TYsW7YMO3bswMKFC3X7HERERGYTalAzwzEUutbczJ8/H06nE3379kVKSorn58MPP/Rcc+zYMRQWVnVL7NWrF95//30sXLgQnTt3xieffIIVK1YELEImIiKKVJUuAXmHz2Jl/gnkHT4bVoM+9zEURu9ubKg+N1pgnxsiIooUSs6yVLqEWudRVefeEr/pyf6qLFHJuX8bZrcUERERKUfpWRYzHUPBcENERGQxahz2aaZjKBhuiIiILEaNWRYzdTdmuCEiIrIYNWZZzNTdmOGGiIjIYtSYZTFTd2OGGyIiIotRa5bFLMdQGOL4BSIiIlKOe5ZlwpJdsAFehcXhzrKY4RgK9rkhIiKyKDN0E5ZKzv2bMzdEREQWZYZZFjUw3BAREVmYlod9GuVATYYbIiIiCpuRlsC4W4qIiIjCYrQDNRluiIiINKTkKd1GoMZRD+HishQREZFGjLR0oxQ5Rz1oVfvDmRsiIiINGG3pJhzVZ582Hzot6TlaHqjJmRsiIiKVBVu6sUFcuhmY5jD8Nm1fs09SaHmgJmduiIiIVKbGKd168Df7FIgeB2oy3BAREalMjVO6tRZo9skfvQ7U5LIUERGRytQ4pVtrwWaffHHoVCzNcENERKQy9yndRc5SnzMfNohBQMulG7mkzipN6tcGNyRfp2uHYi5LERERqcx9SjdQtVTjptfSjVxSZ5V6t2mEYV2aIrN1Q90+D8MNERFZhpEb5A3qkIL5o9PhsHuHBIc9DvNHpxu+z4179slfXNGjcNgfLksREZElmKFBnpxTuo1yCKWbe/ZpwpJdsAFey2tGm32yCYJgnFirgeLiYtjtdjidTiQmJuo9HCIiUoB7i3LNG5r7NmuGmZHqtApqoQQovUKknPs3ww0REZlapUvALS9t8LuTx12su+nJ/oaYVQhGq6AWTkjRY1ZJzv2bNTdERGRqVmmQB2h3CGW4R0FER9mQ2bqh7oXD/jDcEBGRqa09UCTpOiM3yHPTIqgZ8RRvpTHcEBGRaa3ZV4hFm49KutbIDfLctOhkLCdAGXn3WSDcLUVERKbknoGQwihblIPRopOx1GC07kARpn6Ub+jdZ/5w5oaIiExJznEARtmiHIwWvWSkBqO/bz4ack2O3hhuiIjIlKTOQIzr3cLwMw1uWnQylhKg/L28WWpyGG6IiMiUpM5ADEhzqDwSZandyThYgBIABMotZth9xpobIiIyJSscRumPnE7Gob7+/NHptfrcOOxxGNzBIalI28i7zxhuiIgspHpztUbXxQICcKakzBDt+5VmpuMAQuHuJaMWfwFqW8E5SeHGyLvPGG6IiCzCV8fZ6syy00WOQDMQVvusavAVoKwwI8bjF4iILMBfy/7qzHrOkhRGO2TS7Nx/nwDfM2J6/B3i8QtERBEkUMfZ6syy0yUURj8OwGzULmpWG5eliIhMTk6/l+o7XdSs5yDzU7uoWU0MN0REJhfKrhUj73Qh41C7qFktXJYiIjK5UHatGHmnC1G4GG6IiEwuWMfZ6pRo309kdAw3REQmF6jjbHVa934x64nSZH6suSEisgB//V6q07L3i6+eO1bss0PGxD43REQWYoQOxf567li5zw6pT879mzM3REQWovfulkA9dwSIAWf6FwcwMM1hii3FZE6suSEiIsUE67mj5onSrPEhN87cEBGRYqT2z1G6zw5rfKg6ztwQEZFipPbPUbLPjrvGp+aMUZGzFBOW7MKafYWKvA9nhsyDMzdERKQYrU+U1qrGhzND5sKZGyIi8imUmYpAPXfU6LOjRY2PVjNDpBzO3BARUS3hzFT467mjRp8dtWt8uPvLnBhuiIjIi78+Ne6ZCil9arQ6UVrtGh85M0NmPGDSqhhuiIjIQ8mZCi167qhd46PX7i8KD2tuiIgUYoXdNHr2qQmF2jU+euz+ovBx5oaISAFW2U1jxpkKNWt8tN79ZSrl5cDy5UDHjkDz5sA//wmsXAl88w0wcSLwxBO6DY3hhogoTErUqBiFWWcq1Krxcc8MTViyCzbA679jrU9Z140giEGmqAh46SVg/vzgzykqUn9cATDcEBGFwWq7acw8UxGoxqf6gaJyg4+Wu790V1YGHDgAfPUVMG8ecPy49Oc6HMDddwP33APceqt6Y5RA13Dz7bff4uWXX8bOnTtRWFiI5cuXY/jw4X6v37hxI/r161fr8cLCQjgcDhVHSkTkm9V201hxpkKJJUOtdn9p6rvvgM6dw3+dRx8VA02vXkB0dPivpwBdw01JSQk6d+6MsWPH4q677pL8vB9++MHruPOkpCQ1hkdEFJQZa1SCsdJMhZJLhnqfuB6yCxeATz8F6tQB/vIX4Mcfw3u9xo2BUaPEQJOZCUQZb2+SruFm8ODBGDx4sOznJSUloV69esoPiIhIJrPWqARjhZkKqy0ZSlJeDuzYAUyeDGzfrtzrOhzAyJFioOnRw5CBpjpT1tx06dIFZWVl6NChA1544QX07t3b77VlZWUoKyvz/Lm4uFiLIRJRhDBzjUowpp2p+B+rLRnW4nQCe/YA+flijcyqVcq+fpMmVYEmIwOwmScAmircpKSkYMGCBejevTvKysrwzjvvoG/fvvj3v/+N9PR0n8/JycnB9OnTNR4pEUUKK9aoWIVllgwFQSzszc8Xf3btErdcq6FZs6pA0727qQJNdTZBEAzRZcpmswUtKPalT58+aN68ORYvXuzz975mblJTU+F0Or3qdoiIwmGVPjdShbP7SIvXA4C8w2cx8u2tQa/74OGePmdu1BiTZGVl4mzMhx8CS5eq+16pqVU1NOnphg00xcXFsNvtku7fppq58SUjIwObNm3y+/vY2FjExsZqOCIiikRWqFGRSukgp1YwDGfJUJewWlEBLF4MPP44cE7lDtDXX18VaLp0MWygCZWxK4IkyM/PR0qK9f5VRETm465RGdalKTJbN7RssJmwZFetWhb37qM1+wp1fb3qQj2aQc0xeTlzRqyT6dtXDBcxMcC4ceoFm5YtgWefFZe2CgqAF18Euna1XLABdJ65uXTpEg4dOuT5c0FBAfLz89GgQQM0b94cTz/9NE6cOIH33nsPADB37ly0bNkS7du3R2lpKd555x1s2LABX331lV4fgYgoYii9+0iL3Uxyt7WrOqarV4G8PODLL4FZs2R/lpC0bl01Q9OhgyWDjC+6hpsdO3Z4NeWbOnUqACA7Oxu5ubkoLCzEsWPHPL8vLy/HH/7wB5w4cQLx8fHo1KkT1q1b57OxHxFRILrWU5iU0ruPtNrNJGfJUPEx/fwzsGYNsHq12GtGCzfcUBVo2rfX5j0NRtdw07dvXwSqZ87NzfX68xNPPIEndDyIi4isIdKKfwFlwpzSu4+03M0kdVt72GO6ehXYulUMM6tXi1u1tXDTTWKg+fWvgbQ0bd7TwExfUExEJIeZDrlUanZJqTCndMNCIzZAlDMm938/ziM/oc2uzWi141+IWvuV2H9GC+3aVQWatm21eU+TYLghoohhpo61SgUSJcNcRssGcCTGoqi4zOfv5TYsNGIDRCljur4u0HB2DqLnz0amZiP7n/btqwLNjTdq/e6mwXBDRBHDLB1r/QWSQmcpxi/ZhSkDbsSk/m2CBjCpYa5/22Ts/Ol80BmitQeKUHrV5fO9QmlYaMQGiP7GlHF8Hz56/ynNxuGlY8eqQNOmjT5jMBmGGyKKGFp3rA1lWSlQIHF7dd1/8MG2n/DCHe0DzrpIDXM9c9bjXEm553FfM0T+ApebPb4OZt7VUfaSnhEP6RzUIQUL7m2PJsOHoOPxg5q/PwDxtG53oGnVSp8xmBjDDRFFDC1rPEJdVgoWSNyKisuCLitJDWnVgw1Qe8lKSuCqWycaA9Mckt6vJsM0QPzuOzFUAMjS9p1FXbtWBZoWLfQYgWWYvokfEZFU7noKf7dMG8QAEm6NRzhN4OTOGk3/4gAqXb5jR6ghzf1q7teWErjcy3mh0qUBYlkZMGGC2PvFZvMEG0116wbMng0cPSqeGfXHPzLYKIDhhogiRqgda+UIVucCKBdIqtcI+RIszEl9bcscQAkAu3dXhZm4OGDBAu3HcPPNwKuvAseOATt2AFOnischkGIYbogoorhrPBx27xDhsMcpsg1cTtGyL6EEEn+hIlCYk/PaRtyyLVl5OXD33VWBJj1dn3H06AG89hrw3/8C27YBkyeLB1aSKlhzQ0QRR80aj3BnOarv1pEqUKjwV7Db4No6OFdSIem1jbhlO6AvvwSGDtV7FEBmplhDc9ddQJMmeo8mojDcEFFEktqxVi4lZjncgeSFzw+gqNh/WJIaKqqHuSLnFZwrKUe9+Bj8dfVBnC8pDxpYjLhlu5ZFi8RDJ3V2vuvNqP/QA2KgcYRWYE3hY7ghIlKQUrMc7kDy5oYf8eq6H32+DiA9VERH2eC8Uo5Z//whaHGwr9c24pZtbN0qzo7o7EzXHii+89e4/qHRqJ/CQGMENiHQ4U4WVFxcDLvdDqfTicTERL2HQ0QW5N4tBfie5ZBb26NEt+JgfWqqC/Tauh84+t//GqNWpU8fccnpzjuBxo31Hk1EkHP/ZrghIlKB0odzhhMqKl0CbnlpQ8AZmwbX1sFzt7eHI9GAJ6SXlIgzNHv36juOfv3EQDN8ONCokb5jiUBy7t9cliIiUoHSRcvh1AhJ6VNzrqQCjsQ4XY+d8OJyAY89Brz5pr7j+OUvxUAzbBjQ0CDfDQXFcENEpBK1ipblkrqDa/OhM/otN33zDbBnDxAbC4wfr937+jJwYFWgqV9f37FQSBhuiCji6V5HojKpO7je/PqQ5z+Hs4TmFvR7PXoUuPdeYPv2kN9DKd+0TMfKtD74zYxJyOjKs5zMjuGGiCKa0rUx4VArZAXbweVLzfOl5PL3vf75l9dj4IIXgXfflf2aSvu6VTesTOuL9W0ycDH2WgBAH1uszqMiJTDcEFHE8reDKNwbe6hjUStkBepT448AcXfX9C8OYGCaQ1bIqvm92gQXxm5fiee+/rv8wStsfeubsTKtDza0zsCl2Phavzdkl2WSjeGGiAxHi2WiYGdAhXpjD4UWIctfn5pAqh8VIbV2qPr3+mXuY+hw8nDog1bK0KFw/WYkBv7nOhwpjTJHl2UKC8MNERmKVstEcs6AUrMoWMuQVXMH148nL+LNr4OHDzkHYh6bPgt5f34qnGEqY9gwsSh4yBDguusQBeDx/4VIw3ZZJsXw4EwiMgz3DEbN0OGewVizr1Cx9zLKSdfhHrQpl3sH17AuTdG7jbTmc0GXag4c8BxM2VLPYHPnncDHHwOXLgErVojFytdd5/m12oemknFw5oaIDEHrZSKjnHStZ8gK66iI0lKgbl3FxyTb3XeLMzSDBgHxtWtoalLz0FQyDoYbIjIErZeJjHLStZ4hK6QDMW0GCAH33CMGmqyskAKWUfoPkXq4LEVEhqD1DIb7xg5U3cjdtKzBcIcsf+9ig1hzpFbIkrRUk5bmWXbSzYgRwMqVwJUrwEcfiUcgGGHmiAyJMzdEZAh6zGAY4aTrkGZPFOZrqabH5tWI6jhAtfeUZORIcYZm4ECxczGRRAw3RGQIei0TGaEGwyghK7NBFNCmmervFdB994mB5pe/ZKChkPFUcCIyDPduKcD3DIbVd7TocgyEIABROlcojBkjBpr+/YGYGH3HQoYl5/7NcENEsql5EzbScQiWpndhcHa2GGj69QPq1NF3LGQKcu7fXJYiIlnUDh9GWCayrLvuApYv1+/9H3xQDDR9+jDQkKo4c0NEkvk7JiBSlo30EtZM2b59QMeO6g4wkHHjxEDzi18A1/Df0xQ6ztwQkeKMdBZTJAlppkzvOpqHHxYDza23AtHR+o2DIhb73BCRJFofE0AhHEfh7kWjR7D57W+Bb74Brl4FFi4E+vZlsCHdcOaGiCQxyllMRqZkobXUmbJBHZuEM+TwTJggztD06qX/jiuiahhuiEgSo5zFZFRKF1oHminre3g7cj+ZHvJYwzJxohhoevZkoCHDYrghIkmMchaTEfkrtHYvH4VSaF1zBswmuFAw644wRxqiRx8VA01GBgMNmQLDDRFJYoRjAoxIrUJr9wzY0ZduV2Scci3qdgdaT34Yfe67Tf+eOEQyMdwQkWRGOCbAaFQ5zdxmQyaAo0oMUIZ3ug/DyrS+2OtoA9hs+CCzJ4MNmRLDDRHJ4qvJXrfr62PnT+exMv9ExDXdU6zQeuFCcceRxhbefCdWpvXB/uTWniATyUuMZA0MN0QkW3SUzTMLsWZfIfq8/HXEHpcQVqF1WRkQp0MB9uOPY3PGQIzeXgbYbFxiJMthZRgRyVbpEpB3+CxmfLEf4+X0YbEgd6G1vxhggxj2PLMgglDVj0bLYPPkk8CePYDLBcyahd6/Hoj5Y7rBYfceg8Mex07TZHqcuSEiWXxtea4pkjoWSy60jtbh35JPPy3ucmrf3mftDM/xIqvi2VJEJJm/Lc+BPHdbOzRKiLX8jdNX6Hv16wW4c9uX2g7k2WeBkSPFQENkIXLu3ww3RCRJpUvALS9tCDhjE4zVa3EqXQJ27fwRN2fcpO0bP/ecGGjatdP2fYk0xIMziUhxwbY8SxFOUztD+99BldEAbtbqPadNEwPNTRoHKSITYLghIkmUODPKcrU4WveAmT5dDDQ33KDt+xKZjOwKt+zsbHz77bdqjIWIDEypM6NMf3p4UlLVbictzJgB/PijODv0/PMMNkQSyA43TqcTAwYMwA033IAXX3wRJ06cUGNcRGQwwbY8y2Wq08P3768KNKdPq/9+f/0rcPiwGGj+9CegTRv135PIQmSHmxUrVuDEiROYMGECPvzwQ7Ro0QKDBw/GJ598goqKCjXGSEQG4N7yDKBWwHH/eWzvFnjuNmlFrYY/Pfzq1apA06GD+u+XkwMUFIiB5plngFat1H9PIosKqfFC48aNMXXqVOzZswf//ve/0aZNG4wZMwZNmjTBlClT8OOPPyo9TiIyAPfZUr4avy0YnY7nh7bHA71bymtqZzTuQFOnjvrv9dJLwE8/iYHmqaeAFi3Uf0+iCBBWQXFhYSHWrl2LtWvXIjo6GkOGDMHevXuRlpaGWbNmYcqUKUqNk4gMIljjN1OeHq5lYfDLLwMjRgCpqdq9J1GEkd3npqKiAp9//jneffddfPXVV+jUqRMeeughjBo1yrPvfPny5Rg7dizOnz+vyqDDwT43RNrw1dTOUH1uvvgCuOMObd5r9mwx0DRtGvTSSpfAjsFEPqja5yYlJQUulwsjR47Etm3b0KVLl1rX9OvXD/Xq1ZP70kRkIYZs7X/5MnDttdq816uvAvfeCzRpIvkphg+ERCYhe+Zm8eLFuOeeexCnx0m2CuDMDVGE+V+DPU289poYaBwO2U/1d7SFOwparvEhkUxy7t+y/xc/ZswY0wYbIoog7sJgtYPNG28ARUViiPr970MKNpUuAdO/OODzzC73Y9O/OIBKV0SdlkMUMh2OqSUiUslLL2nTYG/ePODUKTHQTJoEJCeH9XLBjrYwfeNDIo3x+AUiMhTZBbUnT4Y0WyLb/PnAr38NNGoU1sv4+nxSGxqaqvEhkY4YbojIMCQX1F69qn4fmuho4K23xEDTQJmePP4+329ubi7p+YZvfEhkEFyWIiJDcBfU1lyecZ8kvmbvz+o32KtTB3j7beDcOTFAPfKIosHG3+ebu+4/qBdfx7yND4kMRtdw8+2332Lo0KFo0qQJbDYbVqxYEfQ5GzduRHp6OmJjY9GmTRvk5uaqPk4iUleggtq3lr+Igpdux6BOwXvEhCQ2Fvj734Hz54HycuChh4D69UN+uUqXgLzDZ7Ey/wTyDp9FpUuQVDDsbnjo72gLwzU+JDIwXZelSkpK0LlzZ4wdOxZ33XVX0OsLCgpw2223Yfz48Vi6dCnWr1+Phx56CCkpKcjKytJgxEQkl5QampoFta3PHMf6v09Qb1B164pLTnfeCdjtir2s/2Wn1KAFw+cvV2DKgBuwbPtxr2sd7HNDJJuu4Wbw4MEYPHiw5OsXLFiAli1bYvbs2QCAdu3aYdOmTXj11Vf9hpuysjKUlZV5/lxcXBzeoIksQotOuFJraE5dLEV8+RUcePUeRd/fy7XXioFm+HBAhR5X/vrUFDlL8eo6aefttWh0LTY92d9YjQ+JTMhUBcV5eXkYMGCA12NZWVmYPHmy3+fk5ORg+vTpKo+MyFy06IQb6GY/YckusSldewcQFYVhAIYp8q41JCSIgWbYMPE/q0TKspMUSQlxiI6yIbN1Q6WGRhSRTFVQXFRUhOQa/SSSk5NRXFyMK1eu+HzO008/DafT6fk5fvy4FkMlMqyghbv7CsN+j2A3++1v3IdBHZuo02AvMRFYsgS4eBEoLgZGj1Y12ADB+9QEw4JhImWZauYmFLGxsYiNjdV7GESGECx02CB2wh2Y5ghrKcTXzT7zpz34YNmzIb9mQPXqiTM0d9yh3dlR1cjpP2Oak9KJTMxU4cbhcODkyZNej508eRKJiYmoW7euTqMiMg85nXDDWRpx3+wbXzqH7fPuD/l1AmrQQAw0Q4cC8fHqvIdEUvvPTBlwI5ZtP8aCYSKVmSrcZGZmYvXq1V6PrV27FpmZmTqNiMhcNOmEW1GBYV2bqVND06iRGGhuv13c8WQQGS0bIMUehyJnqc9ZMRvEEDOpfxtM6t+GBcNEKtO15ubSpUvIz89Hfn4+AHGrd35+Po4dOwZArJe5//6qf/WNHz8eR44cwRNPPIHvv/8eb731Fj766CNMmTJFj+ETmY7UGQbZnXAFoarBXkxMCCMLNJgk4JNPgCtXgNOngXvuMVSwAYDoKBumDU0DELxPjbtgeFiXpshs3ZDBhkgFuoabHTt2oGvXrujatSsAYOrUqejatSuef/55AEBhYaEn6ABAy5YtsWrVKqxduxadO3fG7Nmz8c4777DHDVEA1ZvKuQQBjsRY5Trhvv22OidvOxzAZ58BpaXi2VF33w3EGfvogUEdUjB/dDocdu9xOuxx4s4wLjsRacYmCIKcnYqmV1xcDLvdDqfTiUQVel0QGYmvLd/14uvgwuUKv4WtQW/E+/cDHTooP9gmTcQlp8GDlZ/90ZAW/YOIIpGc+7epam6ISDp/fWaclysAAPb/hRy3gIWtxcWKdvL1aNZMDDRZWaYONNWxTw2R/hhuiIIw47/EpWz5rlsnGvPGpeNMSZnvz+VyiSdjK615czHQ/OpX6p/sTUQRieGGKAAtOvmqQeqW76goG4Z1qXEg5e9/D7zxhrIDatFCDDQDBwLX8P92iEhdpupQTKQlLTr5qkX2lu/166t2OykVbFq1AtasASoqgIICsZbGwsHG12ngRKQP6/4/DVEYtOrkqxYpW7lTik9jWNdmyr5xmzbiDE3//uosaRmUWWf4iKyK4YZMQeu6F606+arFX1O52Kvl+GH2Xcq+2Y03ioGmb9+ICjRukg4IZcAh0hTDDRmeHv8q1qSTr4rcTeUmLNkFmyBg+eI/oEvhf5R7g7ZtxUDTp486h18akK+ADcDUM3xEVsVwQ4am17+KVevkq6FBO/6JgpceVO4F09LEQHPrrRETaNz8Bezf3Jxq6hk+IqtiuCHD0rPuRepZQZI7+WolPx/4X8dvRXToIAaa3r0tGWikLHcGCtivrvtR0vsYdYaPyKoYbsiw9Kx78VrWge9Ovu6zgnR37hzQUMHP36mTGGh69RJ3T1mUlOXOYAFbKiPP8BFZkfX+KUaWoXfdi6HPCrp6tWrrthLBpksXYMsWsXHfnj3iTI3Fg42Ubf7BAnYwss/qIiJFcOaGDMsIdS+DOqRgYJrDGB2KBQGYNg2YMUOZ10tPF2doMjIsHWRqkrPcKSc4G36GjyiCMNyQYRml7kWLs4IC1n784x/AkCHKvFH37mKg6d49ogJNdXKWO6UG5ykDbsSy7ce8XjfgWV1EpCqGGzIsU9W9hMFX7Ue3ynP49JX7lXmDjAwx0KSnR2ygqU7OcuftnZpICtiT+rfBpP5tjDHDR0QMN2Rs7rqXmjd/q/yruPpOnLrlpTj46q8VeV2hZ0989/SLOJp6A5IS64o3WgYbAPKWO+UGbG73JjIGhhsyPEPVvSio0iVg+uf78eaKHNz2w+bwX7BXL+Ctt7AmOkkMg1suA9gDgEcBVCd3udPqAZvIimyCIETU6W7FxcWw2+1wOp1ITEzUezhkASEdDfG3vwHjx4f/5rfcIi45dewIAFj9XSF+9/6uWpe5R6P7Li+DcM+YAb5nY3x9T1ofAUJE3uTcvxluiMIg62iIbduAHj3Cf9Nf/EIMNO3bez28+rufMemD3fB3GLV7RmLTk/15U4b0/+4YaoiMgeEmAIYbUoq/zrVe//pvHAU4HOG/Wd++YqBp187vWMYvqT1j48sHD/dkbcj/BAsuPO2byDjk3L9Zc0MUgkC9Uq6prMDm+WOR9NL5sN5j8/Wd8PpdU/D+K9kBZwrcY5GKRwFUCbTNn6d9E5kXww1RCGr1ShEETF+3ANm7VoX1uv+6vgue/9UEHG3QFIA4+xNsCURuF10eBRCcnueaEVH4GG6IQuCe/Rj8/SbMXzkzrNf6tkVXPPerCfipfhPPY3KWPuTMxPAoAGn0PNeMiMLHcEMk18GDGNY1DcPCeInTvfvh7g734Vg93/U4z93WTvKSh5yZGCs0PdSC3ueaEVF4eHAmkRROZ9VBlWlpob3GkCHAkSOorHThjtue9RtsbABmrDqISn/bnmpw920JFFmibMBbo4xZI1LpEpB3+CxW5p9A3uGzkj+3moxwrhkRhY4zN0T+uFziadl794b+GrffDrz5JnD99Z6Hth0+q+iSR6Auum5vjuyKIZ2MF2yMuhvJKOeaEVFoOHNDVNMzz4gzNNHRIQWbb9tlYuPa7eIp3l984RVsAHWWPNxddB1275mEFHscFoxOx5BOTfw8Uz/u3Ug1g557N9KafYU6jawqMAKoNSNmpXPNiKyKMzdEALBqlTjLEqJzA4dg+x9eQGKbVugdpMmbWkseZjqmwgy7kXjsApF5MdxQ5Dp0CLjhhtCff9ddwOuvA02bogGALIlPU3PJI1DfFiMxy24kMwVGIqrCcEORpaQEuO660J//61+LgSYl9H+1yz1p2orMtBvJLIGRiKqw5oasz+UCbr5ZrKMJIdi47rkXO/L2Y+Xu/yJv5gJUJod/nIK/GhmHPS4iOt9yNxIRqYkzN2Rdzz8PzJgR2nN/8xvgtdew5lSlWHOxosDzK6V280Tykgd3IxGRmjhzQ9byxRdV/WjkBptRo4BTp8RdTh98gDWnKlXfzeNe8hjWpSkyWzeMiGADcDcSEamL4YbM74cfqgLNHXfIe+7o0cDp02KgWboUaNwYQPDdPIC4m8cIDefMKtKX5ohIPVyWInO6cAGoXz+0544ZA7z6KtDQf5GoWXbzmF31pbmi4lKcu1SGBtfGwF43BpUugTM3RBQShhsyj/JyoE8fYOtW+c/NzgbmzAEaSKvhMNNuHrOLjrLBeaUcs9Z8b7hOxURkTlyWImOrrASeflpccoqNlRdsHngAOHdOXHLKzZUcbADu5lGKlHOjjNypmIjMiTM3ZDyCAHz8MTBihPznPvCAuORUr15YQ+BunvBJOTfKDJ2Kich8OHNDxrFrlzhDExUlL9hkZ4s1OIIAvPtu2MEG4G6ecEmdjZFT20REJBXDDUkmZYlBtuPHq3Y6desm/Xn33w84nVVLTnZ7+GOpgbt5QiNnpxlrm4hIDVyWIkmkLDFIdu4ccNtt8guDR48G3noLSEiQ97wwRHKjvVDJmY1hbRMRqYEzNxSUIgWfJSXA1KniDE3DhtKDzciRwMWL4gzN4sWaBhu3SG20Fyo5szHu2iZ/36gNYohmbRMRycFwQwGF1cyuogJYtKjqTKdXX5X2pvfcA1y6JAaa998P76BL0pyc2RjWNhGRGhhuKCDZBZ8uF7B+vRhoYmKAceOkvdGdd1YFmo8+Aq69NvzBky7kzsawtomIlMaaGwpI0hKDIKB0x06gTZa8F7/9duDDD4H4+NAGR4bkno2ZsGQXbIDXrJ+/2RjWNhGRkhhuKKBASwzNzxfijc9noXPRj9JfMCsLWL4cqFtXgdGRUblnY2oWoTsCFKG7a5uIiMLFcEMB1Wxm1/jSeUzevBT35a+R/iL9+gGrVjHQRBjOxhCRXhhuKKDoKBtm9GmKvOdm47kN70h/Yu/ewFdfcckpwnE2hoj0wHBDvl25Anz+OfCb32AAgAFSntO9O7BxI4uBiYhIVww3VOXqVXGn06BB0p/TsSOwebMu/WeIiIh84VbwSCcIQF4e0KkTUKeOtGCTmgqcPy8+97vvGGyIiMhQOHMTqfbtA156CViyRPpzTp8GGjVSb0xEREQKYLiJJEePiqdm//nP0p9TWAg4HKoNicQu0NxRRESkHIYbqzt1Suz4++ij0p9z7Ji49ESqU/RAUiIiAsCaG2sqLgbee088AiE5WVqw+fFHsYZGEBhsNKLIgaRERFQLw41VlJUBK1YAN94I2O1Adnbw52zeXBVo2rRRfYhUJawDSYmIKCCGGzOrrBS3bg8bBsTFiYdP/hjkKIQvvqgKNL16aTNOqkX2gaRERCQZa27MRhCA7dvFZad586Q9Z/hw4LPPxGUqg4uU4lpJB5LKuI6IiKoYItzMmzcPL7/8MoqKitC5c2e88cYbyMjI8Hltbm4uHnzwQa/HYmNjUVpq8ZvAwYPA++8Df/mL9OdUVgJR5pmci6Ti2kAHkoZyHRERVdH9zvfhhx9i6tSpmDZtGnbt2oXOnTsjKysLp06d8vucxMREFBYWen5++uknDUesoePHgVdeEWdc0tKkBZvLl6uWnUwWbCKpuNZ9IKm/OSkbxGCX0bKBlsMiIrIE3e9+c+bMwcMPP4wHH3wQaWlpWLBgAeLj47Fo0SK/z7HZbHA4HJ6f5ORkDUessrNngb/9DWjSBGjeHHj88eDPOXGiKtCY8OTtSCyujY6yYdrQNACoFXDcf542NM2SS3JERGrTNdyUl5dj586dGDCg6ljGqKgoDBgwAHl5eX6fd+nSJVx//fVITU3FsGHDsH//fr/XlpWVobi42OvHcC5dEpec+vYVOwCPHy82z/Ond29xVscdaJo00WyoaojU4tpBHVIwf3Q6HHbvpSeHPQ7zR6dbbimOiEgrutbcnDlzBpWVlbVmXpKTk/H999/7fM5NN92ERYsWoVOnTnA6nXjllVfQq1cv7N+/H82aNat1fU5ODqZPn67K+MNSXg589ZV4/MGHHwa//oknxOMSLMhIxbVaFzQP6pCCgWmOiCiiJiLSiiEKiuXIzMxEZmam58+9evVCu3bt8Le//Q0zZsyodf3TTz+NqVOnev5cXFyMVL2a1LlcwL/+Jc7SLFwY/PpevYCNG8UDLU0uUGgwSnGtXgXN0VE2ZLZuqNrrExFFGl3DTaNGjRAdHY2TJ096PX7y5Ek4JJ5nVKdOHXTt2hWHDh3y+fvY2FjExsaGPdaQCQKwezfwwQdicbAUZ88CDaxTSBosNLiLa4ucpT7rbmwQl2rULK51FzTXfH93QTOXiYiIzEPXmpuYmBh069YN69ev9zzmcrmwfv16r9mZQCorK7F3716kpBjsxvPjj+IBle3aAd26BQ42jzwizuq4a2gsFmyC7YLSu7g2EguaiYisTPdlqalTpyI7Oxvdu3dHRkYG5s6di5KSEk8vm/vvvx9NmzZFTk4OAODPf/4zevbsiTZt2uDChQt4+eWX8dNPP+Ghhx7S82OIfv5ZrJ95/31gx47A17ZoARw5YorGetXJqUkJFhpsEEPDwDSHp7i25gyPQ4NlITkFzVw+IiIyPt3DzYgRI3D69Gk8//zzKCoqQpcuXbBmzRpPkfGxY8cQVa1fy/nz5/Hwww+jqKgI9evXR7du3bBlyxakpaXp9RFEn34K3HOPOPMCANHRwIABwKhRQPv2Yv1Mebn4Y9IaGrk1KXJDg17FtUYqaCYiovDZBEGIqLn24uJi2O12OJ1OJCYmKvfCJ08CTZsCPXqIgeaee4CkJOVeXyGh7gbyV5PifqavmpSV+Sfw2LL8oK/92m+6YFiXptI+gAryDp/FyLe3Br3ug4d7cuaGiEgncu7fus/cWEZysthMz8ANBUPdDSRneal6UDLKLqhgjFDQTEREytG9Q7GlGDzYhHq8gdTlpa1Hzno9bpYjBvQuaCYiImUx3ESAcHcDSa01mbjUOySZKTSwWzARkXVwWSoChLsbSOqy0YUrFbV6wui5C0oudgsmIrIGhhsTCbUYONzdQMFqUmqqWX9jptDAbsFERObHcGMS4RwNEG5hr3t5acKSXUFfw98sUKSEBq3PpiIiotoYbkwg3KMBlNgN5F5eeurTvbhwpSLomCOxJ4xeZ1MREZE3FhQbnBJHAyhV2DuoQwrmjUqXNG69t3drzd9utEJnKcYv2YXX1v3I4xuIiDTCcGNwcoqBA1FqN1DP1g1Nsb1bS4ECqNur6/6D3jPXB9xyT0REyuCylMEpeTSAEoW91etvbIDXDd1o27u1EiyAuhUVl/GEcSIiDXDmxuCU7vLrLuwd1qUpMls3DCmEsCeMN7n1RTxhnIhIXZy5MTijHg1glO3dRtidJKe+iCeMExGpj+HG4Iy8DKT39m6j7E6S2wcIiMzdZEREWuGylAn4Wway162DyQNuwMA0h9/nVroE5B0+i5X5J5B3+KxllkPCOStLadV3o0kVabvJiIi0ZBMEwRp3O4nkHJluNJUuAW9uOIR3Nxd49ZrxN1shZ2bDCMs7UlW6BNzy0ga/RbzupbpNT/bX9DOs2VeIFz4/gKJi/7Myeo2NiMjs5Ny/GW5MxF8zP/ctsnoxr9xrjbC8I1Xe4bMY+fbWoNd98HBPzZfNxAD6I15d92Ot3/n67omISBo5928uS5mEnGZ+cq410vKOVEpuj1dadJQNjw24EQtGpyOFu8mIiHTBgmKTkNvMT8q1Ww+fDRiCbKh9CKYRKL09Xg1G2U1GRBSJGG5MQo3ZirwjZyQHJiNtW85o2QD14uvgwmXfZ1zptT2+Jr13kxERRSqGG5NQZ7ZC2iyC0bYtrz1Q5DfYAGIok7o93kyF1EREJA3DjUnIbeYn5drM1g3x5teHgr63kbYtu+uJAqkfXyfg9ng3sxVSExGRNCwoNgk5J3tLvbZnK/MdginlHKfzlyuCHiRqxkJqIiKShuHGROSc6STlWjmBySiUqD2Ss5uMiIjMh8tSJiNnF46Ua90hqObyjMOgyzNK1B7J2XnGgmAiIvNhuDEhObtwpFxrpm3LShwkauQ+OUREFD6GGwJgnm3LShwkaoY+OUREFDrW3JDpyKk98sU9+2OmQmoiIpKOMzcmF6l9WsJZSlNi9oeIiIyLB2eaWDh9WpQMRWYNWOxzQ0RkHjwVPACrhBs5p377eq5SN3WzBwSzBjMiokjDcBOAFcJNpUvALS9t8Lud2b1jaNOT/WvdqMMJRTUp+VpERESByLl/s6DYhOSeEO6mZPM6NsIjIiKjYrgxoVD7tIQainxR8rWIiIiUxHBjQqH2aVGyeR0b4RERkVEx3JhQqH1alGxex0Z4RERkVAw3JhTqgZdKNq9jIzwiIjIqhhuTCqVLr5xQVOkSkHf4LFbmn0De4bO1CoPNeKI4ERFFBm4FN7lQ+rQE600jp3eN2fvcEBGRObDPTQBWCzeh8heKQuldw0Z4RESkNjn3b54tFaF8nQIerHeNDWLvmoFpDq/wYpYTxYmIKDKw5oY82LuGiIisgOGGPNi7hoiIrIDhhjzYu4aIiKyANTcRJlDxr7t3TZGz1GfdjftATvauISIiI2O4iSDBtm27e9dMWLILNsAr4LB3DRERmQWXpSKEe4t3zYLhImcpJizZhTX7CgGE1hyQiIjISDhzEwHkbvEe1CEFA9Mc7F1DRESmxHATAeRs8Xb3q2HvGiIiMisuS0UAbvEmIqJIwnATAbjFm4iIIgnDTQRwb/H2VzFjg7hrilu8iYjIChhuNFDpEpB3+CxW5p9A3uGzqHRpe1ape4s3gFoBh1u8iYjIalhQrLJgvWW04t7iXXMsDh3GQkREpCabIAjaTiPoTM6R6eFy95ap+QW750f06BsTqENxONcSERGpSc79mzM3KpHbW0YrUrd4KznjxJBERERaYrhRSM0buMslyO4tYxT+Zpzc3YzlzDgZZVmOiIgiB8ONAnzdwOvVrSPpuUbrLaPkjJOSIYmIiEgq7pYKk78zmy5cqZD0fKP1lpHTzTiQYCEJEEOS1jvHiIjI+gwRbubNm4cWLVogLi4OPXr0wLZt2wJe//HHH6Nt27aIi4tDx44dsXr1ao1G6i3QDTwYo/aWWXegSNJ1wWaclApJREREcukebj788ENMnToV06ZNw65du9C5c2dkZWXh1KlTPq/fsmULRo4ciXHjxmH37t0YPnw4hg8fjn379mk88uA3cH+M2lum0iVgef4JSdcGm3HikQ9ERKQX3cPNnDlz8PDDD+PBBx9EWloaFixYgPj4eCxatMjn9a+99hoGDRqExx9/HO3atcOMGTOQnp6ON9980+f1ZWVlKC4u9vpRSqg3Znt8HUPWm2wrOIdzJcGX0xpeGxN0xolHPhARkV50DTfl5eXYuXMnBgwY4HksKioKAwYMQF5ens/n5OXleV0PAFlZWX6vz8nJgd1u9/ykpqYqNv5Qb8zOy9LqcbQmNawN69Ik6IwTj3wgIiK96Bpuzpw5g8rKSiQnJ3s9npycjKIi37UfRUVFsq5/+umn4XQ6PT/Hjx9XZvAIfgMPxIjFtFLD2sA0R9BreOQDERHpRfdlKbXFxsYiMTHR60cpgW7ggRi1mFZKWJMz2+I+8sFh9w5NDnucIZfliIjIGnTtc9OoUSNER0fj5MmTXo+fPHkSDofv2QGHwyHrerX5O7NJiurLQEbo4usOaxOW7IIN8NoFFupsy6AOKRiY5tD9sxERUeTQNdzExMSgW7duWL9+PYYPHw4AcLlcWL9+PSZNmuTzOZmZmVi/fj0mT57seWzt2rXIzMzUYMS+1byBn7lYhhmrDgZ9nnsZyEhdfNU4YFPqkQ9ERERK0L1D8dSpU5GdnY3u3bsjIyMDc+fORUlJCR588EEAwP3334+mTZsiJycHAPDYY4+hT58+mD17Nm677TYsW7YMO3bswMKFC/X8GF438EqXgHc2FaDIWeqzB44NYljIaNnAkF18OdtCRERmpnu4GTFiBE6fPo3nn38eRUVF6NKlC9asWeMpGj527BiioqpKg3r16oX3338ff/rTn/DMM8/ghhtuwIoVK9ChQwe9PkItUpd3ABjycE2Asy1ERGReNkEQjLVlR2VyjkwPV7DlprzDZzHy7a1BX+eDh3syaBARUUSTc//WfebGyoIt77CLLxERkfIsvxVcb9FRNmS0bICkhDicuihu/3b3t2EXXyIiIuVx5kZlgZamBqY5kGKPk1R4TERERNJw5kZF7p1QNfvfuHdCrT1QxC6+RERECmO4UUmlSwi4Ewqo2gmlVRffSpeAvMNnsTL/BPIOnzXc8Q9ERERK4LKUSrYVnAvYsbj6EQxa9JUxUqNAIiIiNTHcqETuTig1+8oYsVEgERGRWrgspRKj7ISSujzGJSoiIrIKhhuVBDth2wZ5J2yHSs7yGBERkRUw3KjEfQQDoO9OKDYKJCKiSMNwoyL3Cdta7ITyxyjLY0RERFphQbHK9D5h2708xkaBREQUKRhuNKDnCdtSTyhno0AiIrIKLktFACMsjxEREWmFMzcRQu/lMSIiIq0w3EQQPZfHiIiItMJlKSIiIrIUhhsiIiKyFIYbIiIishSGGyIiIrIUhhsiIiKyFIYbIiIishSGGyIiIrIUhhsiIiKyFIYbIiIispSI61AsCOLRkcXFxTqPhIiIiKRy37fd9/FAIi7cXLx4EQCQmpqq80iIiIhIrosXL8Jutwe8xiZIiUAW4nK58PPPPyMhIQE2mzKHRhYXFyM1NRXHjx9HYmKiIq9JvvG71ha/b23x+9YOv2ttKfF9C4KAixcvokmTJoiKClxVE3EzN1FRUWjWrJkqr52YmMj/kWiE37W2+H1ri9+3dvhdayvc7zvYjI0bC4qJiIjIUhhuiIiIyFIYbhQQGxuLadOmITY2Vu+hWB6/a23x+9YWv2/t8LvWltbfd8QVFBMREZG1ceaGiIiILIXhhoiIiCyF4YaIiIgsheGGiIiILIXhRqJ58+ahRYsWiIuLQ48ePbBt27aA13/88cdo27Yt4uLi0LFjR6xevVqjkZqfnO/67bffxq233or69eujfv36GDBgQND/bsib3L/bbsuWLYPNZsPw4cPVHaDFyP2+L1y4gIkTJyIlJQWxsbG48cYb+f8nEsn9rufOnYubbroJdevWRWpqKqZMmYLS0lKNRmtu3377LYYOHYomTZrAZrNhxYoVQZ+zceNGpKenIzY2Fm3atEFubq5yAxIoqGXLlgkxMTHCokWLhP379wsPP/ywUK9ePeHkyZM+r9+8ebMQHR0tzJo1Szhw4IDwpz/9SahTp46wd+9ejUduPnK/61GjRgnz5s0Tdu/eLRw8eFB44IEHBLvdLvz3v//VeOTmJPf7disoKBCaNm0q3HrrrcKwYcO0GawFyP2+y8rKhO7duwtDhgwRNm3aJBQUFAgbN24U8vPzNR65+cj9rpcuXSrExsYKS5cuFQoKCoR//vOfQkpKijBlyhSNR25Oq1evFp599lnhs88+EwAIy5cvD3j9kSNHhPj4eGHq1KnCgQMHhDfeeEOIjo4W1qxZo8h4GG4kyMjIECZOnOj5c2VlpdCkSRMhJyfH5/X33nuvcNttt3k91qNHD+G3v/2tquO0ArnfdU1Xr14VEhIShP/7v/9Ta4iWEsr3ffXqVaFXr17CO++8I2RnZzPcyCD3+54/f77QqlUroby8XKshWobc73rixIlC//79vR6bOnWq0Lt3b1XHaUVSws0TTzwhtG/f3uuxESNGCFlZWYqMgctSQZSXl2Pnzp0YMGCA57GoqCgMGDAAeXl5Pp+Tl5fndT0AZGVl+b2eRKF81zVdvnwZFRUVaNCggVrDtIxQv+8///nPSEpKwrhx47QYpmWE8n1//vnnyMzMxMSJE5GcnIwOHTrgxRdfRGVlpVbDNqVQvutevXph586dnqWrI0eOYPXq1RgyZIgmY440at8nI+7gTLnOnDmDyspKJCcnez2enJyM77//3udzioqKfF5fVFSk2jitIJTvuqYnn3wSTZo0qfU/GqotlO9706ZN+Pvf/478/HwNRmgtoXzfR44cwYYNG3Dfffdh9erVOHToEH73u9+hoqIC06ZN02LYphTKdz1q1CicOXMGt9xyCwRBwNWrVzF+/Hg888wzWgw54vi7TxYXF+PKlSuoW7duWK/PmRuyjJkzZ2LZsmVYvnw54uLi9B6O5Vy8eBFjxozB22+/jUaNGuk9nIjgcrmQlJSEhQsXolu3bhgxYgSeffZZLFiwQO+hWc7GjRvx4osv4q233sKuXbvw2WefYdWqVZgxY4beQ6MQcOYmiEaNGiE6OhonT570evzkyZNwOBw+n+NwOGRdT6JQvmu3V155BTNnzsS6devQqVMnNYdpGXK/78OHD+Po0aMYOnSo5zGXywUAuOaaa/DDDz+gdevW6g7axEL5+52SkoI6deogOjra81i7du1QVFSE8vJyxMTEqDpmswrlu37uuecwZswYPPTQQwCAjh07oqSkBI888gieffZZREVxLkBJ/u6TiYmJYc/aAJy5CSomJgbdunXD+vXrPY+5XC6sX78emZmZPp+TmZnpdT0ArF271u/1JArluwaAWbNmYcaMGVizZg26d++uxVAtQe733bZtW+zduxf5+fmenzvuuAP9+vVDfn4+UlNTtRy+6YTy97t37944dOiQJ0QCwH/+8x+kpKQw2AQQynd9+fLlWgHGHSoFHsGoONXvk4qUJVvcsmXLhNjYWCE3N1c4cOCA8Mgjjwj16tUTioqKBEEQhDFjxghPPfWU5/rNmzcL11xzjfDKK68IBw8eFKZNm8at4BLJ/a5nzpwpxMTECJ988olQWFjo+bl48aJeH8FU5H7fNXG3lDxyv+9jx44JCQkJwqRJk4QffvhB+PLLL4WkpCThL3/5i14fwTTkftfTpk0TEhIShA8++EA4cuSI8NVXXwmtW7cW7r33Xr0+gqlcvHhR2L17t7B7924BgDBnzhxh9+7dwk8//SQIgiA89dRTwpgxYzzXu7eCP/7448LBgweFefPmcSu4Ht544w2hefPmQkxMjJCRkSFs3brV87s+ffoI2dnZXtd/9NFHwo033ijExMQI7du3F1atWqXxiM1Lznd9/fXXCwBq/UybNk37gZuU3L/b1THcyCf3+96yZYvQo0cPITY2VmjVqpXw17/+Vbh69arGozYnOd91RUWF8MILLwitW7cW4uLihNTUVOF3v/udcP78ee0HbkJff/21z/8vdn/H2dnZQp8+fWo9p0uXLkJMTIzQqlUr4d1331VsPDZB4HwbERERWQdrboiIiMhSGG6IiIjIUhhuiIiIyFIYboiIiMhSGG6IiIjIUhhuiIiIyFIYboiIiMhSGG6IiIjIUhhuiIiIyFIYboiIiMhSGG6IiIjIUhhuiMj0Tp8+DYfDgRdffNHz2JYtWxATE4P169frODIi0gMPziQiS1i9ejWGDx+OLVu24KabbkKXLl0wbNgwzJkzR++hEZHGGG6IyDImTpyIdevWoXv37ti7dy+2b9+O2NhYvYdFRBpjuCEiy7hy5Qo6dOiA48ePY+fOnejYsaPeQyIiHbDmhogs4/Dhw/j555/hcrlw9OhRvYdDRDrhzA0RWUJ5eTkyMjLQpUsX3HTTTZg7dy727t2LpKQkvYdGRBpjuCEiS3j88cfxySefYM+ePbjuuuvQp08f2O12fPnll3oPjYg0xmUpIjK9jRs3Yu7cuVi8eDESExMRFRWFxYsX41//+hfmz5+v9/CISGOcuSEiIiJL4cwNERERWQrDDREREVkKww0RERFZCsMNERERWQrDDREREVkKww0RERFZCsMNERERWQrDDREREVkKww0RERFZCsMNERERWQrDDREREVnK/wMfmB/JEFAzN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32785" y="4510459"/>
            <a:ext cx="2814368" cy="214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6211657" y="704446"/>
            <a:ext cx="3956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교재의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선형 회귀 분석 머신 러닝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예를 수정 했습니다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코드에 대한 설명은 주석으로 추가 하였습니다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31407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임의의 프로그램 작성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90922" y="1297113"/>
            <a:ext cx="576197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다음과 같이 지역 별로 전국 신규 민간아파트의 분양가격 동향에 대한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csv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파일이 있다고 할 때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이를 선형 회귀 분석을 통해 에이전트에 학습 시키고 간단하게 동향을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예측 해 보는 프로그램을 작성 해 보겠습니다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115" y="1318845"/>
            <a:ext cx="3725152" cy="48531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184815" y="6215755"/>
            <a:ext cx="45897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주택도시보증공사</a:t>
            </a:r>
            <a:r>
              <a:rPr lang="en-US" altLang="ko-KR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전국 신규 민간아파트 분양가격 동향</a:t>
            </a:r>
            <a:r>
              <a:rPr lang="en-US" altLang="ko-KR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_20230630.csv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4637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3- 1.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 환경 구성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65" y="1406035"/>
            <a:ext cx="6456592" cy="5135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2800242" y="906670"/>
            <a:ext cx="8237383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Google CoLab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환경을 이용하였고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회귀분석에 필요한 라이브러리를 먼저 설치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import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하였습니다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0661" y="1404206"/>
            <a:ext cx="2614723" cy="9873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6717323" y="2465840"/>
            <a:ext cx="3947746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matplotlib: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시각화를 위한 라이브러리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sklearn: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scikit-learn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머신러닝 라이브러리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pandas: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데이터를 다루기 위한 라이브러리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numpy: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수학 및 행렬 연산을 위한 라이브러리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4175" y="3921369"/>
            <a:ext cx="21526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2442" y="4413743"/>
            <a:ext cx="5263048" cy="20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6764214" y="4684432"/>
            <a:ext cx="5079023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드라이브 마운트</a:t>
            </a: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csv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coLab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환경에서 이용하기 위해 구글 드라이브를 마운트 했습니다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10" name="그룹 35"/>
          <p:cNvGrpSpPr/>
          <p:nvPr/>
        </p:nvGrpSpPr>
        <p:grpSpPr>
          <a:xfrm>
            <a:off x="6753593" y="5462588"/>
            <a:ext cx="2447925" cy="1173040"/>
            <a:chOff x="7114077" y="2842481"/>
            <a:chExt cx="2447925" cy="117304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 b="69510"/>
            <a:stretch>
              <a:fillRect/>
            </a:stretch>
          </p:blipFill>
          <p:spPr bwMode="auto">
            <a:xfrm>
              <a:off x="7114077" y="2842481"/>
              <a:ext cx="2447925" cy="9206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 t="90767"/>
            <a:stretch>
              <a:fillRect/>
            </a:stretch>
          </p:blipFill>
          <p:spPr bwMode="auto">
            <a:xfrm>
              <a:off x="7114077" y="3736731"/>
              <a:ext cx="2447925" cy="2787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3-2.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08" y="1264995"/>
            <a:ext cx="8417341" cy="2146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337037" y="3435925"/>
            <a:ext cx="8991601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CSV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pandas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read_csv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함수를 사용하여 데이터프레임으로 읽어 와 데이터의 첫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행을 확인 해 봅니다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257" y="3877408"/>
            <a:ext cx="5484327" cy="2271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269629" y="6182055"/>
            <a:ext cx="5427786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지역명이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데이터들로 필터링 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0320" y="3879606"/>
            <a:ext cx="4921125" cy="2247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5776544" y="6176193"/>
            <a:ext cx="5662248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규모구분이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전용면적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제곱미터이하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데이터들로 필터링 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683" y="1310421"/>
            <a:ext cx="6075118" cy="1995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19454" y="3348005"/>
            <a:ext cx="5764823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연도와 월을 활용하여 시간 변수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X_data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생성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shape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출력합니다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7864" y="1122118"/>
            <a:ext cx="3939301" cy="22013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6127669" y="3412480"/>
            <a:ext cx="5873832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제곱미터 당 분양가격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종속변수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y_data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설정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shape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출력합니다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803" y="3930894"/>
            <a:ext cx="2181225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5774" y="4198695"/>
            <a:ext cx="1857375" cy="67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351692" y="5006821"/>
            <a:ext cx="500575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X_data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shape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조정하여 모델에 적합한 형태로 만듭니다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shape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출력합니다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53200" y="5018544"/>
            <a:ext cx="5005754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종속변수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y_data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최솟값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최댓값을 각각 출력합니다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3-2.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544519" y="1337347"/>
            <a:ext cx="5952394" cy="2354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 데이터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x_data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출력 데이터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y_data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그래프로 시각화 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400" smtClean="0"/>
              <a:t>(Year * 12) - 2015 + Month</a:t>
            </a: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Price (5000 ~ 11000)</a:t>
            </a: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그래프의 타이틀은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‘Input Output Data Graph’</a:t>
            </a: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plt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figure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통해 그래프 생성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출력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44" y="1305484"/>
            <a:ext cx="5197804" cy="531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3-2.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628</Words>
  <Application>Microsoft Office PowerPoint</Application>
  <PresentationFormat>사용자 지정</PresentationFormat>
  <Paragraphs>117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최민규</cp:lastModifiedBy>
  <cp:revision>54</cp:revision>
  <dcterms:created xsi:type="dcterms:W3CDTF">2023-10-29T04:21:16Z</dcterms:created>
  <dcterms:modified xsi:type="dcterms:W3CDTF">2023-11-19T04:42:29Z</dcterms:modified>
</cp:coreProperties>
</file>