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2"/>
  </p:notesMasterIdLst>
  <p:sldIdLst>
    <p:sldId id="256" r:id="rId2"/>
    <p:sldId id="272" r:id="rId3"/>
    <p:sldId id="257" r:id="rId4"/>
    <p:sldId id="273" r:id="rId5"/>
    <p:sldId id="290" r:id="rId6"/>
    <p:sldId id="274" r:id="rId7"/>
    <p:sldId id="260" r:id="rId8"/>
    <p:sldId id="259" r:id="rId9"/>
    <p:sldId id="261" r:id="rId10"/>
    <p:sldId id="262" r:id="rId11"/>
    <p:sldId id="263" r:id="rId12"/>
    <p:sldId id="275" r:id="rId13"/>
    <p:sldId id="26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66" r:id="rId22"/>
    <p:sldId id="283" r:id="rId23"/>
    <p:sldId id="267" r:id="rId24"/>
    <p:sldId id="268" r:id="rId25"/>
    <p:sldId id="284" r:id="rId26"/>
    <p:sldId id="285" r:id="rId27"/>
    <p:sldId id="286" r:id="rId28"/>
    <p:sldId id="287" r:id="rId29"/>
    <p:sldId id="288" r:id="rId30"/>
    <p:sldId id="289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>
      <p:cViewPr varScale="1">
        <p:scale>
          <a:sx n="103" d="100"/>
          <a:sy n="103" d="100"/>
        </p:scale>
        <p:origin x="163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2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EC68B-29CE-4783-841F-AF99422E62E1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C166A-B78B-43E5-A1C2-EC1E35CC9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bg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EC7ACA1-CFFC-6EAA-F22F-90787D7745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567" y="990600"/>
            <a:ext cx="6182865" cy="241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49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53924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356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4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977188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0"/>
            <a:ext cx="3924300" cy="5181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3924300" cy="5181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8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 marL="320040" indent="-320040">
              <a:buFont typeface="Wingdings" panose="05000000000000000000" pitchFamily="2" charset="2"/>
              <a:buChar char="l"/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§"/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§"/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"/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E141CC-543B-B337-82D1-F6A6F9CD907D}"/>
              </a:ext>
            </a:extLst>
          </p:cNvPr>
          <p:cNvSpPr/>
          <p:nvPr userDrawn="1"/>
        </p:nvSpPr>
        <p:spPr>
          <a:xfrm>
            <a:off x="2" y="1282709"/>
            <a:ext cx="8248648" cy="229197"/>
          </a:xfrm>
          <a:prstGeom prst="rect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64B13D-9158-547C-2A12-C52CE8CCDF5F}"/>
              </a:ext>
            </a:extLst>
          </p:cNvPr>
          <p:cNvSpPr/>
          <p:nvPr userDrawn="1"/>
        </p:nvSpPr>
        <p:spPr>
          <a:xfrm>
            <a:off x="7372350" y="1281596"/>
            <a:ext cx="1776412" cy="230310"/>
          </a:xfrm>
          <a:prstGeom prst="rect">
            <a:avLst/>
          </a:prstGeom>
          <a:solidFill>
            <a:srgbClr val="A5C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129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 marL="320040" indent="-32004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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0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58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9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4730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2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69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3527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C40EAD-4207-3CBD-FF02-A3E4428C71BE}"/>
              </a:ext>
            </a:extLst>
          </p:cNvPr>
          <p:cNvSpPr/>
          <p:nvPr userDrawn="1"/>
        </p:nvSpPr>
        <p:spPr>
          <a:xfrm>
            <a:off x="2" y="1282709"/>
            <a:ext cx="8248648" cy="229197"/>
          </a:xfrm>
          <a:prstGeom prst="rect">
            <a:avLst/>
          </a:prstGeom>
          <a:solidFill>
            <a:srgbClr val="A5C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15BD44-D841-30CC-753B-1D38546E5B6A}"/>
              </a:ext>
            </a:extLst>
          </p:cNvPr>
          <p:cNvSpPr/>
          <p:nvPr userDrawn="1"/>
        </p:nvSpPr>
        <p:spPr>
          <a:xfrm>
            <a:off x="7372350" y="1281596"/>
            <a:ext cx="1776412" cy="230310"/>
          </a:xfrm>
          <a:prstGeom prst="rect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27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71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70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3</a:t>
            </a:r>
            <a:r>
              <a:rPr lang="ko-KR" altLang="en-US"/>
              <a:t>장 게임트리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8554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미니맥스</a:t>
            </a:r>
            <a:r>
              <a:rPr lang="en-US" altLang="ko-KR" dirty="0"/>
              <a:t>(minimax)</a:t>
            </a:r>
            <a:r>
              <a:rPr lang="ko-KR" altLang="en-US" dirty="0"/>
              <a:t> 알고리즘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88840"/>
            <a:ext cx="7019502" cy="3975972"/>
          </a:xfrm>
        </p:spPr>
      </p:pic>
    </p:spTree>
    <p:extLst>
      <p:ext uri="{BB962C8B-B14F-4D97-AF65-F5344CB8AC3E}">
        <p14:creationId xmlns:p14="http://schemas.microsoft.com/office/powerpoint/2010/main" val="2697503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틱택토</a:t>
            </a:r>
            <a:r>
              <a:rPr lang="ko-KR" altLang="en-US" dirty="0"/>
              <a:t> 게임에서의 </a:t>
            </a:r>
            <a:r>
              <a:rPr lang="ko-KR" altLang="en-US" dirty="0" err="1"/>
              <a:t>미니맥스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44824"/>
            <a:ext cx="6749209" cy="4495800"/>
          </a:xfrm>
        </p:spPr>
      </p:pic>
    </p:spTree>
    <p:extLst>
      <p:ext uri="{BB962C8B-B14F-4D97-AF65-F5344CB8AC3E}">
        <p14:creationId xmlns:p14="http://schemas.microsoft.com/office/powerpoint/2010/main" val="4260606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Lab: </a:t>
            </a:r>
            <a:r>
              <a:rPr lang="ko-KR" altLang="en-US" dirty="0" err="1"/>
              <a:t>미니맥스</a:t>
            </a:r>
            <a:r>
              <a:rPr lang="ko-KR" altLang="en-US" dirty="0"/>
              <a:t> 알고리즘 실습 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887928"/>
            <a:ext cx="8153400" cy="3920343"/>
          </a:xfrm>
        </p:spPr>
      </p:pic>
    </p:spTree>
    <p:extLst>
      <p:ext uri="{BB962C8B-B14F-4D97-AF65-F5344CB8AC3E}">
        <p14:creationId xmlns:p14="http://schemas.microsoft.com/office/powerpoint/2010/main" val="4061487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미니맥스</a:t>
            </a:r>
            <a:r>
              <a:rPr lang="ko-KR" altLang="en-US" dirty="0"/>
              <a:t> 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772816"/>
            <a:ext cx="8153400" cy="4104456"/>
          </a:xfrm>
          <a:solidFill>
            <a:srgbClr val="FFFFCC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function minimax(node, depth, </a:t>
            </a:r>
            <a:r>
              <a:rPr lang="en-US" altLang="ko-KR" sz="1400" dirty="0" err="1"/>
              <a:t>maxPlayer</a:t>
            </a:r>
            <a:r>
              <a:rPr lang="en-US" altLang="ko-KR" sz="1400" dirty="0"/>
              <a:t>) </a:t>
            </a:r>
          </a:p>
          <a:p>
            <a:pPr marL="0" indent="0">
              <a:buNone/>
            </a:pPr>
            <a:r>
              <a:rPr lang="en-US" altLang="ko-KR" sz="1400" dirty="0"/>
              <a:t>    if depth == 0 or node</a:t>
            </a:r>
            <a:r>
              <a:rPr lang="ko-KR" altLang="en-US" sz="1400" dirty="0"/>
              <a:t>가 단말 노드 </a:t>
            </a:r>
            <a:r>
              <a:rPr lang="en-US" altLang="ko-KR" sz="1400" dirty="0"/>
              <a:t>then</a:t>
            </a:r>
          </a:p>
          <a:p>
            <a:pPr marL="0" indent="0">
              <a:buNone/>
            </a:pPr>
            <a:r>
              <a:rPr lang="en-US" altLang="ko-KR" sz="1400" dirty="0"/>
              <a:t>        return node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휴리스틱</a:t>
            </a:r>
            <a:r>
              <a:rPr lang="ko-KR" altLang="en-US" sz="1400" dirty="0"/>
              <a:t> 값</a:t>
            </a:r>
          </a:p>
          <a:p>
            <a:pPr marL="0" indent="0">
              <a:buNone/>
            </a:pPr>
            <a:r>
              <a:rPr lang="ko-KR" altLang="en-US" sz="1400" dirty="0"/>
              <a:t>    </a:t>
            </a:r>
            <a:r>
              <a:rPr lang="en-US" altLang="ko-KR" sz="1400" dirty="0"/>
              <a:t>if </a:t>
            </a:r>
            <a:r>
              <a:rPr lang="en-US" altLang="ko-KR" sz="1400" dirty="0" err="1"/>
              <a:t>maxPlayer</a:t>
            </a:r>
            <a:r>
              <a:rPr lang="en-US" altLang="ko-KR" sz="1400" dirty="0"/>
              <a:t> then</a:t>
            </a:r>
          </a:p>
          <a:p>
            <a:pPr marL="0" indent="0">
              <a:buNone/>
            </a:pPr>
            <a:r>
              <a:rPr lang="en-US" altLang="ko-KR" sz="1400" dirty="0"/>
              <a:t>        value ← −∞</a:t>
            </a:r>
          </a:p>
          <a:p>
            <a:pPr marL="0" indent="0">
              <a:buNone/>
            </a:pPr>
            <a:r>
              <a:rPr lang="en-US" altLang="ko-KR" sz="1400" dirty="0"/>
              <a:t>        for each child of node do</a:t>
            </a:r>
          </a:p>
          <a:p>
            <a:pPr marL="0" indent="0">
              <a:buNone/>
            </a:pPr>
            <a:r>
              <a:rPr lang="en-US" altLang="ko-KR" sz="1400" dirty="0"/>
              <a:t>            value ← max(value, minimax(child, depth − 1, FALSE))</a:t>
            </a:r>
          </a:p>
          <a:p>
            <a:pPr marL="0" indent="0">
              <a:buNone/>
            </a:pPr>
            <a:r>
              <a:rPr lang="en-US" altLang="ko-KR" sz="1400" dirty="0"/>
              <a:t>        return value</a:t>
            </a:r>
          </a:p>
          <a:p>
            <a:pPr marL="0" indent="0">
              <a:buNone/>
            </a:pPr>
            <a:r>
              <a:rPr lang="en-US" altLang="ko-KR" sz="1400" dirty="0"/>
              <a:t>    else 	// </a:t>
            </a:r>
            <a:r>
              <a:rPr lang="ko-KR" altLang="en-US" sz="1400" dirty="0"/>
              <a:t>최소화 노드</a:t>
            </a:r>
          </a:p>
          <a:p>
            <a:pPr marL="0" indent="0"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value ← +∞</a:t>
            </a:r>
          </a:p>
          <a:p>
            <a:pPr marL="0" indent="0">
              <a:buNone/>
            </a:pPr>
            <a:r>
              <a:rPr lang="en-US" altLang="ko-KR" sz="1400" dirty="0"/>
              <a:t>        for each child of node do</a:t>
            </a:r>
          </a:p>
          <a:p>
            <a:pPr marL="0" indent="0">
              <a:buNone/>
            </a:pPr>
            <a:r>
              <a:rPr lang="en-US" altLang="ko-KR" sz="1400" dirty="0"/>
              <a:t>            value ← min(value, minimax(child, depth − 1, TRUE))</a:t>
            </a:r>
          </a:p>
          <a:p>
            <a:pPr marL="0" indent="0">
              <a:buNone/>
            </a:pPr>
            <a:r>
              <a:rPr lang="en-US" altLang="ko-KR" sz="1400" dirty="0"/>
              <a:t>        return value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63310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미니맥스</a:t>
            </a:r>
            <a:r>
              <a:rPr lang="en-US" altLang="ko-KR" dirty="0"/>
              <a:t> </a:t>
            </a:r>
            <a:r>
              <a:rPr lang="ko-KR" altLang="en-US" dirty="0"/>
              <a:t>알고리즘의 분석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algn="l"/>
                <a:r>
                  <a:rPr lang="ko-KR" altLang="en-US" sz="1800" b="0" i="0" u="none" strike="noStrike" baseline="0" dirty="0">
                    <a:solidFill>
                      <a:srgbClr val="1A1A1A"/>
                    </a:solidFill>
                    <a:latin typeface="YDVYGOStd13"/>
                  </a:rPr>
                  <a:t>완결성</a:t>
                </a:r>
                <a:r>
                  <a:rPr lang="en-US" altLang="ko-KR" sz="1800" b="0" i="0" u="none" strike="noStrike" baseline="0" dirty="0">
                    <a:solidFill>
                      <a:srgbClr val="1A1A1A"/>
                    </a:solidFill>
                    <a:latin typeface="YDVYGOStd12"/>
                  </a:rPr>
                  <a:t>: </a:t>
                </a:r>
                <a:r>
                  <a:rPr lang="ko-KR" altLang="en-US" sz="1800" b="0" i="0" u="none" strike="noStrike" baseline="0" dirty="0" err="1">
                    <a:solidFill>
                      <a:srgbClr val="1A1A1A"/>
                    </a:solidFill>
                    <a:latin typeface="YDVYGOStd12"/>
                  </a:rPr>
                  <a:t>미니맥스</a:t>
                </a:r>
                <a:r>
                  <a:rPr lang="ko-KR" altLang="en-US" sz="1800" b="0" i="0" u="none" strike="noStrike" baseline="0" dirty="0">
                    <a:solidFill>
                      <a:srgbClr val="1A1A1A"/>
                    </a:solidFill>
                    <a:latin typeface="YDVYGOStd12"/>
                  </a:rPr>
                  <a:t> 알고리즘은 완결될 수 있다</a:t>
                </a:r>
                <a:r>
                  <a:rPr lang="en-US" altLang="ko-KR" sz="1800" b="0" i="0" u="none" strike="noStrike" baseline="0" dirty="0">
                    <a:solidFill>
                      <a:srgbClr val="1A1A1A"/>
                    </a:solidFill>
                    <a:latin typeface="YDVYGOStd12"/>
                  </a:rPr>
                  <a:t>. </a:t>
                </a:r>
                <a:r>
                  <a:rPr lang="ko-KR" altLang="en-US" sz="1800" b="0" i="0" u="none" strike="noStrike" baseline="0" dirty="0">
                    <a:solidFill>
                      <a:srgbClr val="1A1A1A"/>
                    </a:solidFill>
                    <a:latin typeface="YDVYGOStd12"/>
                  </a:rPr>
                  <a:t>유한한 탐색 트리 안에 해답이 존재하면 반드시 찾는다</a:t>
                </a:r>
                <a:r>
                  <a:rPr lang="en-US" altLang="ko-KR" sz="1800" b="0" i="0" u="none" strike="noStrike" baseline="0" dirty="0">
                    <a:solidFill>
                      <a:srgbClr val="1A1A1A"/>
                    </a:solidFill>
                    <a:latin typeface="YDVYGOStd12"/>
                  </a:rPr>
                  <a:t>.</a:t>
                </a:r>
              </a:p>
              <a:p>
                <a:pPr algn="l"/>
                <a:r>
                  <a:rPr lang="ko-KR" altLang="en-US" sz="1800" b="0" i="0" u="none" strike="noStrike" baseline="0" dirty="0" err="1">
                    <a:solidFill>
                      <a:srgbClr val="1A1A1A"/>
                    </a:solidFill>
                    <a:latin typeface="YDVYGOStd13"/>
                  </a:rPr>
                  <a:t>최적성</a:t>
                </a:r>
                <a:r>
                  <a:rPr lang="en-US" altLang="ko-KR" sz="1800" b="0" i="0" u="none" strike="noStrike" baseline="0" dirty="0">
                    <a:solidFill>
                      <a:srgbClr val="1A1A1A"/>
                    </a:solidFill>
                    <a:latin typeface="YDVYGOStd12"/>
                  </a:rPr>
                  <a:t>: </a:t>
                </a:r>
                <a:r>
                  <a:rPr lang="ko-KR" altLang="en-US" sz="1800" b="0" i="0" u="none" strike="noStrike" baseline="0" dirty="0" err="1">
                    <a:solidFill>
                      <a:srgbClr val="1A1A1A"/>
                    </a:solidFill>
                    <a:latin typeface="YDVYGOStd12"/>
                  </a:rPr>
                  <a:t>미니맥스</a:t>
                </a:r>
                <a:r>
                  <a:rPr lang="ko-KR" altLang="en-US" sz="1800" b="0" i="0" u="none" strike="noStrike" baseline="0" dirty="0">
                    <a:solidFill>
                      <a:srgbClr val="1A1A1A"/>
                    </a:solidFill>
                    <a:latin typeface="YDVYGOStd12"/>
                  </a:rPr>
                  <a:t> 알고리즘은 최적의 알고리즘이다</a:t>
                </a:r>
                <a:r>
                  <a:rPr lang="en-US" altLang="ko-KR" sz="1800" b="0" i="0" u="none" strike="noStrike" baseline="0" dirty="0">
                    <a:solidFill>
                      <a:srgbClr val="1A1A1A"/>
                    </a:solidFill>
                    <a:latin typeface="YDVYGOStd12"/>
                  </a:rPr>
                  <a:t>.</a:t>
                </a:r>
                <a:endParaRPr lang="en-US" altLang="ko-KR" dirty="0"/>
              </a:p>
              <a:p>
                <a:r>
                  <a:rPr lang="ko-KR" altLang="en-US" dirty="0"/>
                  <a:t>시간 복잡도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만약 트리의 최대 깊이가 </a:t>
                </a:r>
                <a:r>
                  <a:rPr lang="en-US" altLang="ko-KR" dirty="0"/>
                  <a:t>m</a:t>
                </a:r>
                <a:r>
                  <a:rPr lang="ko-KR" altLang="en-US" dirty="0"/>
                  <a:t>이고 각 노드에서의 가능한 수가 </a:t>
                </a:r>
                <a:r>
                  <a:rPr lang="en-US" altLang="ko-KR" dirty="0"/>
                  <a:t>b</a:t>
                </a:r>
                <a:r>
                  <a:rPr lang="ko-KR" altLang="en-US" dirty="0"/>
                  <a:t>개라면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미니맥스</a:t>
                </a:r>
                <a:r>
                  <a:rPr lang="ko-KR" altLang="en-US" dirty="0"/>
                  <a:t> 알고리즘의 시간 복잡도는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sz="1800" b="0" i="0" u="none" strike="noStrike" baseline="0" dirty="0">
                    <a:solidFill>
                      <a:srgbClr val="1A1A1A"/>
                    </a:solidFill>
                    <a:latin typeface="YDVYGOStd13"/>
                  </a:rPr>
                  <a:t>공간 복잡도</a:t>
                </a:r>
                <a:r>
                  <a:rPr lang="en-US" altLang="ko-KR" sz="1800" b="0" i="0" u="none" strike="noStrike" baseline="0" dirty="0">
                    <a:solidFill>
                      <a:srgbClr val="1A1A1A"/>
                    </a:solidFill>
                    <a:latin typeface="YDVYGOStd12"/>
                  </a:rPr>
                  <a:t>: </a:t>
                </a:r>
                <a:r>
                  <a:rPr lang="ko-KR" altLang="en-US" sz="1800" b="0" i="0" u="none" strike="noStrike" baseline="0" dirty="0">
                    <a:solidFill>
                      <a:srgbClr val="1A1A1A"/>
                    </a:solidFill>
                    <a:latin typeface="YDVYGOStd12"/>
                  </a:rPr>
                  <a:t>공간 복잡도도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sz="1800" b="0" i="0" u="none" strike="noStrike" baseline="0" dirty="0">
                    <a:solidFill>
                      <a:srgbClr val="1A1A1A"/>
                    </a:solidFill>
                    <a:latin typeface="YDVYGOStd12"/>
                  </a:rPr>
                  <a:t>이다</a:t>
                </a:r>
                <a:r>
                  <a:rPr lang="en-US" altLang="ko-KR" sz="1800" b="0" i="0" u="none" strike="noStrike" baseline="0" dirty="0">
                    <a:solidFill>
                      <a:srgbClr val="1A1A1A"/>
                    </a:solidFill>
                    <a:latin typeface="YDVYGOStd12"/>
                  </a:rPr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t="-12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557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Tic-Tac-Toe</a:t>
            </a:r>
            <a:r>
              <a:rPr lang="ko-KR" altLang="en-US" dirty="0"/>
              <a:t> 구현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844824"/>
            <a:ext cx="8153400" cy="3989040"/>
          </a:xfrm>
          <a:solidFill>
            <a:srgbClr val="FFFFCC"/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보드는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차원 리스트로 구현한다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game_board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[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 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 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 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 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 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 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 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 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 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 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 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  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비어 있는 칸을 찾아서 리스트로 반환한다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def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empty_cells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board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cells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x, cell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enumerate(board):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cell ==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 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cells.append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return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cells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비어 있는 칸에는 놓을 수 있다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def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valid_move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return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x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empty_cells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game_board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186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Tic-Tac-Toe</a:t>
            </a:r>
            <a:r>
              <a:rPr lang="ko-KR" altLang="en-US" dirty="0"/>
              <a:t> 구현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92933"/>
            <a:ext cx="8153400" cy="4968552"/>
          </a:xfrm>
          <a:solidFill>
            <a:srgbClr val="FFFFCC"/>
          </a:solidFill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b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위치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x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에 놓는다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def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move(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player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valid_move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(x):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game_board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[x] = player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return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True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return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False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현재 게임 보드를 그린다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def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draw(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board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cell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enumerate(board):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i%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3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==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print(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'\n----------------'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print(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'|'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cell ,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'|'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end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print(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'\n----------------'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보드의 상태를 평가한다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def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evaluate(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board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check_win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(board,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'X'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score =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elif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check_win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(board,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'O'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score = -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else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score =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return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score</a:t>
            </a:r>
          </a:p>
        </p:txBody>
      </p:sp>
    </p:spTree>
    <p:extLst>
      <p:ext uri="{BB962C8B-B14F-4D97-AF65-F5344CB8AC3E}">
        <p14:creationId xmlns:p14="http://schemas.microsoft.com/office/powerpoint/2010/main" val="701297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Tic-Tac-Toe</a:t>
            </a:r>
            <a:r>
              <a:rPr lang="ko-KR" altLang="en-US" dirty="0"/>
              <a:t> 구현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772816"/>
            <a:ext cx="8153400" cy="4536504"/>
          </a:xfrm>
          <a:solidFill>
            <a:srgbClr val="FFFFCC"/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1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차원 리스트에서 동일한 문자가 수직선이나 수평선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대각선으로 나타나면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승리한 것으로 한다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def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check_win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board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player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win_conf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[board[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board[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board[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[board[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3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board[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4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board[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5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[board[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6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board[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7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board[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8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[board[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board[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3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board[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6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[board[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board[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4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board[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7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[board[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board[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5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board[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8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[board[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board[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4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board[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8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[board[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board[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4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board[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6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return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[player, player, player]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win_conf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1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차원 리스트에서 동일한 문자가 수직선이나 수평선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대각선으로 나타나면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승리한 것으로 한다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def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game_over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board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return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check_win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(board,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'X'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check_win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(board,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'O'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181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Tic-Tac-Toe</a:t>
            </a:r>
            <a:r>
              <a:rPr lang="ko-KR" altLang="en-US" dirty="0"/>
              <a:t> 구현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16632"/>
            <a:ext cx="8153400" cy="6741368"/>
          </a:xfrm>
          <a:solidFill>
            <a:srgbClr val="FFFFCC"/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def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minimax(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board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depth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maxPlayer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pos = -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단말 노드이면 보드를 평가하여 위치와 </a:t>
            </a:r>
            <a:r>
              <a:rPr lang="ko-KR" altLang="en-US" sz="1400" b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평가값을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 반환한다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depth ==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or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len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empty_cells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(board)) ==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or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game_over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(board):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return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-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evaluate(board)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maxPlayer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value = -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10000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음의 무한대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자식 노드를 하나씩 평가하여서 최선의 수를 찾는다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for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empty_cells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(board):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board[p] =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'X'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    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보드의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p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위치에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'X'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을 놓는다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경기자를 교체하여서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minimax()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를 </a:t>
            </a:r>
            <a:r>
              <a:rPr lang="ko-KR" altLang="en-US" sz="1400" b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순환호출한다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x, score = minimax(board, depth-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False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board[p] =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 '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    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보드는 원 상태로 돌린다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score &gt; value: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    value = score  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최대값을 취한다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   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pos = p    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최대값의 위치를 기억한다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else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value = +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10000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양의 무한대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자식 노드를 하나씩 평가하여서 최선의 수를 찾는다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for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empty_cells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(board):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board[p] =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'O'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    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보드의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p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위치에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'O'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을 놓는다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경기자를 교체하여서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minimax()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를 </a:t>
            </a:r>
            <a:r>
              <a:rPr lang="ko-KR" altLang="en-US" sz="1400" b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순환호출한다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x, score = minimax(board, depth-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True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board[p] = 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 '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  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보드는 원 상태로 돌린다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score &lt; value: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    value = score  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최소값을 취한다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   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pos = p    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최소값의 위치를 기억한다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return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pos, value  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위치와 값을 반환한다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645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Tic-Tac-Toe</a:t>
            </a:r>
            <a:r>
              <a:rPr lang="ko-KR" altLang="en-US" dirty="0"/>
              <a:t> 구현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772816"/>
            <a:ext cx="8153400" cy="4392488"/>
          </a:xfrm>
          <a:solidFill>
            <a:srgbClr val="FFFFCC"/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player=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'X'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메인 프로그램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while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True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draw(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game_board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len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empty_cells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game_board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)) ==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game_over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game_board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break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v = minimax(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game_board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9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player==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'X'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move(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player)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player==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'X'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player=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'O'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else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player=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'X'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check_win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game_board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'X'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print(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'X 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승리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!'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 err="1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elif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check_win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game_board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'O'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print(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'O 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승리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!'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else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print(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비겼습니다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!'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799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ko-KR" altLang="en-US" dirty="0" err="1"/>
              <a:t>미니맥스</a:t>
            </a:r>
            <a:r>
              <a:rPr lang="ko-KR" altLang="en-US" dirty="0"/>
              <a:t> 알고리즘을 살펴본다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 err="1"/>
              <a:t>알파베타</a:t>
            </a:r>
            <a:r>
              <a:rPr lang="ko-KR" altLang="en-US" dirty="0"/>
              <a:t> 가지치기 알고리즘을 이해한다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516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80039" y="1219200"/>
            <a:ext cx="8153400" cy="5422776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----------------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|   ||   ||   |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----------------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|   ||   ||   |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----------------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|   ||   ||   |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----------------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endParaRPr lang="en-US" altLang="ko-KR" sz="1200" dirty="0"/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----------------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| X ||   ||   |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----------------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|   ||   ||   |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----------------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|   ||   ||   |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----------------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endParaRPr lang="en-US" altLang="ko-KR" sz="1200" dirty="0"/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----------------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| X ||   ||   |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----------------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|   || O ||   |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----------------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|   ||   ||   |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----------------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...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----------------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| X || X || O |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----------------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| O || O || X |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----------------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| X || O || X |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----------------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ko-KR" altLang="en-US" sz="1200" dirty="0"/>
              <a:t>비겼습니다</a:t>
            </a:r>
            <a:r>
              <a:rPr lang="en-US" altLang="ko-KR" sz="1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39536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알파베타</a:t>
            </a:r>
            <a:r>
              <a:rPr lang="ko-KR" altLang="en-US" dirty="0"/>
              <a:t> 가지치기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902562"/>
            <a:ext cx="8153400" cy="3891075"/>
          </a:xfrm>
        </p:spPr>
      </p:pic>
    </p:spTree>
    <p:extLst>
      <p:ext uri="{BB962C8B-B14F-4D97-AF65-F5344CB8AC3E}">
        <p14:creationId xmlns:p14="http://schemas.microsoft.com/office/powerpoint/2010/main" val="1931562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알파베타</a:t>
            </a:r>
            <a:r>
              <a:rPr lang="ko-KR" altLang="en-US" dirty="0"/>
              <a:t> 가지치기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미니매스</a:t>
            </a:r>
            <a:r>
              <a:rPr lang="ko-KR" altLang="en-US" dirty="0"/>
              <a:t> 알고리즘에서 형성되는 탐색 트리 중에서 상당 부분은 결과에 영향을 주지 않으면서 가지들을 쳐낼 수 있다</a:t>
            </a:r>
            <a:r>
              <a:rPr lang="en-US" altLang="ko-KR" dirty="0"/>
              <a:t>. 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이것을 </a:t>
            </a:r>
            <a:r>
              <a:rPr lang="ko-KR" altLang="en-US" dirty="0" err="1"/>
              <a:t>알파베타</a:t>
            </a:r>
            <a:r>
              <a:rPr lang="ko-KR" altLang="en-US" dirty="0"/>
              <a:t> 가지치기라고 한다</a:t>
            </a:r>
            <a:r>
              <a:rPr lang="en-US" altLang="ko-KR" dirty="0"/>
              <a:t>. 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탐색을 할 때 </a:t>
            </a:r>
            <a:r>
              <a:rPr lang="ko-KR" altLang="en-US" dirty="0" err="1"/>
              <a:t>알파값과</a:t>
            </a:r>
            <a:r>
              <a:rPr lang="ko-KR" altLang="en-US" dirty="0"/>
              <a:t> </a:t>
            </a:r>
            <a:r>
              <a:rPr lang="ko-KR" altLang="en-US" dirty="0" err="1"/>
              <a:t>베타값이</a:t>
            </a:r>
            <a:r>
              <a:rPr lang="ko-KR" altLang="en-US" dirty="0"/>
              <a:t> 자식 노드로 전달된다</a:t>
            </a:r>
            <a:r>
              <a:rPr lang="en-US" altLang="ko-KR" dirty="0"/>
              <a:t>. </a:t>
            </a:r>
            <a:r>
              <a:rPr lang="ko-KR" altLang="en-US" dirty="0"/>
              <a:t>자식 노드에서는 </a:t>
            </a:r>
            <a:r>
              <a:rPr lang="ko-KR" altLang="en-US" dirty="0" err="1"/>
              <a:t>알파값과</a:t>
            </a:r>
            <a:r>
              <a:rPr lang="ko-KR" altLang="en-US" dirty="0"/>
              <a:t> </a:t>
            </a:r>
            <a:r>
              <a:rPr lang="ko-KR" altLang="en-US" dirty="0" err="1"/>
              <a:t>베타값을</a:t>
            </a:r>
            <a:r>
              <a:rPr lang="ko-KR" altLang="en-US" dirty="0"/>
              <a:t> 비교하여서 쓸데없는 탐색을 중지할 수 있다</a:t>
            </a:r>
            <a:r>
              <a:rPr lang="en-US" altLang="ko-KR" dirty="0"/>
              <a:t>. 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MAX</a:t>
            </a:r>
            <a:r>
              <a:rPr lang="ko-KR" altLang="en-US" dirty="0"/>
              <a:t>는 </a:t>
            </a:r>
            <a:r>
              <a:rPr lang="ko-KR" altLang="en-US" dirty="0" err="1"/>
              <a:t>알파값만을</a:t>
            </a:r>
            <a:r>
              <a:rPr lang="ko-KR" altLang="en-US" dirty="0"/>
              <a:t> 업데이트한다</a:t>
            </a:r>
            <a:r>
              <a:rPr lang="en-US" altLang="ko-KR" dirty="0"/>
              <a:t>. MIN</a:t>
            </a:r>
            <a:r>
              <a:rPr lang="ko-KR" altLang="en-US" dirty="0"/>
              <a:t>은 </a:t>
            </a:r>
            <a:r>
              <a:rPr lang="ko-KR" altLang="en-US" dirty="0" err="1"/>
              <a:t>베타값만을</a:t>
            </a:r>
            <a:r>
              <a:rPr lang="ko-KR" altLang="en-US" dirty="0"/>
              <a:t> 업데이트한다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652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알파베타</a:t>
            </a:r>
            <a:r>
              <a:rPr lang="ko-KR" altLang="en-US" dirty="0"/>
              <a:t> 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19200"/>
            <a:ext cx="8153400" cy="5450160"/>
          </a:xfrm>
          <a:solidFill>
            <a:srgbClr val="FFFFCC"/>
          </a:solidFill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Trebuchet MS" panose="020B0603020202020204" pitchFamily="34" charset="0"/>
              </a:rPr>
              <a:t>function </a:t>
            </a:r>
            <a:r>
              <a:rPr lang="en-US" altLang="ko-KR" dirty="0" err="1">
                <a:latin typeface="Trebuchet MS" panose="020B0603020202020204" pitchFamily="34" charset="0"/>
              </a:rPr>
              <a:t>alphabeta</a:t>
            </a:r>
            <a:r>
              <a:rPr lang="en-US" altLang="ko-KR" dirty="0">
                <a:latin typeface="Trebuchet MS" panose="020B0603020202020204" pitchFamily="34" charset="0"/>
              </a:rPr>
              <a:t>(node, depth, </a:t>
            </a:r>
            <a:r>
              <a:rPr lang="el-GR" altLang="ko-KR" dirty="0">
                <a:latin typeface="Trebuchet MS" panose="020B0603020202020204" pitchFamily="34" charset="0"/>
              </a:rPr>
              <a:t>α, β, </a:t>
            </a:r>
            <a:r>
              <a:rPr lang="en-US" altLang="ko-KR" dirty="0" err="1">
                <a:latin typeface="Trebuchet MS" panose="020B0603020202020204" pitchFamily="34" charset="0"/>
              </a:rPr>
              <a:t>maxPlayer</a:t>
            </a:r>
            <a:r>
              <a:rPr lang="en-US" altLang="ko-KR" dirty="0">
                <a:latin typeface="Trebuchet MS" panose="020B0603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Trebuchet MS" panose="020B0603020202020204" pitchFamily="34" charset="0"/>
              </a:rPr>
              <a:t>    if depth == 0 or node</a:t>
            </a:r>
            <a:r>
              <a:rPr lang="ko-KR" altLang="en-US" dirty="0">
                <a:latin typeface="Trebuchet MS" panose="020B0603020202020204" pitchFamily="34" charset="0"/>
              </a:rPr>
              <a:t>가 단말 노드 </a:t>
            </a:r>
            <a:r>
              <a:rPr lang="en-US" altLang="ko-KR" dirty="0">
                <a:latin typeface="Trebuchet MS" panose="020B0603020202020204" pitchFamily="34" charset="0"/>
              </a:rPr>
              <a:t>then</a:t>
            </a:r>
          </a:p>
          <a:p>
            <a:pPr marL="0" indent="0">
              <a:buNone/>
            </a:pPr>
            <a:r>
              <a:rPr lang="en-US" altLang="ko-KR" dirty="0">
                <a:latin typeface="Trebuchet MS" panose="020B0603020202020204" pitchFamily="34" charset="0"/>
              </a:rPr>
              <a:t>        return node</a:t>
            </a:r>
            <a:r>
              <a:rPr lang="ko-KR" altLang="en-US" dirty="0">
                <a:latin typeface="Trebuchet MS" panose="020B0603020202020204" pitchFamily="34" charset="0"/>
              </a:rPr>
              <a:t>의 </a:t>
            </a:r>
            <a:r>
              <a:rPr lang="ko-KR" altLang="en-US" dirty="0" err="1">
                <a:latin typeface="Trebuchet MS" panose="020B0603020202020204" pitchFamily="34" charset="0"/>
              </a:rPr>
              <a:t>휴리스틱</a:t>
            </a:r>
            <a:r>
              <a:rPr lang="ko-KR" altLang="en-US" dirty="0">
                <a:latin typeface="Trebuchet MS" panose="020B0603020202020204" pitchFamily="34" charset="0"/>
              </a:rPr>
              <a:t> 값</a:t>
            </a:r>
          </a:p>
          <a:p>
            <a:pPr marL="0" indent="0">
              <a:buNone/>
            </a:pPr>
            <a:r>
              <a:rPr lang="ko-KR" altLang="en-US" dirty="0">
                <a:latin typeface="Trebuchet MS" panose="020B0603020202020204" pitchFamily="34" charset="0"/>
              </a:rPr>
              <a:t>    </a:t>
            </a:r>
            <a:r>
              <a:rPr lang="en-US" altLang="ko-KR" dirty="0">
                <a:latin typeface="Trebuchet MS" panose="020B0603020202020204" pitchFamily="34" charset="0"/>
              </a:rPr>
              <a:t>if </a:t>
            </a:r>
            <a:r>
              <a:rPr lang="en-US" altLang="ko-KR" dirty="0" err="1">
                <a:latin typeface="Trebuchet MS" panose="020B0603020202020204" pitchFamily="34" charset="0"/>
              </a:rPr>
              <a:t>maxPlayer</a:t>
            </a:r>
            <a:r>
              <a:rPr lang="en-US" altLang="ko-KR" dirty="0">
                <a:latin typeface="Trebuchet MS" panose="020B0603020202020204" pitchFamily="34" charset="0"/>
              </a:rPr>
              <a:t> then	// </a:t>
            </a:r>
            <a:r>
              <a:rPr lang="ko-KR" altLang="en-US" dirty="0">
                <a:latin typeface="Trebuchet MS" panose="020B0603020202020204" pitchFamily="34" charset="0"/>
              </a:rPr>
              <a:t>최대화 경기자</a:t>
            </a:r>
          </a:p>
          <a:p>
            <a:pPr marL="0" indent="0">
              <a:buNone/>
            </a:pPr>
            <a:r>
              <a:rPr lang="ko-KR" altLang="en-US" dirty="0">
                <a:latin typeface="Trebuchet MS" panose="020B0603020202020204" pitchFamily="34" charset="0"/>
              </a:rPr>
              <a:t>        </a:t>
            </a:r>
            <a:r>
              <a:rPr lang="en-US" altLang="ko-KR" dirty="0">
                <a:latin typeface="Trebuchet MS" panose="020B0603020202020204" pitchFamily="34" charset="0"/>
              </a:rPr>
              <a:t>value ← −∞</a:t>
            </a:r>
          </a:p>
          <a:p>
            <a:pPr marL="0" indent="0">
              <a:buNone/>
            </a:pPr>
            <a:r>
              <a:rPr lang="en-US" altLang="ko-KR" dirty="0">
                <a:latin typeface="Trebuchet MS" panose="020B0603020202020204" pitchFamily="34" charset="0"/>
              </a:rPr>
              <a:t>        for each child of node do</a:t>
            </a:r>
          </a:p>
          <a:p>
            <a:pPr marL="0" indent="0">
              <a:buNone/>
            </a:pPr>
            <a:r>
              <a:rPr lang="en-US" altLang="ko-KR" dirty="0">
                <a:latin typeface="Trebuchet MS" panose="020B0603020202020204" pitchFamily="34" charset="0"/>
              </a:rPr>
              <a:t>            value ← max(value, </a:t>
            </a:r>
            <a:r>
              <a:rPr lang="en-US" altLang="ko-KR" dirty="0" err="1">
                <a:latin typeface="Trebuchet MS" panose="020B0603020202020204" pitchFamily="34" charset="0"/>
              </a:rPr>
              <a:t>alphabeta</a:t>
            </a:r>
            <a:r>
              <a:rPr lang="en-US" altLang="ko-KR" dirty="0">
                <a:latin typeface="Trebuchet MS" panose="020B0603020202020204" pitchFamily="34" charset="0"/>
              </a:rPr>
              <a:t>(child, depth−1, </a:t>
            </a:r>
            <a:r>
              <a:rPr lang="el-GR" altLang="ko-KR" dirty="0">
                <a:latin typeface="Trebuchet MS" panose="020B0603020202020204" pitchFamily="34" charset="0"/>
              </a:rPr>
              <a:t>α, β, </a:t>
            </a:r>
            <a:r>
              <a:rPr lang="en-US" altLang="ko-KR" dirty="0">
                <a:latin typeface="Trebuchet MS" panose="020B0603020202020204" pitchFamily="34" charset="0"/>
              </a:rPr>
              <a:t>FALSE))</a:t>
            </a:r>
          </a:p>
          <a:p>
            <a:pPr marL="0" indent="0">
              <a:buNone/>
            </a:pPr>
            <a:r>
              <a:rPr lang="en-US" altLang="ko-KR" dirty="0">
                <a:latin typeface="Trebuchet MS" panose="020B0603020202020204" pitchFamily="34" charset="0"/>
              </a:rPr>
              <a:t>            </a:t>
            </a:r>
            <a:r>
              <a:rPr lang="el-GR" altLang="ko-KR" dirty="0">
                <a:latin typeface="Trebuchet MS" panose="020B0603020202020204" pitchFamily="34" charset="0"/>
              </a:rPr>
              <a:t>α ← </a:t>
            </a:r>
            <a:r>
              <a:rPr lang="en-US" altLang="ko-KR" dirty="0">
                <a:latin typeface="Trebuchet MS" panose="020B0603020202020204" pitchFamily="34" charset="0"/>
              </a:rPr>
              <a:t>max(</a:t>
            </a:r>
            <a:r>
              <a:rPr lang="el-GR" altLang="ko-KR" dirty="0">
                <a:latin typeface="Trebuchet MS" panose="020B0603020202020204" pitchFamily="34" charset="0"/>
              </a:rPr>
              <a:t>α, </a:t>
            </a:r>
            <a:r>
              <a:rPr lang="en-US" altLang="ko-KR" dirty="0">
                <a:latin typeface="Trebuchet MS" panose="020B0603020202020204" pitchFamily="34" charset="0"/>
              </a:rPr>
              <a:t>value)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Trebuchet MS" panose="020B0603020202020204" pitchFamily="34" charset="0"/>
              </a:rPr>
              <a:t>            if </a:t>
            </a:r>
            <a:r>
              <a:rPr lang="el-GR" altLang="ko-KR" dirty="0">
                <a:solidFill>
                  <a:srgbClr val="FF0000"/>
                </a:solidFill>
                <a:latin typeface="Trebuchet MS" panose="020B0603020202020204" pitchFamily="34" charset="0"/>
              </a:rPr>
              <a:t>α ≥ β </a:t>
            </a:r>
            <a:r>
              <a:rPr lang="en-US" altLang="ko-KR" dirty="0">
                <a:solidFill>
                  <a:srgbClr val="FF0000"/>
                </a:solidFill>
                <a:latin typeface="Trebuchet MS" panose="020B0603020202020204" pitchFamily="34" charset="0"/>
              </a:rPr>
              <a:t>then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Trebuchet MS" panose="020B0603020202020204" pitchFamily="34" charset="0"/>
              </a:rPr>
              <a:t>                break //</a:t>
            </a:r>
            <a:r>
              <a:rPr lang="ko-KR" alt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이것이 </a:t>
            </a:r>
            <a:r>
              <a:rPr lang="el-GR" altLang="ko-KR" dirty="0">
                <a:solidFill>
                  <a:srgbClr val="FF0000"/>
                </a:solidFill>
                <a:latin typeface="Trebuchet MS" panose="020B0603020202020204" pitchFamily="34" charset="0"/>
              </a:rPr>
              <a:t>β </a:t>
            </a:r>
            <a:r>
              <a:rPr lang="ko-KR" alt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컷이다</a:t>
            </a:r>
            <a:r>
              <a:rPr lang="en-US" altLang="ko-KR" dirty="0">
                <a:solidFill>
                  <a:srgbClr val="FF0000"/>
                </a:solidFill>
                <a:latin typeface="Trebuchet MS" panose="020B0603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latin typeface="Trebuchet MS" panose="020B0603020202020204" pitchFamily="34" charset="0"/>
              </a:rPr>
              <a:t>        return value</a:t>
            </a:r>
          </a:p>
          <a:p>
            <a:pPr marL="0" indent="0">
              <a:buNone/>
            </a:pPr>
            <a:r>
              <a:rPr lang="en-US" altLang="ko-KR" dirty="0">
                <a:latin typeface="Trebuchet MS" panose="020B0603020202020204" pitchFamily="34" charset="0"/>
              </a:rPr>
              <a:t>    else		// </a:t>
            </a:r>
            <a:r>
              <a:rPr lang="ko-KR" altLang="en-US" dirty="0">
                <a:latin typeface="Trebuchet MS" panose="020B0603020202020204" pitchFamily="34" charset="0"/>
              </a:rPr>
              <a:t>최소화 경기자</a:t>
            </a:r>
          </a:p>
          <a:p>
            <a:pPr marL="0" indent="0">
              <a:buNone/>
            </a:pPr>
            <a:r>
              <a:rPr lang="ko-KR" altLang="en-US" dirty="0">
                <a:latin typeface="Trebuchet MS" panose="020B0603020202020204" pitchFamily="34" charset="0"/>
              </a:rPr>
              <a:t>        </a:t>
            </a:r>
            <a:r>
              <a:rPr lang="en-US" altLang="ko-KR" dirty="0">
                <a:latin typeface="Trebuchet MS" panose="020B0603020202020204" pitchFamily="34" charset="0"/>
              </a:rPr>
              <a:t>value ← +∞</a:t>
            </a:r>
          </a:p>
          <a:p>
            <a:pPr marL="0" indent="0">
              <a:buNone/>
            </a:pPr>
            <a:r>
              <a:rPr lang="en-US" altLang="ko-KR" dirty="0">
                <a:latin typeface="Trebuchet MS" panose="020B0603020202020204" pitchFamily="34" charset="0"/>
              </a:rPr>
              <a:t>        for each child of node do</a:t>
            </a:r>
          </a:p>
          <a:p>
            <a:pPr marL="0" indent="0">
              <a:buNone/>
            </a:pPr>
            <a:r>
              <a:rPr lang="en-US" altLang="ko-KR" dirty="0">
                <a:latin typeface="Trebuchet MS" panose="020B0603020202020204" pitchFamily="34" charset="0"/>
              </a:rPr>
              <a:t>            value ← min(value, </a:t>
            </a:r>
            <a:r>
              <a:rPr lang="en-US" altLang="ko-KR" dirty="0" err="1">
                <a:latin typeface="Trebuchet MS" panose="020B0603020202020204" pitchFamily="34" charset="0"/>
              </a:rPr>
              <a:t>alphabeta</a:t>
            </a:r>
            <a:r>
              <a:rPr lang="en-US" altLang="ko-KR" dirty="0">
                <a:latin typeface="Trebuchet MS" panose="020B0603020202020204" pitchFamily="34" charset="0"/>
              </a:rPr>
              <a:t>(child, depth−1, </a:t>
            </a:r>
            <a:r>
              <a:rPr lang="el-GR" altLang="ko-KR" dirty="0">
                <a:latin typeface="Trebuchet MS" panose="020B0603020202020204" pitchFamily="34" charset="0"/>
              </a:rPr>
              <a:t>α, β, </a:t>
            </a:r>
            <a:r>
              <a:rPr lang="en-US" altLang="ko-KR" dirty="0">
                <a:latin typeface="Trebuchet MS" panose="020B0603020202020204" pitchFamily="34" charset="0"/>
              </a:rPr>
              <a:t>TRUE))</a:t>
            </a:r>
          </a:p>
          <a:p>
            <a:pPr marL="0" indent="0">
              <a:buNone/>
            </a:pPr>
            <a:r>
              <a:rPr lang="en-US" altLang="ko-KR" dirty="0">
                <a:latin typeface="Trebuchet MS" panose="020B0603020202020204" pitchFamily="34" charset="0"/>
              </a:rPr>
              <a:t>            </a:t>
            </a:r>
            <a:r>
              <a:rPr lang="el-GR" altLang="ko-KR" dirty="0">
                <a:latin typeface="Trebuchet MS" panose="020B0603020202020204" pitchFamily="34" charset="0"/>
              </a:rPr>
              <a:t>β ← </a:t>
            </a:r>
            <a:r>
              <a:rPr lang="en-US" altLang="ko-KR" dirty="0">
                <a:latin typeface="Trebuchet MS" panose="020B0603020202020204" pitchFamily="34" charset="0"/>
              </a:rPr>
              <a:t>min(</a:t>
            </a:r>
            <a:r>
              <a:rPr lang="el-GR" altLang="ko-KR" dirty="0">
                <a:latin typeface="Trebuchet MS" panose="020B0603020202020204" pitchFamily="34" charset="0"/>
              </a:rPr>
              <a:t>β, </a:t>
            </a:r>
            <a:r>
              <a:rPr lang="en-US" altLang="ko-KR" dirty="0">
                <a:latin typeface="Trebuchet MS" panose="020B0603020202020204" pitchFamily="34" charset="0"/>
              </a:rPr>
              <a:t>value)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Trebuchet MS" panose="020B0603020202020204" pitchFamily="34" charset="0"/>
              </a:rPr>
              <a:t>            if </a:t>
            </a:r>
            <a:r>
              <a:rPr lang="el-GR" altLang="ko-KR" dirty="0">
                <a:solidFill>
                  <a:srgbClr val="FF0000"/>
                </a:solidFill>
                <a:latin typeface="Trebuchet MS" panose="020B0603020202020204" pitchFamily="34" charset="0"/>
              </a:rPr>
              <a:t>α ≥ β </a:t>
            </a:r>
            <a:r>
              <a:rPr lang="en-US" altLang="ko-KR" dirty="0">
                <a:solidFill>
                  <a:srgbClr val="FF0000"/>
                </a:solidFill>
                <a:latin typeface="Trebuchet MS" panose="020B0603020202020204" pitchFamily="34" charset="0"/>
              </a:rPr>
              <a:t>then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Trebuchet MS" panose="020B0603020202020204" pitchFamily="34" charset="0"/>
              </a:rPr>
              <a:t>                break //</a:t>
            </a:r>
            <a:r>
              <a:rPr lang="ko-KR" alt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이것이 </a:t>
            </a:r>
            <a:r>
              <a:rPr lang="el-GR" altLang="ko-KR" dirty="0">
                <a:solidFill>
                  <a:srgbClr val="FF0000"/>
                </a:solidFill>
                <a:latin typeface="Trebuchet MS" panose="020B0603020202020204" pitchFamily="34" charset="0"/>
              </a:rPr>
              <a:t>α </a:t>
            </a:r>
            <a:r>
              <a:rPr lang="ko-KR" alt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컷이다</a:t>
            </a:r>
            <a:r>
              <a:rPr lang="en-US" altLang="ko-KR" dirty="0">
                <a:solidFill>
                  <a:srgbClr val="FF0000"/>
                </a:solidFill>
                <a:latin typeface="Trebuchet MS" panose="020B0603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Trebuchet MS" panose="020B0603020202020204" pitchFamily="34" charset="0"/>
              </a:rPr>
              <a:t>        return value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5" name="설명선 2 4"/>
          <p:cNvSpPr/>
          <p:nvPr/>
        </p:nvSpPr>
        <p:spPr>
          <a:xfrm>
            <a:off x="4724123" y="3356992"/>
            <a:ext cx="4266056" cy="46863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9397"/>
              <a:gd name="adj6" fmla="val -4822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현재 노드의 최대값이 부모 노드의 값</a:t>
            </a:r>
            <a:r>
              <a:rPr lang="en-US" altLang="ko-KR" sz="14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l-GR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β 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보다 커지게 되면 더 이상 탐색할 필요가 없음</a:t>
            </a:r>
          </a:p>
        </p:txBody>
      </p:sp>
      <p:sp>
        <p:nvSpPr>
          <p:cNvPr id="6" name="설명선 2 5"/>
          <p:cNvSpPr/>
          <p:nvPr/>
        </p:nvSpPr>
        <p:spPr>
          <a:xfrm>
            <a:off x="4877944" y="5589240"/>
            <a:ext cx="4266056" cy="46863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9397"/>
              <a:gd name="adj6" fmla="val -4822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현재 노드의 최소값이 부모 노드의 값</a:t>
            </a:r>
            <a:r>
              <a:rPr lang="en-US" altLang="ko-KR" sz="14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l-GR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α 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보다 작으면 되면 더 이상 탐색할 필요가 없음</a:t>
            </a:r>
          </a:p>
        </p:txBody>
      </p:sp>
    </p:spTree>
    <p:extLst>
      <p:ext uri="{BB962C8B-B14F-4D97-AF65-F5344CB8AC3E}">
        <p14:creationId xmlns:p14="http://schemas.microsoft.com/office/powerpoint/2010/main" val="1895239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알파베타</a:t>
            </a:r>
            <a:r>
              <a:rPr lang="ko-KR" altLang="en-US" dirty="0"/>
              <a:t> 알고리즘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126561"/>
            <a:ext cx="8153400" cy="3443078"/>
          </a:xfrm>
        </p:spPr>
      </p:pic>
    </p:spTree>
    <p:extLst>
      <p:ext uri="{BB962C8B-B14F-4D97-AF65-F5344CB8AC3E}">
        <p14:creationId xmlns:p14="http://schemas.microsoft.com/office/powerpoint/2010/main" val="4034850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알파베타</a:t>
            </a:r>
            <a:r>
              <a:rPr lang="ko-KR" altLang="en-US" dirty="0"/>
              <a:t> 알고리즘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127570"/>
            <a:ext cx="8153400" cy="3441059"/>
          </a:xfrm>
        </p:spPr>
      </p:pic>
    </p:spTree>
    <p:extLst>
      <p:ext uri="{BB962C8B-B14F-4D97-AF65-F5344CB8AC3E}">
        <p14:creationId xmlns:p14="http://schemas.microsoft.com/office/powerpoint/2010/main" val="2216226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알파베타</a:t>
            </a:r>
            <a:r>
              <a:rPr lang="ko-KR" altLang="en-US" dirty="0"/>
              <a:t> 알고리즘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136745"/>
            <a:ext cx="8153400" cy="3422709"/>
          </a:xfrm>
        </p:spPr>
      </p:pic>
    </p:spTree>
    <p:extLst>
      <p:ext uri="{BB962C8B-B14F-4D97-AF65-F5344CB8AC3E}">
        <p14:creationId xmlns:p14="http://schemas.microsoft.com/office/powerpoint/2010/main" val="312531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알파베타</a:t>
            </a:r>
            <a:r>
              <a:rPr lang="ko-KR" altLang="en-US" dirty="0"/>
              <a:t> 알고리즘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128317"/>
            <a:ext cx="8153400" cy="3439565"/>
          </a:xfrm>
        </p:spPr>
      </p:pic>
    </p:spTree>
    <p:extLst>
      <p:ext uri="{BB962C8B-B14F-4D97-AF65-F5344CB8AC3E}">
        <p14:creationId xmlns:p14="http://schemas.microsoft.com/office/powerpoint/2010/main" val="1785852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불완전한 결정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err="1"/>
              <a:t>미니맥스</a:t>
            </a:r>
            <a:r>
              <a:rPr lang="ko-KR" altLang="en-US" dirty="0"/>
              <a:t> 알고리즘은 탐색 공간 전체를 탐색하는 것을 가정한다</a:t>
            </a:r>
            <a:r>
              <a:rPr lang="en-US" altLang="ko-KR" dirty="0"/>
              <a:t>. </a:t>
            </a:r>
            <a:r>
              <a:rPr lang="ko-KR" altLang="en-US" dirty="0"/>
              <a:t>하지만 실제로는 탐색 공간의 크기가 무척 커서 우리는 그렇게 할 수 없다</a:t>
            </a:r>
            <a:r>
              <a:rPr lang="en-US" altLang="ko-KR" dirty="0"/>
              <a:t>. </a:t>
            </a:r>
            <a:r>
              <a:rPr lang="ko-KR" altLang="en-US" dirty="0"/>
              <a:t>실제로는 적당한 시간 안에 다음 수를 결정하여야 한다</a:t>
            </a:r>
            <a:r>
              <a:rPr lang="en-US" altLang="ko-KR" dirty="0"/>
              <a:t>. </a:t>
            </a:r>
            <a:r>
              <a:rPr lang="ko-KR" altLang="en-US" dirty="0"/>
              <a:t>어떻게 하면 될까</a:t>
            </a:r>
            <a:r>
              <a:rPr lang="en-US" altLang="ko-KR" dirty="0"/>
              <a:t>? </a:t>
            </a:r>
            <a:endParaRPr lang="ko-KR" altLang="en-US" dirty="0"/>
          </a:p>
          <a:p>
            <a:pPr fontAlgn="base"/>
            <a:r>
              <a:rPr lang="ko-KR" altLang="en-US" dirty="0"/>
              <a:t>이때는 탐색을 끝내야 하는 시간에 도달하면 탐색을 중단하고 탐색 중인 상태에 대하여 </a:t>
            </a:r>
            <a:r>
              <a:rPr lang="ko-KR" altLang="en-US" dirty="0" err="1"/>
              <a:t>휴리스틱</a:t>
            </a:r>
            <a:r>
              <a:rPr lang="ko-KR" altLang="en-US" dirty="0"/>
              <a:t> 평가 함수</a:t>
            </a:r>
            <a:r>
              <a:rPr lang="en-US" altLang="ko-KR" dirty="0"/>
              <a:t>(evaluation function)</a:t>
            </a:r>
            <a:r>
              <a:rPr lang="ko-KR" altLang="en-US" dirty="0"/>
              <a:t>를 적용해야 한다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ko-KR" altLang="en-US" dirty="0" err="1"/>
              <a:t>비단말</a:t>
            </a:r>
            <a:r>
              <a:rPr lang="ko-KR" altLang="en-US" dirty="0"/>
              <a:t> 노드이지만 단말 노드에 도달한 것처럼 생각하는 것이다</a:t>
            </a:r>
            <a:r>
              <a:rPr lang="en-US" altLang="ko-KR" dirty="0"/>
              <a:t>. </a:t>
            </a:r>
          </a:p>
          <a:p>
            <a:pPr fontAlgn="base"/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107475"/>
            <a:ext cx="5652120" cy="234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02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ko-KR" altLang="en-US" dirty="0"/>
              <a:t>게임에서는 상대방이 탐색에 영향을 끼친다</a:t>
            </a:r>
            <a:r>
              <a:rPr lang="en-US" altLang="ko-KR" dirty="0"/>
              <a:t>. </a:t>
            </a:r>
            <a:r>
              <a:rPr lang="ko-KR" altLang="en-US" dirty="0"/>
              <a:t>이 경우에는 </a:t>
            </a:r>
            <a:r>
              <a:rPr lang="ko-KR" altLang="en-US" dirty="0" err="1"/>
              <a:t>미니맥스</a:t>
            </a:r>
            <a:r>
              <a:rPr lang="ko-KR" altLang="en-US" dirty="0"/>
              <a:t> 알고리즘을 사용하여 탐색을 진행할 수 있다</a:t>
            </a:r>
            <a:r>
              <a:rPr lang="en-US" altLang="ko-KR" dirty="0"/>
              <a:t>. </a:t>
            </a:r>
            <a:r>
              <a:rPr lang="ko-KR" altLang="en-US" dirty="0" err="1"/>
              <a:t>미니맥스</a:t>
            </a:r>
            <a:r>
              <a:rPr lang="ko-KR" altLang="en-US" dirty="0"/>
              <a:t> 알고리즘은 상대방이 최선의 수를 둔다고 가정하는 알고리즘이다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/>
              <a:t>두 명의 경기자 </a:t>
            </a:r>
            <a:r>
              <a:rPr lang="en-US" altLang="ko-KR" dirty="0"/>
              <a:t>MAX</a:t>
            </a:r>
            <a:r>
              <a:rPr lang="ko-KR" altLang="en-US" dirty="0"/>
              <a:t>와 </a:t>
            </a:r>
            <a:r>
              <a:rPr lang="en-US" altLang="ko-KR" dirty="0"/>
              <a:t>MIN</a:t>
            </a:r>
            <a:r>
              <a:rPr lang="ko-KR" altLang="en-US" dirty="0"/>
              <a:t>이 있으며</a:t>
            </a:r>
            <a:r>
              <a:rPr lang="en-US" altLang="ko-KR" dirty="0"/>
              <a:t>, MAX</a:t>
            </a:r>
            <a:r>
              <a:rPr lang="ko-KR" altLang="en-US" dirty="0"/>
              <a:t>는 평가 </a:t>
            </a:r>
            <a:r>
              <a:rPr lang="ko-KR" altLang="en-US" dirty="0" err="1"/>
              <a:t>함수값이</a:t>
            </a:r>
            <a:r>
              <a:rPr lang="ko-KR" altLang="en-US" dirty="0"/>
              <a:t> 최대인 자식 노드를 선택하고 </a:t>
            </a:r>
            <a:r>
              <a:rPr lang="en-US" altLang="ko-KR" dirty="0"/>
              <a:t>MIN</a:t>
            </a:r>
            <a:r>
              <a:rPr lang="ko-KR" altLang="en-US" dirty="0"/>
              <a:t>은 평가 </a:t>
            </a:r>
            <a:r>
              <a:rPr lang="ko-KR" altLang="en-US" dirty="0" err="1"/>
              <a:t>함수값이</a:t>
            </a:r>
            <a:r>
              <a:rPr lang="ko-KR" altLang="en-US" dirty="0"/>
              <a:t> 최소인 자식 노드를 선택한다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/>
              <a:t>탐색 트리의 어떤 부분은 제외하여도 결과에 영향을 주지 않는다</a:t>
            </a:r>
            <a:r>
              <a:rPr lang="en-US" altLang="ko-KR" dirty="0"/>
              <a:t>. </a:t>
            </a:r>
            <a:r>
              <a:rPr lang="ko-KR" altLang="en-US" dirty="0"/>
              <a:t>이것을 </a:t>
            </a:r>
            <a:r>
              <a:rPr lang="ko-KR" altLang="en-US" dirty="0" err="1"/>
              <a:t>알파베타</a:t>
            </a:r>
            <a:r>
              <a:rPr lang="ko-KR" altLang="en-US" dirty="0"/>
              <a:t> 가지치기</a:t>
            </a:r>
            <a:r>
              <a:rPr lang="en-US" altLang="ko-KR" dirty="0"/>
              <a:t>(alpha-beta pruning)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99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이번장에서</a:t>
            </a:r>
            <a:r>
              <a:rPr lang="ko-KR" altLang="en-US" dirty="0"/>
              <a:t> 다루는 게임의 조건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이번 장에서는 게임을 위한 프로그램을 작성하는 문제를 생각해보자</a:t>
            </a:r>
            <a:r>
              <a:rPr lang="en-US" altLang="ko-KR" dirty="0"/>
              <a:t>. </a:t>
            </a:r>
            <a:r>
              <a:rPr lang="ko-KR" altLang="en-US" dirty="0"/>
              <a:t>설명을 단순화하기 위해 우리는 다음과 같은 속성을 가진 게임만 고려할 것이다</a:t>
            </a:r>
            <a:r>
              <a:rPr lang="en-US" altLang="ko-KR" dirty="0"/>
              <a:t>. </a:t>
            </a:r>
            <a:r>
              <a:rPr lang="ko-KR" altLang="en-US" dirty="0"/>
              <a:t>바둑이나 체스가 여기에 속한다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endParaRPr lang="en-US" altLang="ko-KR" dirty="0"/>
          </a:p>
          <a:p>
            <a:pPr lvl="0" fontAlgn="base"/>
            <a:r>
              <a:rPr lang="ko-KR" altLang="en-US" dirty="0"/>
              <a:t>두 명의 경기자 </a:t>
            </a:r>
            <a:r>
              <a:rPr lang="en-US" altLang="ko-KR" dirty="0"/>
              <a:t>- </a:t>
            </a:r>
            <a:r>
              <a:rPr lang="ko-KR" altLang="en-US" dirty="0"/>
              <a:t>경기자들이 연합하는 경우는 다루지 않는다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ko-KR" altLang="en-US" dirty="0" err="1"/>
              <a:t>제로썸</a:t>
            </a:r>
            <a:r>
              <a:rPr lang="ko-KR" altLang="en-US" dirty="0"/>
              <a:t> 게임 </a:t>
            </a:r>
            <a:r>
              <a:rPr lang="en-US" altLang="ko-KR" dirty="0"/>
              <a:t>- </a:t>
            </a:r>
            <a:r>
              <a:rPr lang="ko-KR" altLang="en-US" dirty="0"/>
              <a:t>한 경기자의 승리는 다른 경기자의 패배이다</a:t>
            </a:r>
            <a:r>
              <a:rPr lang="en-US" altLang="ko-KR" dirty="0"/>
              <a:t>. </a:t>
            </a:r>
            <a:r>
              <a:rPr lang="ko-KR" altLang="en-US" dirty="0"/>
              <a:t>협동적인 승리는 없다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ko-KR" altLang="en-US" dirty="0"/>
              <a:t>차례대로 수를 두는 게임만을 대상으로 한다</a:t>
            </a:r>
            <a:r>
              <a:rPr lang="en-US" altLang="ko-KR" dirty="0"/>
              <a:t>. (</a:t>
            </a:r>
            <a:r>
              <a:rPr lang="ko-KR" altLang="en-US" dirty="0"/>
              <a:t>순차적인 게임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595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/>
              <a:t>Q &amp; A</a:t>
            </a:r>
          </a:p>
        </p:txBody>
      </p:sp>
      <p:pic>
        <p:nvPicPr>
          <p:cNvPr id="62467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68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인공지능과 게임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게임은 예전부터 인공지능의 매력적인 연구 주제였다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Tic-Tac-Toe</a:t>
            </a:r>
            <a:r>
              <a:rPr lang="ko-KR" altLang="en-US" dirty="0"/>
              <a:t>나 체스</a:t>
            </a:r>
            <a:r>
              <a:rPr lang="en-US" altLang="ko-KR" dirty="0"/>
              <a:t>, </a:t>
            </a:r>
            <a:r>
              <a:rPr lang="ko-KR" altLang="en-US" dirty="0"/>
              <a:t>바둑과 같은 게임은 추상적으로 정의할 수 있고 지적 능력과 연관이 있는 것으로 생각되었다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이들 게임은 비교적 적은 수의 연산자들을 가진다</a:t>
            </a:r>
            <a:r>
              <a:rPr lang="en-US" altLang="ko-KR" dirty="0"/>
              <a:t>. </a:t>
            </a:r>
            <a:r>
              <a:rPr lang="ko-KR" altLang="en-US" dirty="0"/>
              <a:t>연산의 결과는 엄밀한 규칙으로 정의된다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319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6F8F0-2CF3-E859-B31A-B12FEF0E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바둑에서 나타나는 모든 경우의 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B43607-AE53-C928-E2C0-5F379798229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바둑판에는 돌을 놓을 수 있는 곳이 </a:t>
            </a:r>
            <a:r>
              <a:rPr lang="en-US" altLang="ko-KR" dirty="0"/>
              <a:t>19×19=361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한 곳에는 </a:t>
            </a:r>
            <a:r>
              <a:rPr lang="ko-KR" altLang="en-US" dirty="0" err="1"/>
              <a:t>흰돌</a:t>
            </a:r>
            <a:r>
              <a:rPr lang="en-US" altLang="ko-KR" dirty="0"/>
              <a:t>(white) </a:t>
            </a:r>
            <a:r>
              <a:rPr lang="ko-KR" altLang="en-US" dirty="0"/>
              <a:t>또는 </a:t>
            </a:r>
            <a:r>
              <a:rPr lang="ko-KR" altLang="en-US" dirty="0" err="1"/>
              <a:t>검은돌</a:t>
            </a:r>
            <a:r>
              <a:rPr lang="en-US" altLang="ko-KR" dirty="0"/>
              <a:t>(black) </a:t>
            </a:r>
            <a:r>
              <a:rPr lang="ko-KR" altLang="en-US" dirty="0"/>
              <a:t>또는 </a:t>
            </a:r>
            <a:r>
              <a:rPr lang="ko-KR" altLang="en-US" dirty="0" err="1"/>
              <a:t>비워놓을</a:t>
            </a:r>
            <a:r>
              <a:rPr lang="ko-KR" altLang="en-US" dirty="0"/>
              <a:t> 수 있다</a:t>
            </a:r>
            <a:r>
              <a:rPr lang="en-US" altLang="ko-KR" dirty="0"/>
              <a:t>(empty). </a:t>
            </a:r>
            <a:r>
              <a:rPr lang="ko-KR" altLang="en-US" dirty="0"/>
              <a:t>따라서 각 </a:t>
            </a:r>
            <a:r>
              <a:rPr lang="en-US" altLang="ko-KR" dirty="0"/>
              <a:t>361</a:t>
            </a:r>
            <a:r>
              <a:rPr lang="ko-KR" altLang="en-US" dirty="0"/>
              <a:t>개의 점마다 최대 </a:t>
            </a:r>
            <a:r>
              <a:rPr lang="en-US" altLang="ko-KR" dirty="0"/>
              <a:t>3</a:t>
            </a:r>
            <a:r>
              <a:rPr lang="ko-KR" altLang="en-US" dirty="0"/>
              <a:t>가지의 선택이 있다</a:t>
            </a:r>
            <a:r>
              <a:rPr lang="en-US" altLang="ko-KR" dirty="0"/>
              <a:t>. </a:t>
            </a:r>
            <a:r>
              <a:rPr lang="ko-KR" altLang="en-US" dirty="0"/>
              <a:t>따라서 발생할 수 있는 상태의 상한은 다음과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관련 논문에서 정확하게 계산해 보면 </a:t>
            </a:r>
            <a:r>
              <a:rPr lang="en-US" altLang="ko-KR" dirty="0"/>
              <a:t>2.1×10170 </a:t>
            </a:r>
            <a:r>
              <a:rPr lang="ko-KR" altLang="en-US" dirty="0"/>
              <a:t>정도의 숫자라고 한다</a:t>
            </a:r>
            <a:r>
              <a:rPr lang="en-US" altLang="ko-KR" dirty="0"/>
              <a:t>. </a:t>
            </a:r>
            <a:r>
              <a:rPr lang="ko-KR" altLang="en-US" dirty="0"/>
              <a:t>이것은 엄청난 숫자로써 우주에 존재하는 원자의 개수로 믿어지는 숫자인 </a:t>
            </a:r>
            <a:r>
              <a:rPr lang="en-US" altLang="ko-KR" dirty="0"/>
              <a:t>1080</a:t>
            </a:r>
            <a:r>
              <a:rPr lang="ko-KR" altLang="en-US" dirty="0"/>
              <a:t>보다도 훨씬 많다</a:t>
            </a:r>
            <a:r>
              <a:rPr lang="en-US" altLang="ko-KR" dirty="0"/>
              <a:t>. </a:t>
            </a:r>
            <a:r>
              <a:rPr lang="ko-KR" altLang="en-US" dirty="0"/>
              <a:t>따라서 완벽한 탐색은 불가능하다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93BDCA-CC0F-85A3-2AC9-FA03FC2AD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924944"/>
            <a:ext cx="3076575" cy="609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815DE4-6C25-BAF5-45D4-AE7C98020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4653136"/>
            <a:ext cx="1724297" cy="173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9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인용 게임</a:t>
            </a:r>
            <a:endParaRPr lang="en-US" altLang="ko-KR" dirty="0"/>
          </a:p>
          <a:p>
            <a:r>
              <a:rPr lang="ko-KR" altLang="en-US" dirty="0"/>
              <a:t>두 경기자를 </a:t>
            </a:r>
            <a:r>
              <a:rPr lang="en-US" altLang="ko-KR" dirty="0"/>
              <a:t>MAX</a:t>
            </a:r>
            <a:r>
              <a:rPr lang="ko-KR" altLang="en-US" dirty="0"/>
              <a:t>와 </a:t>
            </a:r>
            <a:r>
              <a:rPr lang="en-US" altLang="ko-KR" dirty="0"/>
              <a:t>MIN</a:t>
            </a:r>
            <a:r>
              <a:rPr lang="ko-KR" altLang="en-US" dirty="0"/>
              <a:t>으로 부르자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항상 </a:t>
            </a:r>
            <a:r>
              <a:rPr lang="en-US" altLang="ko-KR" dirty="0"/>
              <a:t>MAX</a:t>
            </a:r>
            <a:r>
              <a:rPr lang="ko-KR" altLang="en-US" dirty="0"/>
              <a:t>가 먼저 수를 둔다고 가정한다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284984"/>
            <a:ext cx="5688632" cy="258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7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Tic-Tac-Toe</a:t>
            </a:r>
            <a:r>
              <a:rPr lang="ko-KR" altLang="en-US" dirty="0"/>
              <a:t>의 게임 트리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16832"/>
            <a:ext cx="7008867" cy="4495800"/>
          </a:xfrm>
        </p:spPr>
      </p:pic>
    </p:spTree>
    <p:extLst>
      <p:ext uri="{BB962C8B-B14F-4D97-AF65-F5344CB8AC3E}">
        <p14:creationId xmlns:p14="http://schemas.microsoft.com/office/powerpoint/2010/main" val="2541341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Tic-Tac-Toe</a:t>
            </a:r>
            <a:r>
              <a:rPr lang="ko-KR" altLang="en-US" dirty="0"/>
              <a:t> 게임 트리의 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Tic-Tac-Toe</a:t>
            </a:r>
            <a:r>
              <a:rPr lang="ko-KR" altLang="en-US" dirty="0"/>
              <a:t>의 게임 트리는 크기가 얼마나 될까</a:t>
            </a:r>
            <a:r>
              <a:rPr lang="en-US" altLang="ko-KR" dirty="0"/>
              <a:t>?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Tic-Tac-Toe </a:t>
            </a:r>
            <a:r>
              <a:rPr lang="ko-KR" altLang="en-US" dirty="0"/>
              <a:t>게임 보드는 </a:t>
            </a:r>
            <a:r>
              <a:rPr lang="en-US" altLang="ko-KR" dirty="0"/>
              <a:t>3×3 </a:t>
            </a:r>
            <a:r>
              <a:rPr lang="ko-KR" altLang="en-US" dirty="0"/>
              <a:t>크기를 가지고 있고 한 곳에 수를 놓으면 다른 사람이 놓을 수 있는 곳은 하나가 줄어들게 된다</a:t>
            </a:r>
            <a:r>
              <a:rPr lang="en-US" altLang="ko-KR" dirty="0"/>
              <a:t>. </a:t>
            </a:r>
            <a:r>
              <a:rPr lang="ko-KR" altLang="en-US" dirty="0"/>
              <a:t>	</a:t>
            </a:r>
            <a:r>
              <a:rPr lang="en-US" altLang="ko-KR" dirty="0"/>
              <a:t>9×8×7×...×1 = 9! = 362,880 </a:t>
            </a:r>
          </a:p>
          <a:p>
            <a:pPr fontAlgn="base"/>
            <a:endParaRPr lang="en-US" altLang="ko-KR" dirty="0"/>
          </a:p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하지만 대칭이나 반사를 제외하면 서로 다른 상태는 </a:t>
            </a:r>
            <a:r>
              <a:rPr lang="en-US" altLang="ko-KR" sz="1800" b="0" i="0" u="none" strike="noStrike" baseline="0" dirty="0">
                <a:latin typeface="ITCGaramondStd-Lt"/>
              </a:rPr>
              <a:t>5478</a:t>
            </a:r>
            <a:r>
              <a:rPr lang="ko-KR" altLang="en-US" sz="1800" b="0" i="0" u="none" strike="noStrike" baseline="0" dirty="0" err="1">
                <a:latin typeface="YDVYMjOStd12"/>
              </a:rPr>
              <a:t>개뿐이라고</a:t>
            </a:r>
            <a:r>
              <a:rPr lang="ko-KR" altLang="en-US" sz="1800" b="0" i="0" u="none" strike="noStrike" baseline="0" dirty="0">
                <a:latin typeface="YDVYMjOStd12"/>
              </a:rPr>
              <a:t> 한다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933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미니맥스</a:t>
            </a:r>
            <a:r>
              <a:rPr lang="ko-KR" altLang="en-US" dirty="0"/>
              <a:t> 알고리즘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안전하게 하려면 상대방이 최선의 수를 둔다고 생각하면 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1"/>
          <a:stretch/>
        </p:blipFill>
        <p:spPr>
          <a:xfrm>
            <a:off x="2223328" y="2636912"/>
            <a:ext cx="4932040" cy="279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32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제01장 인공지능소개(강의)</Template>
  <TotalTime>2281</TotalTime>
  <Words>1817</Words>
  <Application>Microsoft Office PowerPoint</Application>
  <PresentationFormat>화면 슬라이드 쇼(4:3)</PresentationFormat>
  <Paragraphs>236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3" baseType="lpstr">
      <vt:lpstr>ITCGaramondStd-Lt</vt:lpstr>
      <vt:lpstr>YDVYGOStd12</vt:lpstr>
      <vt:lpstr>YDVYGOStd13</vt:lpstr>
      <vt:lpstr>YDVYMjOStd12</vt:lpstr>
      <vt:lpstr>굴림</vt:lpstr>
      <vt:lpstr>맑은 고딕</vt:lpstr>
      <vt:lpstr>Arial</vt:lpstr>
      <vt:lpstr>Cambria Math</vt:lpstr>
      <vt:lpstr>Trebuchet MS</vt:lpstr>
      <vt:lpstr>Tw Cen MT</vt:lpstr>
      <vt:lpstr>Wingdings</vt:lpstr>
      <vt:lpstr>Wingdings 2</vt:lpstr>
      <vt:lpstr>가을</vt:lpstr>
      <vt:lpstr>제3장 게임트리 </vt:lpstr>
      <vt:lpstr>학습 목표</vt:lpstr>
      <vt:lpstr>이번장에서 다루는 게임의 조건</vt:lpstr>
      <vt:lpstr>인공지능과 게임</vt:lpstr>
      <vt:lpstr>바둑에서 나타나는 모든 경우의 수</vt:lpstr>
      <vt:lpstr>게임의 정의</vt:lpstr>
      <vt:lpstr>Tic-Tac-Toe의 게임 트리</vt:lpstr>
      <vt:lpstr>Tic-Tac-Toe 게임 트리의 크기</vt:lpstr>
      <vt:lpstr>미니맥스 알고리즘</vt:lpstr>
      <vt:lpstr>미니맥스(minimax) 알고리즘</vt:lpstr>
      <vt:lpstr>틱택토 게임에서의 미니맥스</vt:lpstr>
      <vt:lpstr>Lab: 미니맥스 알고리즘 실습 </vt:lpstr>
      <vt:lpstr>미니맥스 알고리즘</vt:lpstr>
      <vt:lpstr>미니맥스 알고리즘의 분석</vt:lpstr>
      <vt:lpstr>Tic-Tac-Toe 구현 </vt:lpstr>
      <vt:lpstr>Tic-Tac-Toe 구현 </vt:lpstr>
      <vt:lpstr>Tic-Tac-Toe 구현 </vt:lpstr>
      <vt:lpstr>Tic-Tac-Toe 구현 </vt:lpstr>
      <vt:lpstr>Tic-Tac-Toe 구현 </vt:lpstr>
      <vt:lpstr>실행결과</vt:lpstr>
      <vt:lpstr>알파베타 가지치기</vt:lpstr>
      <vt:lpstr>알파베타 가지치기</vt:lpstr>
      <vt:lpstr>알파베타 알고리즘</vt:lpstr>
      <vt:lpstr>알파베타 알고리즘</vt:lpstr>
      <vt:lpstr>알파베타 알고리즘</vt:lpstr>
      <vt:lpstr>알파베타 알고리즘</vt:lpstr>
      <vt:lpstr>알파베타 알고리즘</vt:lpstr>
      <vt:lpstr>불완전한 결정</vt:lpstr>
      <vt:lpstr>Summary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탐색</dc:title>
  <dc:creator>sec</dc:creator>
  <cp:lastModifiedBy>한석범</cp:lastModifiedBy>
  <cp:revision>406</cp:revision>
  <dcterms:created xsi:type="dcterms:W3CDTF">2012-03-12T19:09:15Z</dcterms:created>
  <dcterms:modified xsi:type="dcterms:W3CDTF">2023-02-24T04:45:53Z</dcterms:modified>
</cp:coreProperties>
</file>