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1"/>
  </p:notesMasterIdLst>
  <p:sldIdLst>
    <p:sldId id="256" r:id="rId2"/>
    <p:sldId id="272" r:id="rId3"/>
    <p:sldId id="301" r:id="rId4"/>
    <p:sldId id="341" r:id="rId5"/>
    <p:sldId id="302" r:id="rId6"/>
    <p:sldId id="303" r:id="rId7"/>
    <p:sldId id="304" r:id="rId8"/>
    <p:sldId id="305" r:id="rId9"/>
    <p:sldId id="306" r:id="rId10"/>
    <p:sldId id="342" r:id="rId11"/>
    <p:sldId id="307" r:id="rId12"/>
    <p:sldId id="308" r:id="rId13"/>
    <p:sldId id="343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30" r:id="rId35"/>
    <p:sldId id="331" r:id="rId36"/>
    <p:sldId id="332" r:id="rId37"/>
    <p:sldId id="333" r:id="rId38"/>
    <p:sldId id="334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35" r:id="rId47"/>
    <p:sldId id="336" r:id="rId48"/>
    <p:sldId id="337" r:id="rId49"/>
    <p:sldId id="339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00" r:id="rId59"/>
    <p:sldId id="340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03" d="100"/>
          <a:sy n="103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6D984-D5A6-2EA3-8261-21A6DDF66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67" y="990600"/>
            <a:ext cx="6182865" cy="24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Trebuchet MS" panose="020B0603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41CC-543B-B337-82D1-F6A6F9CD907D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64B13D-9158-547C-2A12-C52CE8CCDF5F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F72AD5-0B00-12A2-1948-3379F16AE432}"/>
              </a:ext>
            </a:extLst>
          </p:cNvPr>
          <p:cNvSpPr/>
          <p:nvPr userDrawn="1"/>
        </p:nvSpPr>
        <p:spPr>
          <a:xfrm>
            <a:off x="2" y="1282709"/>
            <a:ext cx="8248648" cy="229197"/>
          </a:xfrm>
          <a:prstGeom prst="rect">
            <a:avLst/>
          </a:prstGeom>
          <a:solidFill>
            <a:srgbClr val="A5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DDD16-A54C-35D8-F864-5D9064DF001C}"/>
              </a:ext>
            </a:extLst>
          </p:cNvPr>
          <p:cNvSpPr/>
          <p:nvPr userDrawn="1"/>
        </p:nvSpPr>
        <p:spPr>
          <a:xfrm>
            <a:off x="7372350" y="1281596"/>
            <a:ext cx="1776412" cy="23031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71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70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wi-prolog.org/&#50640;&#49436;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/>
              <a:t>장 지식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9CEF-0730-EDF0-C4FC-12B2850A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D005-9224-6065-DADC-653C364700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구조화하여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표현할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프레임은 개념을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구조화하여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표현하기 때문에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개념과 개념 간의 관계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속성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기능 등을 명확하게 표현할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개념의 이해와 유추가 쉬워지며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지식의 구성과 구조를 명확하게 파악할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지식의 재사용성이 높다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프레임은 유사한 개념을 쉽게 만들 수 있기 때문에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지식의 재사용성이 높다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개념을 만들 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 만들어진 프레임을 조합하여 새로운 프레임을 만들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지식을 쉽게 확장할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지식의 일관성을 유지할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프레임은 개념을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구조화하여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표현하기 때문에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개념 간의 관계와 속성이 일관성을 유지한다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이로 인해 지식의 일관성을 유지할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오류와 모순을 방지할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8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프레임과 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인공지능 분야에서는 프레임이란 용어로 객체를 나타낸다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객체의 필드에 해당하는 것이 프레임의 슬롯이다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프레임의 슬롯은 </a:t>
            </a:r>
            <a:r>
              <a:rPr lang="ko-KR" altLang="en-US" dirty="0" err="1"/>
              <a:t>값뿐만</a:t>
            </a:r>
            <a:r>
              <a:rPr lang="ko-KR" altLang="en-US" dirty="0"/>
              <a:t> 아니라 프로시저도 가질 수 있다</a:t>
            </a:r>
            <a:r>
              <a:rPr lang="en-US" altLang="ko-KR" dirty="0"/>
              <a:t>. </a:t>
            </a:r>
            <a:r>
              <a:rPr lang="ko-KR" altLang="en-US" dirty="0"/>
              <a:t>슬롯에 붙은 프로시저가 바로 객체의 </a:t>
            </a:r>
            <a:r>
              <a:rPr lang="ko-KR" altLang="en-US" dirty="0" err="1"/>
              <a:t>메소드라고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D2844-89C1-8FDF-F2BD-A13DE6D7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454876"/>
            <a:ext cx="3739065" cy="28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프레임과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프레임도 인스턴스 프레임</a:t>
            </a:r>
            <a:r>
              <a:rPr lang="en-US" altLang="ko-KR" dirty="0"/>
              <a:t>(instance frame)</a:t>
            </a:r>
            <a:r>
              <a:rPr lang="ko-KR" altLang="en-US" dirty="0"/>
              <a:t>과 클래스 프레임</a:t>
            </a:r>
            <a:r>
              <a:rPr lang="en-US" altLang="ko-KR" dirty="0"/>
              <a:t>(class frame)</a:t>
            </a:r>
            <a:r>
              <a:rPr lang="ko-KR" altLang="en-US" dirty="0"/>
              <a:t>으로 나눌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6876256" cy="25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A962-6A2B-03B3-550F-0A7F8257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EA26B-421A-66C7-8A46-9D77329820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Web Ontology Language(OWL)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웹 상에서 지식 표현을 위한 규약으로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RDF(Resource Description Framework)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함께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Semantic Web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구현하는 데 사용된다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기존의 지식 표현 방법들과 달리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웹 상에서 공유 가능한 지식을 표현하고 검색할 수 있도록 설계되었다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클래스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속성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인스턴스 등을 포함하는 객체 지향적인 구조를 가지며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이들을 서로 연결하여 복잡한 지식 구조를 구성할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이용하여 도메인의 개념과 속성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개념 간의 관계를 정의할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프레임과 달리 객체 지향적인 표현 방법보다는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논리적인 표현 방법을 중심으로 설계되어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이용하면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개념 간의 정확한 논리적인 관계를 표현할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특징 때문에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OWL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Semantic Web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구현에 많이 활용되고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2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349059" cy="2852881"/>
          </a:xfrm>
        </p:spPr>
      </p:pic>
    </p:spTree>
    <p:extLst>
      <p:ext uri="{BB962C8B-B14F-4D97-AF65-F5344CB8AC3E}">
        <p14:creationId xmlns:p14="http://schemas.microsoft.com/office/powerpoint/2010/main" val="37074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술어논리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들어보자</a:t>
            </a:r>
            <a:r>
              <a:rPr lang="en-US" altLang="ko-KR" dirty="0"/>
              <a:t>. "</a:t>
            </a:r>
            <a:r>
              <a:rPr lang="ko-KR" altLang="en-US" dirty="0"/>
              <a:t>만약 </a:t>
            </a:r>
            <a:r>
              <a:rPr lang="en-US" altLang="ko-KR" dirty="0"/>
              <a:t>x</a:t>
            </a:r>
            <a:r>
              <a:rPr lang="ko-KR" altLang="en-US" dirty="0"/>
              <a:t>가 새라면</a:t>
            </a:r>
            <a:r>
              <a:rPr lang="en-US" altLang="ko-KR" dirty="0"/>
              <a:t>, x</a:t>
            </a:r>
            <a:r>
              <a:rPr lang="ko-KR" altLang="en-US" dirty="0"/>
              <a:t>는 날개를 가질 </a:t>
            </a:r>
            <a:r>
              <a:rPr lang="ko-KR" altLang="en-US" dirty="0" err="1"/>
              <a:t>것이다“라는</a:t>
            </a:r>
            <a:r>
              <a:rPr lang="ko-KR" altLang="en-US" dirty="0"/>
              <a:t> 규칙이 있다고 하자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9289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(∀x) { </a:t>
            </a:r>
            <a:r>
              <a:rPr lang="en-US" altLang="ko-KR" dirty="0" err="1"/>
              <a:t>is_a</a:t>
            </a:r>
            <a:r>
              <a:rPr lang="en-US" altLang="ko-KR" dirty="0"/>
              <a:t>(x, Bird) → has(x, Wings) }</a:t>
            </a:r>
          </a:p>
        </p:txBody>
      </p:sp>
    </p:spTree>
    <p:extLst>
      <p:ext uri="{BB962C8B-B14F-4D97-AF65-F5344CB8AC3E}">
        <p14:creationId xmlns:p14="http://schemas.microsoft.com/office/powerpoint/2010/main" val="356117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장점과 단점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72008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수학적인 근거를 바탕으로 논리 개념을 자연스럽게 표현할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지식의 정형화 영역에 적합하다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예를 들어서 정리 증명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(theorem proving)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기법을 사용할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지식의 첨가와 삭제가 용이하고 비교적 단순하다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508747"/>
            <a:ext cx="72008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절차적인 지식 표현이 어렵다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사실의 구성 법칙이 부족하므로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실세계의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복잡한 구조를 표현하기 어렵다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91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명제 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495800"/>
          </a:xfrm>
        </p:spPr>
        <p:txBody>
          <a:bodyPr/>
          <a:lstStyle/>
          <a:p>
            <a:r>
              <a:rPr lang="ko-KR" altLang="en-US" dirty="0"/>
              <a:t>기호 논리학에서 명제</a:t>
            </a:r>
            <a:r>
              <a:rPr lang="en-US" altLang="ko-KR" dirty="0"/>
              <a:t>(proposition)</a:t>
            </a:r>
            <a:r>
              <a:rPr lang="ko-KR" altLang="en-US" dirty="0"/>
              <a:t>는 참</a:t>
            </a:r>
            <a:r>
              <a:rPr lang="en-US" altLang="ko-KR" dirty="0"/>
              <a:t>(true, T)</a:t>
            </a:r>
            <a:r>
              <a:rPr lang="ko-KR" altLang="en-US" dirty="0"/>
              <a:t>이거나 또는 거짓</a:t>
            </a:r>
            <a:r>
              <a:rPr lang="en-US" altLang="ko-KR" dirty="0"/>
              <a:t>(false, F)</a:t>
            </a:r>
            <a:r>
              <a:rPr lang="ko-KR" altLang="en-US" dirty="0"/>
              <a:t>을 판별할 수 있는 문장이다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연산자 사용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P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마트는 월요일부터 토요일까지 영업한다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R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 마트는 영업하지 않는다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632784"/>
            <a:ext cx="72008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NOT Q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일요일이 아니다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809549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J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옷은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파랑색이다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K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옷은 스트라이프 무늬가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L = J AND K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	옷은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파랑색이고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스트라이프 무늬가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26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96952"/>
            <a:ext cx="6293090" cy="1914595"/>
          </a:xfrm>
        </p:spPr>
      </p:pic>
      <p:sp>
        <p:nvSpPr>
          <p:cNvPr id="4" name="TextBox 3"/>
          <p:cNvSpPr txBox="1"/>
          <p:nvPr/>
        </p:nvSpPr>
        <p:spPr>
          <a:xfrm>
            <a:off x="827584" y="1700808"/>
            <a:ext cx="72008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C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휴일이다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D =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오늘은 수업이 없다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E = C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10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명제논리에서의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추론</a:t>
            </a:r>
            <a:r>
              <a:rPr lang="en-US" altLang="ko-KR" dirty="0"/>
              <a:t>(inference)</a:t>
            </a:r>
            <a:r>
              <a:rPr lang="ko-KR" altLang="en-US" dirty="0"/>
              <a:t>이란 우리가 가지고 있는 지식과 우리가 이미 알고 있는 사실로부터 새로운 사실을 유추하여 내는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지식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우리집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강아지는 집안에 있거나 앞마당에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강아지가 집안에 없다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fontAlgn="base"/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==============================================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추론된 사실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따라서 강아지는 앞마당에 있을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51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여러 가지 지식 표현 방법을 살펴본다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 err="1"/>
              <a:t>술어논리를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술어논리에서 사용되는 추론 기법을 이해한다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프롤로그로 </a:t>
            </a:r>
            <a:r>
              <a:rPr lang="ko-KR" altLang="en-US" dirty="0" err="1"/>
              <a:t>술어논리를</a:t>
            </a:r>
            <a:r>
              <a:rPr lang="ko-KR" altLang="en-US" dirty="0"/>
              <a:t> 실습해본다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</a:t>
            </a:r>
            <a:r>
              <a:rPr lang="en-US" altLang="ko-KR" dirty="0"/>
              <a:t>(Modus Ponens)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홍길동이 세계 일주 중이라면 → 로또에 당첨된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“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  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홍길동은 세계 일주 중이다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."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”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홍길동은 로또에 당첨된 것이다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 “</a:t>
            </a:r>
          </a:p>
        </p:txBody>
      </p:sp>
    </p:spTree>
    <p:extLst>
      <p:ext uri="{BB962C8B-B14F-4D97-AF65-F5344CB8AC3E}">
        <p14:creationId xmlns:p14="http://schemas.microsoft.com/office/powerpoint/2010/main" val="62643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부정 논법</a:t>
            </a:r>
            <a:r>
              <a:rPr lang="en-US" altLang="ko-KR" dirty="0"/>
              <a:t>(Modus </a:t>
            </a:r>
            <a:r>
              <a:rPr lang="en-US" altLang="ko-KR" dirty="0" err="1"/>
              <a:t>Tollens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NOT B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 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NOT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동물이 강아지라면 → 어떤 동물은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개의 다리를 가지고 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.“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"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동물은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개의 다리를 가지고 있지 않다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."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”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어떤 동물은 강아지가 아니다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35204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추론법칙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삼단논법</a:t>
            </a:r>
            <a:r>
              <a:rPr lang="en-US" altLang="ko-KR" dirty="0"/>
              <a:t>(syllogism)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636912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규칙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A  → B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사실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| B  → C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결론     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A  →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233"/>
            <a:ext cx="72008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“소크라테스는 인간이다”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 “인간은 모두 죽는다”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-------------------------------------------------------</a:t>
            </a:r>
          </a:p>
          <a:p>
            <a:pPr fontAlgn="base"/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∴ “</a:t>
            </a:r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소크라테스는 죽는다”</a:t>
            </a:r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9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술어논리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명제 논리에서 하나의 명제가 나누어질 수 없기 때문에 어려움이 있다</a:t>
            </a:r>
            <a:r>
              <a:rPr lang="en-US" altLang="ko-KR" dirty="0"/>
              <a:t>. </a:t>
            </a:r>
            <a:r>
              <a:rPr lang="ko-KR" altLang="en-US" dirty="0"/>
              <a:t>즉 우리는 전체 명제가 참이냐 거짓이냐 만을 말할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예를 들어서 “신호등이 </a:t>
            </a:r>
            <a:r>
              <a:rPr lang="ko-KR" altLang="en-US" dirty="0" err="1"/>
              <a:t>파랑색이다</a:t>
            </a:r>
            <a:r>
              <a:rPr lang="en-US" altLang="ko-KR" dirty="0"/>
              <a:t>.”</a:t>
            </a:r>
            <a:r>
              <a:rPr lang="ko-KR" altLang="en-US" dirty="0"/>
              <a:t>라는 명제가 있다면 이것을 “</a:t>
            </a:r>
            <a:r>
              <a:rPr lang="ko-KR" altLang="en-US" dirty="0" err="1"/>
              <a:t>신호등”과</a:t>
            </a:r>
            <a:r>
              <a:rPr lang="ko-KR" altLang="en-US" dirty="0"/>
              <a:t> “</a:t>
            </a:r>
            <a:r>
              <a:rPr lang="ko-KR" altLang="en-US" dirty="0" err="1"/>
              <a:t>파랑색이다”로</a:t>
            </a:r>
            <a:r>
              <a:rPr lang="ko-KR" altLang="en-US" dirty="0"/>
              <a:t> 나눌 수 있다면 아주 편리할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술어 논리에서는 하나의 명제가 객체</a:t>
            </a:r>
            <a:r>
              <a:rPr lang="en-US" altLang="ko-KR" dirty="0"/>
              <a:t>(object, </a:t>
            </a:r>
            <a:r>
              <a:rPr lang="ko-KR" altLang="en-US" dirty="0"/>
              <a:t>또는 인수</a:t>
            </a:r>
            <a:r>
              <a:rPr lang="en-US" altLang="ko-KR" dirty="0"/>
              <a:t>)</a:t>
            </a:r>
            <a:r>
              <a:rPr lang="ko-KR" altLang="en-US" dirty="0"/>
              <a:t>와 술어</a:t>
            </a:r>
            <a:r>
              <a:rPr lang="en-US" altLang="ko-KR" dirty="0"/>
              <a:t>(predicate)</a:t>
            </a:r>
            <a:r>
              <a:rPr lang="ko-KR" altLang="en-US" dirty="0"/>
              <a:t>로 나누어진다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변수와 한정자를 사용할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이와 같은 술어 논리의 특징 때문에 명제를 사용하는 것보다</a:t>
            </a:r>
            <a:r>
              <a:rPr lang="en-US" altLang="ko-KR" dirty="0"/>
              <a:t>, </a:t>
            </a:r>
            <a:r>
              <a:rPr lang="ko-KR" altLang="en-US" dirty="0"/>
              <a:t>훨씬 더 구체적으로 지식을 표현할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7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술어 논리의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772816"/>
            <a:ext cx="72008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명제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Kim has a house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술어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HAS(Kim, house)</a:t>
            </a:r>
          </a:p>
          <a:p>
            <a:pPr fontAlgn="base"/>
            <a:endParaRPr lang="en-US" altLang="ko-KR" sz="1600" i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명제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The orange is yellow</a:t>
            </a:r>
          </a:p>
          <a:p>
            <a:pPr fontAlgn="base"/>
            <a:r>
              <a:rPr lang="ko-KR" altLang="en-US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술어 논리</a:t>
            </a:r>
            <a:r>
              <a:rPr lang="en-US" altLang="ko-KR" sz="1600" i="1" dirty="0">
                <a:latin typeface="굴림" panose="020B0600000101010101" pitchFamily="50" charset="-127"/>
                <a:ea typeface="굴림" panose="020B0600000101010101" pitchFamily="50" charset="-127"/>
              </a:rPr>
              <a:t>: YELLOW(orange)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937A3-AC3A-7B8D-AA4C-36870CF3080E}"/>
              </a:ext>
            </a:extLst>
          </p:cNvPr>
          <p:cNvSpPr txBox="1"/>
          <p:nvPr/>
        </p:nvSpPr>
        <p:spPr>
          <a:xfrm>
            <a:off x="3851920" y="350100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첫 번째 예에서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‘HAS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’는 술어이며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객체는 ‘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Kim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’과 ‘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house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’이다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 번째 예에서는 ‘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YELLOW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’은 술</a:t>
            </a:r>
          </a:p>
          <a:p>
            <a:pPr algn="l"/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어이고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‘orange</a:t>
            </a:r>
            <a:r>
              <a:rPr lang="ko-KR" altLang="en-US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’는 객체이다</a:t>
            </a:r>
            <a:r>
              <a:rPr lang="en-US" altLang="ko-KR" sz="1400" b="0" i="0" u="none" strike="noStrike" baseline="0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1D62B4-F9AE-1D52-B07A-C4552ABA0086}"/>
              </a:ext>
            </a:extLst>
          </p:cNvPr>
          <p:cNvCxnSpPr/>
          <p:nvPr/>
        </p:nvCxnSpPr>
        <p:spPr>
          <a:xfrm flipH="1" flipV="1">
            <a:off x="3779912" y="3096255"/>
            <a:ext cx="909436" cy="33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6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객체와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객체는 상수 기호로 나타낸다</a:t>
            </a:r>
            <a:r>
              <a:rPr lang="en-US" altLang="ko-KR" dirty="0"/>
              <a:t>: </a:t>
            </a:r>
            <a:r>
              <a:rPr lang="ko-KR" altLang="en-US" dirty="0"/>
              <a:t>바둑이</a:t>
            </a:r>
            <a:r>
              <a:rPr lang="en-US" altLang="ko-KR" dirty="0"/>
              <a:t>, </a:t>
            </a:r>
            <a:r>
              <a:rPr lang="ko-KR" altLang="en-US" dirty="0"/>
              <a:t>야옹이</a:t>
            </a:r>
            <a:r>
              <a:rPr lang="en-US" altLang="ko-KR" dirty="0"/>
              <a:t>, Richard, ...</a:t>
            </a:r>
            <a:endParaRPr lang="ko-KR" altLang="en-US" dirty="0"/>
          </a:p>
          <a:p>
            <a:pPr lvl="0" fontAlgn="base"/>
            <a:r>
              <a:rPr lang="ko-KR" altLang="en-US" dirty="0"/>
              <a:t>관계는 술어 기호로 나타낸다</a:t>
            </a:r>
            <a:r>
              <a:rPr lang="en-US" altLang="ko-KR" dirty="0"/>
              <a:t>: HUMAN, DOG, CAT, HAT, ...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852936"/>
            <a:ext cx="3900823" cy="16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예를 들어서 ”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인간이라면”은</a:t>
            </a:r>
            <a:r>
              <a:rPr lang="ko-KR" altLang="en-US" dirty="0"/>
              <a:t> 다음과 같이 표현할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HUMAN(x)</a:t>
            </a:r>
            <a:endParaRPr lang="ko-KR" altLang="en-US" dirty="0"/>
          </a:p>
          <a:p>
            <a:pPr fontAlgn="base"/>
            <a:r>
              <a:rPr lang="en-US" altLang="ko-KR" dirty="0"/>
              <a:t>x</a:t>
            </a:r>
            <a:r>
              <a:rPr lang="ko-KR" altLang="en-US" dirty="0"/>
              <a:t>가 인간이라면 위의 술어 논리식은 참이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5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한정사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한정자는 변수의 범위를 서술하는 기호이다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술어 논리에는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en-US" altLang="ko-KR" dirty="0"/>
              <a:t>(universal quantifier) </a:t>
            </a:r>
            <a:r>
              <a:rPr lang="ko-KR" altLang="en-US" dirty="0"/>
              <a:t>∀와 존재 </a:t>
            </a:r>
            <a:r>
              <a:rPr lang="ko-KR" altLang="en-US" dirty="0" err="1"/>
              <a:t>한정사</a:t>
            </a:r>
            <a:r>
              <a:rPr lang="en-US" altLang="ko-KR" dirty="0"/>
              <a:t>(existential quantifier) </a:t>
            </a:r>
            <a:r>
              <a:rPr lang="ko-KR" altLang="en-US" dirty="0"/>
              <a:t>∃를 사용할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ko-KR" altLang="en-US" dirty="0"/>
              <a:t> ∀는 “모든” 이라는 의미이다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존재 </a:t>
            </a:r>
            <a:r>
              <a:rPr lang="ko-KR" altLang="en-US" dirty="0" err="1"/>
              <a:t>한정사</a:t>
            </a:r>
            <a:r>
              <a:rPr lang="ko-KR" altLang="en-US" dirty="0"/>
              <a:t> ∃는 “적어도 하나는 </a:t>
            </a:r>
            <a:r>
              <a:rPr lang="ko-KR" altLang="en-US" dirty="0" err="1"/>
              <a:t>존재“한다는</a:t>
            </a:r>
            <a:r>
              <a:rPr lang="ko-KR" altLang="en-US" dirty="0"/>
              <a:t> 의미이다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93305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All dog like 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111" y="4683388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∀x [DOG(x) → LIKES(x, cat)]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491880" y="4302388"/>
            <a:ext cx="50405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8596" y="5497976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Some dogs like cats.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131" y="6248308"/>
            <a:ext cx="7200800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∃x [DOG(x) → LIKES(x, cat)]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494900" y="5867308"/>
            <a:ext cx="504056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1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술어논리에서의 추론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첫 번째 방법은 술어 논리식을 명제 논리식으로 변환한 후에 명제 논리의 추론 기법을 적용하는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방법은 논리융합</a:t>
            </a:r>
            <a:r>
              <a:rPr lang="en-US" altLang="ko-KR" dirty="0"/>
              <a:t>(resolution)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68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우리가 논리융합을 사용하려면 모든 지식이 정형식</a:t>
            </a:r>
            <a:r>
              <a:rPr lang="en-US" altLang="ko-KR" dirty="0"/>
              <a:t>(WFF: well-formed formula)</a:t>
            </a:r>
            <a:r>
              <a:rPr lang="ko-KR" altLang="en-US" dirty="0"/>
              <a:t>으로 표현되어야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endParaRPr lang="en-US" altLang="ko-KR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기초 공식은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가 정형식이면 </a:t>
            </a:r>
            <a:r>
              <a:rPr lang="en-US" altLang="ko-KR" dirty="0"/>
              <a:t>¬P, P</a:t>
            </a:r>
            <a:r>
              <a:rPr lang="ko-KR" altLang="en-US" dirty="0"/>
              <a:t>∨</a:t>
            </a:r>
            <a:r>
              <a:rPr lang="en-US" altLang="ko-KR" dirty="0"/>
              <a:t>Q, P</a:t>
            </a:r>
            <a:r>
              <a:rPr lang="ko-KR" altLang="en-US" dirty="0"/>
              <a:t>∧</a:t>
            </a:r>
            <a:r>
              <a:rPr lang="en-US" altLang="ko-KR" dirty="0"/>
              <a:t>Q, P</a:t>
            </a:r>
            <a:r>
              <a:rPr lang="ko-KR" altLang="en-US" dirty="0"/>
              <a:t>→</a:t>
            </a:r>
            <a:r>
              <a:rPr lang="en-US" altLang="ko-KR" dirty="0"/>
              <a:t>Q</a:t>
            </a:r>
            <a:r>
              <a:rPr lang="ko-KR" altLang="en-US" dirty="0"/>
              <a:t>도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en-US" altLang="ko-KR" dirty="0"/>
              <a:t>P</a:t>
            </a:r>
            <a:r>
              <a:rPr lang="ko-KR" altLang="en-US" dirty="0"/>
              <a:t>가 정형식이면 ∀</a:t>
            </a:r>
            <a:r>
              <a:rPr lang="en-US" altLang="ko-KR" dirty="0"/>
              <a:t>x P(x) </a:t>
            </a:r>
            <a:r>
              <a:rPr lang="ko-KR" altLang="en-US" dirty="0"/>
              <a:t>와 ∃</a:t>
            </a:r>
            <a:r>
              <a:rPr lang="en-US" altLang="ko-KR" dirty="0"/>
              <a:t>x P(x)</a:t>
            </a:r>
            <a:r>
              <a:rPr lang="ko-KR" altLang="en-US" dirty="0"/>
              <a:t>도 정형식이다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ea"/>
              <a:buAutoNum type="circleNumDbPlain"/>
            </a:pPr>
            <a:r>
              <a:rPr lang="ko-KR" altLang="en-US" dirty="0"/>
              <a:t>정형식은 위의 규칙을 반복하여서 형성가능하다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4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지식표현 방법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6" y="1772816"/>
            <a:ext cx="6929264" cy="19189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65104"/>
            <a:ext cx="7128792" cy="19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정형식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53636"/>
            <a:ext cx="4831291" cy="5699414"/>
          </a:xfrm>
        </p:spPr>
      </p:pic>
    </p:spTree>
    <p:extLst>
      <p:ext uri="{BB962C8B-B14F-4D97-AF65-F5344CB8AC3E}">
        <p14:creationId xmlns:p14="http://schemas.microsoft.com/office/powerpoint/2010/main" val="138884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논리융합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논리융합은 </a:t>
            </a:r>
            <a:r>
              <a:rPr lang="ko-KR" altLang="en-US" dirty="0" err="1"/>
              <a:t>리터럴과</a:t>
            </a:r>
            <a:r>
              <a:rPr lang="ko-KR" altLang="en-US" dirty="0"/>
              <a:t> 부정 </a:t>
            </a:r>
            <a:r>
              <a:rPr lang="ko-KR" altLang="en-US" dirty="0" err="1"/>
              <a:t>리터럴을</a:t>
            </a:r>
            <a:r>
              <a:rPr lang="ko-KR" altLang="en-US" dirty="0"/>
              <a:t> 가지고 있는 </a:t>
            </a:r>
            <a:r>
              <a:rPr lang="en-US" altLang="ko-KR" dirty="0"/>
              <a:t>2</a:t>
            </a:r>
            <a:r>
              <a:rPr lang="ko-KR" altLang="en-US" dirty="0"/>
              <a:t>개의 절을 조합하여서 새로운 절을 생성하는 방법이다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56" y="2852936"/>
            <a:ext cx="7056784" cy="15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논리융합으로 </a:t>
            </a:r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포넌스를</a:t>
            </a:r>
            <a:r>
              <a:rPr lang="ko-KR" altLang="en-US" dirty="0"/>
              <a:t> 유도해보자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6" y="1988840"/>
            <a:ext cx="8153400" cy="1685805"/>
          </a:xfrm>
        </p:spPr>
      </p:pic>
      <p:sp>
        <p:nvSpPr>
          <p:cNvPr id="5" name="타원 4"/>
          <p:cNvSpPr/>
          <p:nvPr/>
        </p:nvSpPr>
        <p:spPr>
          <a:xfrm>
            <a:off x="3029815" y="1988840"/>
            <a:ext cx="5040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9815" y="2953536"/>
            <a:ext cx="50405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03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논리융합을 사용하려면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논리융합 기법으로 증명하려면 모든 논리식들을 논리곱 표준형</a:t>
            </a:r>
            <a:r>
              <a:rPr lang="en-US" altLang="ko-KR" dirty="0"/>
              <a:t>(CNF: conjunctive normal form)</a:t>
            </a:r>
            <a:r>
              <a:rPr lang="ko-KR" altLang="en-US" dirty="0"/>
              <a:t>으로 바꾸어야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한정사는</a:t>
            </a:r>
            <a:r>
              <a:rPr lang="ko-KR" altLang="en-US" dirty="0"/>
              <a:t> 없애버린다</a:t>
            </a:r>
            <a:r>
              <a:rPr lang="en-US" altLang="ko-KR" dirty="0"/>
              <a:t>(</a:t>
            </a:r>
            <a:r>
              <a:rPr lang="ko-KR" altLang="en-US" dirty="0"/>
              <a:t>기본적으로 가정된다</a:t>
            </a:r>
            <a:r>
              <a:rPr lang="en-US" altLang="ko-KR" dirty="0"/>
              <a:t>). </a:t>
            </a:r>
          </a:p>
          <a:p>
            <a:endParaRPr lang="en-US" altLang="ko-KR" dirty="0"/>
          </a:p>
          <a:p>
            <a:r>
              <a:rPr lang="ko-KR" altLang="en-US" dirty="0"/>
              <a:t>존재 </a:t>
            </a:r>
            <a:r>
              <a:rPr lang="ko-KR" altLang="en-US" dirty="0" err="1"/>
              <a:t>한정사는</a:t>
            </a:r>
            <a:r>
              <a:rPr lang="ko-KR" altLang="en-US" dirty="0"/>
              <a:t> </a:t>
            </a:r>
            <a:r>
              <a:rPr lang="ko-KR" altLang="en-US" dirty="0" err="1"/>
              <a:t>스콜렘</a:t>
            </a:r>
            <a:r>
              <a:rPr lang="ko-KR" altLang="en-US" dirty="0"/>
              <a:t> 함수라고 하는 것으로 바꾼다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391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함축 기호 →</a:t>
            </a:r>
            <a:r>
              <a:rPr lang="ko-KR" altLang="en-US" dirty="0" err="1"/>
              <a:t>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부정 기호를 기초 공식 안으로 이동한다</a:t>
            </a:r>
            <a:r>
              <a:rPr lang="en-US" altLang="ko-KR" dirty="0"/>
              <a:t>. </a:t>
            </a:r>
            <a:r>
              <a:rPr lang="ko-KR" altLang="en-US" dirty="0" err="1"/>
              <a:t>드모르간의</a:t>
            </a:r>
            <a:r>
              <a:rPr lang="ko-KR" altLang="en-US" dirty="0"/>
              <a:t> 법칙을 이용하여 부정의 범위를 줄인다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</a:t>
            </a:r>
            <a:r>
              <a:rPr lang="ko-KR" altLang="en-US" dirty="0"/>
              <a:t> 변수의 이름을 다르게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존재 </a:t>
            </a:r>
            <a:r>
              <a:rPr lang="ko-KR" altLang="en-US" dirty="0" err="1"/>
              <a:t>한정사에</a:t>
            </a:r>
            <a:r>
              <a:rPr lang="ko-KR" altLang="en-US" dirty="0"/>
              <a:t> 의하여 한정되는 변수를 함수로 대체하고 존재 </a:t>
            </a:r>
            <a:r>
              <a:rPr lang="ko-KR" altLang="en-US" dirty="0" err="1"/>
              <a:t>한정사를</a:t>
            </a:r>
            <a:r>
              <a:rPr lang="ko-KR" altLang="en-US" dirty="0"/>
              <a:t> 제거한다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모든 </a:t>
            </a:r>
            <a:r>
              <a:rPr lang="ko-KR" altLang="en-US" dirty="0" err="1"/>
              <a:t>전칭</a:t>
            </a:r>
            <a:r>
              <a:rPr lang="ko-KR" altLang="en-US" dirty="0"/>
              <a:t> </a:t>
            </a:r>
            <a:r>
              <a:rPr lang="ko-KR" altLang="en-US" dirty="0" err="1"/>
              <a:t>한정사를</a:t>
            </a:r>
            <a:r>
              <a:rPr lang="ko-KR" altLang="en-US" dirty="0"/>
              <a:t> 생략하고</a:t>
            </a:r>
            <a:r>
              <a:rPr lang="en-US" altLang="ko-KR" dirty="0"/>
              <a:t>, </a:t>
            </a:r>
            <a:r>
              <a:rPr lang="ko-KR" altLang="en-US" dirty="0"/>
              <a:t>논리곱 </a:t>
            </a:r>
            <a:r>
              <a:rPr lang="ko-KR" altLang="en-US" dirty="0" err="1"/>
              <a:t>정규형으로</a:t>
            </a:r>
            <a:r>
              <a:rPr lang="ko-KR" altLang="en-US" dirty="0"/>
              <a:t> 변환한다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모든 논리곱 기호를 생략한다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68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변환하기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 fontAlgn="base">
              <a:buSzPct val="100000"/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19031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모든 강아지는 포유류이다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바둑이는 강아지이다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바둑이는 포유류이다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342900" lvl="0" indent="-342900" fontAlgn="base">
              <a:buFont typeface="+mj-ea"/>
              <a:buAutoNum type="circleNumDbPlain"/>
            </a:pPr>
            <a:r>
              <a:rPr lang="ko-KR" altLang="en-US" dirty="0"/>
              <a:t>모든 포유류는 우유를 생산한다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257350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</a:rPr>
              <a:t>∀x (DOG(x) → MAMMAL(x)).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/>
              <a:t>DOG(</a:t>
            </a:r>
            <a:r>
              <a:rPr lang="en-US" altLang="ko-KR" dirty="0" err="1"/>
              <a:t>badook</a:t>
            </a:r>
            <a:r>
              <a:rPr lang="en-US" altLang="ko-KR" dirty="0"/>
              <a:t>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/>
              <a:t>MAMMAL(</a:t>
            </a:r>
            <a:r>
              <a:rPr lang="en-US" altLang="ko-KR" dirty="0" err="1"/>
              <a:t>badook</a:t>
            </a:r>
            <a:r>
              <a:rPr lang="en-US" altLang="ko-KR" dirty="0"/>
              <a:t>).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</a:rPr>
              <a:t>∀x (MAMMAL(x) → MILK(x)).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2843" y="5013176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 MAMMAL(x) ∨ MILK(x)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779912" y="2924944"/>
            <a:ext cx="1080120" cy="332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3779912" y="4618595"/>
            <a:ext cx="1080120" cy="332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28845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술어논리로</a:t>
            </a:r>
            <a:r>
              <a:rPr lang="ko-KR" altLang="en-US" dirty="0"/>
              <a:t> 변환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040" y="457324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CNF</a:t>
            </a:r>
            <a:r>
              <a:rPr lang="ko-KR" altLang="en-US" dirty="0"/>
              <a:t>로 변환</a:t>
            </a:r>
          </a:p>
        </p:txBody>
      </p:sp>
    </p:spTree>
    <p:extLst>
      <p:ext uri="{BB962C8B-B14F-4D97-AF65-F5344CB8AC3E}">
        <p14:creationId xmlns:p14="http://schemas.microsoft.com/office/powerpoint/2010/main" val="203284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논리융합에 의한 증명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0892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1. </a:t>
            </a:r>
            <a:r>
              <a:rPr lang="ko-KR" altLang="en-US" dirty="0"/>
              <a:t>증명하고자 하는 사실을 부정하여 절들의 리스트에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2. </a:t>
            </a:r>
            <a:r>
              <a:rPr lang="ko-KR" altLang="en-US" dirty="0"/>
              <a:t>지식 베이스의 문장들을 </a:t>
            </a:r>
            <a:r>
              <a:rPr lang="en-US" altLang="ko-KR" dirty="0"/>
              <a:t>CNF </a:t>
            </a:r>
            <a:r>
              <a:rPr lang="ko-KR" altLang="en-US" dirty="0"/>
              <a:t>형태로 변환한다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논리융합할</a:t>
            </a:r>
            <a:r>
              <a:rPr lang="ko-KR" altLang="en-US" dirty="0"/>
              <a:t> 수 있는 절의 쌍이 더 이상 없을 때까지 다음을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3.1. </a:t>
            </a:r>
            <a:r>
              <a:rPr lang="ko-KR" altLang="en-US" dirty="0" err="1"/>
              <a:t>논리융합할</a:t>
            </a:r>
            <a:r>
              <a:rPr lang="ko-KR" altLang="en-US" dirty="0"/>
              <a:t> 수 있는 절의 쌍을 찾아 </a:t>
            </a:r>
            <a:r>
              <a:rPr lang="ko-KR" altLang="en-US" dirty="0" err="1"/>
              <a:t>논리융합한다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3.2. </a:t>
            </a:r>
            <a:r>
              <a:rPr lang="ko-KR" altLang="en-US" dirty="0"/>
              <a:t>논리융합절을 절들의 리스트에 추가한다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dirty="0"/>
              <a:t>3.3. NIL</a:t>
            </a:r>
            <a:r>
              <a:rPr lang="ko-KR" altLang="en-US" dirty="0"/>
              <a:t>이 유도되면</a:t>
            </a:r>
            <a:r>
              <a:rPr lang="en-US" altLang="ko-KR" dirty="0"/>
              <a:t>, </a:t>
            </a:r>
            <a:r>
              <a:rPr lang="ko-KR" altLang="en-US" dirty="0"/>
              <a:t>증명하고자 하는 사실이 참이다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4. </a:t>
            </a:r>
            <a:r>
              <a:rPr lang="ko-KR" altLang="en-US" dirty="0"/>
              <a:t>증명하고자 하는 사실이 거짓이다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60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논리융합에 의한 증명의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619031"/>
            <a:ext cx="7200800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MAMMAL(x) ∨ MILK(x)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996952"/>
            <a:ext cx="72008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MILK(</a:t>
            </a:r>
            <a:r>
              <a:rPr lang="en-US" altLang="ko-KR" dirty="0" err="1"/>
              <a:t>badook</a:t>
            </a:r>
            <a:r>
              <a:rPr lang="en-US" altLang="ko-KR" dirty="0"/>
              <a:t>)</a:t>
            </a:r>
          </a:p>
        </p:txBody>
      </p:sp>
      <p:sp>
        <p:nvSpPr>
          <p:cNvPr id="7" name="설명선 2 6"/>
          <p:cNvSpPr/>
          <p:nvPr/>
        </p:nvSpPr>
        <p:spPr>
          <a:xfrm>
            <a:off x="6012160" y="2513036"/>
            <a:ext cx="2376264" cy="61264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증명하고 싶은 사실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52" y="3933056"/>
            <a:ext cx="72008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DOG(x) ∨ MAMMAL(x)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DOG(badook)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MAMMAL(badook)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/>
              <a:t>¬ MAMMAL(x) ∨ MILK(x)</a:t>
            </a:r>
          </a:p>
          <a:p>
            <a:pPr marL="342900" lvl="0" indent="-342900" fontAlgn="base">
              <a:buFont typeface="+mj-ea"/>
              <a:buAutoNum type="circleNumDbPlain"/>
            </a:pPr>
            <a:r>
              <a:rPr lang="sv-SE" altLang="ko-KR" dirty="0">
                <a:solidFill>
                  <a:srgbClr val="FF0000"/>
                </a:solidFill>
              </a:rPr>
              <a:t>¬MILK(badook)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851920" y="3501008"/>
            <a:ext cx="7920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1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논리융합에 의한 증명의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46" y="1827784"/>
            <a:ext cx="4684223" cy="1232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33056"/>
            <a:ext cx="4320480" cy="1137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38" y="5750286"/>
            <a:ext cx="4325772" cy="1143122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3419872" y="3212976"/>
            <a:ext cx="936104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419872" y="5194492"/>
            <a:ext cx="936104" cy="43204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2 12"/>
          <p:cNvSpPr/>
          <p:nvPr/>
        </p:nvSpPr>
        <p:spPr>
          <a:xfrm>
            <a:off x="7020272" y="5626540"/>
            <a:ext cx="1872208" cy="612648"/>
          </a:xfrm>
          <a:prstGeom prst="borderCallout2">
            <a:avLst>
              <a:gd name="adj1" fmla="val 18750"/>
              <a:gd name="adj2" fmla="val -8333"/>
              <a:gd name="adj3" fmla="val 102875"/>
              <a:gd name="adj4" fmla="val -33031"/>
              <a:gd name="adj5" fmla="val 169488"/>
              <a:gd name="adj6" fmla="val -1116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모순 발생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ADA23-1281-FFD4-D667-E1323C96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웹과 온톨로지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6D85B-B185-A59C-B97A-A97CD8F8FC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기존 웹의 문제점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사람만 액세스할 수 있다는 점이다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컴퓨터가 네트워크를 통해 정보를 </a:t>
            </a:r>
            <a:r>
              <a:rPr lang="ko-KR" altLang="en-US" dirty="0" err="1"/>
              <a:t>전송받고</a:t>
            </a:r>
            <a:r>
              <a:rPr lang="ko-KR" altLang="en-US" dirty="0"/>
              <a:t> 화면에 표시하지만</a:t>
            </a:r>
            <a:r>
              <a:rPr lang="en-US" altLang="ko-KR" dirty="0"/>
              <a:t>, </a:t>
            </a:r>
            <a:r>
              <a:rPr lang="ko-KR" altLang="en-US" dirty="0"/>
              <a:t>올바른 정보를 선택하는 데 컴퓨터는 큰 도움이 되지 않는다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예를 들어서 검색엔진이 발달하여서 사용자가 키워드를 입력하면 많은 검색 결과를 보여주지만</a:t>
            </a:r>
            <a:r>
              <a:rPr lang="en-US" altLang="ko-KR" dirty="0"/>
              <a:t>, </a:t>
            </a:r>
            <a:r>
              <a:rPr lang="ko-KR" altLang="en-US" dirty="0"/>
              <a:t>아직은 사용자가 검색 결과를 클릭해서 내용을 읽기 전까지는 문서에 대한 정보를 올바르게 알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이유는 무엇일까</a:t>
            </a:r>
            <a:r>
              <a:rPr lang="en-US" altLang="ko-KR" dirty="0"/>
              <a:t>? </a:t>
            </a:r>
            <a:r>
              <a:rPr lang="ko-KR" altLang="en-US" dirty="0"/>
              <a:t>컴퓨터가 아직까지 웹 페이지의 구조와 레이아웃만 이해하고</a:t>
            </a:r>
            <a:r>
              <a:rPr lang="en-US" altLang="ko-KR" dirty="0"/>
              <a:t>, </a:t>
            </a:r>
            <a:r>
              <a:rPr lang="ko-KR" altLang="en-US" dirty="0"/>
              <a:t>의미를 파악하지 못하기 때문이다</a:t>
            </a:r>
          </a:p>
        </p:txBody>
      </p:sp>
    </p:spTree>
    <p:extLst>
      <p:ext uri="{BB962C8B-B14F-4D97-AF65-F5344CB8AC3E}">
        <p14:creationId xmlns:p14="http://schemas.microsoft.com/office/powerpoint/2010/main" val="300665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BDBAE-41B0-64C6-B8D8-7D561B8A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5FD4F-7E56-342A-00BD-C852657159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규칙은 전제</a:t>
            </a:r>
            <a:r>
              <a:rPr lang="en-US" altLang="ko-KR" dirty="0"/>
              <a:t>(IF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와 결론</a:t>
            </a:r>
            <a:r>
              <a:rPr lang="en-US" altLang="ko-KR" dirty="0"/>
              <a:t>(THEN)</a:t>
            </a:r>
            <a:r>
              <a:rPr lang="ko-KR" altLang="en-US" dirty="0"/>
              <a:t>의 두 부분으로 구성된다</a:t>
            </a:r>
            <a:r>
              <a:rPr lang="en-US" altLang="ko-KR" dirty="0"/>
              <a:t>. </a:t>
            </a:r>
            <a:r>
              <a:rPr lang="ko-KR" altLang="en-US" dirty="0"/>
              <a:t>규칙의 전제 조건이 일치하는 경우</a:t>
            </a:r>
            <a:r>
              <a:rPr lang="en-US" altLang="ko-KR" dirty="0"/>
              <a:t>, </a:t>
            </a:r>
            <a:r>
              <a:rPr lang="ko-KR" altLang="en-US" dirty="0"/>
              <a:t>규칙은 점화되고 결론 부분이 실행된다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규칙을 사용하는 시스템에는 작업 메모리라고도 하는 데이터베이스가 포함된다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작업 메모리에는 현재 관측된 사실이나 상태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지식이 저장된다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E1A-B9CC-79F9-AA13-73640282273E}"/>
              </a:ext>
            </a:extLst>
          </p:cNvPr>
          <p:cNvSpPr txBox="1"/>
          <p:nvPr/>
        </p:nvSpPr>
        <p:spPr>
          <a:xfrm>
            <a:off x="2205334" y="3238500"/>
            <a:ext cx="49680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규칙 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#1: 	IF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비가 온다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THEN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우산을 가져간다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규칙 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#2: 	IF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프로그램에 버그가 없다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THEN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프로그램은 올바르게 동작한다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규칙 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#3: 	IF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습도가 높다 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OR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온도가 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 이상이다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THEN </a:t>
            </a:r>
            <a:r>
              <a:rPr lang="ko-KR" altLang="en-US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에어콘을 가동한다</a:t>
            </a:r>
            <a:r>
              <a:rPr lang="en-US" altLang="ko-KR" sz="1600" i="1" dirty="0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i="1" dirty="0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C19637-81EE-0DE9-851E-D627D0E7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19" y="4886871"/>
            <a:ext cx="5436096" cy="17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3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92CE-F6A6-E4F9-6D51-185C62E4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웹의 문제점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656425-21C4-71BF-957E-BBA5905D01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44824"/>
            <a:ext cx="8153400" cy="2448245"/>
          </a:xfrm>
        </p:spPr>
      </p:pic>
    </p:spTree>
    <p:extLst>
      <p:ext uri="{BB962C8B-B14F-4D97-AF65-F5344CB8AC3E}">
        <p14:creationId xmlns:p14="http://schemas.microsoft.com/office/powerpoint/2010/main" val="257490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5EFF-42D1-D2CE-E154-EE5B1BC9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1E32D-8AC6-34FE-E9E1-C16C332D43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8442" y="1628800"/>
            <a:ext cx="8153400" cy="4495800"/>
          </a:xfrm>
        </p:spPr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웹은 컴퓨터가 정보의 의미를 이해하고 추론할 수 있는 지능형 웹이다</a:t>
            </a:r>
            <a:r>
              <a:rPr lang="en-US" altLang="ko-KR" dirty="0"/>
              <a:t>. </a:t>
            </a:r>
            <a:r>
              <a:rPr lang="ko-KR" altLang="en-US" dirty="0"/>
              <a:t>웹 </a:t>
            </a:r>
            <a:r>
              <a:rPr lang="en-US" altLang="ko-KR" dirty="0"/>
              <a:t>3.0</a:t>
            </a:r>
            <a:r>
              <a:rPr lang="ko-KR" altLang="en-US" dirty="0"/>
              <a:t>이라고도 하는 </a:t>
            </a:r>
            <a:r>
              <a:rPr lang="ko-KR" altLang="en-US" dirty="0" err="1"/>
              <a:t>시맨틱</a:t>
            </a:r>
            <a:r>
              <a:rPr lang="ko-KR" altLang="en-US" dirty="0"/>
              <a:t> 웹</a:t>
            </a:r>
            <a:r>
              <a:rPr lang="en-US" altLang="ko-KR" dirty="0"/>
              <a:t>(semantic web)</a:t>
            </a:r>
            <a:r>
              <a:rPr lang="ko-KR" altLang="en-US" dirty="0"/>
              <a:t>은 </a:t>
            </a:r>
            <a:r>
              <a:rPr lang="en-US" altLang="ko-KR" dirty="0"/>
              <a:t>W3C</a:t>
            </a:r>
            <a:r>
              <a:rPr lang="ko-KR" altLang="en-US" dirty="0"/>
              <a:t>에서 설정한 표준을 통해 웹을 확장한 것이다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시맨틱</a:t>
            </a:r>
            <a:r>
              <a:rPr lang="ko-KR" altLang="en-US" dirty="0"/>
              <a:t> 웹의 목표는 인터넷 상의 데이터를 컴퓨터들이 읽고 이해할 수 있도록 만드는 것이다</a:t>
            </a:r>
            <a:r>
              <a:rPr lang="en-US" altLang="ko-KR" dirty="0"/>
              <a:t>. </a:t>
            </a:r>
            <a:r>
              <a:rPr lang="ko-KR" altLang="en-US" dirty="0"/>
              <a:t>웹의 창시자 팀 </a:t>
            </a:r>
            <a:r>
              <a:rPr lang="ko-KR" altLang="en-US" dirty="0" err="1"/>
              <a:t>버너스</a:t>
            </a:r>
            <a:r>
              <a:rPr lang="ko-KR" altLang="en-US" dirty="0"/>
              <a:t> 리</a:t>
            </a:r>
            <a:r>
              <a:rPr lang="en-US" altLang="ko-KR" dirty="0"/>
              <a:t>(Tim Berners Lee)</a:t>
            </a:r>
            <a:r>
              <a:rPr lang="ko-KR" altLang="en-US" dirty="0"/>
              <a:t>는 </a:t>
            </a:r>
            <a:r>
              <a:rPr lang="en-US" altLang="ko-KR" dirty="0"/>
              <a:t>1999</a:t>
            </a:r>
            <a:r>
              <a:rPr lang="ko-KR" altLang="en-US" dirty="0"/>
              <a:t>년에 </a:t>
            </a:r>
            <a:r>
              <a:rPr lang="ko-KR" altLang="en-US" dirty="0" err="1"/>
              <a:t>시맨틱</a:t>
            </a:r>
            <a:r>
              <a:rPr lang="ko-KR" altLang="en-US" dirty="0"/>
              <a:t> 웹에 대한 자신의 비전을 다음과 같이 표현했다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582DE-1A63-5DE0-0816-B2885856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2000" y="5204832"/>
            <a:ext cx="1477950" cy="1466975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CC38729-C9CF-97FD-C3F6-9CED925EC0C2}"/>
              </a:ext>
            </a:extLst>
          </p:cNvPr>
          <p:cNvSpPr/>
          <p:nvPr/>
        </p:nvSpPr>
        <p:spPr>
          <a:xfrm>
            <a:off x="1619672" y="3717032"/>
            <a:ext cx="7200800" cy="1080120"/>
          </a:xfrm>
          <a:prstGeom prst="wedgeRoundRectCallout">
            <a:avLst>
              <a:gd name="adj1" fmla="val 11322"/>
              <a:gd name="adj2" fmla="val 76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나는 웹이 </a:t>
            </a:r>
            <a:r>
              <a:rPr lang="ko-KR" altLang="en-US" sz="1200" kern="0" spc="0" dirty="0" err="1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웹상의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데이터를 분석할 수 있게 되는 꿈을 가지고 있다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이것을 가능하게 하는 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200" kern="0" spc="0" dirty="0" err="1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시맨틱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웹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아직 등장하지 않았지만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등장하면 일상적인 거래는 기계와 기계가 서로 소통하여서 자동적으로 처리될 것이다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사람들이 오랫동안 기다려온 ”지능형 에이전트 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마침내 실현될 것이다</a:t>
            </a:r>
            <a:r>
              <a:rPr lang="en-US" altLang="ko-KR" sz="1200" kern="0" spc="0" dirty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.“</a:t>
            </a:r>
            <a:endParaRPr lang="ko-KR" altLang="en-US" sz="1200" kern="0" spc="0" dirty="0">
              <a:solidFill>
                <a:schemeClr val="bg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081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D07AE-8065-BF5E-3FE5-889E9D63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웹의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7042-9234-9F6B-D3BC-48B25D42754F}"/>
              </a:ext>
            </a:extLst>
          </p:cNvPr>
          <p:cNvSpPr txBox="1"/>
          <p:nvPr/>
        </p:nvSpPr>
        <p:spPr>
          <a:xfrm>
            <a:off x="648108" y="1853721"/>
            <a:ext cx="8082480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u="none" strike="noStrike" baseline="0" dirty="0">
                <a:latin typeface="D2Coding"/>
              </a:rPr>
              <a:t>&lt;div vocab="https://schema.org/" </a:t>
            </a:r>
            <a:r>
              <a:rPr lang="en-US" altLang="ko-KR" sz="1400" b="0" i="0" u="none" strike="noStrike" baseline="0" dirty="0" err="1">
                <a:latin typeface="D2Coding"/>
              </a:rPr>
              <a:t>typeof</a:t>
            </a:r>
            <a:r>
              <a:rPr lang="en-US" altLang="ko-KR" sz="1400" b="0" i="0" u="none" strike="noStrike" baseline="0" dirty="0">
                <a:latin typeface="D2Coding"/>
              </a:rPr>
              <a:t>="Person"&gt;</a:t>
            </a:r>
          </a:p>
          <a:p>
            <a:pPr algn="l"/>
            <a:r>
              <a:rPr lang="en-US" altLang="ko-KR" sz="1400" b="0" i="0" u="none" strike="noStrike" baseline="0" dirty="0">
                <a:latin typeface="D2Coding"/>
              </a:rPr>
              <a:t>	&lt;span property="name"&gt;</a:t>
            </a:r>
            <a:r>
              <a:rPr lang="ko-KR" altLang="en-US" sz="1400" b="0" i="0" u="none" strike="noStrike" baseline="0" dirty="0">
                <a:latin typeface="D2Coding"/>
              </a:rPr>
              <a:t>홍길동</a:t>
            </a:r>
            <a:r>
              <a:rPr lang="en-US" altLang="ko-KR" sz="1400" b="0" i="0" u="none" strike="noStrike" baseline="0" dirty="0">
                <a:latin typeface="D2Coding"/>
              </a:rPr>
              <a:t>&lt;/span&gt;</a:t>
            </a:r>
            <a:r>
              <a:rPr lang="ko-KR" altLang="en-US" sz="1400" b="0" i="0" u="none" strike="noStrike" baseline="0" dirty="0">
                <a:latin typeface="D2Coding"/>
              </a:rPr>
              <a:t>은</a:t>
            </a:r>
          </a:p>
          <a:p>
            <a:pPr algn="l"/>
            <a:r>
              <a:rPr lang="en-US" altLang="ko-KR" sz="1400" b="0" i="0" u="none" strike="noStrike" baseline="0" dirty="0">
                <a:latin typeface="D2Coding"/>
              </a:rPr>
              <a:t>	&lt;span property="</a:t>
            </a:r>
            <a:r>
              <a:rPr lang="en-US" altLang="ko-KR" sz="1400" b="0" i="0" u="none" strike="noStrike" baseline="0" dirty="0" err="1">
                <a:latin typeface="D2Coding"/>
              </a:rPr>
              <a:t>birthPlace</a:t>
            </a:r>
            <a:r>
              <a:rPr lang="en-US" altLang="ko-KR" sz="1400" b="0" i="0" u="none" strike="noStrike" baseline="0" dirty="0">
                <a:latin typeface="D2Coding"/>
              </a:rPr>
              <a:t>" </a:t>
            </a:r>
            <a:r>
              <a:rPr lang="en-US" altLang="ko-KR" sz="1400" b="0" i="0" u="none" strike="noStrike" baseline="0" dirty="0" err="1">
                <a:latin typeface="D2Coding"/>
              </a:rPr>
              <a:t>typeof</a:t>
            </a:r>
            <a:r>
              <a:rPr lang="en-US" altLang="ko-KR" sz="1400" b="0" i="0" u="none" strike="noStrike" baseline="0" dirty="0">
                <a:latin typeface="D2Coding"/>
              </a:rPr>
              <a:t>="Place" 			                    </a:t>
            </a:r>
          </a:p>
          <a:p>
            <a:pPr algn="l"/>
            <a:r>
              <a:rPr lang="en-US" altLang="ko-KR" sz="1400" dirty="0">
                <a:latin typeface="D2Coding"/>
              </a:rPr>
              <a:t>                                 </a:t>
            </a:r>
            <a:r>
              <a:rPr lang="en-US" altLang="ko-KR" sz="1400" b="0" i="0" u="none" strike="noStrike" baseline="0" dirty="0" err="1">
                <a:latin typeface="D2Coding"/>
              </a:rPr>
              <a:t>href</a:t>
            </a:r>
            <a:r>
              <a:rPr lang="en-US" altLang="ko-KR" sz="1400" b="0" i="0" u="none" strike="noStrike" baseline="0" dirty="0">
                <a:latin typeface="D2Coding"/>
              </a:rPr>
              <a:t>="https://www.wikidata.org/Q1"&gt;</a:t>
            </a:r>
          </a:p>
          <a:p>
            <a:pPr algn="l"/>
            <a:r>
              <a:rPr lang="en-US" altLang="ko-KR" sz="1400" b="0" i="0" u="none" strike="noStrike" baseline="0" dirty="0">
                <a:latin typeface="D2Coding"/>
              </a:rPr>
              <a:t>		&lt;span property="name"&gt;</a:t>
            </a:r>
            <a:r>
              <a:rPr lang="ko-KR" altLang="en-US" sz="1400" b="0" i="0" u="none" strike="noStrike" baseline="0" dirty="0">
                <a:latin typeface="D2Coding"/>
              </a:rPr>
              <a:t>서울</a:t>
            </a:r>
            <a:r>
              <a:rPr lang="en-US" altLang="ko-KR" sz="1400" b="0" i="0" u="none" strike="noStrike" baseline="0" dirty="0">
                <a:latin typeface="D2Coding"/>
              </a:rPr>
              <a:t>&lt;/span&gt;</a:t>
            </a:r>
          </a:p>
          <a:p>
            <a:pPr algn="l"/>
            <a:r>
              <a:rPr lang="en-US" altLang="ko-KR" sz="1400" b="0" i="0" u="none" strike="noStrike" baseline="0" dirty="0">
                <a:latin typeface="D2Coding"/>
              </a:rPr>
              <a:t>	&lt;/span&gt;</a:t>
            </a:r>
            <a:r>
              <a:rPr lang="ko-KR" altLang="en-US" sz="1400" b="0" i="0" u="none" strike="noStrike" baseline="0" dirty="0">
                <a:latin typeface="D2Coding"/>
              </a:rPr>
              <a:t>에서 태어났다</a:t>
            </a:r>
            <a:r>
              <a:rPr lang="en-US" altLang="ko-KR" sz="1400" b="0" i="0" u="none" strike="noStrike" baseline="0" dirty="0">
                <a:latin typeface="D2Coding"/>
              </a:rPr>
              <a:t>.</a:t>
            </a:r>
          </a:p>
          <a:p>
            <a:pPr algn="l"/>
            <a:r>
              <a:rPr lang="en-US" altLang="ko-KR" sz="1400" b="0" i="0" u="none" strike="noStrike" baseline="0" dirty="0">
                <a:latin typeface="D2Coding"/>
              </a:rPr>
              <a:t>&lt;/div&gt;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5397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8D4C-CC2D-71DA-D6CA-0BA37BB5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웹의 요소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1EE6F-400C-5545-FFB2-6002231E0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자원을 서술하기 위한 </a:t>
            </a:r>
            <a:r>
              <a:rPr lang="en-US" altLang="ko-KR" dirty="0"/>
              <a:t>RDF(Resource Description Frame)</a:t>
            </a:r>
          </a:p>
          <a:p>
            <a:r>
              <a:rPr lang="ko-KR" altLang="en-US" dirty="0"/>
              <a:t>온톨로지</a:t>
            </a:r>
            <a:r>
              <a:rPr lang="en-US" altLang="ko-KR" dirty="0"/>
              <a:t>(Ontology)</a:t>
            </a:r>
            <a:endParaRPr lang="ko-KR" altLang="en-US" dirty="0"/>
          </a:p>
        </p:txBody>
      </p:sp>
      <p:pic>
        <p:nvPicPr>
          <p:cNvPr id="1025" name="_x440351520">
            <a:extLst>
              <a:ext uri="{FF2B5EF4-FFF2-40B4-BE49-F238E27FC236}">
                <a16:creationId xmlns:a16="http://schemas.microsoft.com/office/drawing/2014/main" id="{A4C3289C-AEA5-76F5-F1D5-A4F01131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61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7E7BF-2FE8-1049-B7F7-8A69CBA3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온톨로지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26978-F372-09D4-5F57-7DDE0A6438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컴퓨터 과학에서 온톨로지는 지식공학 분야에서 사용되는 지식 표현 방법 중 하나이다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온톨로지는 인공지능 분야에서 개념의 의미와 관계를 정의하는 데 사용되며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지식을 표현하는 방법 중 하나이다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온톨로지는 일종의 분류체계를 만들어내며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속성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관계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제약 등의 정보를 포함한다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정보는 자연어로 기술된 경우 다양한 해석이 가능하므로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온톨로지를 이용하여 명확하고 일관된 의미를 부여할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dirty="0"/>
              <a:t>Individuals(instance):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분자</a:t>
            </a:r>
            <a:r>
              <a:rPr lang="en-US" altLang="ko-KR" dirty="0"/>
              <a:t>, </a:t>
            </a:r>
            <a:r>
              <a:rPr lang="ko-KR" altLang="en-US" dirty="0"/>
              <a:t>행성 등의 구체적 객체</a:t>
            </a:r>
            <a:r>
              <a:rPr lang="en-US" altLang="ko-KR" dirty="0"/>
              <a:t>(objects)</a:t>
            </a:r>
          </a:p>
          <a:p>
            <a:pPr lvl="1"/>
            <a:r>
              <a:rPr lang="en-US" altLang="ko-KR" dirty="0"/>
              <a:t>Classes: object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</a:p>
          <a:p>
            <a:pPr lvl="1"/>
            <a:r>
              <a:rPr lang="en-US" altLang="ko-KR" dirty="0"/>
              <a:t>Attributes: object</a:t>
            </a:r>
            <a:r>
              <a:rPr lang="ko-KR" altLang="en-US" dirty="0"/>
              <a:t>의 속성</a:t>
            </a:r>
          </a:p>
          <a:p>
            <a:pPr lvl="1"/>
            <a:r>
              <a:rPr lang="en-US" altLang="ko-KR" dirty="0"/>
              <a:t>Relations: object</a:t>
            </a:r>
            <a:r>
              <a:rPr lang="ko-KR" altLang="en-US" dirty="0"/>
              <a:t>가 다른 </a:t>
            </a:r>
            <a:r>
              <a:rPr lang="en-US" altLang="ko-KR" dirty="0"/>
              <a:t>object</a:t>
            </a:r>
            <a:r>
              <a:rPr lang="ko-KR" altLang="en-US" dirty="0"/>
              <a:t>와 연관되는 방법</a:t>
            </a:r>
          </a:p>
        </p:txBody>
      </p:sp>
    </p:spTree>
    <p:extLst>
      <p:ext uri="{BB962C8B-B14F-4D97-AF65-F5344CB8AC3E}">
        <p14:creationId xmlns:p14="http://schemas.microsoft.com/office/powerpoint/2010/main" val="1416171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CB02-5F13-3013-9FD3-344142C9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온톨로지의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CDD7AA-DD6E-AC4C-7AD7-8AD1D8BD3A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7584" y="2132856"/>
            <a:ext cx="3369727" cy="275766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66AE6E-132A-68AD-9051-8D01413D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685" y="2242008"/>
            <a:ext cx="3729262" cy="253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4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(Prolog)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hlinkClick r:id="rId2"/>
              </a:rPr>
              <a:t>https://www.swi-prolog.org/에서</a:t>
            </a:r>
            <a:r>
              <a:rPr lang="en-US" altLang="ko-KR" dirty="0"/>
              <a:t> </a:t>
            </a:r>
            <a:r>
              <a:rPr lang="en-US" altLang="ko-KR" dirty="0" err="1"/>
              <a:t>다운로드할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SWI-</a:t>
            </a:r>
            <a:r>
              <a:rPr lang="en-US" altLang="ko-KR" dirty="0" err="1"/>
              <a:t>Prolog를</a:t>
            </a:r>
            <a:r>
              <a:rPr lang="en-US" altLang="ko-KR" dirty="0"/>
              <a:t> </a:t>
            </a:r>
            <a:r>
              <a:rPr lang="en-US" altLang="ko-KR" dirty="0" err="1"/>
              <a:t>설치해보자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프롤로그에서는 변수를 항상 대문자로 작성해야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0"/>
            <a:r>
              <a:rPr lang="ko-KR" altLang="en-US" dirty="0"/>
              <a:t>“</a:t>
            </a:r>
            <a:r>
              <a:rPr lang="en-US" altLang="ko-KR" dirty="0"/>
              <a:t>father(Y,X) :- child(X,Y), male(Y).</a:t>
            </a:r>
            <a:r>
              <a:rPr lang="ko-KR" altLang="en-US" dirty="0"/>
              <a:t>”은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의 자식이고 </a:t>
            </a:r>
            <a:r>
              <a:rPr lang="en-US" altLang="ko-KR" dirty="0"/>
              <a:t>Y</a:t>
            </a:r>
            <a:r>
              <a:rPr lang="ko-KR" altLang="en-US" dirty="0"/>
              <a:t>가 남성이면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의 아버지이다</a:t>
            </a:r>
            <a:r>
              <a:rPr lang="en-US" altLang="ko-KR" dirty="0"/>
              <a:t>. “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child(X,Y) </a:t>
            </a:r>
            <a:r>
              <a:rPr lang="ko-KR" altLang="en-US" dirty="0"/>
              <a:t>∧ </a:t>
            </a:r>
            <a:r>
              <a:rPr lang="en-US" altLang="ko-KR" dirty="0"/>
              <a:t>male(Y) </a:t>
            </a:r>
            <a:r>
              <a:rPr lang="ko-KR" altLang="en-US" dirty="0"/>
              <a:t>→ </a:t>
            </a:r>
            <a:r>
              <a:rPr lang="en-US" altLang="ko-KR" dirty="0"/>
              <a:t>father(Y,X)</a:t>
            </a:r>
            <a:r>
              <a:rPr lang="ko-KR" altLang="en-US" dirty="0"/>
              <a:t>을 의미한다</a:t>
            </a:r>
            <a:r>
              <a:rPr lang="en-US" altLang="ko-KR" dirty="0"/>
              <a:t>. </a:t>
            </a:r>
          </a:p>
          <a:p>
            <a:pPr fontAlgn="base" latinLnBrk="0"/>
            <a:r>
              <a:rPr lang="ko-KR" altLang="en-US" dirty="0"/>
              <a:t>프롤로그의 규칙에서 논리합은 사용하지 않는다</a:t>
            </a:r>
            <a:r>
              <a:rPr lang="en-US" altLang="ko-KR" dirty="0"/>
              <a:t>. </a:t>
            </a:r>
            <a:r>
              <a:rPr lang="ko-KR" altLang="en-US" dirty="0" err="1"/>
              <a:t>논리곱만을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708920"/>
            <a:ext cx="72008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parent(Y,X) :- child(X,Y).</a:t>
            </a:r>
          </a:p>
          <a:p>
            <a:pPr fontAlgn="base"/>
            <a:r>
              <a:rPr lang="en-US" altLang="ko-KR" dirty="0"/>
              <a:t>father(Y,X) :- child(X,Y), male(Y).</a:t>
            </a:r>
          </a:p>
        </p:txBody>
      </p:sp>
    </p:spTree>
    <p:extLst>
      <p:ext uri="{BB962C8B-B14F-4D97-AF65-F5344CB8AC3E}">
        <p14:creationId xmlns:p14="http://schemas.microsoft.com/office/powerpoint/2010/main" val="3898633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</a:t>
            </a:r>
            <a:r>
              <a:rPr lang="en-US" altLang="ko-KR" dirty="0"/>
              <a:t>(Prolog)</a:t>
            </a:r>
            <a:r>
              <a:rPr lang="ko-KR" altLang="en-US" dirty="0"/>
              <a:t>에서 사실 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상수는 소문자로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20080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child(son1,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child(son2,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male(son1).</a:t>
            </a:r>
          </a:p>
          <a:p>
            <a:pPr fontAlgn="base"/>
            <a:r>
              <a:rPr lang="en-US" altLang="ko-KR" dirty="0"/>
              <a:t>male(son2).</a:t>
            </a:r>
          </a:p>
        </p:txBody>
      </p:sp>
    </p:spTree>
    <p:extLst>
      <p:ext uri="{BB962C8B-B14F-4D97-AF65-F5344CB8AC3E}">
        <p14:creationId xmlns:p14="http://schemas.microsoft.com/office/powerpoint/2010/main" val="753428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SzPct val="100000"/>
              <a:buFont typeface="+mj-ea"/>
              <a:buAutoNum type="circleNumDbPlain"/>
            </a:pPr>
            <a:r>
              <a:rPr lang="ko-KR" altLang="en-US" dirty="0"/>
              <a:t>다음과 같은 문장들을 저장하는 파일 </a:t>
            </a:r>
            <a:r>
              <a:rPr lang="en-US" altLang="ko-KR" dirty="0"/>
              <a:t>main.pl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SzPct val="100000"/>
              <a:buFont typeface="+mj-ea"/>
              <a:buAutoNum type="circleNumDbPlain"/>
            </a:pPr>
            <a:r>
              <a:rPr lang="en-US" altLang="ko-KR" dirty="0"/>
              <a:t>[File]-&gt;[Consult...] </a:t>
            </a:r>
            <a:r>
              <a:rPr lang="ko-KR" altLang="en-US" dirty="0"/>
              <a:t>메뉴 항목을 선택하여서 </a:t>
            </a:r>
            <a:r>
              <a:rPr lang="en-US" altLang="ko-KR" dirty="0"/>
              <a:t>main.pl</a:t>
            </a:r>
            <a:r>
              <a:rPr lang="ko-KR" altLang="en-US" dirty="0"/>
              <a:t>을 불러들인다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indent="-457200">
              <a:buSzPct val="100000"/>
              <a:buFont typeface="+mj-ea"/>
              <a:buAutoNum type="circleNumDbPlain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200800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child(son1,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child(son2, 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</a:t>
            </a:r>
            <a:r>
              <a:rPr lang="en-US" altLang="ko-KR" dirty="0" err="1"/>
              <a:t>kim</a:t>
            </a:r>
            <a:r>
              <a:rPr lang="en-US" altLang="ko-KR" dirty="0"/>
              <a:t>).</a:t>
            </a:r>
          </a:p>
          <a:p>
            <a:pPr fontAlgn="base"/>
            <a:r>
              <a:rPr lang="en-US" altLang="ko-KR" dirty="0"/>
              <a:t>male(son1).</a:t>
            </a:r>
          </a:p>
          <a:p>
            <a:pPr fontAlgn="base"/>
            <a:r>
              <a:rPr lang="en-US" altLang="ko-KR" dirty="0"/>
              <a:t>male(son2).</a:t>
            </a:r>
          </a:p>
          <a:p>
            <a:pPr fontAlgn="base"/>
            <a:r>
              <a:rPr lang="en-US" altLang="ko-KR" dirty="0"/>
              <a:t>parent(Y,X) :- child(X,Y).</a:t>
            </a:r>
          </a:p>
          <a:p>
            <a:pPr fontAlgn="base"/>
            <a:r>
              <a:rPr lang="en-US" altLang="ko-KR" dirty="0"/>
              <a:t>father(Y,X) :- child(X,Y), male(Y).</a:t>
            </a:r>
          </a:p>
        </p:txBody>
      </p:sp>
    </p:spTree>
    <p:extLst>
      <p:ext uri="{BB962C8B-B14F-4D97-AF65-F5344CB8AC3E}">
        <p14:creationId xmlns:p14="http://schemas.microsoft.com/office/powerpoint/2010/main" val="253366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프롤로그 실습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38099"/>
            <a:ext cx="8153400" cy="4420001"/>
          </a:xfrm>
        </p:spPr>
      </p:pic>
    </p:spTree>
    <p:extLst>
      <p:ext uri="{BB962C8B-B14F-4D97-AF65-F5344CB8AC3E}">
        <p14:creationId xmlns:p14="http://schemas.microsoft.com/office/powerpoint/2010/main" val="96738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  <a:r>
              <a:rPr lang="ko-KR" altLang="en-US" dirty="0"/>
              <a:t>은 방향 그래프를 이용하여 개념 간의 관계를 나타내는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그래프는 노드와 간선으로 이루어진다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노드는 사물</a:t>
            </a:r>
            <a:r>
              <a:rPr lang="en-US" altLang="ko-KR" dirty="0"/>
              <a:t>(objects), </a:t>
            </a:r>
            <a:r>
              <a:rPr lang="ko-KR" altLang="en-US" dirty="0"/>
              <a:t>개념</a:t>
            </a:r>
            <a:r>
              <a:rPr lang="en-US" altLang="ko-KR" dirty="0"/>
              <a:t>(concepts)</a:t>
            </a:r>
            <a:r>
              <a:rPr lang="ko-KR" altLang="en-US" dirty="0"/>
              <a:t>등을 표현한다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는 사물이나 개념 사이의 관계이다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48100"/>
            <a:ext cx="5868144" cy="27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8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EADD0-1261-FEB6-AB38-FD5EA507D4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논리융합 연습을 해보자</a:t>
            </a:r>
            <a:r>
              <a:rPr lang="en-US" altLang="ko-KR" dirty="0"/>
              <a:t>. </a:t>
            </a:r>
            <a:r>
              <a:rPr lang="ko-KR" altLang="en-US" dirty="0"/>
              <a:t>다음과 같은 지식이 있다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어떤 것이 지능적이라면 그것은 상식을 가져야 한다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dirty="0"/>
              <a:t>② PC</a:t>
            </a:r>
            <a:r>
              <a:rPr lang="ko-KR" altLang="en-US" dirty="0"/>
              <a:t>는 상식이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지식을 바탕으로 </a:t>
            </a:r>
            <a:r>
              <a:rPr lang="en-US" altLang="ko-KR" dirty="0"/>
              <a:t>PC</a:t>
            </a:r>
            <a:r>
              <a:rPr lang="ko-KR" altLang="en-US" dirty="0"/>
              <a:t>는 지능적이 </a:t>
            </a:r>
            <a:r>
              <a:rPr lang="ko-KR" altLang="en-US" dirty="0" err="1"/>
              <a:t>아니다를</a:t>
            </a:r>
            <a:r>
              <a:rPr lang="ko-KR" altLang="en-US" dirty="0"/>
              <a:t> 증명해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79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A4A71-F832-50E3-B0F1-C8D220A9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6120680" cy="45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23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DDDE9A-451E-6EAE-DFF7-201551BB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78256"/>
            <a:ext cx="4889549" cy="22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88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37492F-DD61-E17A-B2C6-2C10DE176EF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1700808"/>
            <a:ext cx="6981825" cy="2209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17817-28DF-AE27-7FE8-E75B0CD4405F}"/>
              </a:ext>
            </a:extLst>
          </p:cNvPr>
          <p:cNvSpPr txBox="1"/>
          <p:nvPr/>
        </p:nvSpPr>
        <p:spPr>
          <a:xfrm>
            <a:off x="1115616" y="4293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YDVYMjOStd12"/>
              </a:rPr>
              <a:t>위의 지식을 바탕으로 </a:t>
            </a:r>
            <a:r>
              <a:rPr lang="en-US" altLang="ko-KR" sz="1800" b="0" i="0" u="none" strike="noStrike" baseline="0" dirty="0">
                <a:latin typeface="ITCGaramondStd-Lt"/>
              </a:rPr>
              <a:t>Older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en-US" altLang="ko-KR" sz="1800" b="0" i="0" u="none" strike="noStrike" baseline="0" dirty="0">
                <a:latin typeface="ITCGaramondStd-Lt"/>
              </a:rPr>
              <a:t>Kim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en-US" altLang="ko-KR" sz="1800" b="0" i="0" u="none" strike="noStrike" baseline="0" dirty="0">
                <a:latin typeface="ITCGaramondStd-Lt"/>
              </a:rPr>
              <a:t>Kim2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r>
              <a:rPr lang="ko-KR" altLang="en-US" sz="1800" b="0" i="0" u="none" strike="noStrike" baseline="0" dirty="0">
                <a:latin typeface="YDVYMjOStd12"/>
              </a:rPr>
              <a:t>를 증명해 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879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3464A3-6688-948A-A241-F8C02A01C1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1844824"/>
            <a:ext cx="6059264" cy="2232360"/>
          </a:xfrm>
        </p:spPr>
      </p:pic>
    </p:spTree>
    <p:extLst>
      <p:ext uri="{BB962C8B-B14F-4D97-AF65-F5344CB8AC3E}">
        <p14:creationId xmlns:p14="http://schemas.microsoft.com/office/powerpoint/2010/main" val="2643634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6087-2FC5-2ADD-D7D3-1898E0630A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다음과 같은 상황을 술어 논리를 이용하여 표현하고 </a:t>
            </a:r>
            <a:r>
              <a:rPr lang="en-US" altLang="ko-KR" sz="1800" b="0" i="0" u="none" strike="noStrike" baseline="0" dirty="0">
                <a:latin typeface="ITCGaramondStd-Lt"/>
              </a:rPr>
              <a:t>ABOVE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en-US" altLang="ko-KR" sz="1800" b="0" i="0" u="none" strike="noStrike" baseline="0" dirty="0">
                <a:latin typeface="ITCGaramondStd-Lt"/>
              </a:rPr>
              <a:t>A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en-US" altLang="ko-KR" sz="1800" b="0" i="0" u="none" strike="noStrike" baseline="0" dirty="0">
                <a:latin typeface="ITCGaramondStd-Lt"/>
              </a:rPr>
              <a:t>Table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r>
              <a:rPr lang="ko-KR" altLang="en-US" sz="1800" b="0" i="0" u="none" strike="noStrike" baseline="0" dirty="0">
                <a:latin typeface="YDVYMjOStd12"/>
              </a:rPr>
              <a:t>을 증명해 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7F563-04E7-5C96-FD00-512DAAB0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3657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9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6087-2FC5-2ADD-D7D3-1898E0630A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테이블 위에 블록 </a:t>
            </a:r>
            <a:r>
              <a:rPr lang="en-US" altLang="ko-KR" dirty="0"/>
              <a:t>B</a:t>
            </a:r>
            <a:r>
              <a:rPr lang="ko-KR" altLang="en-US" dirty="0"/>
              <a:t>가 놓여져 있고 블록 </a:t>
            </a:r>
            <a:r>
              <a:rPr lang="en-US" altLang="ko-KR" dirty="0"/>
              <a:t>B </a:t>
            </a:r>
            <a:r>
              <a:rPr lang="ko-KR" altLang="en-US" dirty="0"/>
              <a:t>위에 블록 </a:t>
            </a:r>
            <a:r>
              <a:rPr lang="en-US" altLang="ko-KR" dirty="0"/>
              <a:t>A</a:t>
            </a:r>
            <a:r>
              <a:rPr lang="ko-KR" altLang="en-US" dirty="0"/>
              <a:t>가 놓여져 있다</a:t>
            </a:r>
            <a:r>
              <a:rPr lang="en-US" altLang="ko-KR" dirty="0"/>
              <a:t>. </a:t>
            </a:r>
            <a:r>
              <a:rPr lang="ko-KR" altLang="en-US" dirty="0"/>
              <a:t>따라서 우리가 관찰한 사실은 다음과 같이 술어 논리로 표현할 수 있다</a:t>
            </a:r>
            <a:r>
              <a:rPr lang="en-US" altLang="ko-KR" dirty="0"/>
              <a:t>. </a:t>
            </a:r>
          </a:p>
          <a:p>
            <a:pPr marL="365760" lvl="1" indent="0">
              <a:buNone/>
            </a:pPr>
            <a:r>
              <a:rPr lang="en-US" altLang="ko-KR" dirty="0"/>
              <a:t>ON(A, B)</a:t>
            </a:r>
          </a:p>
          <a:p>
            <a:pPr marL="365760" lvl="1" indent="0">
              <a:buNone/>
            </a:pPr>
            <a:r>
              <a:rPr lang="en-US" altLang="ko-KR" dirty="0"/>
              <a:t>ON(B, Table)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우리는 상식으로 다음과 같은 사실을 알고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320040" lvl="1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x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y [ ON(x, y)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→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ABOVE(x, y) ]</a:t>
            </a:r>
            <a:endParaRPr lang="ko-KR" altLang="en-US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320040" lvl="1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x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y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∨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z [ ABOVE(x, y)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∧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ABOVE(y, z)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ABOVE(x, z)]</a:t>
            </a:r>
            <a:endParaRPr lang="ko-KR" altLang="en-US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marL="365760" lvl="1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3334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541A-32EB-4359-49F5-7B360309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논리융합 연습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D6087-2FC5-2ADD-D7D3-1898E0630A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일단 위의 논리식을 </a:t>
            </a:r>
            <a:r>
              <a:rPr lang="en-US" altLang="ko-KR" dirty="0"/>
              <a:t>CNF </a:t>
            </a:r>
            <a:r>
              <a:rPr lang="ko-KR" altLang="en-US" dirty="0"/>
              <a:t>형식으로 변환하여야 한다</a:t>
            </a:r>
            <a:r>
              <a:rPr lang="en-US" altLang="ko-KR" dirty="0"/>
              <a:t>. </a:t>
            </a:r>
            <a:r>
              <a:rPr lang="ko-KR" altLang="en-US" dirty="0"/>
              <a:t>함축의 등가식을 이용하여 다음과 같이 변환할 수 있다</a:t>
            </a:r>
            <a:r>
              <a:rPr lang="en-US" altLang="ko-KR" dirty="0"/>
              <a:t>. </a:t>
            </a:r>
          </a:p>
          <a:p>
            <a:pPr marL="365760" lvl="1" indent="0">
              <a:buNone/>
            </a:pPr>
            <a:r>
              <a:rPr lang="ko-KR" altLang="en-US" dirty="0"/>
              <a:t>￢</a:t>
            </a:r>
            <a:r>
              <a:rPr lang="en-US" altLang="ko-KR" dirty="0"/>
              <a:t>ON(x, y) ∨ ABOVE(x, y) </a:t>
            </a:r>
          </a:p>
          <a:p>
            <a:pPr marL="365760" lvl="1" indent="0">
              <a:buNone/>
            </a:pPr>
            <a:r>
              <a:rPr lang="ko-KR" altLang="en-US" dirty="0"/>
              <a:t>￢</a:t>
            </a:r>
            <a:r>
              <a:rPr lang="en-US" altLang="ko-KR" dirty="0"/>
              <a:t>ABOVE(a, b) ∨ </a:t>
            </a:r>
            <a:r>
              <a:rPr lang="ko-KR" altLang="en-US" dirty="0"/>
              <a:t>￢</a:t>
            </a:r>
            <a:r>
              <a:rPr lang="en-US" altLang="ko-KR" dirty="0"/>
              <a:t>ABOVE(b, c)  ∨ ABOVE(a, c)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65760" lvl="1" indent="0">
              <a:buNone/>
            </a:pP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365760" lvl="1" indent="0">
              <a:buNone/>
            </a:pPr>
            <a:r>
              <a:rPr lang="ko-KR" altLang="en-US" dirty="0"/>
              <a:t>여기에 우리가 증명하려고 하는 사실을 부정하여 추가한 후에 이미 알고 있는 사실을 합치면 다음과 같이 된다</a:t>
            </a:r>
            <a:r>
              <a:rPr lang="en-US" altLang="ko-KR" dirty="0"/>
              <a:t>.</a:t>
            </a:r>
            <a:endParaRPr lang="en-US" altLang="ko-KR" kern="0" dirty="0">
              <a:solidFill>
                <a:srgbClr val="000000"/>
              </a:solidFill>
              <a:latin typeface="굴림" panose="020B0600000101010101" pitchFamily="50" charset="-127"/>
            </a:endParaRPr>
          </a:p>
          <a:p>
            <a:pPr marL="365760" lvl="1" indent="0">
              <a:buNone/>
            </a:pPr>
            <a:r>
              <a:rPr lang="ko-KR" altLang="en-US" dirty="0"/>
              <a:t>￢</a:t>
            </a:r>
            <a:r>
              <a:rPr lang="en-US" altLang="ko-KR" dirty="0"/>
              <a:t>ON(x, y) ∨ ABOVE(x, y) </a:t>
            </a:r>
          </a:p>
          <a:p>
            <a:pPr marL="365760" lvl="1" indent="0">
              <a:buNone/>
            </a:pPr>
            <a:r>
              <a:rPr lang="ko-KR" altLang="en-US" dirty="0"/>
              <a:t>￢</a:t>
            </a:r>
            <a:r>
              <a:rPr lang="en-US" altLang="ko-KR" dirty="0"/>
              <a:t>ABOVE(a, b) ∨ </a:t>
            </a:r>
            <a:r>
              <a:rPr lang="ko-KR" altLang="en-US" dirty="0"/>
              <a:t>￢</a:t>
            </a:r>
            <a:r>
              <a:rPr lang="en-US" altLang="ko-KR" dirty="0"/>
              <a:t>ABOVE(b, c)  ∨ ABOVE(a, c)</a:t>
            </a:r>
          </a:p>
          <a:p>
            <a:pPr marL="365760" lvl="1" indent="0">
              <a:buNone/>
            </a:pPr>
            <a:r>
              <a:rPr lang="en-US" altLang="ko-KR" dirty="0"/>
              <a:t>ON(A, B)</a:t>
            </a:r>
          </a:p>
          <a:p>
            <a:pPr marL="365760" lvl="1" indent="0">
              <a:buNone/>
            </a:pPr>
            <a:r>
              <a:rPr lang="en-US" altLang="ko-KR" dirty="0"/>
              <a:t>ON(B, Table)</a:t>
            </a:r>
          </a:p>
          <a:p>
            <a:pPr marL="365760" lvl="1" indent="0">
              <a:buNone/>
            </a:pPr>
            <a:r>
              <a:rPr lang="ko-KR" altLang="en-US" dirty="0"/>
              <a:t>￢</a:t>
            </a:r>
            <a:r>
              <a:rPr lang="en-US" altLang="ko-KR" dirty="0"/>
              <a:t>ABOVE(A, Table)</a:t>
            </a:r>
          </a:p>
        </p:txBody>
      </p:sp>
    </p:spTree>
    <p:extLst>
      <p:ext uri="{BB962C8B-B14F-4D97-AF65-F5344CB8AC3E}">
        <p14:creationId xmlns:p14="http://schemas.microsoft.com/office/powerpoint/2010/main" val="524335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많이 사용되는 지식 표현의 방법은 “규칙”</a:t>
            </a:r>
            <a:r>
              <a:rPr lang="en-US" altLang="ko-KR" dirty="0"/>
              <a:t>, “</a:t>
            </a:r>
            <a:r>
              <a:rPr lang="ko-KR" altLang="en-US" dirty="0" err="1"/>
              <a:t>의미망</a:t>
            </a:r>
            <a:r>
              <a:rPr lang="ko-KR" altLang="en-US" dirty="0"/>
              <a:t>”</a:t>
            </a:r>
            <a:r>
              <a:rPr lang="en-US" altLang="ko-KR" dirty="0"/>
              <a:t>, “</a:t>
            </a:r>
            <a:r>
              <a:rPr lang="ko-KR" altLang="en-US" dirty="0"/>
              <a:t>프레임”</a:t>
            </a:r>
            <a:r>
              <a:rPr lang="en-US" altLang="ko-KR" dirty="0"/>
              <a:t>, </a:t>
            </a:r>
            <a:r>
              <a:rPr lang="ko-KR" altLang="en-US" dirty="0" err="1"/>
              <a:t>술어논리</a:t>
            </a:r>
            <a:r>
              <a:rPr lang="ko-KR" altLang="en-US" dirty="0"/>
              <a:t>“ 등이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명제 논리에서 추론 방법은 “</a:t>
            </a:r>
            <a:r>
              <a:rPr lang="ko-KR" altLang="en-US" dirty="0" err="1"/>
              <a:t>모더스</a:t>
            </a:r>
            <a:r>
              <a:rPr lang="ko-KR" altLang="en-US" dirty="0"/>
              <a:t> </a:t>
            </a:r>
            <a:r>
              <a:rPr lang="ko-KR" altLang="en-US" dirty="0" err="1"/>
              <a:t>포넌스</a:t>
            </a:r>
            <a:r>
              <a:rPr lang="ko-KR" altLang="en-US" dirty="0"/>
              <a:t>”</a:t>
            </a:r>
            <a:r>
              <a:rPr lang="en-US" altLang="ko-KR" dirty="0"/>
              <a:t>, “</a:t>
            </a:r>
            <a:r>
              <a:rPr lang="ko-KR" altLang="en-US" dirty="0"/>
              <a:t>부정 논법”</a:t>
            </a:r>
            <a:r>
              <a:rPr lang="en-US" altLang="ko-KR" dirty="0"/>
              <a:t>, “</a:t>
            </a:r>
            <a:r>
              <a:rPr lang="ko-KR" altLang="en-US" dirty="0"/>
              <a:t>삼단논법” 등이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의미망</a:t>
            </a:r>
            <a:r>
              <a:rPr lang="en-US" altLang="ko-KR" dirty="0"/>
              <a:t>(semantic network)</a:t>
            </a:r>
            <a:r>
              <a:rPr lang="ko-KR" altLang="en-US" dirty="0"/>
              <a:t>은 방향 그래프를 이용하여 개념 간의 관계를 나타내는 방법이다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프레임</a:t>
            </a:r>
            <a:r>
              <a:rPr lang="en-US" altLang="ko-KR" dirty="0"/>
              <a:t>(frame)</a:t>
            </a:r>
            <a:r>
              <a:rPr lang="ko-KR" altLang="en-US" dirty="0"/>
              <a:t>은 </a:t>
            </a: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Marvin Minsky</a:t>
            </a:r>
            <a:r>
              <a:rPr lang="ko-KR" altLang="en-US" dirty="0"/>
              <a:t>가 제안한 지식 표현 방법으로 특정 객체와 그 속성을 묶어서 하나로 조직화하는 방법이다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술어 논리</a:t>
            </a:r>
            <a:r>
              <a:rPr lang="en-US" altLang="ko-KR" dirty="0"/>
              <a:t>(predicate logic)</a:t>
            </a:r>
            <a:r>
              <a:rPr lang="ko-KR" altLang="en-US" dirty="0"/>
              <a:t>는 하나의 명제가 객체</a:t>
            </a:r>
            <a:r>
              <a:rPr lang="en-US" altLang="ko-KR" dirty="0"/>
              <a:t>(object, </a:t>
            </a:r>
            <a:r>
              <a:rPr lang="ko-KR" altLang="en-US" dirty="0"/>
              <a:t>또는 인수</a:t>
            </a:r>
            <a:r>
              <a:rPr lang="en-US" altLang="ko-KR" dirty="0"/>
              <a:t>)</a:t>
            </a:r>
            <a:r>
              <a:rPr lang="ko-KR" altLang="en-US" dirty="0"/>
              <a:t>와 술어</a:t>
            </a:r>
            <a:r>
              <a:rPr lang="en-US" altLang="ko-KR" dirty="0"/>
              <a:t>(predicate)</a:t>
            </a:r>
            <a:r>
              <a:rPr lang="ko-KR" altLang="en-US" dirty="0"/>
              <a:t>로 나누어질 수 있고 변수와 한정자를 사용할 수 있는 논리이다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술어 논리식에서는 추론을 위하여 논리융합</a:t>
            </a:r>
            <a:r>
              <a:rPr lang="en-US" altLang="ko-KR" dirty="0"/>
              <a:t>(resolution)</a:t>
            </a:r>
            <a:r>
              <a:rPr lang="ko-KR" altLang="en-US" dirty="0"/>
              <a:t>이라는 방법을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82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의미망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노드 사이의 간선은 “</a:t>
            </a:r>
            <a:r>
              <a:rPr lang="en-US" altLang="ko-KR" dirty="0"/>
              <a:t>..</a:t>
            </a:r>
            <a:r>
              <a:rPr lang="ko-KR" altLang="en-US" dirty="0"/>
              <a:t>의 일종이다”</a:t>
            </a:r>
            <a:r>
              <a:rPr lang="en-US" altLang="ko-KR" dirty="0"/>
              <a:t>(is-a), "...</a:t>
            </a:r>
            <a:r>
              <a:rPr lang="ko-KR" altLang="en-US" dirty="0"/>
              <a:t>을 가지고 있다“</a:t>
            </a:r>
            <a:r>
              <a:rPr lang="en-US" altLang="ko-KR" dirty="0"/>
              <a:t>('has), "...</a:t>
            </a:r>
            <a:r>
              <a:rPr lang="ko-KR" altLang="en-US" dirty="0"/>
              <a:t>은 하나의 예이다</a:t>
            </a:r>
            <a:r>
              <a:rPr lang="en-US" altLang="ko-KR" dirty="0"/>
              <a:t>." (</a:t>
            </a:r>
            <a:r>
              <a:rPr lang="en-US" altLang="ko-KR" dirty="0" err="1"/>
              <a:t>inst</a:t>
            </a:r>
            <a:r>
              <a:rPr lang="en-US" altLang="ko-KR" dirty="0"/>
              <a:t>-of)</a:t>
            </a:r>
            <a:r>
              <a:rPr lang="ko-KR" altLang="en-US" dirty="0"/>
              <a:t>와 같은 관계를 나타낸다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의미망은</a:t>
            </a:r>
            <a:r>
              <a:rPr lang="ko-KR" altLang="en-US" dirty="0"/>
              <a:t> 매우 복잡한 개념이나 인과 관계를 잘 표현할 수 있지만 지식의 양이 커지면 너무 복잡해져서 조작이 어렵다는 단점도 가지고 있다</a:t>
            </a:r>
            <a:r>
              <a:rPr lang="en-US" altLang="ko-KR" dirty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/>
              <a:t>의미망을</a:t>
            </a:r>
            <a:r>
              <a:rPr lang="ko-KR" altLang="en-US" dirty="0"/>
              <a:t> 위한 표준 지침이 없기 때문에 시스템에 따라 </a:t>
            </a:r>
            <a:r>
              <a:rPr lang="ko-KR" altLang="en-US" dirty="0" err="1"/>
              <a:t>의미망의</a:t>
            </a:r>
            <a:r>
              <a:rPr lang="ko-KR" altLang="en-US" dirty="0"/>
              <a:t> 형태가 다를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98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(frame)</a:t>
            </a:r>
            <a:r>
              <a:rPr lang="ko-KR" altLang="en-US" dirty="0"/>
              <a:t>은 </a:t>
            </a:r>
            <a:r>
              <a:rPr lang="en-US" altLang="ko-KR" dirty="0"/>
              <a:t>1970</a:t>
            </a:r>
            <a:r>
              <a:rPr lang="ko-KR" altLang="en-US" dirty="0"/>
              <a:t>년대에 </a:t>
            </a:r>
            <a:r>
              <a:rPr lang="en-US" altLang="ko-KR" dirty="0"/>
              <a:t>Marvin Minsky</a:t>
            </a:r>
            <a:r>
              <a:rPr lang="ko-KR" altLang="en-US" dirty="0"/>
              <a:t>가 제안한 지식 표현 방법으로 </a:t>
            </a:r>
            <a:r>
              <a:rPr lang="ko-KR" altLang="en-US" dirty="0" err="1"/>
              <a:t>의미망에서</a:t>
            </a:r>
            <a:r>
              <a:rPr lang="ko-KR" altLang="en-US" dirty="0"/>
              <a:t> 파생</a:t>
            </a:r>
            <a:endParaRPr lang="en-US" altLang="ko-KR" dirty="0"/>
          </a:p>
          <a:p>
            <a:r>
              <a:rPr lang="ko-KR" altLang="en-US" dirty="0"/>
              <a:t>프레임은 특정 객체와 그 속성을 묶어서 하나로 조직화하는 방법이며 개념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상황들을 기술하는데 유리하다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78099"/>
            <a:ext cx="5940152" cy="26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프레임은 객체의 속성과 값으로 이루어져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개개의 속성은 슬롯</a:t>
            </a:r>
            <a:r>
              <a:rPr lang="en-US" altLang="ko-KR" dirty="0"/>
              <a:t>(slot)</a:t>
            </a:r>
            <a:r>
              <a:rPr lang="ko-KR" altLang="en-US" dirty="0"/>
              <a:t>이라고 불리고 슬롯은 값을 가질 수가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프레임은 프로그래밍 언어의 구조체나 객체</a:t>
            </a:r>
            <a:r>
              <a:rPr lang="en-US" altLang="ko-KR" dirty="0"/>
              <a:t>(object)</a:t>
            </a:r>
            <a:r>
              <a:rPr lang="ko-KR" altLang="en-US" dirty="0"/>
              <a:t>와 유사하며 객체의 필드에 해당하는 것은 슬롯이다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10" y="3501008"/>
            <a:ext cx="6470876" cy="24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“</a:t>
            </a:r>
            <a:r>
              <a:rPr lang="en-US" altLang="ko-KR" dirty="0"/>
              <a:t>if-added” </a:t>
            </a:r>
            <a:r>
              <a:rPr lang="ko-KR" altLang="en-US" dirty="0" err="1"/>
              <a:t>프로시져는</a:t>
            </a:r>
            <a:r>
              <a:rPr lang="ko-KR" altLang="en-US" dirty="0"/>
              <a:t> 새로운 정보가 그 슬롯에 추가되어야 할 때 실행된다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“</a:t>
            </a:r>
            <a:r>
              <a:rPr lang="en-US" altLang="ko-KR" dirty="0"/>
              <a:t>if-deleted” </a:t>
            </a:r>
            <a:r>
              <a:rPr lang="ko-KR" altLang="en-US" dirty="0" err="1"/>
              <a:t>프로시져는</a:t>
            </a:r>
            <a:r>
              <a:rPr lang="ko-KR" altLang="en-US" dirty="0"/>
              <a:t> 어떤 값이 </a:t>
            </a:r>
            <a:r>
              <a:rPr lang="ko-KR" altLang="en-US" dirty="0" err="1"/>
              <a:t>슬롯으로부터</a:t>
            </a:r>
            <a:r>
              <a:rPr lang="ko-KR" altLang="en-US" dirty="0"/>
              <a:t> 제거될 때 실행된다</a:t>
            </a:r>
            <a:r>
              <a:rPr lang="en-US" altLang="ko-KR" dirty="0"/>
              <a:t>. </a:t>
            </a:r>
            <a:r>
              <a:rPr lang="ko-KR" altLang="en-US" dirty="0"/>
              <a:t>이 변경에 따라 다른 슬롯의 값도 변경할 필요가 있을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/>
              <a:t>"if-needed" </a:t>
            </a:r>
            <a:r>
              <a:rPr lang="ko-KR" altLang="en-US" dirty="0" err="1"/>
              <a:t>프로시져는</a:t>
            </a:r>
            <a:r>
              <a:rPr lang="ko-KR" altLang="en-US" dirty="0"/>
              <a:t> 빈 슬롯에 어떤 값이 필요해질 때에 실행된다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8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2400</TotalTime>
  <Words>2899</Words>
  <Application>Microsoft Office PowerPoint</Application>
  <PresentationFormat>화면 슬라이드 쇼(4:3)</PresentationFormat>
  <Paragraphs>333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72" baseType="lpstr">
      <vt:lpstr>D2Coding</vt:lpstr>
      <vt:lpstr>ITCGaramondStd-Lt</vt:lpstr>
      <vt:lpstr>Söhne</vt:lpstr>
      <vt:lpstr>YDVYMjOStd12</vt:lpstr>
      <vt:lpstr>굴림</vt:lpstr>
      <vt:lpstr>맑은 고딕</vt:lpstr>
      <vt:lpstr>휴먼명조</vt:lpstr>
      <vt:lpstr>Arial</vt:lpstr>
      <vt:lpstr>Trebuchet MS</vt:lpstr>
      <vt:lpstr>Tw Cen MT</vt:lpstr>
      <vt:lpstr>Wingdings</vt:lpstr>
      <vt:lpstr>Wingdings 2</vt:lpstr>
      <vt:lpstr>가을</vt:lpstr>
      <vt:lpstr>제5장 지식 표현</vt:lpstr>
      <vt:lpstr>학습 목표</vt:lpstr>
      <vt:lpstr>지식표현 방법</vt:lpstr>
      <vt:lpstr>규칙</vt:lpstr>
      <vt:lpstr>의미망</vt:lpstr>
      <vt:lpstr>의미망</vt:lpstr>
      <vt:lpstr>프레임</vt:lpstr>
      <vt:lpstr>프레임</vt:lpstr>
      <vt:lpstr>프로시저</vt:lpstr>
      <vt:lpstr>프레임의 장점</vt:lpstr>
      <vt:lpstr>프레임과 객체 지향 프로그래밍</vt:lpstr>
      <vt:lpstr>프레임과 상속</vt:lpstr>
      <vt:lpstr>시맨틱 웹</vt:lpstr>
      <vt:lpstr>논리</vt:lpstr>
      <vt:lpstr>술어논리</vt:lpstr>
      <vt:lpstr>장점과 단점</vt:lpstr>
      <vt:lpstr>명제 논리</vt:lpstr>
      <vt:lpstr>함축</vt:lpstr>
      <vt:lpstr>명제논리에서의 추론</vt:lpstr>
      <vt:lpstr>추론법칙</vt:lpstr>
      <vt:lpstr>추론법칙</vt:lpstr>
      <vt:lpstr>추론법칙</vt:lpstr>
      <vt:lpstr>술어논리</vt:lpstr>
      <vt:lpstr>술어 논리의 예</vt:lpstr>
      <vt:lpstr>객체와 관계</vt:lpstr>
      <vt:lpstr>변수</vt:lpstr>
      <vt:lpstr>한정사</vt:lpstr>
      <vt:lpstr>술어논리에서의 추론</vt:lpstr>
      <vt:lpstr>정형식</vt:lpstr>
      <vt:lpstr>정형식</vt:lpstr>
      <vt:lpstr>논리융합</vt:lpstr>
      <vt:lpstr>논리융합으로 모더스 포넌스를 유도해보자. </vt:lpstr>
      <vt:lpstr>논리융합을 사용하려면</vt:lpstr>
      <vt:lpstr>CNF로 변환하기 </vt:lpstr>
      <vt:lpstr>CNF로 변환하기 예</vt:lpstr>
      <vt:lpstr>논리융합에 의한 증명</vt:lpstr>
      <vt:lpstr>논리융합에 의한 증명의 예</vt:lpstr>
      <vt:lpstr>논리융합에 의한 증명의 예</vt:lpstr>
      <vt:lpstr>시맨틱 웹과 온톨로지 소개</vt:lpstr>
      <vt:lpstr>기존 웹의 문제점</vt:lpstr>
      <vt:lpstr>시멘틱 웹</vt:lpstr>
      <vt:lpstr>시멘틱 웹의 예</vt:lpstr>
      <vt:lpstr>시멘틱 웹의 요소 기술</vt:lpstr>
      <vt:lpstr>온톨로지</vt:lpstr>
      <vt:lpstr>온톨로지의 예</vt:lpstr>
      <vt:lpstr>프롤로그(Prolog)</vt:lpstr>
      <vt:lpstr>프롤로그(Prolog)에서 사실 입력</vt:lpstr>
      <vt:lpstr>프롤로그 실습</vt:lpstr>
      <vt:lpstr>프롤로그 실습</vt:lpstr>
      <vt:lpstr>Lab: 논리융합 연습 #1</vt:lpstr>
      <vt:lpstr>Lab: 논리융합 연습</vt:lpstr>
      <vt:lpstr>Lab: 논리융합 연습</vt:lpstr>
      <vt:lpstr>Lab: 논리융합 연습 #2</vt:lpstr>
      <vt:lpstr>Lab: 논리융합 연습 #2</vt:lpstr>
      <vt:lpstr>Lab: 논리융합 연습 #3</vt:lpstr>
      <vt:lpstr>Lab: 논리융합 연습 #3</vt:lpstr>
      <vt:lpstr>Lab: 논리융합 연습 #3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한석범</cp:lastModifiedBy>
  <cp:revision>494</cp:revision>
  <dcterms:created xsi:type="dcterms:W3CDTF">2012-03-12T19:09:15Z</dcterms:created>
  <dcterms:modified xsi:type="dcterms:W3CDTF">2023-02-24T04:48:02Z</dcterms:modified>
</cp:coreProperties>
</file>