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5"/>
  </p:notesMasterIdLst>
  <p:sldIdLst>
    <p:sldId id="256" r:id="rId2"/>
    <p:sldId id="272" r:id="rId3"/>
    <p:sldId id="302" r:id="rId4"/>
    <p:sldId id="301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20" r:id="rId21"/>
    <p:sldId id="319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00" r:id="rId33"/>
    <p:sldId id="331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03" d="100"/>
          <a:sy n="103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EC68B-29CE-4783-841F-AF99422E62E1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C166A-B78B-43E5-A1C2-EC1E35CC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970E38-B2C2-FD57-74CE-069D30F7A4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67" y="990600"/>
            <a:ext cx="6182865" cy="24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392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56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77188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E141CC-543B-B337-82D1-F6A6F9CD907D}"/>
              </a:ext>
            </a:extLst>
          </p:cNvPr>
          <p:cNvSpPr/>
          <p:nvPr userDrawn="1"/>
        </p:nvSpPr>
        <p:spPr>
          <a:xfrm>
            <a:off x="2" y="1282709"/>
            <a:ext cx="8248648" cy="229197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64B13D-9158-547C-2A12-C52CE8CCDF5F}"/>
              </a:ext>
            </a:extLst>
          </p:cNvPr>
          <p:cNvSpPr/>
          <p:nvPr userDrawn="1"/>
        </p:nvSpPr>
        <p:spPr>
          <a:xfrm>
            <a:off x="7372350" y="1281596"/>
            <a:ext cx="1776412" cy="230310"/>
          </a:xfrm>
          <a:prstGeom prst="rect">
            <a:avLst/>
          </a:prstGeom>
          <a:solidFill>
            <a:srgbClr val="A5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28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0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58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9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4730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2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9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52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6E7BEB-5CEC-F78A-D326-19AB30BF8988}"/>
              </a:ext>
            </a:extLst>
          </p:cNvPr>
          <p:cNvSpPr/>
          <p:nvPr userDrawn="1"/>
        </p:nvSpPr>
        <p:spPr>
          <a:xfrm>
            <a:off x="2" y="1282709"/>
            <a:ext cx="8248648" cy="229197"/>
          </a:xfrm>
          <a:prstGeom prst="rect">
            <a:avLst/>
          </a:prstGeom>
          <a:solidFill>
            <a:srgbClr val="A5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EBF777-B9F0-1078-ED4F-FAF5E47F4646}"/>
              </a:ext>
            </a:extLst>
          </p:cNvPr>
          <p:cNvSpPr/>
          <p:nvPr userDrawn="1"/>
        </p:nvSpPr>
        <p:spPr>
          <a:xfrm>
            <a:off x="7372350" y="1281596"/>
            <a:ext cx="1776412" cy="230310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71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70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6</a:t>
            </a:r>
            <a:r>
              <a:rPr lang="ko-KR" altLang="en-US"/>
              <a:t>장 퍼지 논리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55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퍼지 논리를 사용할 수 있는 분야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365104"/>
            <a:ext cx="8153400" cy="1915725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7334972" cy="189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8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퍼지논리와</a:t>
            </a:r>
            <a:r>
              <a:rPr lang="ko-KR" altLang="en-US" dirty="0"/>
              <a:t> 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명제 논리 </a:t>
            </a:r>
            <a:r>
              <a:rPr lang="en-US" altLang="ko-KR" dirty="0"/>
              <a:t>== </a:t>
            </a:r>
            <a:r>
              <a:rPr lang="ko-KR" altLang="en-US" dirty="0"/>
              <a:t>기존 집합</a:t>
            </a:r>
            <a:r>
              <a:rPr lang="en-US" altLang="ko-KR" dirty="0"/>
              <a:t>(</a:t>
            </a:r>
            <a:r>
              <a:rPr lang="ko-KR" altLang="en-US" dirty="0" err="1"/>
              <a:t>크리스프</a:t>
            </a:r>
            <a:r>
              <a:rPr lang="ko-KR" altLang="en-US" dirty="0"/>
              <a:t>  집합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퍼지 논리 </a:t>
            </a:r>
            <a:r>
              <a:rPr lang="en-US" altLang="ko-KR" dirty="0"/>
              <a:t>== </a:t>
            </a:r>
            <a:r>
              <a:rPr lang="ko-KR" altLang="en-US" dirty="0"/>
              <a:t>퍼지 집합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소속 함수</a:t>
            </a:r>
            <a:r>
              <a:rPr lang="en-US" altLang="ko-KR" dirty="0"/>
              <a:t>(Membership Function)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188229"/>
            <a:ext cx="2790825" cy="1057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254779"/>
            <a:ext cx="27527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5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크리스프</a:t>
            </a:r>
            <a:r>
              <a:rPr lang="ko-KR" altLang="en-US" dirty="0"/>
              <a:t> 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집합이론</a:t>
            </a:r>
            <a:endParaRPr lang="ko-KR" altLang="en-US" dirty="0"/>
          </a:p>
          <a:p>
            <a:r>
              <a:rPr lang="ko-KR" altLang="en-US" dirty="0"/>
              <a:t>속하든지 그렇지 않다면 속하지 </a:t>
            </a:r>
            <a:r>
              <a:rPr lang="ko-KR" altLang="en-US" dirty="0" err="1"/>
              <a:t>않은것</a:t>
            </a:r>
            <a:endParaRPr lang="ko-KR" altLang="en-US" dirty="0"/>
          </a:p>
          <a:p>
            <a:r>
              <a:rPr lang="ko-KR" altLang="en-US" dirty="0" err="1"/>
              <a:t>소속함수</a:t>
            </a:r>
            <a:r>
              <a:rPr lang="en-US" altLang="ko-KR" dirty="0"/>
              <a:t>(Membership Function)</a:t>
            </a:r>
            <a:r>
              <a:rPr lang="ko-KR" altLang="en-US" dirty="0"/>
              <a:t>로 표현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68960"/>
            <a:ext cx="4217181" cy="35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01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퍼지 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집합이론</a:t>
            </a:r>
            <a:endParaRPr lang="ko-KR" altLang="en-US" dirty="0"/>
          </a:p>
          <a:p>
            <a:r>
              <a:rPr lang="ko-KR" altLang="en-US" dirty="0"/>
              <a:t>속하든지 그렇지 않다면 속하지 </a:t>
            </a:r>
            <a:r>
              <a:rPr lang="ko-KR" altLang="en-US" dirty="0" err="1"/>
              <a:t>않은것</a:t>
            </a:r>
            <a:endParaRPr lang="ko-KR" altLang="en-US" dirty="0"/>
          </a:p>
          <a:p>
            <a:r>
              <a:rPr lang="ko-KR" altLang="en-US" dirty="0" err="1"/>
              <a:t>소속함수</a:t>
            </a:r>
            <a:r>
              <a:rPr lang="en-US" altLang="ko-KR" dirty="0"/>
              <a:t>(Membership Function)</a:t>
            </a:r>
            <a:r>
              <a:rPr lang="ko-KR" altLang="en-US" dirty="0"/>
              <a:t>로 표현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68960"/>
            <a:ext cx="4217181" cy="35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6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퍼지 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원소가 집합에 속하는 정도에 따라 </a:t>
            </a:r>
            <a:r>
              <a:rPr lang="ko-KR" altLang="en-US" dirty="0" err="1"/>
              <a:t>소속함수값</a:t>
            </a:r>
            <a:r>
              <a:rPr lang="ko-KR" altLang="en-US" dirty="0"/>
              <a:t> 를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사이의 값으로 대응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	＂</a:t>
            </a:r>
            <a:r>
              <a:rPr lang="ko-KR" altLang="en-US" dirty="0"/>
              <a:t> 키 큰 사람 </a:t>
            </a:r>
            <a:r>
              <a:rPr lang="en-US" altLang="ko-KR" dirty="0"/>
              <a:t>"</a:t>
            </a:r>
            <a:r>
              <a:rPr lang="ko-KR" altLang="en-US" dirty="0"/>
              <a:t>이라는 집합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키 큰 사람</a:t>
            </a:r>
            <a:r>
              <a:rPr lang="en-US" altLang="ko-KR" dirty="0"/>
              <a:t>”={0.3/172cm, 0.5/175cm, 0.95/185cm, 1.0/190cm }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457767"/>
            <a:ext cx="5652120" cy="30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89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크리스프</a:t>
            </a:r>
            <a:r>
              <a:rPr lang="ko-KR" altLang="en-US" dirty="0"/>
              <a:t> 집합 </a:t>
            </a:r>
            <a:r>
              <a:rPr lang="en-US" altLang="ko-KR" dirty="0"/>
              <a:t>vs </a:t>
            </a:r>
            <a:r>
              <a:rPr lang="ko-KR" altLang="en-US" dirty="0" err="1"/>
              <a:t>퍼지집합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7356763" cy="4495800"/>
          </a:xfrm>
        </p:spPr>
      </p:pic>
    </p:spTree>
    <p:extLst>
      <p:ext uri="{BB962C8B-B14F-4D97-AF65-F5344CB8AC3E}">
        <p14:creationId xmlns:p14="http://schemas.microsoft.com/office/powerpoint/2010/main" val="2260393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퍼지 집합의 표기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비연속적인 퍼지 집합</a:t>
            </a:r>
            <a:endParaRPr lang="en-US" altLang="ko-KR" dirty="0"/>
          </a:p>
          <a:p>
            <a:pPr lvl="1"/>
            <a:r>
              <a:rPr lang="ko-KR" altLang="en-US" sz="1800" dirty="0"/>
              <a:t>“키 큰 사람” </a:t>
            </a:r>
            <a:r>
              <a:rPr lang="en-US" altLang="ko-KR" sz="1800" dirty="0"/>
              <a:t>= { 0.30/170cm, 0.50/175cm, 0.95/180cm, 1.0/190cm }</a:t>
            </a:r>
          </a:p>
          <a:p>
            <a:pPr lvl="1"/>
            <a:r>
              <a:rPr lang="en-US" altLang="ko-KR" sz="1800" dirty="0"/>
              <a:t>“</a:t>
            </a:r>
            <a:r>
              <a:rPr lang="ko-KR" altLang="en-US" sz="1800" dirty="0"/>
              <a:t>키 큰 사람” </a:t>
            </a:r>
            <a:r>
              <a:rPr lang="en-US" altLang="ko-KR" sz="1800" dirty="0"/>
              <a:t>= { (170cm, 0.3), (175cm, 0.5), (180cm, 0.95), (190cm, 1.0) }</a:t>
            </a:r>
          </a:p>
          <a:p>
            <a:endParaRPr lang="en-US" altLang="ko-KR" dirty="0"/>
          </a:p>
          <a:p>
            <a:r>
              <a:rPr lang="ko-KR" altLang="en-US" dirty="0"/>
              <a:t>연속적인 퍼지 집합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5"/>
          <a:stretch/>
        </p:blipFill>
        <p:spPr>
          <a:xfrm>
            <a:off x="1907704" y="3848100"/>
            <a:ext cx="4824536" cy="277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66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퍼지 집합의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“청년”</a:t>
            </a:r>
            <a:r>
              <a:rPr lang="en-US" altLang="ko-KR" dirty="0"/>
              <a:t>, “</a:t>
            </a:r>
            <a:r>
              <a:rPr lang="ko-KR" altLang="en-US" dirty="0"/>
              <a:t>장년“</a:t>
            </a:r>
            <a:r>
              <a:rPr lang="en-US" altLang="ko-KR" dirty="0"/>
              <a:t>, ”</a:t>
            </a:r>
            <a:r>
              <a:rPr lang="ko-KR" altLang="en-US" dirty="0" err="1"/>
              <a:t>노년“를</a:t>
            </a:r>
            <a:r>
              <a:rPr lang="ko-KR" altLang="en-US" dirty="0"/>
              <a:t> 나타내는 퍼지 집합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8" b="5364"/>
          <a:stretch/>
        </p:blipFill>
        <p:spPr>
          <a:xfrm>
            <a:off x="1403648" y="2348880"/>
            <a:ext cx="6336704" cy="40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66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퍼지 집합에서의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퍼지 집합 이론에서도 </a:t>
            </a:r>
            <a:r>
              <a:rPr lang="en-US" altLang="ko-KR" dirty="0"/>
              <a:t>(NOT), (AND)(OR) </a:t>
            </a:r>
            <a:r>
              <a:rPr lang="ko-KR" altLang="en-US" dirty="0"/>
              <a:t>등의 논리 연산자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23" y="2348880"/>
            <a:ext cx="3286125" cy="6667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23" y="3190141"/>
            <a:ext cx="4791075" cy="5810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427" y="3949726"/>
            <a:ext cx="47148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00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퍼지 집합에서의 연산자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3"/>
          <a:stretch/>
        </p:blipFill>
        <p:spPr>
          <a:xfrm>
            <a:off x="612648" y="2348881"/>
            <a:ext cx="8153400" cy="2520280"/>
          </a:xfrm>
        </p:spPr>
      </p:pic>
    </p:spTree>
    <p:extLst>
      <p:ext uri="{BB962C8B-B14F-4D97-AF65-F5344CB8AC3E}">
        <p14:creationId xmlns:p14="http://schemas.microsoft.com/office/powerpoint/2010/main" val="27113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 err="1"/>
              <a:t>크리스프</a:t>
            </a:r>
            <a:r>
              <a:rPr lang="ko-KR" altLang="en-US" dirty="0"/>
              <a:t> 집합과 퍼지 집합을 비교하여 살펴본다</a:t>
            </a:r>
          </a:p>
          <a:p>
            <a:pPr lvl="0" fontAlgn="base"/>
            <a:r>
              <a:rPr lang="ko-KR" altLang="en-US" dirty="0"/>
              <a:t>퍼지 논리에 대하여 살펴본다</a:t>
            </a:r>
            <a:r>
              <a:rPr lang="en-US" altLang="ko-KR" dirty="0"/>
              <a:t>. </a:t>
            </a:r>
          </a:p>
          <a:p>
            <a:pPr lvl="0" fontAlgn="base"/>
            <a:r>
              <a:rPr lang="ko-KR" altLang="en-US" dirty="0"/>
              <a:t>전문가 시스템에서의 퍼지 활용을 살펴본다</a:t>
            </a:r>
            <a:r>
              <a:rPr lang="en-US" altLang="ko-KR" dirty="0"/>
              <a:t>. </a:t>
            </a:r>
          </a:p>
          <a:p>
            <a:pPr lvl="0" fontAlgn="base"/>
            <a:endParaRPr lang="en-US" altLang="ko-KR" dirty="0"/>
          </a:p>
          <a:p>
            <a:pPr lvl="0" fontAlgn="base"/>
            <a:endParaRPr lang="en-US" altLang="ko-KR" dirty="0"/>
          </a:p>
          <a:p>
            <a:pPr lvl="0" fontAlgn="base"/>
            <a:endParaRPr lang="en-US" altLang="ko-KR" dirty="0"/>
          </a:p>
          <a:p>
            <a:pPr lvl="0" fontAlgn="base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251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/>
              <a:t>퍼지 집합 연산자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75142" y="1688165"/>
            <a:ext cx="6529161" cy="8742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35" y="3140968"/>
            <a:ext cx="6426774" cy="16224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935" y="4999779"/>
            <a:ext cx="6474029" cy="147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41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크리스프</a:t>
            </a:r>
            <a:r>
              <a:rPr lang="ko-KR" altLang="en-US" dirty="0"/>
              <a:t> 집합에서의 </a:t>
            </a:r>
            <a:r>
              <a:rPr lang="en-US" altLang="ko-KR" dirty="0"/>
              <a:t>AND, OR, NOT</a:t>
            </a:r>
            <a:r>
              <a:rPr lang="ko-KR" altLang="en-US" dirty="0"/>
              <a:t>와 비교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8"/>
          <a:stretch/>
        </p:blipFill>
        <p:spPr>
          <a:xfrm>
            <a:off x="467544" y="2276872"/>
            <a:ext cx="8153400" cy="2520280"/>
          </a:xfrm>
        </p:spPr>
      </p:pic>
    </p:spTree>
    <p:extLst>
      <p:ext uri="{BB962C8B-B14F-4D97-AF65-F5344CB8AC3E}">
        <p14:creationId xmlns:p14="http://schemas.microsoft.com/office/powerpoint/2010/main" val="1880108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퍼지</a:t>
            </a:r>
            <a:r>
              <a:rPr lang="en-US" altLang="ko-KR" dirty="0"/>
              <a:t> </a:t>
            </a:r>
            <a:r>
              <a:rPr lang="ko-KR" altLang="en-US" dirty="0"/>
              <a:t>추론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기존의 추론</a:t>
            </a:r>
            <a:endParaRPr lang="en-US" altLang="ko-KR" dirty="0"/>
          </a:p>
          <a:p>
            <a:pPr lvl="1" fontAlgn="base"/>
            <a:r>
              <a:rPr lang="ko-KR" altLang="en-US" dirty="0"/>
              <a:t>규칙 </a:t>
            </a:r>
            <a:r>
              <a:rPr lang="en-US" altLang="ko-KR" dirty="0"/>
              <a:t>#1: </a:t>
            </a:r>
            <a:r>
              <a:rPr lang="ko-KR" altLang="en-US" dirty="0"/>
              <a:t>	</a:t>
            </a:r>
            <a:r>
              <a:rPr lang="en-US" altLang="ko-KR" dirty="0"/>
              <a:t>IF </a:t>
            </a:r>
            <a:r>
              <a:rPr lang="ko-KR" altLang="en-US" dirty="0"/>
              <a:t>온도가 높다</a:t>
            </a:r>
            <a:r>
              <a:rPr lang="en-US" altLang="ko-KR" dirty="0"/>
              <a:t>. </a:t>
            </a:r>
            <a:r>
              <a:rPr lang="ko-KR" altLang="en-US" dirty="0"/>
              <a:t>	</a:t>
            </a:r>
            <a:r>
              <a:rPr lang="en-US" altLang="ko-KR" dirty="0"/>
              <a:t>THEN </a:t>
            </a:r>
            <a:r>
              <a:rPr lang="ko-KR" altLang="en-US" dirty="0"/>
              <a:t>팬의 속도를 증가시킨다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ko-KR" altLang="en-US" dirty="0"/>
              <a:t>사실 </a:t>
            </a:r>
            <a:r>
              <a:rPr lang="en-US" altLang="ko-KR" dirty="0"/>
              <a:t>#1: </a:t>
            </a:r>
            <a:r>
              <a:rPr lang="ko-KR" altLang="en-US" dirty="0"/>
              <a:t>	온도가 약간 높다</a:t>
            </a:r>
            <a:r>
              <a:rPr lang="en-US" altLang="ko-KR" dirty="0"/>
              <a:t>.</a:t>
            </a:r>
          </a:p>
          <a:p>
            <a:pPr lvl="1" fontAlgn="base"/>
            <a:r>
              <a:rPr lang="en-US" altLang="ko-KR" dirty="0"/>
              <a:t>-------------------------------------------------------------------------------</a:t>
            </a:r>
          </a:p>
          <a:p>
            <a:pPr lvl="1" fontAlgn="base"/>
            <a:r>
              <a:rPr lang="ko-KR" altLang="en-US" dirty="0"/>
              <a:t>추론된 사실</a:t>
            </a:r>
            <a:r>
              <a:rPr lang="en-US" altLang="ko-KR" dirty="0"/>
              <a:t>: ???</a:t>
            </a:r>
          </a:p>
          <a:p>
            <a:pPr lvl="1" fontAlgn="base"/>
            <a:endParaRPr lang="en-US" altLang="ko-KR" dirty="0"/>
          </a:p>
          <a:p>
            <a:pPr fontAlgn="base"/>
            <a:r>
              <a:rPr lang="ko-KR" altLang="en-US" dirty="0"/>
              <a:t>퍼지 추론</a:t>
            </a:r>
            <a:endParaRPr lang="en-US" altLang="ko-KR" dirty="0"/>
          </a:p>
          <a:p>
            <a:pPr lvl="1" fontAlgn="base"/>
            <a:r>
              <a:rPr lang="ko-KR" altLang="en-US" dirty="0"/>
              <a:t>규칙 </a:t>
            </a:r>
            <a:r>
              <a:rPr lang="en-US" altLang="ko-KR" dirty="0"/>
              <a:t>#1: </a:t>
            </a:r>
            <a:r>
              <a:rPr lang="ko-KR" altLang="en-US" dirty="0"/>
              <a:t>	</a:t>
            </a:r>
            <a:r>
              <a:rPr lang="en-US" altLang="ko-KR" dirty="0"/>
              <a:t>IF </a:t>
            </a:r>
            <a:r>
              <a:rPr lang="ko-KR" altLang="en-US" dirty="0"/>
              <a:t>온도가 높다</a:t>
            </a:r>
            <a:r>
              <a:rPr lang="en-US" altLang="ko-KR" dirty="0"/>
              <a:t>. </a:t>
            </a:r>
            <a:r>
              <a:rPr lang="ko-KR" altLang="en-US" dirty="0"/>
              <a:t>	</a:t>
            </a:r>
            <a:r>
              <a:rPr lang="en-US" altLang="ko-KR" dirty="0"/>
              <a:t>THEN </a:t>
            </a:r>
            <a:r>
              <a:rPr lang="ko-KR" altLang="en-US" dirty="0"/>
              <a:t>팬의 속도를 빠르게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사실 </a:t>
            </a:r>
            <a:r>
              <a:rPr lang="en-US" altLang="ko-KR" dirty="0"/>
              <a:t>#1: </a:t>
            </a:r>
            <a:r>
              <a:rPr lang="ko-KR" altLang="en-US" dirty="0"/>
              <a:t>	온도가 약간 높다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en-US" altLang="ko-KR" dirty="0"/>
              <a:t>-------------------------------------------------------------------------------</a:t>
            </a:r>
            <a:endParaRPr lang="ko-KR" altLang="en-US" dirty="0"/>
          </a:p>
          <a:p>
            <a:pPr lvl="1" fontAlgn="base"/>
            <a:r>
              <a:rPr lang="ko-KR" altLang="en-US" dirty="0"/>
              <a:t>사실 </a:t>
            </a:r>
            <a:r>
              <a:rPr lang="en-US" altLang="ko-KR" dirty="0"/>
              <a:t>#2: </a:t>
            </a:r>
            <a:r>
              <a:rPr lang="ko-KR" altLang="en-US" dirty="0"/>
              <a:t>			팬의 속도를 약간 빠르게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340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퍼지추론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91"/>
          <a:stretch/>
        </p:blipFill>
        <p:spPr>
          <a:xfrm>
            <a:off x="107504" y="2420888"/>
            <a:ext cx="8541309" cy="2576090"/>
          </a:xfrm>
        </p:spPr>
      </p:pic>
    </p:spTree>
    <p:extLst>
      <p:ext uri="{BB962C8B-B14F-4D97-AF65-F5344CB8AC3E}">
        <p14:creationId xmlns:p14="http://schemas.microsoft.com/office/powerpoint/2010/main" val="801742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퍼지추론의</a:t>
            </a:r>
            <a:r>
              <a:rPr lang="ko-KR" altLang="en-US" dirty="0"/>
              <a:t> 과정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81"/>
          <a:stretch/>
        </p:blipFill>
        <p:spPr>
          <a:xfrm>
            <a:off x="612775" y="2072502"/>
            <a:ext cx="8153400" cy="3228706"/>
          </a:xfrm>
        </p:spPr>
      </p:pic>
    </p:spTree>
    <p:extLst>
      <p:ext uri="{BB962C8B-B14F-4D97-AF65-F5344CB8AC3E}">
        <p14:creationId xmlns:p14="http://schemas.microsoft.com/office/powerpoint/2010/main" val="25662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Max-min </a:t>
            </a:r>
            <a:r>
              <a:rPr lang="ko-KR" altLang="en-US" dirty="0"/>
              <a:t>추론 방법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6641232" cy="259736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509120"/>
            <a:ext cx="6641232" cy="197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17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함축 연산자 처리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44824"/>
            <a:ext cx="6263608" cy="1845482"/>
          </a:xfrm>
        </p:spPr>
      </p:pic>
    </p:spTree>
    <p:extLst>
      <p:ext uri="{BB962C8B-B14F-4D97-AF65-F5344CB8AC3E}">
        <p14:creationId xmlns:p14="http://schemas.microsoft.com/office/powerpoint/2010/main" val="3701174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역퍼지화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132856"/>
            <a:ext cx="3116810" cy="2500245"/>
          </a:xfrm>
        </p:spPr>
      </p:pic>
    </p:spTree>
    <p:extLst>
      <p:ext uri="{BB962C8B-B14F-4D97-AF65-F5344CB8AC3E}">
        <p14:creationId xmlns:p14="http://schemas.microsoft.com/office/powerpoint/2010/main" val="3679995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규칙이 여러 개인 경우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6"/>
          <a:stretch/>
        </p:blipFill>
        <p:spPr>
          <a:xfrm>
            <a:off x="1187624" y="1772816"/>
            <a:ext cx="5904656" cy="4925788"/>
          </a:xfrm>
        </p:spPr>
      </p:pic>
    </p:spTree>
    <p:extLst>
      <p:ext uri="{BB962C8B-B14F-4D97-AF65-F5344CB8AC3E}">
        <p14:creationId xmlns:p14="http://schemas.microsoft.com/office/powerpoint/2010/main" val="3743034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팁을 주는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1969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규칙 </a:t>
            </a:r>
            <a:r>
              <a:rPr lang="en-US" altLang="ko-KR" sz="1800" dirty="0"/>
              <a:t>#1: 	IF </a:t>
            </a:r>
            <a:r>
              <a:rPr lang="ko-KR" altLang="en-US" sz="1800" dirty="0"/>
              <a:t>서비스가 형편없다 </a:t>
            </a:r>
            <a:r>
              <a:rPr lang="en-US" altLang="ko-KR" sz="1800" dirty="0"/>
              <a:t>or </a:t>
            </a:r>
            <a:r>
              <a:rPr lang="ko-KR" altLang="en-US" sz="1800" dirty="0"/>
              <a:t>음식이 맛없다</a:t>
            </a:r>
          </a:p>
          <a:p>
            <a:pPr marL="0" indent="0">
              <a:buNone/>
            </a:pPr>
            <a:r>
              <a:rPr lang="ko-KR" altLang="en-US" sz="1800" dirty="0"/>
              <a:t>		</a:t>
            </a:r>
            <a:r>
              <a:rPr lang="en-US" altLang="ko-KR" sz="1800" dirty="0"/>
              <a:t>THEN </a:t>
            </a:r>
            <a:r>
              <a:rPr lang="ko-KR" altLang="en-US" sz="1800" dirty="0"/>
              <a:t>팁은 조금만 준다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규칙 </a:t>
            </a:r>
            <a:r>
              <a:rPr lang="en-US" altLang="ko-KR" sz="1800" dirty="0"/>
              <a:t>#2: 	IF </a:t>
            </a:r>
            <a:r>
              <a:rPr lang="ko-KR" altLang="en-US" sz="1800" dirty="0"/>
              <a:t>서비스가 좋다</a:t>
            </a:r>
          </a:p>
          <a:p>
            <a:pPr marL="0" indent="0">
              <a:buNone/>
            </a:pPr>
            <a:r>
              <a:rPr lang="ko-KR" altLang="en-US" sz="1800" dirty="0"/>
              <a:t>		</a:t>
            </a:r>
            <a:r>
              <a:rPr lang="en-US" altLang="ko-KR" sz="1800" dirty="0"/>
              <a:t>THEN </a:t>
            </a:r>
            <a:r>
              <a:rPr lang="ko-KR" altLang="en-US" sz="1800" dirty="0"/>
              <a:t>팁은 </a:t>
            </a:r>
            <a:r>
              <a:rPr lang="ko-KR" altLang="en-US" sz="1800" dirty="0" err="1"/>
              <a:t>평균정도</a:t>
            </a:r>
            <a:r>
              <a:rPr lang="ko-KR" altLang="en-US" sz="1800" dirty="0"/>
              <a:t> 준다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규칙 </a:t>
            </a:r>
            <a:r>
              <a:rPr lang="en-US" altLang="ko-KR" sz="1800" dirty="0"/>
              <a:t>#3: 	IF </a:t>
            </a:r>
            <a:r>
              <a:rPr lang="ko-KR" altLang="en-US" sz="1800" dirty="0"/>
              <a:t>서비스가 훌륭하다 </a:t>
            </a:r>
            <a:r>
              <a:rPr lang="en-US" altLang="ko-KR" sz="1800" dirty="0"/>
              <a:t>or </a:t>
            </a:r>
            <a:r>
              <a:rPr lang="ko-KR" altLang="en-US" sz="1800" dirty="0"/>
              <a:t>음식이 맛있다</a:t>
            </a:r>
          </a:p>
          <a:p>
            <a:pPr marL="0" indent="0">
              <a:buNone/>
            </a:pPr>
            <a:r>
              <a:rPr lang="ko-KR" altLang="en-US" sz="1800" dirty="0"/>
              <a:t>		</a:t>
            </a:r>
            <a:r>
              <a:rPr lang="en-US" altLang="ko-KR" sz="1800" dirty="0"/>
              <a:t>THEN </a:t>
            </a:r>
            <a:r>
              <a:rPr lang="ko-KR" altLang="en-US" sz="1800" dirty="0"/>
              <a:t>팁은 많이 준다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9473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퍼지논리란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fuzzy</a:t>
            </a:r>
            <a:r>
              <a:rPr lang="ko-KR" altLang="en-US" dirty="0"/>
              <a:t>의 정의</a:t>
            </a:r>
          </a:p>
          <a:p>
            <a:pPr lvl="1"/>
            <a:r>
              <a:rPr lang="en-US" altLang="ko-KR" dirty="0"/>
              <a:t>fuzzy – “not clear, distinct, or precise; blurred”</a:t>
            </a:r>
          </a:p>
          <a:p>
            <a:r>
              <a:rPr lang="ko-KR" altLang="en-US" dirty="0" err="1"/>
              <a:t>퍼지논리란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명확하게 정의될 수 없는 지식을 표현하는 방법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464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팁을 주는 문제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04" y="2060848"/>
            <a:ext cx="8153400" cy="2228883"/>
          </a:xfrm>
        </p:spPr>
      </p:pic>
    </p:spTree>
    <p:extLst>
      <p:ext uri="{BB962C8B-B14F-4D97-AF65-F5344CB8AC3E}">
        <p14:creationId xmlns:p14="http://schemas.microsoft.com/office/powerpoint/2010/main" val="4004831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팁을 주는 문제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10601AD-ECD7-A8B2-7110-46493385EF2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43609" y="1600200"/>
            <a:ext cx="6542090" cy="5077634"/>
          </a:xfrm>
        </p:spPr>
      </p:pic>
    </p:spTree>
    <p:extLst>
      <p:ext uri="{BB962C8B-B14F-4D97-AF65-F5344CB8AC3E}">
        <p14:creationId xmlns:p14="http://schemas.microsoft.com/office/powerpoint/2010/main" val="3037823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sz="1800" dirty="0"/>
              <a:t>퍼지 논리는 </a:t>
            </a:r>
            <a:r>
              <a:rPr lang="en-US" altLang="ko-KR" sz="1800" dirty="0"/>
              <a:t>1960</a:t>
            </a:r>
            <a:r>
              <a:rPr lang="ko-KR" altLang="en-US" sz="1800" dirty="0"/>
              <a:t>년대에 </a:t>
            </a:r>
            <a:r>
              <a:rPr lang="ko-KR" altLang="en-US" sz="1800" dirty="0" err="1"/>
              <a:t>자데</a:t>
            </a:r>
            <a:r>
              <a:rPr lang="ko-KR" altLang="en-US" sz="1800" dirty="0"/>
              <a:t> 교수가 재발견하였다</a:t>
            </a:r>
            <a:r>
              <a:rPr lang="en-US" altLang="ko-KR" sz="1800" dirty="0"/>
              <a:t>. </a:t>
            </a:r>
            <a:r>
              <a:rPr lang="ko-KR" altLang="en-US" sz="1800" dirty="0"/>
              <a:t>전통적인 </a:t>
            </a:r>
            <a:r>
              <a:rPr lang="ko-KR" altLang="en-US" sz="1800" dirty="0" err="1"/>
              <a:t>크리스프</a:t>
            </a:r>
            <a:r>
              <a:rPr lang="ko-KR" altLang="en-US" sz="1800" dirty="0"/>
              <a:t> 논리의 </a:t>
            </a:r>
            <a:r>
              <a:rPr lang="ko-KR" altLang="en-US" sz="1800" dirty="0" err="1"/>
              <a:t>확장판으로</a:t>
            </a:r>
            <a:r>
              <a:rPr lang="ko-KR" altLang="en-US" sz="1800" dirty="0"/>
              <a:t> 간주된다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lvl="0" fontAlgn="base"/>
            <a:r>
              <a:rPr lang="ko-KR" altLang="en-US" sz="1800" dirty="0"/>
              <a:t>기존의 </a:t>
            </a:r>
            <a:r>
              <a:rPr lang="ko-KR" altLang="en-US" sz="1800" dirty="0" err="1"/>
              <a:t>크리스프</a:t>
            </a:r>
            <a:r>
              <a:rPr lang="ko-KR" altLang="en-US" sz="1800" dirty="0"/>
              <a:t> 논리는 </a:t>
            </a:r>
            <a:r>
              <a:rPr lang="ko-KR" altLang="en-US" sz="1800" dirty="0" err="1"/>
              <a:t>크리스프</a:t>
            </a:r>
            <a:r>
              <a:rPr lang="ko-KR" altLang="en-US" sz="1800" dirty="0"/>
              <a:t> 집합에 해당되고 퍼지 논리는 퍼지 집합에 해당된다</a:t>
            </a:r>
            <a:r>
              <a:rPr lang="en-US" altLang="ko-KR" sz="1800" dirty="0"/>
              <a:t>. </a:t>
            </a:r>
            <a:r>
              <a:rPr lang="ko-KR" altLang="en-US" sz="1800" dirty="0"/>
              <a:t>퍼지 집합에서는 경계가 모호한 집합으로 집합의 원소는 얼마나 집합에 </a:t>
            </a:r>
            <a:r>
              <a:rPr lang="ko-KR" altLang="en-US" sz="1800" dirty="0" err="1"/>
              <a:t>소속되었는지를</a:t>
            </a:r>
            <a:r>
              <a:rPr lang="ko-KR" altLang="en-US" sz="1800" dirty="0"/>
              <a:t> 나타내는 소속 함수를 가진다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lvl="0" fontAlgn="base"/>
            <a:r>
              <a:rPr lang="ko-KR" altLang="en-US" sz="1800" dirty="0"/>
              <a:t>퍼지 집합에 대해서도 교집합</a:t>
            </a:r>
            <a:r>
              <a:rPr lang="en-US" altLang="ko-KR" sz="1800" dirty="0"/>
              <a:t>, </a:t>
            </a:r>
            <a:r>
              <a:rPr lang="ko-KR" altLang="en-US" sz="1800" dirty="0"/>
              <a:t>합집합</a:t>
            </a:r>
            <a:r>
              <a:rPr lang="en-US" altLang="ko-KR" sz="1800" dirty="0"/>
              <a:t>, </a:t>
            </a:r>
            <a:r>
              <a:rPr lang="ko-KR" altLang="en-US" sz="1800" dirty="0"/>
              <a:t>여집합 등이 정의된다</a:t>
            </a:r>
            <a:r>
              <a:rPr lang="en-US" altLang="ko-KR" sz="1800" dirty="0"/>
              <a:t>. </a:t>
            </a:r>
            <a:r>
              <a:rPr lang="ko-KR" altLang="en-US" sz="1800" dirty="0"/>
              <a:t>교집합은 </a:t>
            </a:r>
            <a:r>
              <a:rPr lang="en-US" altLang="ko-KR" sz="1800" dirty="0"/>
              <a:t>min </a:t>
            </a:r>
            <a:r>
              <a:rPr lang="ko-KR" altLang="en-US" sz="1800" dirty="0"/>
              <a:t>연산으로 합집합은 </a:t>
            </a:r>
            <a:r>
              <a:rPr lang="en-US" altLang="ko-KR" sz="1800" dirty="0"/>
              <a:t>max </a:t>
            </a:r>
            <a:r>
              <a:rPr lang="ko-KR" altLang="en-US" sz="1800" dirty="0"/>
              <a:t>연산으로</a:t>
            </a:r>
            <a:r>
              <a:rPr lang="en-US" altLang="ko-KR" sz="1800" dirty="0"/>
              <a:t>, </a:t>
            </a:r>
            <a:r>
              <a:rPr lang="ko-KR" altLang="en-US" sz="1800" dirty="0"/>
              <a:t>여집합은 </a:t>
            </a:r>
            <a:r>
              <a:rPr lang="en-US" altLang="ko-KR" sz="1800" dirty="0"/>
              <a:t>1-μ</a:t>
            </a:r>
            <a:r>
              <a:rPr lang="ko-KR" altLang="en-US" sz="1800" dirty="0"/>
              <a:t>로 정의된다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fontAlgn="base"/>
            <a:r>
              <a:rPr lang="ko-KR" altLang="en-US" sz="1800" dirty="0"/>
              <a:t>퍼지 추론은 입력 단계</a:t>
            </a:r>
            <a:r>
              <a:rPr lang="en-US" altLang="ko-KR" sz="1800" dirty="0"/>
              <a:t>, </a:t>
            </a:r>
            <a:r>
              <a:rPr lang="ko-KR" altLang="en-US" sz="1800" dirty="0"/>
              <a:t>처리 단계</a:t>
            </a:r>
            <a:r>
              <a:rPr lang="en-US" altLang="ko-KR" sz="1800" dirty="0"/>
              <a:t>, </a:t>
            </a:r>
            <a:r>
              <a:rPr lang="ko-KR" altLang="en-US" sz="1800" dirty="0"/>
              <a:t>출력 단계로 구성된다</a:t>
            </a:r>
            <a:r>
              <a:rPr lang="en-US" altLang="ko-KR" sz="1800" dirty="0"/>
              <a:t>. </a:t>
            </a:r>
            <a:r>
              <a:rPr lang="ko-KR" altLang="en-US" sz="1800" dirty="0"/>
              <a:t>입력 단계는 센서로부터 입력되는 값을 적절한 소속 </a:t>
            </a:r>
            <a:r>
              <a:rPr lang="ko-KR" altLang="en-US" sz="1800" dirty="0" err="1"/>
              <a:t>함수값으로</a:t>
            </a:r>
            <a:r>
              <a:rPr lang="ko-KR" altLang="en-US" sz="1800" dirty="0"/>
              <a:t> 매핑한다</a:t>
            </a:r>
            <a:r>
              <a:rPr lang="en-US" altLang="ko-KR" sz="1800" dirty="0"/>
              <a:t>. </a:t>
            </a:r>
            <a:r>
              <a:rPr lang="ko-KR" altLang="en-US" sz="1800" dirty="0"/>
              <a:t>이것을 </a:t>
            </a:r>
            <a:r>
              <a:rPr lang="ko-KR" altLang="en-US" sz="1800" dirty="0" err="1"/>
              <a:t>퍼지화</a:t>
            </a:r>
            <a:r>
              <a:rPr lang="ko-KR" altLang="en-US" sz="1800" dirty="0"/>
              <a:t> 단계</a:t>
            </a:r>
            <a:r>
              <a:rPr lang="en-US" altLang="ko-KR" sz="1800" dirty="0"/>
              <a:t>(</a:t>
            </a:r>
            <a:r>
              <a:rPr lang="en-US" altLang="ko-KR" sz="1800" dirty="0" err="1"/>
              <a:t>fuzzification</a:t>
            </a:r>
            <a:r>
              <a:rPr lang="en-US" altLang="ko-KR" sz="1800" dirty="0"/>
              <a:t>)</a:t>
            </a:r>
            <a:r>
              <a:rPr lang="ko-KR" altLang="en-US" sz="1800" dirty="0"/>
              <a:t>라고 한다</a:t>
            </a:r>
            <a:r>
              <a:rPr lang="en-US" altLang="ko-KR" sz="1800" dirty="0"/>
              <a:t>. </a:t>
            </a:r>
            <a:r>
              <a:rPr lang="ko-KR" altLang="en-US" sz="1800" dirty="0"/>
              <a:t>처리 단계에서는 추론 엔진이 적절한 규칙들을 점화하여 각 규칙에 대한 결과를 생성한 후에 규칙들의 결과를 결합한다</a:t>
            </a:r>
            <a:r>
              <a:rPr lang="en-US" altLang="ko-KR" sz="1800" dirty="0"/>
              <a:t>. </a:t>
            </a:r>
            <a:r>
              <a:rPr lang="ko-KR" altLang="en-US" sz="1800" dirty="0"/>
              <a:t>출력 단계는 결합된 규칙들의 결과를 특정 출력 값으로 다시 변환한다</a:t>
            </a:r>
            <a:r>
              <a:rPr lang="en-US" altLang="ko-KR" sz="1800" dirty="0"/>
              <a:t>. </a:t>
            </a:r>
            <a:r>
              <a:rPr lang="ko-KR" altLang="en-US" sz="1800" dirty="0"/>
              <a:t>이것을 </a:t>
            </a:r>
            <a:r>
              <a:rPr lang="ko-KR" altLang="en-US" sz="1800" dirty="0" err="1"/>
              <a:t>역퍼지화</a:t>
            </a:r>
            <a:r>
              <a:rPr lang="en-US" altLang="ko-KR" sz="1800" dirty="0"/>
              <a:t>(</a:t>
            </a:r>
            <a:r>
              <a:rPr lang="en-US" altLang="ko-KR" sz="1800" dirty="0" err="1"/>
              <a:t>defuzzification</a:t>
            </a:r>
            <a:r>
              <a:rPr lang="en-US" altLang="ko-KR" sz="1800" dirty="0"/>
              <a:t>)</a:t>
            </a:r>
            <a:r>
              <a:rPr lang="ko-KR" altLang="en-US" sz="1800" dirty="0"/>
              <a:t>라고 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27459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624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31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퍼지논리란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퍼지 논리</a:t>
            </a:r>
            <a:r>
              <a:rPr lang="en-US" altLang="ko-KR" dirty="0"/>
              <a:t>(fuzzy logic)</a:t>
            </a:r>
            <a:r>
              <a:rPr lang="ko-KR" altLang="en-US" dirty="0"/>
              <a:t> 는 명확하게 정의될 수 없는 지식을 표현하는 방법이다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여기서 주의할 점은 퍼지 논리가 애매한 논리는 아니라는 것이다</a:t>
            </a:r>
            <a:r>
              <a:rPr lang="en-US" altLang="ko-KR" dirty="0"/>
              <a:t>. </a:t>
            </a:r>
            <a:r>
              <a:rPr lang="ko-KR" altLang="en-US" dirty="0"/>
              <a:t>퍼지 논리는 애매함을 다루는 질서정연한 논리이다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흔히 인간은 모호한 단어를 사용하여서 문제를 해결하거나 지식을 표현한다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832759"/>
            <a:ext cx="2984004" cy="264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9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명제논리와</a:t>
            </a:r>
            <a:r>
              <a:rPr lang="ko-KR" altLang="en-US" dirty="0"/>
              <a:t> </a:t>
            </a:r>
            <a:r>
              <a:rPr lang="ko-KR" altLang="en-US" dirty="0" err="1"/>
              <a:t>퍼지논리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이진논리</a:t>
            </a:r>
            <a:r>
              <a:rPr lang="en-US" altLang="ko-KR" dirty="0"/>
              <a:t> (</a:t>
            </a:r>
            <a:r>
              <a:rPr lang="ko-KR" altLang="en-US" dirty="0" err="1"/>
              <a:t>부울논리</a:t>
            </a:r>
            <a:r>
              <a:rPr lang="en-US" altLang="ko-KR" dirty="0"/>
              <a:t>)</a:t>
            </a:r>
          </a:p>
          <a:p>
            <a:pPr lvl="1" fontAlgn="base"/>
            <a:r>
              <a:rPr lang="ko-KR" altLang="en-US" dirty="0"/>
              <a:t>참과 거짓</a:t>
            </a:r>
            <a:r>
              <a:rPr lang="en-US" altLang="ko-KR" dirty="0"/>
              <a:t>(1 </a:t>
            </a:r>
            <a:r>
              <a:rPr lang="ko-KR" altLang="en-US" dirty="0"/>
              <a:t>또는 </a:t>
            </a:r>
            <a:r>
              <a:rPr lang="en-US" altLang="ko-KR" dirty="0"/>
              <a:t>0) - </a:t>
            </a:r>
            <a:r>
              <a:rPr lang="ko-KR" altLang="en-US" dirty="0"/>
              <a:t>흑백논리</a:t>
            </a:r>
          </a:p>
          <a:p>
            <a:pPr lvl="1" fontAlgn="base"/>
            <a:r>
              <a:rPr lang="ko-KR" altLang="en-US" dirty="0"/>
              <a:t>예</a:t>
            </a:r>
            <a:r>
              <a:rPr lang="en-US" altLang="ko-KR" dirty="0"/>
              <a:t>:</a:t>
            </a:r>
            <a:r>
              <a:rPr lang="ko-KR" altLang="en-US" dirty="0"/>
              <a:t>	“</a:t>
            </a:r>
            <a:r>
              <a:rPr lang="en-US" altLang="ko-KR" dirty="0"/>
              <a:t>80</a:t>
            </a:r>
            <a:r>
              <a:rPr lang="ko-KR" altLang="en-US" dirty="0"/>
              <a:t>점 이상은 우수한 성적이다</a:t>
            </a:r>
            <a:r>
              <a:rPr lang="en-US" altLang="ko-KR" dirty="0"/>
              <a:t>.</a:t>
            </a:r>
            <a:r>
              <a:rPr lang="ko-KR" altLang="en-US" dirty="0"/>
              <a:t>”</a:t>
            </a:r>
          </a:p>
          <a:p>
            <a:pPr marL="0" indent="0" fontAlgn="base">
              <a:buNone/>
            </a:pPr>
            <a:r>
              <a:rPr lang="ko-KR" altLang="en-US" dirty="0"/>
              <a:t>		</a:t>
            </a:r>
            <a:r>
              <a:rPr lang="en-US" altLang="ko-KR" dirty="0"/>
              <a:t>(</a:t>
            </a:r>
            <a:r>
              <a:rPr lang="ko-KR" altLang="en-US" dirty="0"/>
              <a:t>만약 </a:t>
            </a:r>
            <a:r>
              <a:rPr lang="en-US" altLang="ko-KR" dirty="0"/>
              <a:t>79</a:t>
            </a:r>
            <a:r>
              <a:rPr lang="ko-KR" altLang="en-US" dirty="0"/>
              <a:t>점은 우수하지 않은 성적</a:t>
            </a:r>
            <a:r>
              <a:rPr lang="en-US" altLang="ko-KR" dirty="0"/>
              <a:t>??)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/>
              <a:t>퍼지논리</a:t>
            </a:r>
            <a:endParaRPr lang="ko-KR" altLang="en-US" dirty="0"/>
          </a:p>
          <a:p>
            <a:pPr lvl="1" fontAlgn="base"/>
            <a:r>
              <a:rPr lang="en-US" altLang="ko-KR" dirty="0"/>
              <a:t>0.0</a:t>
            </a:r>
            <a:r>
              <a:rPr lang="ko-KR" altLang="en-US" dirty="0"/>
              <a:t>에서 </a:t>
            </a:r>
            <a:r>
              <a:rPr lang="en-US" altLang="ko-KR" dirty="0"/>
              <a:t>1.0</a:t>
            </a:r>
            <a:r>
              <a:rPr lang="ko-KR" altLang="en-US" dirty="0"/>
              <a:t>까지의 </a:t>
            </a:r>
            <a:r>
              <a:rPr lang="ko-KR" altLang="en-US" dirty="0" err="1"/>
              <a:t>진리값을</a:t>
            </a:r>
            <a:r>
              <a:rPr lang="ko-KR" altLang="en-US" dirty="0"/>
              <a:t> 가진다</a:t>
            </a:r>
            <a:r>
              <a:rPr lang="en-US" altLang="ko-KR" dirty="0"/>
              <a:t>. </a:t>
            </a:r>
          </a:p>
          <a:p>
            <a:pPr lvl="1" fontAlgn="base"/>
            <a:r>
              <a:rPr lang="ko-KR" altLang="en-US" dirty="0"/>
              <a:t>지식 표현의 애매성을 해결할 방법이 필요</a:t>
            </a:r>
          </a:p>
          <a:p>
            <a:pPr lvl="1" fontAlgn="base"/>
            <a:r>
              <a:rPr lang="en-US" altLang="ko-KR" dirty="0"/>
              <a:t>1965</a:t>
            </a:r>
            <a:r>
              <a:rPr lang="ko-KR" altLang="en-US" dirty="0"/>
              <a:t>년 </a:t>
            </a:r>
            <a:r>
              <a:rPr lang="en-US" altLang="ko-KR" dirty="0" err="1"/>
              <a:t>Zadeh</a:t>
            </a:r>
            <a:r>
              <a:rPr lang="ko-KR" altLang="en-US" dirty="0"/>
              <a:t>에 의해 </a:t>
            </a:r>
            <a:r>
              <a:rPr lang="ko-KR" altLang="en-US" dirty="0" err="1"/>
              <a:t>퍼지집합에</a:t>
            </a:r>
            <a:r>
              <a:rPr lang="ko-KR" altLang="en-US" dirty="0"/>
              <a:t> 관한 이론이 처음 제시</a:t>
            </a:r>
          </a:p>
          <a:p>
            <a:pPr lvl="1" fontAlgn="base"/>
            <a:r>
              <a:rPr lang="ko-KR" altLang="en-US" dirty="0" err="1"/>
              <a:t>퍼지명제나</a:t>
            </a:r>
            <a:r>
              <a:rPr lang="ko-KR" altLang="en-US" dirty="0"/>
              <a:t> 규칙을 다루기 위한 </a:t>
            </a:r>
            <a:r>
              <a:rPr lang="ko-KR" altLang="en-US" dirty="0" err="1"/>
              <a:t>퍼지논리로</a:t>
            </a:r>
            <a:r>
              <a:rPr lang="ko-KR" altLang="en-US" dirty="0"/>
              <a:t> 발전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20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이진논리와</a:t>
            </a:r>
            <a:r>
              <a:rPr lang="ko-KR" altLang="en-US" dirty="0"/>
              <a:t> </a:t>
            </a:r>
            <a:r>
              <a:rPr lang="ko-KR" altLang="en-US" dirty="0" err="1"/>
              <a:t>퍼지논리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256070"/>
            <a:ext cx="8153400" cy="3184059"/>
          </a:xfrm>
        </p:spPr>
      </p:pic>
    </p:spTree>
    <p:extLst>
      <p:ext uri="{BB962C8B-B14F-4D97-AF65-F5344CB8AC3E}">
        <p14:creationId xmlns:p14="http://schemas.microsoft.com/office/powerpoint/2010/main" val="23369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이진논리와</a:t>
            </a:r>
            <a:r>
              <a:rPr lang="ko-KR" altLang="en-US" dirty="0"/>
              <a:t> </a:t>
            </a:r>
            <a:r>
              <a:rPr lang="ko-KR" altLang="en-US" dirty="0" err="1"/>
              <a:t>퍼지논리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031982"/>
            <a:ext cx="8153400" cy="3632236"/>
          </a:xfrm>
        </p:spPr>
      </p:pic>
    </p:spTree>
    <p:extLst>
      <p:ext uri="{BB962C8B-B14F-4D97-AF65-F5344CB8AC3E}">
        <p14:creationId xmlns:p14="http://schemas.microsoft.com/office/powerpoint/2010/main" val="332053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이진논리와</a:t>
            </a:r>
            <a:r>
              <a:rPr lang="ko-KR" altLang="en-US" dirty="0"/>
              <a:t> </a:t>
            </a:r>
            <a:r>
              <a:rPr lang="ko-KR" altLang="en-US" dirty="0" err="1"/>
              <a:t>퍼지논리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977688"/>
            <a:ext cx="8153400" cy="1740823"/>
          </a:xfrm>
        </p:spPr>
      </p:pic>
    </p:spTree>
    <p:extLst>
      <p:ext uri="{BB962C8B-B14F-4D97-AF65-F5344CB8AC3E}">
        <p14:creationId xmlns:p14="http://schemas.microsoft.com/office/powerpoint/2010/main" val="390509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퍼지 논리를 사용할 수 있는 분야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167132"/>
            <a:ext cx="8153400" cy="3361935"/>
          </a:xfrm>
        </p:spPr>
      </p:pic>
    </p:spTree>
    <p:extLst>
      <p:ext uri="{BB962C8B-B14F-4D97-AF65-F5344CB8AC3E}">
        <p14:creationId xmlns:p14="http://schemas.microsoft.com/office/powerpoint/2010/main" val="3811219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제01장 인공지능소개(강의)</Template>
  <TotalTime>2298</TotalTime>
  <Words>672</Words>
  <Application>Microsoft Office PowerPoint</Application>
  <PresentationFormat>화면 슬라이드 쇼(4:3)</PresentationFormat>
  <Paragraphs>101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Trebuchet MS</vt:lpstr>
      <vt:lpstr>Tw Cen MT</vt:lpstr>
      <vt:lpstr>Wingdings</vt:lpstr>
      <vt:lpstr>Wingdings 2</vt:lpstr>
      <vt:lpstr>가을</vt:lpstr>
      <vt:lpstr>제6장 퍼지 논리</vt:lpstr>
      <vt:lpstr>학습 목표</vt:lpstr>
      <vt:lpstr>퍼지논리란?</vt:lpstr>
      <vt:lpstr>퍼지논리란?</vt:lpstr>
      <vt:lpstr>명제논리와 퍼지논리</vt:lpstr>
      <vt:lpstr>이진논리와 퍼지논리</vt:lpstr>
      <vt:lpstr>이진논리와 퍼지논리</vt:lpstr>
      <vt:lpstr>이진논리와 퍼지논리</vt:lpstr>
      <vt:lpstr>퍼지 논리를 사용할 수 있는 분야</vt:lpstr>
      <vt:lpstr>퍼지 논리를 사용할 수 있는 분야</vt:lpstr>
      <vt:lpstr>퍼지논리와 집합</vt:lpstr>
      <vt:lpstr>크리스프 집합</vt:lpstr>
      <vt:lpstr>퍼지 집합</vt:lpstr>
      <vt:lpstr>퍼지 집합</vt:lpstr>
      <vt:lpstr>크리스프 집합 vs 퍼지집합</vt:lpstr>
      <vt:lpstr>퍼지 집합의 표기 방법</vt:lpstr>
      <vt:lpstr>Lab: 퍼지 집합의 예</vt:lpstr>
      <vt:lpstr>퍼지 집합에서의 연산자</vt:lpstr>
      <vt:lpstr>퍼지 집합에서의 연산자</vt:lpstr>
      <vt:lpstr>Lab: 퍼지 집합 연산자</vt:lpstr>
      <vt:lpstr>크리스프 집합에서의 AND, OR, NOT와 비교</vt:lpstr>
      <vt:lpstr>퍼지 추론</vt:lpstr>
      <vt:lpstr>퍼지추론</vt:lpstr>
      <vt:lpstr>퍼지추론의 과정</vt:lpstr>
      <vt:lpstr>Max-min 추론 방법</vt:lpstr>
      <vt:lpstr>함축 연산자 처리</vt:lpstr>
      <vt:lpstr>역퍼지화</vt:lpstr>
      <vt:lpstr>규칙이 여러 개인 경우</vt:lpstr>
      <vt:lpstr>Lab: 팁을 주는 문제</vt:lpstr>
      <vt:lpstr>Lab: 팁을 주는 문제</vt:lpstr>
      <vt:lpstr>Lab: 팁을 주는 문제</vt:lpstr>
      <vt:lpstr>Summary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탐색</dc:title>
  <dc:creator>sec</dc:creator>
  <cp:lastModifiedBy>한석범</cp:lastModifiedBy>
  <cp:revision>507</cp:revision>
  <dcterms:created xsi:type="dcterms:W3CDTF">2012-03-12T19:09:15Z</dcterms:created>
  <dcterms:modified xsi:type="dcterms:W3CDTF">2023-02-24T04:48:11Z</dcterms:modified>
</cp:coreProperties>
</file>