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6"/>
  </p:notesMasterIdLst>
  <p:sldIdLst>
    <p:sldId id="256" r:id="rId2"/>
    <p:sldId id="272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23" r:id="rId13"/>
    <p:sldId id="349" r:id="rId14"/>
    <p:sldId id="324" r:id="rId15"/>
    <p:sldId id="350" r:id="rId16"/>
    <p:sldId id="348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51" r:id="rId30"/>
    <p:sldId id="352" r:id="rId31"/>
    <p:sldId id="353" r:id="rId32"/>
    <p:sldId id="354" r:id="rId33"/>
    <p:sldId id="355" r:id="rId34"/>
    <p:sldId id="356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57" r:id="rId43"/>
    <p:sldId id="300" r:id="rId44"/>
    <p:sldId id="332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7DBA54-B988-95CB-0E55-90854AF62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98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8A1331-3067-1418-E6BC-2792595DB408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A7144-B9F0-7D5C-D065-8116D9B4F8B9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70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/>
              <a:t>장 불확실성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규칙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1916832"/>
            <a:ext cx="6897712" cy="27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8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700808"/>
            <a:ext cx="4267200" cy="1181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920060"/>
            <a:ext cx="6924675" cy="1057275"/>
          </a:xfrm>
          <a:prstGeom prst="rect">
            <a:avLst/>
          </a:prstGeom>
          <a:ln>
            <a:noFill/>
          </a:ln>
        </p:spPr>
      </p:pic>
      <p:sp>
        <p:nvSpPr>
          <p:cNvPr id="6" name="자유형 5"/>
          <p:cNvSpPr/>
          <p:nvPr/>
        </p:nvSpPr>
        <p:spPr>
          <a:xfrm>
            <a:off x="3150524" y="2360815"/>
            <a:ext cx="822960" cy="956513"/>
          </a:xfrm>
          <a:custGeom>
            <a:avLst/>
            <a:gdLst>
              <a:gd name="connsiteX0" fmla="*/ 332509 w 822960"/>
              <a:gd name="connsiteY0" fmla="*/ 482138 h 956513"/>
              <a:gd name="connsiteX1" fmla="*/ 141316 w 822960"/>
              <a:gd name="connsiteY1" fmla="*/ 482138 h 956513"/>
              <a:gd name="connsiteX2" fmla="*/ 74814 w 822960"/>
              <a:gd name="connsiteY2" fmla="*/ 448887 h 956513"/>
              <a:gd name="connsiteX3" fmla="*/ 41563 w 822960"/>
              <a:gd name="connsiteY3" fmla="*/ 440574 h 956513"/>
              <a:gd name="connsiteX4" fmla="*/ 24938 w 822960"/>
              <a:gd name="connsiteY4" fmla="*/ 415636 h 956513"/>
              <a:gd name="connsiteX5" fmla="*/ 8312 w 822960"/>
              <a:gd name="connsiteY5" fmla="*/ 399010 h 956513"/>
              <a:gd name="connsiteX6" fmla="*/ 0 w 822960"/>
              <a:gd name="connsiteY6" fmla="*/ 365760 h 956513"/>
              <a:gd name="connsiteX7" fmla="*/ 16625 w 822960"/>
              <a:gd name="connsiteY7" fmla="*/ 257694 h 956513"/>
              <a:gd name="connsiteX8" fmla="*/ 33251 w 822960"/>
              <a:gd name="connsiteY8" fmla="*/ 199505 h 956513"/>
              <a:gd name="connsiteX9" fmla="*/ 49876 w 822960"/>
              <a:gd name="connsiteY9" fmla="*/ 174567 h 956513"/>
              <a:gd name="connsiteX10" fmla="*/ 58189 w 822960"/>
              <a:gd name="connsiteY10" fmla="*/ 149629 h 956513"/>
              <a:gd name="connsiteX11" fmla="*/ 91440 w 822960"/>
              <a:gd name="connsiteY11" fmla="*/ 108065 h 956513"/>
              <a:gd name="connsiteX12" fmla="*/ 124691 w 822960"/>
              <a:gd name="connsiteY12" fmla="*/ 91440 h 956513"/>
              <a:gd name="connsiteX13" fmla="*/ 174567 w 822960"/>
              <a:gd name="connsiteY13" fmla="*/ 58189 h 956513"/>
              <a:gd name="connsiteX14" fmla="*/ 266007 w 822960"/>
              <a:gd name="connsiteY14" fmla="*/ 41563 h 956513"/>
              <a:gd name="connsiteX15" fmla="*/ 465512 w 822960"/>
              <a:gd name="connsiteY15" fmla="*/ 33250 h 956513"/>
              <a:gd name="connsiteX16" fmla="*/ 532014 w 822960"/>
              <a:gd name="connsiteY16" fmla="*/ 24938 h 956513"/>
              <a:gd name="connsiteX17" fmla="*/ 615141 w 822960"/>
              <a:gd name="connsiteY17" fmla="*/ 16625 h 956513"/>
              <a:gd name="connsiteX18" fmla="*/ 673331 w 822960"/>
              <a:gd name="connsiteY18" fmla="*/ 0 h 956513"/>
              <a:gd name="connsiteX19" fmla="*/ 748145 w 822960"/>
              <a:gd name="connsiteY19" fmla="*/ 8312 h 956513"/>
              <a:gd name="connsiteX20" fmla="*/ 773083 w 822960"/>
              <a:gd name="connsiteY20" fmla="*/ 16625 h 956513"/>
              <a:gd name="connsiteX21" fmla="*/ 781396 w 822960"/>
              <a:gd name="connsiteY21" fmla="*/ 41563 h 956513"/>
              <a:gd name="connsiteX22" fmla="*/ 798021 w 822960"/>
              <a:gd name="connsiteY22" fmla="*/ 58189 h 956513"/>
              <a:gd name="connsiteX23" fmla="*/ 822960 w 822960"/>
              <a:gd name="connsiteY23" fmla="*/ 141316 h 956513"/>
              <a:gd name="connsiteX24" fmla="*/ 814647 w 822960"/>
              <a:gd name="connsiteY24" fmla="*/ 274320 h 956513"/>
              <a:gd name="connsiteX25" fmla="*/ 798021 w 822960"/>
              <a:gd name="connsiteY25" fmla="*/ 307570 h 956513"/>
              <a:gd name="connsiteX26" fmla="*/ 756458 w 822960"/>
              <a:gd name="connsiteY26" fmla="*/ 340821 h 956513"/>
              <a:gd name="connsiteX27" fmla="*/ 731520 w 822960"/>
              <a:gd name="connsiteY27" fmla="*/ 349134 h 956513"/>
              <a:gd name="connsiteX28" fmla="*/ 698269 w 822960"/>
              <a:gd name="connsiteY28" fmla="*/ 365760 h 956513"/>
              <a:gd name="connsiteX29" fmla="*/ 648392 w 822960"/>
              <a:gd name="connsiteY29" fmla="*/ 382385 h 956513"/>
              <a:gd name="connsiteX30" fmla="*/ 615141 w 822960"/>
              <a:gd name="connsiteY30" fmla="*/ 399010 h 956513"/>
              <a:gd name="connsiteX31" fmla="*/ 573578 w 822960"/>
              <a:gd name="connsiteY31" fmla="*/ 407323 h 956513"/>
              <a:gd name="connsiteX32" fmla="*/ 540327 w 822960"/>
              <a:gd name="connsiteY32" fmla="*/ 423949 h 956513"/>
              <a:gd name="connsiteX33" fmla="*/ 473825 w 822960"/>
              <a:gd name="connsiteY33" fmla="*/ 440574 h 956513"/>
              <a:gd name="connsiteX34" fmla="*/ 399011 w 822960"/>
              <a:gd name="connsiteY34" fmla="*/ 457200 h 956513"/>
              <a:gd name="connsiteX35" fmla="*/ 324196 w 822960"/>
              <a:gd name="connsiteY35" fmla="*/ 482138 h 956513"/>
              <a:gd name="connsiteX36" fmla="*/ 299258 w 822960"/>
              <a:gd name="connsiteY36" fmla="*/ 490450 h 956513"/>
              <a:gd name="connsiteX37" fmla="*/ 282632 w 822960"/>
              <a:gd name="connsiteY37" fmla="*/ 507076 h 956513"/>
              <a:gd name="connsiteX38" fmla="*/ 299258 w 822960"/>
              <a:gd name="connsiteY38" fmla="*/ 523701 h 956513"/>
              <a:gd name="connsiteX39" fmla="*/ 307571 w 822960"/>
              <a:gd name="connsiteY39" fmla="*/ 556952 h 956513"/>
              <a:gd name="connsiteX40" fmla="*/ 324196 w 822960"/>
              <a:gd name="connsiteY40" fmla="*/ 581890 h 956513"/>
              <a:gd name="connsiteX41" fmla="*/ 340821 w 822960"/>
              <a:gd name="connsiteY41" fmla="*/ 615141 h 956513"/>
              <a:gd name="connsiteX42" fmla="*/ 349134 w 822960"/>
              <a:gd name="connsiteY42" fmla="*/ 648392 h 956513"/>
              <a:gd name="connsiteX43" fmla="*/ 390698 w 822960"/>
              <a:gd name="connsiteY43" fmla="*/ 698269 h 956513"/>
              <a:gd name="connsiteX44" fmla="*/ 407323 w 822960"/>
              <a:gd name="connsiteY44" fmla="*/ 723207 h 956513"/>
              <a:gd name="connsiteX45" fmla="*/ 473825 w 822960"/>
              <a:gd name="connsiteY45" fmla="*/ 789709 h 956513"/>
              <a:gd name="connsiteX46" fmla="*/ 540327 w 822960"/>
              <a:gd name="connsiteY46" fmla="*/ 839585 h 956513"/>
              <a:gd name="connsiteX47" fmla="*/ 556952 w 822960"/>
              <a:gd name="connsiteY47" fmla="*/ 864523 h 956513"/>
              <a:gd name="connsiteX48" fmla="*/ 606829 w 822960"/>
              <a:gd name="connsiteY48" fmla="*/ 889461 h 956513"/>
              <a:gd name="connsiteX49" fmla="*/ 648392 w 822960"/>
              <a:gd name="connsiteY49" fmla="*/ 922712 h 956513"/>
              <a:gd name="connsiteX50" fmla="*/ 689956 w 822960"/>
              <a:gd name="connsiteY50" fmla="*/ 955963 h 956513"/>
              <a:gd name="connsiteX51" fmla="*/ 698269 w 822960"/>
              <a:gd name="connsiteY51" fmla="*/ 955963 h 95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22960" h="956513">
                <a:moveTo>
                  <a:pt x="332509" y="482138"/>
                </a:moveTo>
                <a:cubicBezTo>
                  <a:pt x="252457" y="498147"/>
                  <a:pt x="267944" y="498655"/>
                  <a:pt x="141316" y="482138"/>
                </a:cubicBezTo>
                <a:cubicBezTo>
                  <a:pt x="91891" y="475691"/>
                  <a:pt x="111220" y="464490"/>
                  <a:pt x="74814" y="448887"/>
                </a:cubicBezTo>
                <a:cubicBezTo>
                  <a:pt x="64313" y="444387"/>
                  <a:pt x="52647" y="443345"/>
                  <a:pt x="41563" y="440574"/>
                </a:cubicBezTo>
                <a:cubicBezTo>
                  <a:pt x="36021" y="432261"/>
                  <a:pt x="31179" y="423437"/>
                  <a:pt x="24938" y="415636"/>
                </a:cubicBezTo>
                <a:cubicBezTo>
                  <a:pt x="20042" y="409516"/>
                  <a:pt x="11817" y="406020"/>
                  <a:pt x="8312" y="399010"/>
                </a:cubicBezTo>
                <a:cubicBezTo>
                  <a:pt x="3203" y="388792"/>
                  <a:pt x="2771" y="376843"/>
                  <a:pt x="0" y="365760"/>
                </a:cubicBezTo>
                <a:cubicBezTo>
                  <a:pt x="7198" y="308173"/>
                  <a:pt x="5744" y="306658"/>
                  <a:pt x="16625" y="257694"/>
                </a:cubicBezTo>
                <a:cubicBezTo>
                  <a:pt x="18756" y="248104"/>
                  <a:pt x="27696" y="210614"/>
                  <a:pt x="33251" y="199505"/>
                </a:cubicBezTo>
                <a:cubicBezTo>
                  <a:pt x="37719" y="190569"/>
                  <a:pt x="45408" y="183503"/>
                  <a:pt x="49876" y="174567"/>
                </a:cubicBezTo>
                <a:cubicBezTo>
                  <a:pt x="53795" y="166730"/>
                  <a:pt x="54270" y="157466"/>
                  <a:pt x="58189" y="149629"/>
                </a:cubicBezTo>
                <a:cubicBezTo>
                  <a:pt x="63749" y="138509"/>
                  <a:pt x="79840" y="115798"/>
                  <a:pt x="91440" y="108065"/>
                </a:cubicBezTo>
                <a:cubicBezTo>
                  <a:pt x="101751" y="101191"/>
                  <a:pt x="114065" y="97816"/>
                  <a:pt x="124691" y="91440"/>
                </a:cubicBezTo>
                <a:cubicBezTo>
                  <a:pt x="141825" y="81160"/>
                  <a:pt x="154974" y="62108"/>
                  <a:pt x="174567" y="58189"/>
                </a:cubicBezTo>
                <a:cubicBezTo>
                  <a:pt x="192537" y="54595"/>
                  <a:pt x="250055" y="42627"/>
                  <a:pt x="266007" y="41563"/>
                </a:cubicBezTo>
                <a:cubicBezTo>
                  <a:pt x="332419" y="37135"/>
                  <a:pt x="399010" y="36021"/>
                  <a:pt x="465512" y="33250"/>
                </a:cubicBezTo>
                <a:lnTo>
                  <a:pt x="532014" y="24938"/>
                </a:lnTo>
                <a:cubicBezTo>
                  <a:pt x="559691" y="21863"/>
                  <a:pt x="587574" y="20563"/>
                  <a:pt x="615141" y="16625"/>
                </a:cubicBezTo>
                <a:cubicBezTo>
                  <a:pt x="633401" y="14016"/>
                  <a:pt x="655571" y="5919"/>
                  <a:pt x="673331" y="0"/>
                </a:cubicBezTo>
                <a:cubicBezTo>
                  <a:pt x="698269" y="2771"/>
                  <a:pt x="723395" y="4187"/>
                  <a:pt x="748145" y="8312"/>
                </a:cubicBezTo>
                <a:cubicBezTo>
                  <a:pt x="756788" y="9752"/>
                  <a:pt x="766887" y="10429"/>
                  <a:pt x="773083" y="16625"/>
                </a:cubicBezTo>
                <a:cubicBezTo>
                  <a:pt x="779279" y="22821"/>
                  <a:pt x="776888" y="34049"/>
                  <a:pt x="781396" y="41563"/>
                </a:cubicBezTo>
                <a:cubicBezTo>
                  <a:pt x="785428" y="48283"/>
                  <a:pt x="792479" y="52647"/>
                  <a:pt x="798021" y="58189"/>
                </a:cubicBezTo>
                <a:cubicBezTo>
                  <a:pt x="818260" y="118903"/>
                  <a:pt x="810397" y="91064"/>
                  <a:pt x="822960" y="141316"/>
                </a:cubicBezTo>
                <a:cubicBezTo>
                  <a:pt x="820189" y="185651"/>
                  <a:pt x="821237" y="230390"/>
                  <a:pt x="814647" y="274320"/>
                </a:cubicBezTo>
                <a:cubicBezTo>
                  <a:pt x="812809" y="286575"/>
                  <a:pt x="804895" y="297260"/>
                  <a:pt x="798021" y="307570"/>
                </a:cubicBezTo>
                <a:cubicBezTo>
                  <a:pt x="790288" y="319170"/>
                  <a:pt x="767578" y="335261"/>
                  <a:pt x="756458" y="340821"/>
                </a:cubicBezTo>
                <a:cubicBezTo>
                  <a:pt x="748621" y="344740"/>
                  <a:pt x="739574" y="345682"/>
                  <a:pt x="731520" y="349134"/>
                </a:cubicBezTo>
                <a:cubicBezTo>
                  <a:pt x="720130" y="354016"/>
                  <a:pt x="709775" y="361158"/>
                  <a:pt x="698269" y="365760"/>
                </a:cubicBezTo>
                <a:cubicBezTo>
                  <a:pt x="681998" y="372269"/>
                  <a:pt x="664664" y="375877"/>
                  <a:pt x="648392" y="382385"/>
                </a:cubicBezTo>
                <a:cubicBezTo>
                  <a:pt x="636886" y="386987"/>
                  <a:pt x="626897" y="395091"/>
                  <a:pt x="615141" y="399010"/>
                </a:cubicBezTo>
                <a:cubicBezTo>
                  <a:pt x="601737" y="403478"/>
                  <a:pt x="587432" y="404552"/>
                  <a:pt x="573578" y="407323"/>
                </a:cubicBezTo>
                <a:cubicBezTo>
                  <a:pt x="562494" y="412865"/>
                  <a:pt x="552083" y="420030"/>
                  <a:pt x="540327" y="423949"/>
                </a:cubicBezTo>
                <a:cubicBezTo>
                  <a:pt x="518650" y="431175"/>
                  <a:pt x="496231" y="436093"/>
                  <a:pt x="473825" y="440574"/>
                </a:cubicBezTo>
                <a:cubicBezTo>
                  <a:pt x="450087" y="445322"/>
                  <a:pt x="422496" y="450155"/>
                  <a:pt x="399011" y="457200"/>
                </a:cubicBezTo>
                <a:cubicBezTo>
                  <a:pt x="398949" y="457219"/>
                  <a:pt x="336696" y="477971"/>
                  <a:pt x="324196" y="482138"/>
                </a:cubicBezTo>
                <a:lnTo>
                  <a:pt x="299258" y="490450"/>
                </a:lnTo>
                <a:cubicBezTo>
                  <a:pt x="293716" y="495992"/>
                  <a:pt x="282632" y="499238"/>
                  <a:pt x="282632" y="507076"/>
                </a:cubicBezTo>
                <a:cubicBezTo>
                  <a:pt x="282632" y="514913"/>
                  <a:pt x="295753" y="516691"/>
                  <a:pt x="299258" y="523701"/>
                </a:cubicBezTo>
                <a:cubicBezTo>
                  <a:pt x="304367" y="533920"/>
                  <a:pt x="303071" y="546451"/>
                  <a:pt x="307571" y="556952"/>
                </a:cubicBezTo>
                <a:cubicBezTo>
                  <a:pt x="311506" y="566135"/>
                  <a:pt x="319239" y="573216"/>
                  <a:pt x="324196" y="581890"/>
                </a:cubicBezTo>
                <a:cubicBezTo>
                  <a:pt x="330344" y="592649"/>
                  <a:pt x="336470" y="603538"/>
                  <a:pt x="340821" y="615141"/>
                </a:cubicBezTo>
                <a:cubicBezTo>
                  <a:pt x="344832" y="625838"/>
                  <a:pt x="344025" y="638173"/>
                  <a:pt x="349134" y="648392"/>
                </a:cubicBezTo>
                <a:cubicBezTo>
                  <a:pt x="367997" y="686119"/>
                  <a:pt x="370372" y="672861"/>
                  <a:pt x="390698" y="698269"/>
                </a:cubicBezTo>
                <a:cubicBezTo>
                  <a:pt x="396939" y="706070"/>
                  <a:pt x="400603" y="715815"/>
                  <a:pt x="407323" y="723207"/>
                </a:cubicBezTo>
                <a:cubicBezTo>
                  <a:pt x="428411" y="746404"/>
                  <a:pt x="451658" y="767542"/>
                  <a:pt x="473825" y="789709"/>
                </a:cubicBezTo>
                <a:cubicBezTo>
                  <a:pt x="521584" y="837467"/>
                  <a:pt x="496802" y="825076"/>
                  <a:pt x="540327" y="839585"/>
                </a:cubicBezTo>
                <a:cubicBezTo>
                  <a:pt x="545869" y="847898"/>
                  <a:pt x="549888" y="857459"/>
                  <a:pt x="556952" y="864523"/>
                </a:cubicBezTo>
                <a:cubicBezTo>
                  <a:pt x="573067" y="880638"/>
                  <a:pt x="586545" y="882700"/>
                  <a:pt x="606829" y="889461"/>
                </a:cubicBezTo>
                <a:cubicBezTo>
                  <a:pt x="646966" y="929601"/>
                  <a:pt x="595966" y="880771"/>
                  <a:pt x="648392" y="922712"/>
                </a:cubicBezTo>
                <a:cubicBezTo>
                  <a:pt x="674165" y="943330"/>
                  <a:pt x="655842" y="938906"/>
                  <a:pt x="689956" y="955963"/>
                </a:cubicBezTo>
                <a:cubicBezTo>
                  <a:pt x="692434" y="957202"/>
                  <a:pt x="695498" y="955963"/>
                  <a:pt x="698269" y="9559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676698" y="3233651"/>
            <a:ext cx="6267797" cy="648393"/>
          </a:xfrm>
          <a:custGeom>
            <a:avLst/>
            <a:gdLst>
              <a:gd name="connsiteX0" fmla="*/ 1138844 w 6267797"/>
              <a:gd name="connsiteY0" fmla="*/ 99753 h 648393"/>
              <a:gd name="connsiteX1" fmla="*/ 407324 w 6267797"/>
              <a:gd name="connsiteY1" fmla="*/ 108065 h 648393"/>
              <a:gd name="connsiteX2" fmla="*/ 332509 w 6267797"/>
              <a:gd name="connsiteY2" fmla="*/ 133004 h 648393"/>
              <a:gd name="connsiteX3" fmla="*/ 224444 w 6267797"/>
              <a:gd name="connsiteY3" fmla="*/ 191193 h 648393"/>
              <a:gd name="connsiteX4" fmla="*/ 174567 w 6267797"/>
              <a:gd name="connsiteY4" fmla="*/ 224444 h 648393"/>
              <a:gd name="connsiteX5" fmla="*/ 133004 w 6267797"/>
              <a:gd name="connsiteY5" fmla="*/ 241069 h 648393"/>
              <a:gd name="connsiteX6" fmla="*/ 74815 w 6267797"/>
              <a:gd name="connsiteY6" fmla="*/ 274320 h 648393"/>
              <a:gd name="connsiteX7" fmla="*/ 58189 w 6267797"/>
              <a:gd name="connsiteY7" fmla="*/ 299258 h 648393"/>
              <a:gd name="connsiteX8" fmla="*/ 33251 w 6267797"/>
              <a:gd name="connsiteY8" fmla="*/ 349134 h 648393"/>
              <a:gd name="connsiteX9" fmla="*/ 24938 w 6267797"/>
              <a:gd name="connsiteY9" fmla="*/ 374073 h 648393"/>
              <a:gd name="connsiteX10" fmla="*/ 0 w 6267797"/>
              <a:gd name="connsiteY10" fmla="*/ 423949 h 648393"/>
              <a:gd name="connsiteX11" fmla="*/ 24938 w 6267797"/>
              <a:gd name="connsiteY11" fmla="*/ 482138 h 648393"/>
              <a:gd name="connsiteX12" fmla="*/ 58189 w 6267797"/>
              <a:gd name="connsiteY12" fmla="*/ 507076 h 648393"/>
              <a:gd name="connsiteX13" fmla="*/ 182880 w 6267797"/>
              <a:gd name="connsiteY13" fmla="*/ 565265 h 648393"/>
              <a:gd name="connsiteX14" fmla="*/ 249382 w 6267797"/>
              <a:gd name="connsiteY14" fmla="*/ 590204 h 648393"/>
              <a:gd name="connsiteX15" fmla="*/ 390698 w 6267797"/>
              <a:gd name="connsiteY15" fmla="*/ 615142 h 648393"/>
              <a:gd name="connsiteX16" fmla="*/ 581891 w 6267797"/>
              <a:gd name="connsiteY16" fmla="*/ 631767 h 648393"/>
              <a:gd name="connsiteX17" fmla="*/ 806335 w 6267797"/>
              <a:gd name="connsiteY17" fmla="*/ 640080 h 648393"/>
              <a:gd name="connsiteX18" fmla="*/ 1354975 w 6267797"/>
              <a:gd name="connsiteY18" fmla="*/ 648393 h 648393"/>
              <a:gd name="connsiteX19" fmla="*/ 2061557 w 6267797"/>
              <a:gd name="connsiteY19" fmla="*/ 640080 h 648393"/>
              <a:gd name="connsiteX20" fmla="*/ 2202873 w 6267797"/>
              <a:gd name="connsiteY20" fmla="*/ 623454 h 648393"/>
              <a:gd name="connsiteX21" fmla="*/ 2535382 w 6267797"/>
              <a:gd name="connsiteY21" fmla="*/ 615142 h 648393"/>
              <a:gd name="connsiteX22" fmla="*/ 2892829 w 6267797"/>
              <a:gd name="connsiteY22" fmla="*/ 623454 h 648393"/>
              <a:gd name="connsiteX23" fmla="*/ 3034146 w 6267797"/>
              <a:gd name="connsiteY23" fmla="*/ 631767 h 648393"/>
              <a:gd name="connsiteX24" fmla="*/ 3341717 w 6267797"/>
              <a:gd name="connsiteY24" fmla="*/ 615142 h 648393"/>
              <a:gd name="connsiteX25" fmla="*/ 3973484 w 6267797"/>
              <a:gd name="connsiteY25" fmla="*/ 606829 h 648393"/>
              <a:gd name="connsiteX26" fmla="*/ 5295207 w 6267797"/>
              <a:gd name="connsiteY26" fmla="*/ 606829 h 648393"/>
              <a:gd name="connsiteX27" fmla="*/ 5378335 w 6267797"/>
              <a:gd name="connsiteY27" fmla="*/ 590204 h 648393"/>
              <a:gd name="connsiteX28" fmla="*/ 5511338 w 6267797"/>
              <a:gd name="connsiteY28" fmla="*/ 573578 h 648393"/>
              <a:gd name="connsiteX29" fmla="*/ 5561215 w 6267797"/>
              <a:gd name="connsiteY29" fmla="*/ 565265 h 648393"/>
              <a:gd name="connsiteX30" fmla="*/ 5619404 w 6267797"/>
              <a:gd name="connsiteY30" fmla="*/ 556953 h 648393"/>
              <a:gd name="connsiteX31" fmla="*/ 6084917 w 6267797"/>
              <a:gd name="connsiteY31" fmla="*/ 515389 h 648393"/>
              <a:gd name="connsiteX32" fmla="*/ 6118167 w 6267797"/>
              <a:gd name="connsiteY32" fmla="*/ 507076 h 648393"/>
              <a:gd name="connsiteX33" fmla="*/ 6159731 w 6267797"/>
              <a:gd name="connsiteY33" fmla="*/ 482138 h 648393"/>
              <a:gd name="connsiteX34" fmla="*/ 6192982 w 6267797"/>
              <a:gd name="connsiteY34" fmla="*/ 465513 h 648393"/>
              <a:gd name="connsiteX35" fmla="*/ 6209607 w 6267797"/>
              <a:gd name="connsiteY35" fmla="*/ 432262 h 648393"/>
              <a:gd name="connsiteX36" fmla="*/ 6251171 w 6267797"/>
              <a:gd name="connsiteY36" fmla="*/ 365760 h 648393"/>
              <a:gd name="connsiteX37" fmla="*/ 6267797 w 6267797"/>
              <a:gd name="connsiteY37" fmla="*/ 315884 h 648393"/>
              <a:gd name="connsiteX38" fmla="*/ 6259484 w 6267797"/>
              <a:gd name="connsiteY38" fmla="*/ 257694 h 648393"/>
              <a:gd name="connsiteX39" fmla="*/ 6234546 w 6267797"/>
              <a:gd name="connsiteY39" fmla="*/ 216131 h 648393"/>
              <a:gd name="connsiteX40" fmla="*/ 6201295 w 6267797"/>
              <a:gd name="connsiteY40" fmla="*/ 174567 h 648393"/>
              <a:gd name="connsiteX41" fmla="*/ 6134793 w 6267797"/>
              <a:gd name="connsiteY41" fmla="*/ 133004 h 648393"/>
              <a:gd name="connsiteX42" fmla="*/ 6026727 w 6267797"/>
              <a:gd name="connsiteY42" fmla="*/ 91440 h 648393"/>
              <a:gd name="connsiteX43" fmla="*/ 5777346 w 6267797"/>
              <a:gd name="connsiteY43" fmla="*/ 24938 h 648393"/>
              <a:gd name="connsiteX44" fmla="*/ 5586153 w 6267797"/>
              <a:gd name="connsiteY44" fmla="*/ 8313 h 648393"/>
              <a:gd name="connsiteX45" fmla="*/ 5361709 w 6267797"/>
              <a:gd name="connsiteY45" fmla="*/ 0 h 648393"/>
              <a:gd name="connsiteX46" fmla="*/ 5037513 w 6267797"/>
              <a:gd name="connsiteY46" fmla="*/ 8313 h 648393"/>
              <a:gd name="connsiteX47" fmla="*/ 5004262 w 6267797"/>
              <a:gd name="connsiteY47" fmla="*/ 16625 h 648393"/>
              <a:gd name="connsiteX48" fmla="*/ 4763193 w 6267797"/>
              <a:gd name="connsiteY48" fmla="*/ 33251 h 648393"/>
              <a:gd name="connsiteX49" fmla="*/ 4081549 w 6267797"/>
              <a:gd name="connsiteY49" fmla="*/ 58189 h 648393"/>
              <a:gd name="connsiteX50" fmla="*/ 3873731 w 6267797"/>
              <a:gd name="connsiteY50" fmla="*/ 83127 h 648393"/>
              <a:gd name="connsiteX51" fmla="*/ 3665913 w 6267797"/>
              <a:gd name="connsiteY51" fmla="*/ 91440 h 648393"/>
              <a:gd name="connsiteX52" fmla="*/ 2136371 w 6267797"/>
              <a:gd name="connsiteY52" fmla="*/ 83127 h 648393"/>
              <a:gd name="connsiteX53" fmla="*/ 1554480 w 6267797"/>
              <a:gd name="connsiteY53" fmla="*/ 83127 h 648393"/>
              <a:gd name="connsiteX54" fmla="*/ 1263535 w 6267797"/>
              <a:gd name="connsiteY54" fmla="*/ 74814 h 648393"/>
              <a:gd name="connsiteX55" fmla="*/ 1147157 w 6267797"/>
              <a:gd name="connsiteY55" fmla="*/ 91440 h 648393"/>
              <a:gd name="connsiteX56" fmla="*/ 1130531 w 6267797"/>
              <a:gd name="connsiteY56" fmla="*/ 108065 h 648393"/>
              <a:gd name="connsiteX57" fmla="*/ 1138844 w 6267797"/>
              <a:gd name="connsiteY57" fmla="*/ 99753 h 6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267797" h="648393">
                <a:moveTo>
                  <a:pt x="1138844" y="99753"/>
                </a:moveTo>
                <a:cubicBezTo>
                  <a:pt x="1018310" y="99753"/>
                  <a:pt x="650973" y="98018"/>
                  <a:pt x="407324" y="108065"/>
                </a:cubicBezTo>
                <a:cubicBezTo>
                  <a:pt x="381059" y="109148"/>
                  <a:pt x="356816" y="122995"/>
                  <a:pt x="332509" y="133004"/>
                </a:cubicBezTo>
                <a:cubicBezTo>
                  <a:pt x="298944" y="146825"/>
                  <a:pt x="256365" y="170879"/>
                  <a:pt x="224444" y="191193"/>
                </a:cubicBezTo>
                <a:cubicBezTo>
                  <a:pt x="207586" y="201921"/>
                  <a:pt x="192109" y="214876"/>
                  <a:pt x="174567" y="224444"/>
                </a:cubicBezTo>
                <a:cubicBezTo>
                  <a:pt x="161467" y="231589"/>
                  <a:pt x="146640" y="235009"/>
                  <a:pt x="133004" y="241069"/>
                </a:cubicBezTo>
                <a:cubicBezTo>
                  <a:pt x="101361" y="255132"/>
                  <a:pt x="101563" y="256488"/>
                  <a:pt x="74815" y="274320"/>
                </a:cubicBezTo>
                <a:cubicBezTo>
                  <a:pt x="69273" y="282633"/>
                  <a:pt x="62657" y="290322"/>
                  <a:pt x="58189" y="299258"/>
                </a:cubicBezTo>
                <a:cubicBezTo>
                  <a:pt x="23773" y="368090"/>
                  <a:pt x="80899" y="277664"/>
                  <a:pt x="33251" y="349134"/>
                </a:cubicBezTo>
                <a:cubicBezTo>
                  <a:pt x="30480" y="357447"/>
                  <a:pt x="28857" y="366235"/>
                  <a:pt x="24938" y="374073"/>
                </a:cubicBezTo>
                <a:cubicBezTo>
                  <a:pt x="-7292" y="438534"/>
                  <a:pt x="20896" y="361263"/>
                  <a:pt x="0" y="423949"/>
                </a:cubicBezTo>
                <a:cubicBezTo>
                  <a:pt x="8313" y="443345"/>
                  <a:pt x="12836" y="464850"/>
                  <a:pt x="24938" y="482138"/>
                </a:cubicBezTo>
                <a:cubicBezTo>
                  <a:pt x="32883" y="493488"/>
                  <a:pt x="46535" y="499584"/>
                  <a:pt x="58189" y="507076"/>
                </a:cubicBezTo>
                <a:cubicBezTo>
                  <a:pt x="195094" y="595086"/>
                  <a:pt x="91415" y="537122"/>
                  <a:pt x="182880" y="565265"/>
                </a:cubicBezTo>
                <a:cubicBezTo>
                  <a:pt x="205508" y="572227"/>
                  <a:pt x="226361" y="584679"/>
                  <a:pt x="249382" y="590204"/>
                </a:cubicBezTo>
                <a:cubicBezTo>
                  <a:pt x="295894" y="601367"/>
                  <a:pt x="343234" y="609209"/>
                  <a:pt x="390698" y="615142"/>
                </a:cubicBezTo>
                <a:cubicBezTo>
                  <a:pt x="454176" y="623077"/>
                  <a:pt x="518034" y="627936"/>
                  <a:pt x="581891" y="631767"/>
                </a:cubicBezTo>
                <a:cubicBezTo>
                  <a:pt x="656623" y="636251"/>
                  <a:pt x="731486" y="638470"/>
                  <a:pt x="806335" y="640080"/>
                </a:cubicBezTo>
                <a:lnTo>
                  <a:pt x="1354975" y="648393"/>
                </a:lnTo>
                <a:lnTo>
                  <a:pt x="2061557" y="640080"/>
                </a:lnTo>
                <a:cubicBezTo>
                  <a:pt x="2108967" y="638686"/>
                  <a:pt x="2155508" y="625947"/>
                  <a:pt x="2202873" y="623454"/>
                </a:cubicBezTo>
                <a:cubicBezTo>
                  <a:pt x="2313591" y="617627"/>
                  <a:pt x="2424546" y="617913"/>
                  <a:pt x="2535382" y="615142"/>
                </a:cubicBezTo>
                <a:lnTo>
                  <a:pt x="2892829" y="623454"/>
                </a:lnTo>
                <a:cubicBezTo>
                  <a:pt x="2939990" y="625026"/>
                  <a:pt x="2986967" y="632641"/>
                  <a:pt x="3034146" y="631767"/>
                </a:cubicBezTo>
                <a:cubicBezTo>
                  <a:pt x="3136802" y="629866"/>
                  <a:pt x="3239080" y="617867"/>
                  <a:pt x="3341717" y="615142"/>
                </a:cubicBezTo>
                <a:cubicBezTo>
                  <a:pt x="3552250" y="609553"/>
                  <a:pt x="3762895" y="609600"/>
                  <a:pt x="3973484" y="606829"/>
                </a:cubicBezTo>
                <a:cubicBezTo>
                  <a:pt x="4323009" y="610324"/>
                  <a:pt x="4908422" y="623646"/>
                  <a:pt x="5295207" y="606829"/>
                </a:cubicBezTo>
                <a:cubicBezTo>
                  <a:pt x="5323438" y="605602"/>
                  <a:pt x="5350507" y="595115"/>
                  <a:pt x="5378335" y="590204"/>
                </a:cubicBezTo>
                <a:cubicBezTo>
                  <a:pt x="5434604" y="580274"/>
                  <a:pt x="5451319" y="581581"/>
                  <a:pt x="5511338" y="573578"/>
                </a:cubicBezTo>
                <a:cubicBezTo>
                  <a:pt x="5528045" y="571350"/>
                  <a:pt x="5544556" y="567828"/>
                  <a:pt x="5561215" y="565265"/>
                </a:cubicBezTo>
                <a:cubicBezTo>
                  <a:pt x="5580580" y="562286"/>
                  <a:pt x="5600008" y="559724"/>
                  <a:pt x="5619404" y="556953"/>
                </a:cubicBezTo>
                <a:cubicBezTo>
                  <a:pt x="5847714" y="491721"/>
                  <a:pt x="5695448" y="524662"/>
                  <a:pt x="6084917" y="515389"/>
                </a:cubicBezTo>
                <a:cubicBezTo>
                  <a:pt x="6096000" y="512618"/>
                  <a:pt x="6107727" y="511716"/>
                  <a:pt x="6118167" y="507076"/>
                </a:cubicBezTo>
                <a:cubicBezTo>
                  <a:pt x="6132932" y="500514"/>
                  <a:pt x="6145607" y="489984"/>
                  <a:pt x="6159731" y="482138"/>
                </a:cubicBezTo>
                <a:cubicBezTo>
                  <a:pt x="6170563" y="476120"/>
                  <a:pt x="6181898" y="471055"/>
                  <a:pt x="6192982" y="465513"/>
                </a:cubicBezTo>
                <a:cubicBezTo>
                  <a:pt x="6198524" y="454429"/>
                  <a:pt x="6203039" y="442770"/>
                  <a:pt x="6209607" y="432262"/>
                </a:cubicBezTo>
                <a:cubicBezTo>
                  <a:pt x="6237402" y="387791"/>
                  <a:pt x="6232446" y="412572"/>
                  <a:pt x="6251171" y="365760"/>
                </a:cubicBezTo>
                <a:cubicBezTo>
                  <a:pt x="6257680" y="349489"/>
                  <a:pt x="6267797" y="315884"/>
                  <a:pt x="6267797" y="315884"/>
                </a:cubicBezTo>
                <a:cubicBezTo>
                  <a:pt x="6265026" y="296487"/>
                  <a:pt x="6265680" y="276282"/>
                  <a:pt x="6259484" y="257694"/>
                </a:cubicBezTo>
                <a:cubicBezTo>
                  <a:pt x="6254375" y="242366"/>
                  <a:pt x="6243811" y="229367"/>
                  <a:pt x="6234546" y="216131"/>
                </a:cubicBezTo>
                <a:cubicBezTo>
                  <a:pt x="6224371" y="201596"/>
                  <a:pt x="6213841" y="187113"/>
                  <a:pt x="6201295" y="174567"/>
                </a:cubicBezTo>
                <a:cubicBezTo>
                  <a:pt x="6184129" y="157401"/>
                  <a:pt x="6157182" y="142223"/>
                  <a:pt x="6134793" y="133004"/>
                </a:cubicBezTo>
                <a:cubicBezTo>
                  <a:pt x="6099105" y="118309"/>
                  <a:pt x="6063615" y="102790"/>
                  <a:pt x="6026727" y="91440"/>
                </a:cubicBezTo>
                <a:cubicBezTo>
                  <a:pt x="5947395" y="67030"/>
                  <a:pt x="5859068" y="37196"/>
                  <a:pt x="5777346" y="24938"/>
                </a:cubicBezTo>
                <a:cubicBezTo>
                  <a:pt x="5714082" y="15449"/>
                  <a:pt x="5650010" y="12144"/>
                  <a:pt x="5586153" y="8313"/>
                </a:cubicBezTo>
                <a:cubicBezTo>
                  <a:pt x="5511421" y="3829"/>
                  <a:pt x="5436524" y="2771"/>
                  <a:pt x="5361709" y="0"/>
                </a:cubicBezTo>
                <a:cubicBezTo>
                  <a:pt x="5253644" y="2771"/>
                  <a:pt x="5145497" y="3291"/>
                  <a:pt x="5037513" y="8313"/>
                </a:cubicBezTo>
                <a:cubicBezTo>
                  <a:pt x="5026101" y="8844"/>
                  <a:pt x="5015608" y="15290"/>
                  <a:pt x="5004262" y="16625"/>
                </a:cubicBezTo>
                <a:cubicBezTo>
                  <a:pt x="4971465" y="20483"/>
                  <a:pt x="4785253" y="32351"/>
                  <a:pt x="4763193" y="33251"/>
                </a:cubicBezTo>
                <a:lnTo>
                  <a:pt x="4081549" y="58189"/>
                </a:lnTo>
                <a:cubicBezTo>
                  <a:pt x="4012276" y="66502"/>
                  <a:pt x="3943278" y="77563"/>
                  <a:pt x="3873731" y="83127"/>
                </a:cubicBezTo>
                <a:cubicBezTo>
                  <a:pt x="3804624" y="88656"/>
                  <a:pt x="3735241" y="91440"/>
                  <a:pt x="3665913" y="91440"/>
                </a:cubicBezTo>
                <a:lnTo>
                  <a:pt x="2136371" y="83127"/>
                </a:lnTo>
                <a:cubicBezTo>
                  <a:pt x="1756260" y="64121"/>
                  <a:pt x="2214037" y="83127"/>
                  <a:pt x="1554480" y="83127"/>
                </a:cubicBezTo>
                <a:cubicBezTo>
                  <a:pt x="1457459" y="83127"/>
                  <a:pt x="1360517" y="77585"/>
                  <a:pt x="1263535" y="74814"/>
                </a:cubicBezTo>
                <a:cubicBezTo>
                  <a:pt x="1262111" y="74943"/>
                  <a:pt x="1172860" y="76018"/>
                  <a:pt x="1147157" y="91440"/>
                </a:cubicBezTo>
                <a:cubicBezTo>
                  <a:pt x="1140437" y="95472"/>
                  <a:pt x="1137251" y="104033"/>
                  <a:pt x="1130531" y="108065"/>
                </a:cubicBezTo>
                <a:cubicBezTo>
                  <a:pt x="1123017" y="112573"/>
                  <a:pt x="1259378" y="99753"/>
                  <a:pt x="1138844" y="9975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582768"/>
            <a:ext cx="7648575" cy="1228725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562004" y="4074082"/>
            <a:ext cx="945851" cy="433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Z-</a:t>
            </a:r>
            <a:r>
              <a:rPr lang="ko-KR" altLang="en-US" dirty="0"/>
              <a:t>바이러스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세계의 인구의 </a:t>
            </a:r>
            <a:r>
              <a:rPr lang="en-US" altLang="ko-KR" dirty="0"/>
              <a:t>10%</a:t>
            </a:r>
            <a:r>
              <a:rPr lang="ko-KR" altLang="en-US" dirty="0"/>
              <a:t>가 </a:t>
            </a:r>
            <a:r>
              <a:rPr lang="en-US" altLang="ko-KR" dirty="0"/>
              <a:t>Z-</a:t>
            </a:r>
            <a:r>
              <a:rPr lang="ko-KR" altLang="en-US" dirty="0"/>
              <a:t>바이러스에 감염되었다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Z-</a:t>
            </a:r>
            <a:r>
              <a:rPr lang="ko-KR" altLang="en-US" dirty="0"/>
              <a:t>바이러스 감염자이면 </a:t>
            </a:r>
            <a:r>
              <a:rPr lang="en-US" altLang="ko-KR" dirty="0"/>
              <a:t>90% </a:t>
            </a:r>
            <a:r>
              <a:rPr lang="ko-KR" altLang="en-US" dirty="0"/>
              <a:t>확률로 </a:t>
            </a:r>
            <a:r>
              <a:rPr lang="en-US" altLang="ko-KR" dirty="0"/>
              <a:t>positive</a:t>
            </a:r>
            <a:r>
              <a:rPr lang="ko-KR" altLang="en-US" dirty="0"/>
              <a:t>로 판정한다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Z-</a:t>
            </a:r>
            <a:r>
              <a:rPr lang="ko-KR" altLang="en-US" dirty="0"/>
              <a:t>바이러스 감염자가 아니면 </a:t>
            </a:r>
            <a:r>
              <a:rPr lang="en-US" altLang="ko-KR" dirty="0"/>
              <a:t>70%</a:t>
            </a:r>
            <a:r>
              <a:rPr lang="ko-KR" altLang="en-US" dirty="0"/>
              <a:t>의 확률로 </a:t>
            </a:r>
            <a:r>
              <a:rPr lang="en-US" altLang="ko-KR" dirty="0"/>
              <a:t>negative</a:t>
            </a:r>
            <a:r>
              <a:rPr lang="ko-KR" altLang="en-US" dirty="0"/>
              <a:t>로 판정한다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어떤 개인이 검사를 하였는데 </a:t>
            </a:r>
            <a:r>
              <a:rPr lang="en-US" altLang="ko-KR" dirty="0"/>
              <a:t>positive</a:t>
            </a:r>
            <a:r>
              <a:rPr lang="ko-KR" altLang="en-US" dirty="0"/>
              <a:t>로 나왔다면 이 개인이 좀비일 확률은 얼마나 될까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221088"/>
            <a:ext cx="3649693" cy="21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403BD-CB0F-E0B4-0872-EF418124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Z-</a:t>
            </a:r>
            <a:r>
              <a:rPr lang="ko-KR" altLang="en-US" dirty="0"/>
              <a:t>바이러스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920267-7318-F4F0-EDB6-FBAA923C45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50" y="1844824"/>
            <a:ext cx="7429500" cy="9810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E98EF0-FC8D-B35A-36CA-D21C1FF6B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3068960"/>
            <a:ext cx="7696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Z-</a:t>
            </a:r>
            <a:r>
              <a:rPr lang="ko-KR" altLang="en-US" dirty="0"/>
              <a:t>바이러스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752BAD6-64DE-03A8-EA4B-FE493A07E5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5998" y="1772816"/>
            <a:ext cx="8020050" cy="2790825"/>
          </a:xfrm>
        </p:spPr>
      </p:pic>
    </p:spTree>
    <p:extLst>
      <p:ext uri="{BB962C8B-B14F-4D97-AF65-F5344CB8AC3E}">
        <p14:creationId xmlns:p14="http://schemas.microsoft.com/office/powerpoint/2010/main" val="76796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Z-</a:t>
            </a:r>
            <a:r>
              <a:rPr lang="ko-KR" altLang="en-US" dirty="0"/>
              <a:t>바이러스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5CA97-D8A4-86A3-00D4-CA9DD41761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7396" y="1613148"/>
            <a:ext cx="8153400" cy="4495800"/>
          </a:xfrm>
        </p:spPr>
        <p:txBody>
          <a:bodyPr/>
          <a:lstStyle/>
          <a:p>
            <a:r>
              <a:rPr lang="ko-KR" altLang="en-US" dirty="0"/>
              <a:t>만약 시약이 </a:t>
            </a:r>
            <a:r>
              <a:rPr lang="ko-KR" altLang="en-US" dirty="0" err="1"/>
              <a:t>위양성</a:t>
            </a:r>
            <a:r>
              <a:rPr lang="en-US" altLang="ko-KR" dirty="0"/>
              <a:t>(false-positive)</a:t>
            </a:r>
            <a:r>
              <a:rPr lang="ko-KR" altLang="en-US" dirty="0"/>
              <a:t>이 없다면 이 사람은 </a:t>
            </a:r>
            <a:r>
              <a:rPr lang="en-US" altLang="ko-KR" dirty="0"/>
              <a:t>100% </a:t>
            </a:r>
            <a:r>
              <a:rPr lang="ko-KR" altLang="en-US" dirty="0"/>
              <a:t>감염된 것으로 판정된다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9EFBE2-B1B8-3023-D800-55AFD72A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348880"/>
            <a:ext cx="6840760" cy="91631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BD87972-4E25-7A23-39D0-A667F4E59FB7}"/>
              </a:ext>
            </a:extLst>
          </p:cNvPr>
          <p:cNvSpPr/>
          <p:nvPr/>
        </p:nvSpPr>
        <p:spPr>
          <a:xfrm>
            <a:off x="6156176" y="2807037"/>
            <a:ext cx="1152128" cy="405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3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과일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그릇 </a:t>
            </a:r>
            <a:r>
              <a:rPr lang="en-US" altLang="ko-KR" dirty="0"/>
              <a:t>#1</a:t>
            </a:r>
            <a:r>
              <a:rPr lang="ko-KR" altLang="en-US" dirty="0"/>
              <a:t>에는 사과 </a:t>
            </a:r>
            <a:r>
              <a:rPr lang="en-US" altLang="ko-KR" dirty="0"/>
              <a:t>10</a:t>
            </a:r>
            <a:r>
              <a:rPr lang="ko-KR" altLang="en-US" dirty="0"/>
              <a:t>개와 바나나 </a:t>
            </a:r>
            <a:r>
              <a:rPr lang="en-US" altLang="ko-KR" dirty="0"/>
              <a:t>30</a:t>
            </a:r>
            <a:r>
              <a:rPr lang="ko-KR" altLang="en-US" dirty="0"/>
              <a:t>개가 있으며 그릇 </a:t>
            </a:r>
            <a:r>
              <a:rPr lang="en-US" altLang="ko-KR" dirty="0"/>
              <a:t>#2</a:t>
            </a:r>
            <a:r>
              <a:rPr lang="ko-KR" altLang="en-US" dirty="0"/>
              <a:t>에는 사과와 바나나가 각각 </a:t>
            </a:r>
            <a:r>
              <a:rPr lang="en-US" altLang="ko-KR" dirty="0"/>
              <a:t>20</a:t>
            </a:r>
            <a:r>
              <a:rPr lang="ko-KR" altLang="en-US" dirty="0"/>
              <a:t>개가 있다</a:t>
            </a:r>
            <a:r>
              <a:rPr lang="en-US" altLang="ko-KR" dirty="0"/>
              <a:t>. </a:t>
            </a:r>
            <a:r>
              <a:rPr lang="ko-KR" altLang="en-US" dirty="0"/>
              <a:t>어떤 사람이 그릇을 무작위로 골라 과일을 무작위로 선택한다고 하자</a:t>
            </a:r>
            <a:r>
              <a:rPr lang="en-US" altLang="ko-KR" dirty="0"/>
              <a:t>. </a:t>
            </a:r>
            <a:r>
              <a:rPr lang="ko-KR" altLang="en-US" dirty="0"/>
              <a:t>어떤 사람이 선택한 과일이 바나나로 판명되었다</a:t>
            </a:r>
            <a:r>
              <a:rPr lang="en-US" altLang="ko-KR" dirty="0"/>
              <a:t>. </a:t>
            </a:r>
            <a:r>
              <a:rPr lang="ko-KR" altLang="en-US" dirty="0"/>
              <a:t>그 사람이 그릇 </a:t>
            </a:r>
            <a:r>
              <a:rPr lang="en-US" altLang="ko-KR" dirty="0"/>
              <a:t>#1</a:t>
            </a:r>
            <a:r>
              <a:rPr lang="ko-KR" altLang="en-US" dirty="0"/>
              <a:t>에서 바나나를 선택했을 가능성은 얼마나 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005064"/>
            <a:ext cx="2016224" cy="1368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005064"/>
            <a:ext cx="2016224" cy="1368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9712" y="5589240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사과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바나나 </a:t>
            </a:r>
            <a:r>
              <a:rPr lang="en-US" altLang="ko-KR" dirty="0"/>
              <a:t>30</a:t>
            </a:r>
            <a:r>
              <a:rPr lang="ko-KR" altLang="en-US" dirty="0"/>
              <a:t>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2880" y="5449669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사과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바나나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25271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과일 문제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3648" y="1893616"/>
            <a:ext cx="5212972" cy="1440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05064"/>
            <a:ext cx="2016224" cy="1368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005064"/>
            <a:ext cx="2016224" cy="1368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9712" y="5589240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사과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바나나 </a:t>
            </a:r>
            <a:r>
              <a:rPr lang="en-US" altLang="ko-KR" dirty="0"/>
              <a:t>30</a:t>
            </a:r>
            <a:r>
              <a:rPr lang="ko-KR" altLang="en-US" dirty="0"/>
              <a:t>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2880" y="5449669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사과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바나나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30366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카드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한 장의 카드를 가지고 있는데 카드에 얼굴이 그려져 있다는 것만 알고 있다</a:t>
            </a:r>
            <a:r>
              <a:rPr lang="en-US" altLang="ko-KR" dirty="0"/>
              <a:t>. </a:t>
            </a:r>
            <a:r>
              <a:rPr lang="ko-KR" altLang="en-US" dirty="0"/>
              <a:t>이 상황에서 이 카드가 킹</a:t>
            </a:r>
            <a:r>
              <a:rPr lang="en-US" altLang="ko-KR" dirty="0"/>
              <a:t>(king)</a:t>
            </a:r>
            <a:r>
              <a:rPr lang="ko-KR" altLang="en-US" dirty="0"/>
              <a:t>일 확률을 추론해보자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P(King | Face) </a:t>
            </a:r>
            <a:r>
              <a:rPr lang="ko-KR" altLang="en-US" dirty="0"/>
              <a:t>확률을 계산해보는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 descr="Image result for card g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8"/>
            <a:ext cx="3278527" cy="24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39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카드 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0512"/>
            <a:ext cx="7450088" cy="939651"/>
          </a:xfrm>
          <a:prstGeom prst="rect">
            <a:avLst/>
          </a:prstGeom>
        </p:spPr>
      </p:pic>
      <p:pic>
        <p:nvPicPr>
          <p:cNvPr id="7" name="Picture 2" descr="Image result for card ga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45" y="3641475"/>
            <a:ext cx="2364309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9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불확실성의 개념과 기본 확률 이론을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 err="1"/>
              <a:t>베이즈</a:t>
            </a:r>
            <a:r>
              <a:rPr lang="ko-KR" altLang="en-US" dirty="0"/>
              <a:t> 추론을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전문가 시스템에서 사용되는 확신도 시스템을 이해한다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정리와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전문가 시스템의 규칙</a:t>
            </a:r>
            <a:endParaRPr lang="en-US" altLang="ko-KR" dirty="0"/>
          </a:p>
          <a:p>
            <a:pPr lvl="1" fontAlgn="base"/>
            <a:r>
              <a:rPr lang="en-US" altLang="ko-KR" i="1" dirty="0"/>
              <a:t>IF 	E is true</a:t>
            </a:r>
          </a:p>
          <a:p>
            <a:pPr lvl="1" fontAlgn="base"/>
            <a:r>
              <a:rPr lang="en-US" altLang="ko-KR" i="1" dirty="0"/>
              <a:t>THEN 	H is true</a:t>
            </a: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확률</a:t>
            </a:r>
            <a:r>
              <a:rPr lang="en-US" altLang="ko-KR" i="1" dirty="0">
                <a:solidFill>
                  <a:srgbClr val="FF0000"/>
                </a:solidFill>
              </a:rPr>
              <a:t>: p)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i="1" dirty="0"/>
              <a:t>IF </a:t>
            </a:r>
            <a:r>
              <a:rPr lang="ko-KR" altLang="en-US" i="1" dirty="0"/>
              <a:t>	기침을 한다</a:t>
            </a:r>
            <a:r>
              <a:rPr lang="en-US" altLang="ko-KR" i="1" dirty="0"/>
              <a:t>. </a:t>
            </a:r>
            <a:endParaRPr lang="ko-KR" altLang="en-US" i="1" dirty="0"/>
          </a:p>
          <a:p>
            <a:pPr lvl="1" fontAlgn="base"/>
            <a:r>
              <a:rPr lang="en-US" altLang="ko-KR" i="1" dirty="0"/>
              <a:t>THEN </a:t>
            </a:r>
            <a:r>
              <a:rPr lang="ko-KR" altLang="en-US" i="1" dirty="0"/>
              <a:t>	감기이다</a:t>
            </a:r>
            <a:r>
              <a:rPr lang="en-US" altLang="ko-KR" i="1" dirty="0"/>
              <a:t>. </a:t>
            </a:r>
            <a:r>
              <a:rPr lang="en-US" altLang="ko-KR" i="1" dirty="0">
                <a:solidFill>
                  <a:srgbClr val="FF0000"/>
                </a:solidFill>
              </a:rPr>
              <a:t>(</a:t>
            </a:r>
            <a:r>
              <a:rPr lang="ko-KR" altLang="en-US" i="1" dirty="0">
                <a:solidFill>
                  <a:srgbClr val="FF0000"/>
                </a:solidFill>
              </a:rPr>
              <a:t>확률</a:t>
            </a:r>
            <a:r>
              <a:rPr lang="en-US" altLang="ko-KR" i="1" dirty="0">
                <a:solidFill>
                  <a:srgbClr val="FF0000"/>
                </a:solidFill>
              </a:rPr>
              <a:t>: 0.7)</a:t>
            </a:r>
            <a:endParaRPr lang="ko-KR" altLang="en-US" i="1" dirty="0">
              <a:solidFill>
                <a:srgbClr val="FF0000"/>
              </a:solidFill>
            </a:endParaRPr>
          </a:p>
          <a:p>
            <a:pPr fontAlgn="base"/>
            <a:endParaRPr lang="en-US" altLang="ko-KR" dirty="0"/>
          </a:p>
          <a:p>
            <a:r>
              <a:rPr lang="ko-KR" altLang="en-US" dirty="0"/>
              <a:t>규칙의 확률 계산은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3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정리와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en-US" altLang="ko-KR" dirty="0"/>
              <a:t>P(H) - </a:t>
            </a:r>
            <a:r>
              <a:rPr lang="ko-KR" altLang="en-US" dirty="0"/>
              <a:t>가설 </a:t>
            </a:r>
            <a:r>
              <a:rPr lang="en-US" altLang="ko-KR" dirty="0"/>
              <a:t>H</a:t>
            </a:r>
            <a:r>
              <a:rPr lang="ko-KR" altLang="en-US" dirty="0"/>
              <a:t>가 참일 확률</a:t>
            </a:r>
            <a:r>
              <a:rPr lang="en-US" altLang="ko-KR" dirty="0"/>
              <a:t>(</a:t>
            </a:r>
            <a:r>
              <a:rPr lang="ko-KR" altLang="en-US" dirty="0"/>
              <a:t>사전 확률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en-US" altLang="ko-KR" dirty="0"/>
              <a:t>P(</a:t>
            </a:r>
            <a:r>
              <a:rPr lang="ko-KR" altLang="en-US" dirty="0"/>
              <a:t>￢</a:t>
            </a:r>
            <a:r>
              <a:rPr lang="en-US" altLang="ko-KR" dirty="0"/>
              <a:t>H) - </a:t>
            </a:r>
            <a:r>
              <a:rPr lang="ko-KR" altLang="en-US" dirty="0"/>
              <a:t>가설 </a:t>
            </a:r>
            <a:r>
              <a:rPr lang="en-US" altLang="ko-KR" dirty="0"/>
              <a:t>H</a:t>
            </a:r>
            <a:r>
              <a:rPr lang="ko-KR" altLang="en-US" dirty="0"/>
              <a:t>가 거짓일 확률</a:t>
            </a:r>
            <a:r>
              <a:rPr lang="en-US" altLang="ko-KR" dirty="0"/>
              <a:t>(</a:t>
            </a:r>
            <a:r>
              <a:rPr lang="ko-KR" altLang="en-US" dirty="0"/>
              <a:t>사전 확률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en-US" altLang="ko-KR" dirty="0"/>
              <a:t>p(E|H) - </a:t>
            </a:r>
            <a:r>
              <a:rPr lang="ko-KR" altLang="en-US" dirty="0"/>
              <a:t>가설 </a:t>
            </a:r>
            <a:r>
              <a:rPr lang="en-US" altLang="ko-KR" dirty="0"/>
              <a:t>H</a:t>
            </a:r>
            <a:r>
              <a:rPr lang="ko-KR" altLang="en-US" dirty="0"/>
              <a:t>가 참일 때</a:t>
            </a:r>
            <a:r>
              <a:rPr lang="en-US" altLang="ko-KR" dirty="0"/>
              <a:t>, </a:t>
            </a:r>
            <a:r>
              <a:rPr lang="ko-KR" altLang="en-US" dirty="0"/>
              <a:t>증거 </a:t>
            </a:r>
            <a:r>
              <a:rPr lang="en-US" altLang="ko-KR" dirty="0"/>
              <a:t>E</a:t>
            </a:r>
            <a:r>
              <a:rPr lang="ko-KR" altLang="en-US" dirty="0"/>
              <a:t>가 나타날 확률</a:t>
            </a:r>
            <a:r>
              <a:rPr lang="en-US" altLang="ko-KR" dirty="0"/>
              <a:t>(</a:t>
            </a:r>
            <a:r>
              <a:rPr lang="ko-KR" altLang="en-US" dirty="0"/>
              <a:t>사후 확률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en-US" altLang="ko-KR" dirty="0"/>
              <a:t>p(E|</a:t>
            </a:r>
            <a:r>
              <a:rPr lang="ko-KR" altLang="en-US" dirty="0"/>
              <a:t>￢</a:t>
            </a:r>
            <a:r>
              <a:rPr lang="en-US" altLang="ko-KR" dirty="0"/>
              <a:t>H) - </a:t>
            </a:r>
            <a:r>
              <a:rPr lang="ko-KR" altLang="en-US" dirty="0"/>
              <a:t>가설 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ko-KR" altLang="en-US" dirty="0" err="1"/>
              <a:t>거짓임에도</a:t>
            </a:r>
            <a:r>
              <a:rPr lang="en-US" altLang="ko-KR" dirty="0"/>
              <a:t>, </a:t>
            </a:r>
            <a:r>
              <a:rPr lang="ko-KR" altLang="en-US" dirty="0"/>
              <a:t>증거 </a:t>
            </a:r>
            <a:r>
              <a:rPr lang="en-US" altLang="ko-KR" dirty="0"/>
              <a:t>E</a:t>
            </a:r>
            <a:r>
              <a:rPr lang="ko-KR" altLang="en-US" dirty="0"/>
              <a:t>가 나타날 확률</a:t>
            </a:r>
            <a:r>
              <a:rPr lang="en-US" altLang="ko-KR" dirty="0"/>
              <a:t>(</a:t>
            </a:r>
            <a:r>
              <a:rPr lang="ko-KR" altLang="en-US" dirty="0"/>
              <a:t>사후 확률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7248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2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위의 사전 확률과 사후 확률은 누가 제공해야 하는 것일까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전문가 시스템에서 사용되는 규칙이라면 전문가들이 이들 확률을 제공해야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가설이 나타날 확률 </a:t>
            </a:r>
            <a:r>
              <a:rPr lang="en-US" altLang="ko-KR" dirty="0"/>
              <a:t>P(H)</a:t>
            </a:r>
          </a:p>
          <a:p>
            <a:r>
              <a:rPr lang="ko-KR" altLang="en-US" dirty="0"/>
              <a:t>가설이 나타나지 않을 확률 </a:t>
            </a:r>
            <a:r>
              <a:rPr lang="en-US" altLang="ko-KR" dirty="0"/>
              <a:t>P(</a:t>
            </a:r>
            <a:r>
              <a:rPr lang="ko-KR" altLang="en-US" dirty="0"/>
              <a:t>￢</a:t>
            </a:r>
            <a:r>
              <a:rPr lang="en-US" altLang="ko-KR" dirty="0"/>
              <a:t>H)</a:t>
            </a:r>
          </a:p>
          <a:p>
            <a:r>
              <a:rPr lang="ko-KR" altLang="en-US" dirty="0"/>
              <a:t>가설이 참일 때 증거가 나타날 확률 </a:t>
            </a:r>
            <a:r>
              <a:rPr lang="en-US" altLang="ko-KR" dirty="0"/>
              <a:t>p(E|H)</a:t>
            </a:r>
          </a:p>
          <a:p>
            <a:r>
              <a:rPr lang="ko-KR" altLang="en-US" dirty="0"/>
              <a:t>가설이 거짓일 때</a:t>
            </a:r>
            <a:r>
              <a:rPr lang="en-US" altLang="ko-KR" dirty="0"/>
              <a:t>, </a:t>
            </a:r>
            <a:r>
              <a:rPr lang="ko-KR" altLang="en-US" dirty="0"/>
              <a:t>증거 </a:t>
            </a:r>
            <a:r>
              <a:rPr lang="en-US" altLang="ko-KR" dirty="0"/>
              <a:t>E</a:t>
            </a:r>
            <a:r>
              <a:rPr lang="ko-KR" altLang="en-US" dirty="0"/>
              <a:t>가 나타날 확률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의사와 같은 전문가라면 제공할 수도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359185"/>
            <a:ext cx="2010114" cy="17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1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증거와 가설이 여러 개일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IF </a:t>
            </a:r>
            <a:r>
              <a:rPr lang="ko-KR" altLang="en-US" dirty="0"/>
              <a:t>	기침을 한다</a:t>
            </a:r>
            <a:r>
              <a:rPr lang="en-US" altLang="ko-KR" dirty="0"/>
              <a:t>.(E) </a:t>
            </a:r>
            <a:endParaRPr lang="ko-KR" altLang="en-US" dirty="0"/>
          </a:p>
          <a:p>
            <a:pPr lvl="1" fontAlgn="base"/>
            <a:r>
              <a:rPr lang="en-US" altLang="ko-KR" dirty="0"/>
              <a:t>THEN </a:t>
            </a:r>
            <a:r>
              <a:rPr lang="ko-KR" altLang="en-US" dirty="0"/>
              <a:t>	감기이다</a:t>
            </a:r>
            <a:r>
              <a:rPr lang="en-US" altLang="ko-KR" dirty="0"/>
              <a:t>. (H1)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/>
              <a:t>IF </a:t>
            </a:r>
            <a:r>
              <a:rPr lang="ko-KR" altLang="en-US" dirty="0"/>
              <a:t>	기침을 한다</a:t>
            </a:r>
            <a:r>
              <a:rPr lang="en-US" altLang="ko-KR" dirty="0"/>
              <a:t>. (E)</a:t>
            </a:r>
            <a:endParaRPr lang="ko-KR" altLang="en-US" dirty="0"/>
          </a:p>
          <a:p>
            <a:pPr lvl="1" fontAlgn="base"/>
            <a:r>
              <a:rPr lang="en-US" altLang="ko-KR" dirty="0"/>
              <a:t>THEN </a:t>
            </a:r>
            <a:r>
              <a:rPr lang="ko-KR" altLang="en-US" dirty="0"/>
              <a:t>	</a:t>
            </a:r>
            <a:r>
              <a:rPr lang="ko-KR" altLang="en-US" dirty="0" err="1"/>
              <a:t>페렴이다</a:t>
            </a:r>
            <a:r>
              <a:rPr lang="en-US" altLang="ko-KR" dirty="0"/>
              <a:t>. (H1)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127992"/>
            <a:ext cx="53435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베이즈</a:t>
            </a:r>
            <a:r>
              <a:rPr lang="ko-KR" altLang="en-US" dirty="0"/>
              <a:t> 추론이 정확한 결과를 도출하려면 사전 확률과 같은 </a:t>
            </a:r>
            <a:r>
              <a:rPr lang="ko-KR" altLang="en-US" dirty="0" err="1"/>
              <a:t>확률값이</a:t>
            </a:r>
            <a:r>
              <a:rPr lang="ko-KR" altLang="en-US" dirty="0"/>
              <a:t> 입력되어야 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어떤 분야에서는 믿을만한 통계 자료가 없어서 사전 확률을 산정할 수 없는 경우도 있다</a:t>
            </a:r>
            <a:r>
              <a:rPr lang="en-US" altLang="ko-KR" dirty="0"/>
              <a:t>. </a:t>
            </a:r>
            <a:r>
              <a:rPr lang="ko-KR" altLang="en-US" dirty="0"/>
              <a:t>예를 들어서 의학 분야에서는 이러한 자료를 얻기가 상당히 힘들다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97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</a:t>
            </a:r>
            <a:r>
              <a:rPr lang="ko-KR" altLang="en-US" dirty="0" err="1"/>
              <a:t>베이즈</a:t>
            </a:r>
            <a:r>
              <a:rPr lang="ko-KR" altLang="en-US" dirty="0"/>
              <a:t> 정리로 규칙의 확률 계산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규칙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204864"/>
            <a:ext cx="6983561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IF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	치통이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THEN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	충치이다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확률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???)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41E02-A5CD-85F9-2A38-D1E65BF2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01956"/>
            <a:ext cx="521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2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</a:t>
            </a:r>
            <a:r>
              <a:rPr lang="ko-KR" altLang="en-US" dirty="0" err="1"/>
              <a:t>베이즈</a:t>
            </a:r>
            <a:r>
              <a:rPr lang="ko-KR" altLang="en-US" dirty="0"/>
              <a:t> 정리로 규칙의 확률 계산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9686" y="3284984"/>
            <a:ext cx="6983561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IF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	치통이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THEN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	충치이다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확률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0.8)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E0E53-B35C-8641-EF13-89945363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143750" cy="1076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5AF5D4-78B7-7D06-03BD-D39707A5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41" y="4293096"/>
            <a:ext cx="5505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22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</a:t>
            </a:r>
            <a:r>
              <a:rPr lang="ko-KR" altLang="en-US" dirty="0"/>
              <a:t>스팸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조건부 확률 계산 </a:t>
            </a:r>
            <a:r>
              <a:rPr lang="en-US" altLang="ko-KR" dirty="0"/>
              <a:t>P(</a:t>
            </a:r>
            <a:r>
              <a:rPr lang="en-US" altLang="ko-KR" dirty="0" err="1"/>
              <a:t>spam|word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/>
          </a:p>
          <a:p>
            <a:pPr lvl="0" fontAlgn="base"/>
            <a:r>
              <a:rPr lang="ko-KR" altLang="en-US" dirty="0"/>
              <a:t>전체 메일 중에 </a:t>
            </a:r>
            <a:r>
              <a:rPr lang="en-US" altLang="ko-KR" dirty="0"/>
              <a:t>40%</a:t>
            </a:r>
            <a:r>
              <a:rPr lang="ko-KR" altLang="en-US" dirty="0"/>
              <a:t>가 스팸 메일이다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스팸 메일 중의 </a:t>
            </a:r>
            <a:r>
              <a:rPr lang="en-US" altLang="ko-KR" dirty="0"/>
              <a:t>1%</a:t>
            </a:r>
            <a:r>
              <a:rPr lang="ko-KR" altLang="en-US" dirty="0"/>
              <a:t>가 제목으로 특정한 </a:t>
            </a:r>
            <a:r>
              <a:rPr lang="en-US" altLang="ko-KR" dirty="0"/>
              <a:t>word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정상 메일 중의 </a:t>
            </a:r>
            <a:r>
              <a:rPr lang="en-US" altLang="ko-KR" dirty="0"/>
              <a:t>0.4%</a:t>
            </a:r>
            <a:r>
              <a:rPr lang="ko-KR" altLang="en-US" dirty="0"/>
              <a:t>가 제목으로 특정한 </a:t>
            </a:r>
            <a:r>
              <a:rPr lang="en-US" altLang="ko-KR" dirty="0"/>
              <a:t>word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5"/>
          <a:stretch/>
        </p:blipFill>
        <p:spPr>
          <a:xfrm>
            <a:off x="899592" y="4149080"/>
            <a:ext cx="676215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0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</a:t>
            </a:r>
            <a:r>
              <a:rPr lang="ko-KR" altLang="en-US" dirty="0"/>
              <a:t>스팸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P(spam) = 0.4 </a:t>
            </a:r>
            <a:r>
              <a:rPr lang="ko-KR" altLang="en-US" dirty="0"/>
              <a:t>이고 </a:t>
            </a:r>
            <a:r>
              <a:rPr lang="en-US" altLang="ko-KR" dirty="0"/>
              <a:t>P(</a:t>
            </a:r>
            <a:r>
              <a:rPr lang="en-US" altLang="ko-KR" dirty="0" err="1"/>
              <a:t>word|spam</a:t>
            </a:r>
            <a:r>
              <a:rPr lang="en-US" altLang="ko-KR" dirty="0"/>
              <a:t>) = 0.01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en-US" altLang="ko-KR" dirty="0"/>
              <a:t>P(word|</a:t>
            </a:r>
            <a:r>
              <a:rPr lang="ko-KR" altLang="en-US" dirty="0"/>
              <a:t>￢</a:t>
            </a:r>
            <a:r>
              <a:rPr lang="en-US" altLang="ko-KR" dirty="0"/>
              <a:t>spam)</a:t>
            </a:r>
            <a:r>
              <a:rPr lang="ko-KR" altLang="en-US" dirty="0"/>
              <a:t>은 </a:t>
            </a:r>
            <a:r>
              <a:rPr lang="en-US" altLang="ko-KR" dirty="0"/>
              <a:t>0.004, P(</a:t>
            </a:r>
            <a:r>
              <a:rPr lang="ko-KR" altLang="en-US" dirty="0"/>
              <a:t>￢</a:t>
            </a:r>
            <a:r>
              <a:rPr lang="en-US" altLang="ko-KR" dirty="0"/>
              <a:t>spam)</a:t>
            </a:r>
            <a:r>
              <a:rPr lang="ko-KR" altLang="en-US" dirty="0"/>
              <a:t>은 </a:t>
            </a:r>
            <a:r>
              <a:rPr lang="en-US" altLang="ko-KR" dirty="0"/>
              <a:t>0.6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따라서 다음과 같은 결과를 얻는다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820044" cy="7717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21119"/>
            <a:ext cx="5112567" cy="6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1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F23-0708-09F6-5BB0-2CF33727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몬티홀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37456-B80D-F3B9-FB56-81E23140EF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세계적인 공학자 </a:t>
            </a:r>
            <a:r>
              <a:rPr lang="en-US" altLang="ko-KR" dirty="0"/>
              <a:t>5000</a:t>
            </a:r>
            <a:r>
              <a:rPr lang="ko-KR" altLang="en-US" dirty="0"/>
              <a:t>명을 혼란에 빠뜨린 유명한 확률 문제가 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ko-KR" altLang="en-US" dirty="0" err="1"/>
              <a:t>몬티</a:t>
            </a:r>
            <a:r>
              <a:rPr lang="ko-KR" altLang="en-US" dirty="0"/>
              <a:t> 홀 문제</a:t>
            </a:r>
            <a:r>
              <a:rPr lang="en-US" altLang="ko-KR" dirty="0"/>
              <a:t>(Monty Hall problem)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맞추면 상품을 주는 퀴즈쇼가 있다</a:t>
            </a:r>
            <a:r>
              <a:rPr lang="en-US" altLang="ko-KR" dirty="0"/>
              <a:t>. </a:t>
            </a:r>
            <a:r>
              <a:rPr lang="ko-KR" altLang="en-US" dirty="0"/>
              <a:t>이 게임쇼에서는 세 개의 문을 중에서 하나를 선택할 수 있다</a:t>
            </a:r>
            <a:r>
              <a:rPr lang="en-US" altLang="ko-KR" dirty="0"/>
              <a:t>. </a:t>
            </a:r>
            <a:r>
              <a:rPr lang="ko-KR" altLang="en-US" dirty="0"/>
              <a:t>하나의 문 뒤에는 자동차가 있다</a:t>
            </a:r>
            <a:r>
              <a:rPr lang="en-US" altLang="ko-KR" dirty="0"/>
              <a:t>. </a:t>
            </a:r>
            <a:r>
              <a:rPr lang="ko-KR" altLang="en-US" dirty="0"/>
              <a:t>다른 문들 뒤에 염소만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9B81D-500F-FB0C-E9FA-2BCA945D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140968"/>
            <a:ext cx="2905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불확실성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고전적인 논리를 이용하여 추론을 하려면 규칙의 전체 조건이나 결론이 항상 참이거나 </a:t>
            </a:r>
            <a:r>
              <a:rPr lang="ko-KR" altLang="en-US" dirty="0" err="1"/>
              <a:t>거짓이어야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100% </a:t>
            </a:r>
            <a:r>
              <a:rPr lang="ko-KR" altLang="en-US" dirty="0" err="1"/>
              <a:t>확실하여야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IF		A is true</a:t>
            </a:r>
          </a:p>
          <a:p>
            <a:pPr lvl="1" fontAlgn="base"/>
            <a:r>
              <a:rPr lang="en-US" altLang="ko-KR" dirty="0"/>
              <a:t>THEN 	B is true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현실 세계에서 </a:t>
            </a:r>
            <a:r>
              <a:rPr lang="en-US" altLang="ko-KR" dirty="0"/>
              <a:t>100% </a:t>
            </a:r>
            <a:r>
              <a:rPr lang="ko-KR" altLang="en-US" dirty="0"/>
              <a:t>확실한 정보나 지식을 얻는다는 것은 상당히 힘들다</a:t>
            </a:r>
            <a:r>
              <a:rPr lang="en-US" altLang="ko-KR" dirty="0"/>
              <a:t>. </a:t>
            </a:r>
            <a:r>
              <a:rPr lang="ko-KR" altLang="en-US" dirty="0"/>
              <a:t>따라서 우리가 사용하는 정보나 지식은 항상 어느 정도 불확실하다고 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6783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F23-0708-09F6-5BB0-2CF33727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몬티홀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37456-B80D-F3B9-FB56-81E23140EF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</a:t>
            </a:r>
            <a:r>
              <a:rPr lang="en-US" altLang="ko-KR" dirty="0"/>
              <a:t>1</a:t>
            </a:r>
            <a:r>
              <a:rPr lang="ko-KR" altLang="en-US" dirty="0"/>
              <a:t>번 문을 선택하면 그 문 뒤에 무엇이 있는지 아는 사회자가 염소가 있는 문</a:t>
            </a:r>
            <a:r>
              <a:rPr lang="en-US" altLang="ko-KR" dirty="0"/>
              <a:t>(3</a:t>
            </a:r>
            <a:r>
              <a:rPr lang="ko-KR" altLang="en-US" dirty="0"/>
              <a:t>번문이라고 하자</a:t>
            </a:r>
            <a:r>
              <a:rPr lang="en-US" altLang="ko-KR" dirty="0"/>
              <a:t>.)</a:t>
            </a:r>
            <a:r>
              <a:rPr lang="ko-KR" altLang="en-US" dirty="0"/>
              <a:t>을 연다</a:t>
            </a:r>
            <a:r>
              <a:rPr lang="en-US" altLang="ko-KR" dirty="0"/>
              <a:t>. </a:t>
            </a:r>
            <a:r>
              <a:rPr lang="ko-KR" altLang="en-US" dirty="0"/>
              <a:t>그런 다음</a:t>
            </a:r>
            <a:r>
              <a:rPr lang="en-US" altLang="ko-KR" dirty="0"/>
              <a:t>, </a:t>
            </a:r>
            <a:r>
              <a:rPr lang="ko-KR" altLang="en-US" dirty="0"/>
              <a:t>그는 “</a:t>
            </a:r>
            <a:r>
              <a:rPr lang="en-US" altLang="ko-KR" dirty="0"/>
              <a:t>2</a:t>
            </a:r>
            <a:r>
              <a:rPr lang="ko-KR" altLang="en-US" dirty="0"/>
              <a:t>번 문을 </a:t>
            </a:r>
            <a:r>
              <a:rPr lang="ko-KR" altLang="en-US" dirty="0" err="1"/>
              <a:t>선택하시겠습니까</a:t>
            </a:r>
            <a:r>
              <a:rPr lang="en-US" altLang="ko-KR" dirty="0"/>
              <a:t>?”</a:t>
            </a:r>
            <a:r>
              <a:rPr lang="ko-KR" altLang="en-US" dirty="0"/>
              <a:t>라고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선택을 바꾸는 것이 사용자에게 유리할까</a:t>
            </a:r>
            <a:r>
              <a:rPr lang="en-US" altLang="ko-KR" dirty="0"/>
              <a:t>? </a:t>
            </a:r>
            <a:r>
              <a:rPr lang="ko-KR" altLang="en-US" dirty="0"/>
              <a:t>그대로 있는 것이 유리할까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ED8E7-C048-2E57-B8A8-C89B8B51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429000"/>
            <a:ext cx="3024336" cy="14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92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F23-0708-09F6-5BB0-2CF33727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몬티홀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37456-B80D-F3B9-FB56-81E23140EF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직관적인 설명</a:t>
            </a:r>
            <a:r>
              <a:rPr lang="en-US" altLang="ko-KR" dirty="0"/>
              <a:t>: </a:t>
            </a:r>
            <a:r>
              <a:rPr lang="en-US" altLang="ko-KR" sz="1800" b="0" i="0" u="none" strike="noStrike" baseline="0" dirty="0">
                <a:latin typeface="YDVYMjOStd12"/>
              </a:rPr>
              <a:t> </a:t>
            </a:r>
            <a:r>
              <a:rPr lang="ko-KR" altLang="en-US" sz="1800" b="0" i="0" u="none" strike="noStrike" baseline="0" dirty="0">
                <a:latin typeface="YDVYMjOStd12"/>
              </a:rPr>
              <a:t>일단 참가자가</a:t>
            </a:r>
            <a:r>
              <a:rPr lang="en-US" altLang="ko-KR" sz="1800" b="0" i="0" u="none" strike="noStrike" baseline="0" dirty="0">
                <a:latin typeface="ITCGaramondStd-Lt"/>
              </a:rPr>
              <a:t>1 </a:t>
            </a:r>
            <a:r>
              <a:rPr lang="ko-KR" altLang="en-US" sz="1800" b="0" i="0" u="none" strike="noStrike" baseline="0" dirty="0">
                <a:latin typeface="YDVYMjOStd12"/>
              </a:rPr>
              <a:t>번 문을 선택하였고 자동차가 각 문 뒤에 있었을 </a:t>
            </a:r>
            <a:r>
              <a:rPr lang="en-US" altLang="ko-KR" sz="1800" b="0" i="0" u="none" strike="noStrike" baseline="0" dirty="0">
                <a:latin typeface="ITCGaramondStd-Lt"/>
              </a:rPr>
              <a:t>3</a:t>
            </a:r>
            <a:r>
              <a:rPr lang="ko-KR" altLang="en-US" sz="1800" b="0" i="0" u="none" strike="noStrike" baseline="0" dirty="0">
                <a:latin typeface="YDVYMjOStd12"/>
              </a:rPr>
              <a:t>가지의 경우를 생각할 수 있다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5ADF2F-81CC-71D1-709A-BCB8DA4C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348879"/>
            <a:ext cx="5688632" cy="39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70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F23-0708-09F6-5BB0-2CF33727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몬티홀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37456-B80D-F3B9-FB56-81E23140EF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베이즈</a:t>
            </a:r>
            <a:r>
              <a:rPr lang="ko-KR" altLang="en-US" dirty="0"/>
              <a:t>  정리를 이용해보자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D5F99C-F22F-7446-238C-E64C73A0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2" y="2276872"/>
            <a:ext cx="7956376" cy="7217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28194A-73E0-2046-1232-30C07375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142860"/>
            <a:ext cx="4679432" cy="545934"/>
          </a:xfrm>
          <a:prstGeom prst="rect">
            <a:avLst/>
          </a:prstGeom>
        </p:spPr>
      </p:pic>
      <p:pic>
        <p:nvPicPr>
          <p:cNvPr id="1025" name="_x443012816">
            <a:extLst>
              <a:ext uri="{FF2B5EF4-FFF2-40B4-BE49-F238E27FC236}">
                <a16:creationId xmlns:a16="http://schemas.microsoft.com/office/drawing/2014/main" id="{E85D1FCD-8FB0-CCA6-E684-CB6FD5A4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4" b="20895"/>
          <a:stretch>
            <a:fillRect/>
          </a:stretch>
        </p:blipFill>
        <p:spPr bwMode="auto">
          <a:xfrm>
            <a:off x="1475656" y="4089496"/>
            <a:ext cx="5854138" cy="20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5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F23-0708-09F6-5BB0-2CF33727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몬티홀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37456-B80D-F3B9-FB56-81E23140EF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052736"/>
            <a:ext cx="8153400" cy="5688632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random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NGames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10000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UnchangeGame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ChangeGame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=[]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range(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NGames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자동차는 랜덤하게 숨겨진다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random.choice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"Door2"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"Door3"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사용자가 첫 번째 선택을 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random.choice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"Door2"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"Door3"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호스트가 자동차가 있지 않은 문을 연다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OpenDoor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=list(set([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"Door2"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"Door3"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])-set([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]))[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남아 있는 문을 결정한다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OtherDoor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=list(set([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"Door2"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"Door3"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])-set([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OpenDoor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]))[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사용자가 선택을 바꾸지 않아서 성공하면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를 리스트에 추가한다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True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는 정수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UnchangeGame.append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사용자가 선택을 바꾸어서 성공하면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를 리스트에 추가한다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 True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는 정수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이다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ChangeGame.append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OtherDoor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CarDoor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b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각 리스트에서 정수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의 개수를 센다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   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NGames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개의 게임 중에서 바꾸지 않았을 때의 승률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{sum(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UnchangeGame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)/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NGames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\n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\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      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바꾸었을 때의 승률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{sum(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ChangeGame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)/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NGames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 algn="l">
              <a:spcBef>
                <a:spcPts val="0"/>
              </a:spcBef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3818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F23-0708-09F6-5BB0-2CF33727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몬티홀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37456-B80D-F3B9-FB56-81E23140EF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792088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27000" marR="0" indent="0" algn="l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10000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개의 게임 중에서 바꾸지 않았을 때의 승률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: 0.3313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바꾸었을 때의 승률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: 0.6687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900860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확신도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추론의 대안으로 가장 잘 알려져 있는 것은 확신도</a:t>
            </a:r>
            <a:r>
              <a:rPr lang="en-US" altLang="ko-KR" dirty="0"/>
              <a:t>(certainty factor)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확신도는</a:t>
            </a:r>
            <a:r>
              <a:rPr lang="ko-KR" altLang="en-US" dirty="0"/>
              <a:t> </a:t>
            </a:r>
            <a:r>
              <a:rPr lang="en-US" altLang="ko-KR" dirty="0"/>
              <a:t>MYCIN</a:t>
            </a:r>
            <a:r>
              <a:rPr lang="ko-KR" altLang="en-US" dirty="0"/>
              <a:t>이라는 전문가 시스템에서 사용</a:t>
            </a:r>
            <a:endParaRPr lang="en-US" altLang="ko-KR" dirty="0"/>
          </a:p>
          <a:p>
            <a:r>
              <a:rPr lang="en-US" altLang="ko-KR" dirty="0"/>
              <a:t>MYCIN</a:t>
            </a:r>
            <a:r>
              <a:rPr lang="ko-KR" altLang="en-US" dirty="0"/>
              <a:t>은 박테리아 감염을 진단하고 치료하는 전문가 시스템</a:t>
            </a:r>
            <a:endParaRPr lang="en-US" altLang="ko-KR" dirty="0"/>
          </a:p>
          <a:p>
            <a:r>
              <a:rPr lang="ko-KR" altLang="en-US" dirty="0"/>
              <a:t>확률 이론을 사용하기 위해서는 너무 많은 조건부 확률이 필요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9"/>
          <a:stretch/>
        </p:blipFill>
        <p:spPr>
          <a:xfrm>
            <a:off x="1907704" y="3789040"/>
            <a:ext cx="4608512" cy="24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38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확신도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확신도는</a:t>
            </a:r>
            <a:r>
              <a:rPr lang="ko-KR" altLang="en-US" dirty="0"/>
              <a:t> 전문가들의 신뢰도를 나타내는 수치이다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확신도는</a:t>
            </a:r>
            <a:r>
              <a:rPr lang="ko-KR" altLang="en-US" dirty="0"/>
              <a:t> </a:t>
            </a:r>
            <a:r>
              <a:rPr lang="en-US" altLang="ko-KR" dirty="0"/>
              <a:t>–1.0</a:t>
            </a:r>
            <a:r>
              <a:rPr lang="ko-KR" altLang="en-US" dirty="0"/>
              <a:t>에서 </a:t>
            </a:r>
            <a:r>
              <a:rPr lang="en-US" altLang="ko-KR" dirty="0"/>
              <a:t>+1.0</a:t>
            </a:r>
            <a:r>
              <a:rPr lang="ko-KR" altLang="en-US" dirty="0"/>
              <a:t>까지 줄 수 있었다</a:t>
            </a:r>
            <a:r>
              <a:rPr lang="en-US" altLang="ko-KR" dirty="0"/>
              <a:t>. -1.0</a:t>
            </a:r>
            <a:r>
              <a:rPr lang="ko-KR" altLang="en-US" dirty="0"/>
              <a:t>값은 확실한 거짓이라는 것을 의미하고 </a:t>
            </a:r>
            <a:r>
              <a:rPr lang="en-US" altLang="ko-KR" dirty="0"/>
              <a:t>+1.0 </a:t>
            </a:r>
            <a:r>
              <a:rPr lang="ko-KR" altLang="en-US" dirty="0"/>
              <a:t>값은 확실한 참을 의미한다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365760" lvl="1" indent="0" fontAlgn="base">
              <a:buNone/>
            </a:pPr>
            <a:r>
              <a:rPr lang="en-US" altLang="ko-KR" dirty="0"/>
              <a:t>IF 		E (</a:t>
            </a:r>
            <a:r>
              <a:rPr lang="ko-KR" altLang="en-US" dirty="0"/>
              <a:t>증거</a:t>
            </a:r>
            <a:r>
              <a:rPr lang="en-US" altLang="ko-KR" dirty="0"/>
              <a:t>)</a:t>
            </a:r>
            <a:endParaRPr lang="ko-KR" altLang="en-US" dirty="0"/>
          </a:p>
          <a:p>
            <a:pPr marL="365760" lvl="1" indent="0" fontAlgn="base">
              <a:buNone/>
            </a:pPr>
            <a:r>
              <a:rPr lang="en-US" altLang="ko-KR" dirty="0"/>
              <a:t>THEN 	H (</a:t>
            </a:r>
            <a:r>
              <a:rPr lang="ko-KR" altLang="en-US" dirty="0"/>
              <a:t>가설</a:t>
            </a:r>
            <a:r>
              <a:rPr lang="en-US" altLang="ko-KR" dirty="0"/>
              <a:t>, </a:t>
            </a:r>
            <a:r>
              <a:rPr lang="en-US" altLang="ko-KR" dirty="0" err="1"/>
              <a:t>cf</a:t>
            </a:r>
            <a:r>
              <a:rPr lang="en-US" altLang="ko-KR" dirty="0"/>
              <a:t>: +0.8)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924944"/>
            <a:ext cx="5256584" cy="9361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F48843-10A4-4147-842E-91AAC5275C0A}"/>
              </a:ext>
            </a:extLst>
          </p:cNvPr>
          <p:cNvSpPr txBox="1">
            <a:spLocks/>
          </p:cNvSpPr>
          <p:nvPr/>
        </p:nvSpPr>
        <p:spPr>
          <a:xfrm>
            <a:off x="899592" y="4077072"/>
            <a:ext cx="6263608" cy="13681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IF	1) The stain of the organism is gram positive, and</a:t>
            </a: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      	2) The morphology of the organism is coccus, and</a:t>
            </a: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	3) The growth conformation of the organism is chains</a:t>
            </a: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THEN   	There is suggestive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evidence (0.7) </a:t>
            </a:r>
            <a:r>
              <a:rPr lang="en-US" altLang="ko-KR" sz="1400" dirty="0">
                <a:latin typeface="Trebuchet MS" panose="020B0603020202020204" pitchFamily="34" charset="0"/>
              </a:rPr>
              <a:t>that the </a:t>
            </a: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identity of the organism is streptococcus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605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확신도의</a:t>
            </a:r>
            <a:r>
              <a:rPr lang="ko-KR" altLang="en-US" dirty="0"/>
              <a:t>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cf</a:t>
            </a:r>
            <a:r>
              <a:rPr lang="en-US" altLang="ko-KR" dirty="0"/>
              <a:t>[H, E] = MB(H, E) - MD(H, E)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lvl="1" fontAlgn="base"/>
            <a:r>
              <a:rPr lang="en-US" altLang="ko-KR" dirty="0" err="1"/>
              <a:t>cf</a:t>
            </a:r>
            <a:r>
              <a:rPr lang="en-US" altLang="ko-KR" dirty="0"/>
              <a:t>[H, E]</a:t>
            </a:r>
            <a:r>
              <a:rPr lang="ko-KR" altLang="en-US" dirty="0"/>
              <a:t>는 증거 </a:t>
            </a:r>
            <a:r>
              <a:rPr lang="en-US" altLang="ko-KR" dirty="0"/>
              <a:t>E</a:t>
            </a:r>
            <a:r>
              <a:rPr lang="ko-KR" altLang="en-US" dirty="0"/>
              <a:t>를 가지고 있을 때</a:t>
            </a:r>
            <a:r>
              <a:rPr lang="en-US" altLang="ko-KR" dirty="0"/>
              <a:t>, </a:t>
            </a:r>
            <a:r>
              <a:rPr lang="ko-KR" altLang="en-US" dirty="0"/>
              <a:t>가설 </a:t>
            </a:r>
            <a:r>
              <a:rPr lang="en-US" altLang="ko-KR" dirty="0"/>
              <a:t>H</a:t>
            </a:r>
            <a:r>
              <a:rPr lang="ko-KR" altLang="en-US" dirty="0"/>
              <a:t>에 대한 </a:t>
            </a:r>
            <a:r>
              <a:rPr lang="ko-KR" altLang="en-US" dirty="0" err="1"/>
              <a:t>확신도이다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MB[H, E]</a:t>
            </a:r>
            <a:r>
              <a:rPr lang="ko-KR" altLang="en-US" dirty="0"/>
              <a:t>는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/>
              <a:t>H</a:t>
            </a:r>
            <a:r>
              <a:rPr lang="ko-KR" altLang="en-US" dirty="0"/>
              <a:t>를 지지하는 정도를 측정한다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MD[H, E]</a:t>
            </a:r>
            <a:r>
              <a:rPr lang="ko-KR" altLang="en-US" dirty="0"/>
              <a:t>는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/>
              <a:t>H</a:t>
            </a:r>
            <a:r>
              <a:rPr lang="ko-KR" altLang="en-US" dirty="0"/>
              <a:t>의 부정을 지지하는 정도를 측정한다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MYCIN</a:t>
            </a:r>
            <a:r>
              <a:rPr lang="ko-KR" altLang="en-US" dirty="0"/>
              <a:t>에서 </a:t>
            </a:r>
            <a:r>
              <a:rPr lang="en-US" altLang="ko-KR" dirty="0"/>
              <a:t>MB</a:t>
            </a:r>
            <a:r>
              <a:rPr lang="ko-KR" altLang="en-US" dirty="0"/>
              <a:t>와 </a:t>
            </a:r>
            <a:r>
              <a:rPr lang="en-US" altLang="ko-KR" dirty="0"/>
              <a:t>MD</a:t>
            </a:r>
            <a:r>
              <a:rPr lang="ko-KR" altLang="en-US" dirty="0"/>
              <a:t>는 전문가인 의사들이 배정하는 확률로 정의된다</a:t>
            </a:r>
            <a:r>
              <a:rPr lang="en-US" altLang="ko-KR" dirty="0"/>
              <a:t>. </a:t>
            </a:r>
            <a:r>
              <a:rPr lang="ko-KR" altLang="en-US" dirty="0"/>
              <a:t>따라서 이들은 모두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값을 가진다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cf</a:t>
            </a:r>
            <a:r>
              <a:rPr lang="ko-KR" altLang="en-US" dirty="0"/>
              <a:t>는 </a:t>
            </a:r>
            <a:r>
              <a:rPr lang="en-US" altLang="ko-KR" dirty="0"/>
              <a:t>-1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값을 가진다</a:t>
            </a:r>
            <a:r>
              <a:rPr lang="en-US" altLang="ko-KR" dirty="0"/>
              <a:t>. </a:t>
            </a:r>
            <a:r>
              <a:rPr lang="en-US" altLang="ko-KR" dirty="0" err="1"/>
              <a:t>cf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을 향함에 따라 증거는 점점 가설을 지지한다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64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확신도의</a:t>
            </a:r>
            <a:r>
              <a:rPr lang="ko-KR" altLang="en-US" dirty="0"/>
              <a:t>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MYCIN</a:t>
            </a:r>
            <a:r>
              <a:rPr lang="ko-KR" altLang="en-US" dirty="0"/>
              <a:t>에서는 어떤 규칙이 점화되기 위해서는 확신도가 </a:t>
            </a:r>
            <a:r>
              <a:rPr lang="ko-KR" altLang="en-US" dirty="0" err="1"/>
              <a:t>문턱값을</a:t>
            </a:r>
            <a:r>
              <a:rPr lang="ko-KR" altLang="en-US" dirty="0"/>
              <a:t> 넘어야 한다</a:t>
            </a:r>
            <a:r>
              <a:rPr lang="en-US" altLang="ko-KR" dirty="0"/>
              <a:t>. </a:t>
            </a:r>
            <a:r>
              <a:rPr lang="ko-KR" altLang="en-US" dirty="0"/>
              <a:t>이때 불신의 정도인 </a:t>
            </a:r>
            <a:r>
              <a:rPr lang="en-US" altLang="ko-KR" dirty="0"/>
              <a:t>MD</a:t>
            </a:r>
            <a:r>
              <a:rPr lang="ko-KR" altLang="en-US" dirty="0"/>
              <a:t>가 영향을 심하게 끼치게 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예를 들어서 어떤 규칙의 </a:t>
            </a:r>
            <a:r>
              <a:rPr lang="en-US" altLang="ko-KR" dirty="0"/>
              <a:t>MB = 0.8 </a:t>
            </a:r>
            <a:r>
              <a:rPr lang="ko-KR" altLang="en-US" dirty="0"/>
              <a:t>이고 </a:t>
            </a:r>
            <a:r>
              <a:rPr lang="en-US" altLang="ko-KR" dirty="0"/>
              <a:t>MD = 0.6</a:t>
            </a:r>
            <a:r>
              <a:rPr lang="ko-KR" altLang="en-US" dirty="0"/>
              <a:t>이라고 하자</a:t>
            </a:r>
            <a:r>
              <a:rPr lang="en-US" altLang="ko-KR" dirty="0"/>
              <a:t>. </a:t>
            </a:r>
            <a:r>
              <a:rPr lang="ko-KR" altLang="en-US" dirty="0"/>
              <a:t>이 규칙이 점화되기 위한 </a:t>
            </a:r>
            <a:r>
              <a:rPr lang="ko-KR" altLang="en-US" dirty="0" err="1"/>
              <a:t>확신도의</a:t>
            </a:r>
            <a:r>
              <a:rPr lang="ko-KR" altLang="en-US" dirty="0"/>
              <a:t> </a:t>
            </a:r>
            <a:r>
              <a:rPr lang="ko-KR" altLang="en-US" dirty="0" err="1"/>
              <a:t>문턱값은</a:t>
            </a:r>
            <a:r>
              <a:rPr lang="ko-KR" altLang="en-US" dirty="0"/>
              <a:t> </a:t>
            </a:r>
            <a:r>
              <a:rPr lang="en-US" altLang="ko-KR" dirty="0"/>
              <a:t>0.25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r>
              <a:rPr lang="ko-KR" altLang="en-US" dirty="0"/>
              <a:t>이 규칙은 </a:t>
            </a:r>
            <a:r>
              <a:rPr lang="en-US" altLang="ko-KR" dirty="0"/>
              <a:t>MB</a:t>
            </a:r>
            <a:r>
              <a:rPr lang="ko-KR" altLang="en-US" dirty="0"/>
              <a:t>가 </a:t>
            </a:r>
            <a:r>
              <a:rPr lang="en-US" altLang="ko-KR" dirty="0"/>
              <a:t>0.8</a:t>
            </a:r>
            <a:r>
              <a:rPr lang="ko-KR" altLang="en-US" dirty="0"/>
              <a:t>이나 되지만 점화될 수가 없다</a:t>
            </a:r>
            <a:r>
              <a:rPr lang="en-US" altLang="ko-KR" dirty="0"/>
              <a:t>. MD</a:t>
            </a:r>
            <a:r>
              <a:rPr lang="ko-KR" altLang="en-US" dirty="0"/>
              <a:t>도 상당히 높기 때문이다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이 단점을 방지하기 위하여 </a:t>
            </a:r>
            <a:r>
              <a:rPr lang="ko-KR" altLang="en-US" dirty="0" err="1"/>
              <a:t>확신도의</a:t>
            </a:r>
            <a:r>
              <a:rPr lang="ko-KR" altLang="en-US" dirty="0"/>
              <a:t> 정의를 다음과 같이 변경한다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 fontAlgn="base"/>
            <a:r>
              <a:rPr lang="en-US" altLang="ko-KR" dirty="0" err="1"/>
              <a:t>cf</a:t>
            </a:r>
            <a:r>
              <a:rPr lang="en-US" altLang="ko-KR" dirty="0"/>
              <a:t>[H, E] = (MB – MD)/( 1- min(MB, MD) )</a:t>
            </a:r>
          </a:p>
          <a:p>
            <a:pPr lvl="2" fontAlgn="base"/>
            <a:r>
              <a:rPr lang="en-US" altLang="ko-KR" dirty="0"/>
              <a:t>(0.8-0.6)(1-min(0.8, 0.6)) = 0.2/0.4 = 0.5 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56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불확실한 증거를 가진 규칙에서의 확신도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불확실한 증거를 가진 규칙에서의 확신도</a:t>
            </a:r>
            <a:endParaRPr lang="en-US" altLang="ko-KR" dirty="0"/>
          </a:p>
          <a:p>
            <a:pPr lvl="1" fontAlgn="base"/>
            <a:r>
              <a:rPr lang="en-US" altLang="ko-KR" dirty="0"/>
              <a:t>IF </a:t>
            </a:r>
            <a:r>
              <a:rPr lang="ko-KR" altLang="en-US" dirty="0"/>
              <a:t>	</a:t>
            </a:r>
            <a:r>
              <a:rPr lang="en-US" altLang="ko-KR" dirty="0"/>
              <a:t>E (</a:t>
            </a:r>
            <a:r>
              <a:rPr lang="ko-KR" altLang="en-US" dirty="0"/>
              <a:t>불확실한 증거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en-US" altLang="ko-KR" dirty="0"/>
              <a:t>THEN </a:t>
            </a:r>
            <a:r>
              <a:rPr lang="ko-KR" altLang="en-US" dirty="0"/>
              <a:t>	</a:t>
            </a:r>
            <a:r>
              <a:rPr lang="en-US" altLang="ko-KR" dirty="0"/>
              <a:t>H (</a:t>
            </a:r>
            <a:r>
              <a:rPr lang="ko-KR" altLang="en-US" dirty="0"/>
              <a:t>가설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/>
          </a:p>
          <a:p>
            <a:pPr fontAlgn="base"/>
            <a:r>
              <a:rPr lang="pt-BR" altLang="ko-KR" dirty="0"/>
              <a:t>cf(H, e) = cf(E, e) × cf(H, E)</a:t>
            </a:r>
          </a:p>
          <a:p>
            <a:pPr fontAlgn="base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IF </a:t>
            </a:r>
            <a:r>
              <a:rPr lang="ko-KR" altLang="en-US" dirty="0"/>
              <a:t>	하늘이 흐리다</a:t>
            </a:r>
            <a:r>
              <a:rPr lang="en-US" altLang="ko-KR" dirty="0"/>
              <a:t>.(</a:t>
            </a:r>
            <a:r>
              <a:rPr lang="ko-KR" altLang="en-US" dirty="0"/>
              <a:t>불확실한 증거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en-US" altLang="ko-KR" dirty="0"/>
              <a:t>THEN </a:t>
            </a:r>
            <a:r>
              <a:rPr lang="ko-KR" altLang="en-US" dirty="0"/>
              <a:t>	비가 온다</a:t>
            </a:r>
            <a:r>
              <a:rPr lang="en-US" altLang="ko-KR" dirty="0"/>
              <a:t>.(</a:t>
            </a:r>
            <a:r>
              <a:rPr lang="ko-KR" altLang="en-US" dirty="0"/>
              <a:t>가설</a:t>
            </a:r>
            <a:r>
              <a:rPr lang="en-US" altLang="ko-KR" dirty="0"/>
              <a:t>, </a:t>
            </a:r>
            <a:r>
              <a:rPr lang="en-US" altLang="ko-KR" dirty="0" err="1"/>
              <a:t>cf</a:t>
            </a:r>
            <a:r>
              <a:rPr lang="en-US" altLang="ko-KR" dirty="0"/>
              <a:t>=0.8)</a:t>
            </a:r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규칙의 전제인 “하늘이 </a:t>
            </a:r>
            <a:r>
              <a:rPr lang="ko-KR" altLang="en-US" dirty="0" err="1"/>
              <a:t>흐리다”의</a:t>
            </a:r>
            <a:r>
              <a:rPr lang="ko-KR" altLang="en-US" dirty="0"/>
              <a:t> 확신도가 </a:t>
            </a:r>
            <a:r>
              <a:rPr lang="en-US" altLang="ko-KR" dirty="0"/>
              <a:t>0.6</a:t>
            </a:r>
            <a:endParaRPr lang="ko-KR" altLang="en-US" dirty="0"/>
          </a:p>
          <a:p>
            <a:pPr lvl="1" fontAlgn="base"/>
            <a:r>
              <a:rPr lang="en-US" altLang="ko-KR" dirty="0" err="1"/>
              <a:t>cf</a:t>
            </a:r>
            <a:r>
              <a:rPr lang="en-US" altLang="ko-KR" dirty="0"/>
              <a:t>(H, e) = </a:t>
            </a:r>
            <a:r>
              <a:rPr lang="en-US" altLang="ko-KR" dirty="0" err="1"/>
              <a:t>cf</a:t>
            </a:r>
            <a:r>
              <a:rPr lang="en-US" altLang="ko-KR" dirty="0"/>
              <a:t>(E, e) × </a:t>
            </a:r>
            <a:r>
              <a:rPr lang="en-US" altLang="ko-KR" dirty="0" err="1"/>
              <a:t>cf</a:t>
            </a:r>
            <a:r>
              <a:rPr lang="en-US" altLang="ko-KR" dirty="0"/>
              <a:t>(H, E) = 0.6 × 0.8 = 0.48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2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불확실성의 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집에서 공항까지 가는 문제</a:t>
            </a:r>
            <a:endParaRPr lang="en-US" altLang="ko-KR" dirty="0"/>
          </a:p>
          <a:p>
            <a:pPr lvl="1"/>
            <a:r>
              <a:rPr lang="en-US" altLang="ko-KR" dirty="0" err="1"/>
              <a:t>중간에</a:t>
            </a:r>
            <a:r>
              <a:rPr lang="en-US" altLang="ko-KR" dirty="0"/>
              <a:t> </a:t>
            </a:r>
            <a:r>
              <a:rPr lang="en-US" altLang="ko-KR" dirty="0" err="1"/>
              <a:t>자동차가</a:t>
            </a:r>
            <a:r>
              <a:rPr lang="en-US" altLang="ko-KR" dirty="0"/>
              <a:t> </a:t>
            </a:r>
            <a:r>
              <a:rPr lang="en-US" altLang="ko-KR" dirty="0" err="1"/>
              <a:t>고장</a:t>
            </a:r>
            <a:r>
              <a:rPr lang="en-US" altLang="ko-KR" dirty="0"/>
              <a:t> 날 </a:t>
            </a:r>
            <a:r>
              <a:rPr lang="en-US" altLang="ko-KR" dirty="0" err="1"/>
              <a:t>수도</a:t>
            </a:r>
            <a:r>
              <a:rPr lang="en-US" altLang="ko-KR" dirty="0"/>
              <a:t> </a:t>
            </a:r>
            <a:r>
              <a:rPr lang="en-US" altLang="ko-KR" dirty="0" err="1"/>
              <a:t>있고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 err="1"/>
              <a:t>엄청난</a:t>
            </a:r>
            <a:r>
              <a:rPr lang="en-US" altLang="ko-KR" dirty="0"/>
              <a:t> </a:t>
            </a:r>
            <a:r>
              <a:rPr lang="en-US" altLang="ko-KR" dirty="0" err="1"/>
              <a:t>차량</a:t>
            </a:r>
            <a:r>
              <a:rPr lang="en-US" altLang="ko-KR" dirty="0"/>
              <a:t> </a:t>
            </a:r>
            <a:r>
              <a:rPr lang="en-US" altLang="ko-KR" dirty="0" err="1"/>
              <a:t>정체를</a:t>
            </a:r>
            <a:r>
              <a:rPr lang="en-US" altLang="ko-KR" dirty="0"/>
              <a:t> </a:t>
            </a:r>
            <a:r>
              <a:rPr lang="en-US" altLang="ko-KR" dirty="0" err="1"/>
              <a:t>겪을</a:t>
            </a:r>
            <a:r>
              <a:rPr lang="en-US" altLang="ko-KR" dirty="0"/>
              <a:t> </a:t>
            </a:r>
            <a:r>
              <a:rPr lang="en-US" altLang="ko-KR" dirty="0" err="1"/>
              <a:t>수도</a:t>
            </a:r>
            <a:r>
              <a:rPr lang="en-US" altLang="ko-KR" dirty="0"/>
              <a:t> </a:t>
            </a:r>
            <a:r>
              <a:rPr lang="en-US" altLang="ko-KR" dirty="0" err="1"/>
              <a:t>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공항이</a:t>
            </a:r>
            <a:r>
              <a:rPr lang="en-US" altLang="ko-KR" dirty="0"/>
              <a:t> </a:t>
            </a:r>
            <a:r>
              <a:rPr lang="en-US" altLang="ko-KR" dirty="0" err="1"/>
              <a:t>몹시</a:t>
            </a:r>
            <a:r>
              <a:rPr lang="en-US" altLang="ko-KR" dirty="0"/>
              <a:t> </a:t>
            </a:r>
            <a:r>
              <a:rPr lang="en-US" altLang="ko-KR" dirty="0" err="1"/>
              <a:t>혼잡하여서</a:t>
            </a:r>
            <a:r>
              <a:rPr lang="en-US" altLang="ko-KR" dirty="0"/>
              <a:t> </a:t>
            </a:r>
            <a:r>
              <a:rPr lang="en-US" altLang="ko-KR" dirty="0" err="1"/>
              <a:t>수속에</a:t>
            </a:r>
            <a:r>
              <a:rPr lang="en-US" altLang="ko-KR" dirty="0"/>
              <a:t> </a:t>
            </a:r>
            <a:r>
              <a:rPr lang="en-US" altLang="ko-KR" dirty="0" err="1"/>
              <a:t>시간이</a:t>
            </a:r>
            <a:r>
              <a:rPr lang="en-US" altLang="ko-KR" dirty="0"/>
              <a:t> </a:t>
            </a:r>
            <a:r>
              <a:rPr lang="en-US" altLang="ko-KR" dirty="0" err="1"/>
              <a:t>많이</a:t>
            </a:r>
            <a:r>
              <a:rPr lang="en-US" altLang="ko-KR" dirty="0"/>
              <a:t> </a:t>
            </a:r>
            <a:r>
              <a:rPr lang="en-US" altLang="ko-KR" dirty="0" err="1"/>
              <a:t>걸릴</a:t>
            </a:r>
            <a:r>
              <a:rPr lang="en-US" altLang="ko-KR" dirty="0"/>
              <a:t> </a:t>
            </a:r>
            <a:r>
              <a:rPr lang="en-US" altLang="ko-KR" dirty="0" err="1"/>
              <a:t>수도</a:t>
            </a:r>
            <a:r>
              <a:rPr lang="en-US" altLang="ko-KR" dirty="0"/>
              <a:t> </a:t>
            </a:r>
            <a:r>
              <a:rPr lang="en-US" altLang="ko-KR" dirty="0" err="1"/>
              <a:t>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73016"/>
            <a:ext cx="6516216" cy="20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03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규칙이 여러 개의 전제를 가지는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AND</a:t>
            </a:r>
            <a:r>
              <a:rPr lang="ko-KR" altLang="en-US" dirty="0"/>
              <a:t>로 연결되는 경우</a:t>
            </a:r>
            <a:endParaRPr lang="en-US" altLang="ko-KR" dirty="0"/>
          </a:p>
          <a:p>
            <a:pPr lvl="1" fontAlgn="base"/>
            <a:r>
              <a:rPr lang="en-US" altLang="ko-KR" dirty="0"/>
              <a:t>IF 	E1 AND E2</a:t>
            </a:r>
          </a:p>
          <a:p>
            <a:pPr lvl="1" fontAlgn="base"/>
            <a:r>
              <a:rPr lang="en-US" altLang="ko-KR" dirty="0"/>
              <a:t>THEN 	H (</a:t>
            </a:r>
            <a:r>
              <a:rPr lang="ko-KR" altLang="en-US" dirty="0"/>
              <a:t>가설</a:t>
            </a:r>
            <a:r>
              <a:rPr lang="en-US" altLang="ko-KR" dirty="0"/>
              <a:t>, </a:t>
            </a:r>
            <a:r>
              <a:rPr lang="en-US" altLang="ko-KR" dirty="0" err="1"/>
              <a:t>cf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/>
          </a:p>
          <a:p>
            <a:pPr lvl="1" fontAlgn="base"/>
            <a:r>
              <a:rPr lang="pt-BR" altLang="ko-KR" dirty="0"/>
              <a:t>cf(H, E1∩E2) = min( cf(E1), cf(E2) ) × cf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OR</a:t>
            </a:r>
            <a:r>
              <a:rPr lang="ko-KR" altLang="en-US" dirty="0"/>
              <a:t>로 연결되는 경우</a:t>
            </a:r>
            <a:endParaRPr lang="en-US" altLang="ko-KR" dirty="0"/>
          </a:p>
          <a:p>
            <a:pPr lvl="1" fontAlgn="base"/>
            <a:r>
              <a:rPr lang="en-US" altLang="ko-KR" dirty="0"/>
              <a:t>IF 	E1 OR E2</a:t>
            </a:r>
          </a:p>
          <a:p>
            <a:pPr lvl="1" fontAlgn="base"/>
            <a:r>
              <a:rPr lang="en-US" altLang="ko-KR" dirty="0"/>
              <a:t>THEN 	H (</a:t>
            </a:r>
            <a:r>
              <a:rPr lang="ko-KR" altLang="en-US" dirty="0"/>
              <a:t>가설</a:t>
            </a:r>
            <a:r>
              <a:rPr lang="en-US" altLang="ko-KR" dirty="0"/>
              <a:t>, </a:t>
            </a:r>
            <a:r>
              <a:rPr lang="en-US" altLang="ko-KR" dirty="0" err="1"/>
              <a:t>cf</a:t>
            </a:r>
            <a:r>
              <a:rPr lang="en-US" altLang="ko-KR" dirty="0"/>
              <a:t>)</a:t>
            </a:r>
          </a:p>
          <a:p>
            <a:pPr lvl="1" fontAlgn="base"/>
            <a:endParaRPr lang="pt-BR" altLang="ko-KR" dirty="0"/>
          </a:p>
          <a:p>
            <a:pPr lvl="1" fontAlgn="base"/>
            <a:r>
              <a:rPr lang="pt-BR" altLang="ko-KR" dirty="0"/>
              <a:t>cf(H, E1∪E2) = max( cf(E1), cf(E2) ) × cf </a:t>
            </a:r>
          </a:p>
          <a:p>
            <a:pPr lvl="2"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005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규칙이 여러 개의 전제를 가지는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규칙</a:t>
            </a:r>
            <a:r>
              <a:rPr lang="en-US" altLang="ko-KR" dirty="0"/>
              <a:t> </a:t>
            </a:r>
          </a:p>
          <a:p>
            <a:pPr lvl="1" fontAlgn="base"/>
            <a:r>
              <a:rPr lang="en-US" altLang="ko-KR" dirty="0"/>
              <a:t>IF </a:t>
            </a:r>
            <a:r>
              <a:rPr lang="ko-KR" altLang="en-US" dirty="0"/>
              <a:t>	하늘이 흐리다</a:t>
            </a:r>
            <a:r>
              <a:rPr lang="en-US" altLang="ko-KR" dirty="0"/>
              <a:t>. OR </a:t>
            </a:r>
            <a:r>
              <a:rPr lang="ko-KR" altLang="en-US" dirty="0"/>
              <a:t>비가 온다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THEN </a:t>
            </a:r>
            <a:r>
              <a:rPr lang="ko-KR" altLang="en-US" dirty="0"/>
              <a:t>	우산을 준비한다</a:t>
            </a:r>
            <a:r>
              <a:rPr lang="en-US" altLang="ko-KR" dirty="0"/>
              <a:t>.(</a:t>
            </a:r>
            <a:r>
              <a:rPr lang="en-US" altLang="ko-KR" dirty="0" err="1"/>
              <a:t>cf</a:t>
            </a:r>
            <a:r>
              <a:rPr lang="en-US" altLang="ko-KR" dirty="0"/>
              <a:t> 0.9)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“하늘이 </a:t>
            </a:r>
            <a:r>
              <a:rPr lang="ko-KR" altLang="en-US" dirty="0" err="1"/>
              <a:t>흐리다”의</a:t>
            </a:r>
            <a:r>
              <a:rPr lang="ko-KR" altLang="en-US" dirty="0"/>
              <a:t> </a:t>
            </a:r>
            <a:r>
              <a:rPr lang="ko-KR" altLang="en-US" dirty="0" err="1"/>
              <a:t>확신도는</a:t>
            </a:r>
            <a:r>
              <a:rPr lang="ko-KR" altLang="en-US" dirty="0"/>
              <a:t> </a:t>
            </a:r>
            <a:r>
              <a:rPr lang="en-US" altLang="ko-KR" dirty="0"/>
              <a:t>0.5, “</a:t>
            </a:r>
            <a:r>
              <a:rPr lang="ko-KR" altLang="en-US" dirty="0"/>
              <a:t>비가 </a:t>
            </a:r>
            <a:r>
              <a:rPr lang="ko-KR" altLang="en-US" dirty="0" err="1"/>
              <a:t>온다”의</a:t>
            </a:r>
            <a:r>
              <a:rPr lang="ko-KR" altLang="en-US" dirty="0"/>
              <a:t> </a:t>
            </a:r>
            <a:r>
              <a:rPr lang="ko-KR" altLang="en-US" dirty="0" err="1"/>
              <a:t>확신도는</a:t>
            </a:r>
            <a:r>
              <a:rPr lang="ko-KR" altLang="en-US" dirty="0"/>
              <a:t> </a:t>
            </a:r>
            <a:r>
              <a:rPr lang="en-US" altLang="ko-KR" dirty="0"/>
              <a:t>0.6</a:t>
            </a:r>
          </a:p>
          <a:p>
            <a:pPr fontAlgn="base"/>
            <a:r>
              <a:rPr lang="ko-KR" altLang="en-US" dirty="0"/>
              <a:t>“우산을 </a:t>
            </a:r>
            <a:r>
              <a:rPr lang="ko-KR" altLang="en-US" dirty="0" err="1"/>
              <a:t>준비한다“는</a:t>
            </a:r>
            <a:r>
              <a:rPr lang="ko-KR" altLang="en-US" dirty="0"/>
              <a:t> 가설의 </a:t>
            </a:r>
            <a:r>
              <a:rPr lang="ko-KR" altLang="en-US" dirty="0" err="1"/>
              <a:t>확신도는</a:t>
            </a:r>
            <a:r>
              <a:rPr lang="ko-KR" altLang="en-US" dirty="0"/>
              <a:t> 다음과 같이 계산할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 err="1"/>
              <a:t>cf</a:t>
            </a:r>
            <a:r>
              <a:rPr lang="en-US" altLang="ko-KR" dirty="0"/>
              <a:t>(H, E1</a:t>
            </a:r>
            <a:r>
              <a:rPr lang="ko-KR" altLang="en-US" dirty="0"/>
              <a:t>∪</a:t>
            </a:r>
            <a:r>
              <a:rPr lang="en-US" altLang="ko-KR" dirty="0"/>
              <a:t>E2) = max( 0.5, 0.6 ) × 0.9 = 0.54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801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5567A-1B6B-6939-B29C-72848B86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확신도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6EDCE-90BB-1275-74D9-A9FCD21CF2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확신도를 가지고 여러 가지 계산을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만약 다음과 같이 규칙의 증거가 여러 증거들의 조합이라고 할 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규칙의 확신도는 어떻게 계산해야 하는가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? </a:t>
            </a:r>
          </a:p>
          <a:p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</a:rPr>
              <a:t>구체적인 수를 가지고 계산해보자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</a:rPr>
              <a:t>. E1 = 0.8, E2 = 0.9, E3 = 0.1, E4 = -0.4, E5 = -0.5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</a:rPr>
              <a:t>라고 하면 전체 증거의 확신도는 다음과 같다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</a:rPr>
              <a:t>. </a:t>
            </a: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</a:rPr>
              <a:t>	E = max(min(0.8, 0.9, 0.1), min(-0.4,-(-0.5))</a:t>
            </a: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</a:rPr>
              <a:t>		= max(0.1, -0.4)</a:t>
            </a: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</a:rPr>
              <a:t>		= 0.1	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33AB9-CB1D-457E-A354-8650C0707079}"/>
              </a:ext>
            </a:extLst>
          </p:cNvPr>
          <p:cNvSpPr txBox="1"/>
          <p:nvPr/>
        </p:nvSpPr>
        <p:spPr>
          <a:xfrm>
            <a:off x="1739350" y="2541507"/>
            <a:ext cx="4439036" cy="8264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i="1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IF (E1 AND E2 AND E3) OR (E4 AND NOT E5)</a:t>
            </a:r>
            <a:endParaRPr lang="en-US" altLang="ko-KR" sz="1600" i="1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i="1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THEN H </a:t>
            </a:r>
            <a:endParaRPr lang="en-US" altLang="ko-KR" sz="1600" i="1" kern="0" spc="0" dirty="0">
              <a:solidFill>
                <a:srgbClr val="000000"/>
              </a:solidFill>
              <a:effectLst/>
              <a:latin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312547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확률 이론은 전문가 시스템에서 불확실성을 다룰 수 있도록 수학적으로 정확한 접근법을 알려준다</a:t>
            </a:r>
            <a:r>
              <a:rPr lang="en-US" altLang="ko-KR" dirty="0"/>
              <a:t>. </a:t>
            </a:r>
            <a:r>
              <a:rPr lang="ko-KR" altLang="en-US" dirty="0" err="1"/>
              <a:t>베이즈</a:t>
            </a:r>
            <a:r>
              <a:rPr lang="ko-KR" altLang="en-US" dirty="0"/>
              <a:t> 추론이 대표적인 예이다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 err="1"/>
              <a:t>베이즈</a:t>
            </a:r>
            <a:r>
              <a:rPr lang="ko-KR" altLang="en-US" dirty="0"/>
              <a:t> 추론이란 </a:t>
            </a:r>
            <a:r>
              <a:rPr lang="en-US" altLang="ko-KR" dirty="0"/>
              <a:t>"IF </a:t>
            </a:r>
            <a:r>
              <a:rPr lang="ko-KR" altLang="en-US" dirty="0"/>
              <a:t>증거 </a:t>
            </a:r>
            <a:r>
              <a:rPr lang="en-US" altLang="ko-KR" dirty="0"/>
              <a:t>THEN </a:t>
            </a:r>
            <a:r>
              <a:rPr lang="ko-KR" altLang="en-US" dirty="0" err="1"/>
              <a:t>가설“에서</a:t>
            </a:r>
            <a:r>
              <a:rPr lang="ko-KR" altLang="en-US" dirty="0"/>
              <a:t> 증거의 확률이 주어지는 경우에 가설의 신뢰도를 조건부 확률로 계산하는 방법이다</a:t>
            </a:r>
            <a:r>
              <a:rPr lang="en-US" altLang="ko-KR" dirty="0"/>
              <a:t>. </a:t>
            </a:r>
          </a:p>
          <a:p>
            <a:pPr lvl="0" fontAlgn="base"/>
            <a:endParaRPr lang="ko-KR" altLang="en-US" dirty="0"/>
          </a:p>
          <a:p>
            <a:pPr lvl="0" fontAlgn="base"/>
            <a:r>
              <a:rPr lang="ko-KR" altLang="en-US" dirty="0"/>
              <a:t>확신도 이론은 </a:t>
            </a:r>
            <a:r>
              <a:rPr lang="ko-KR" altLang="en-US" dirty="0" err="1"/>
              <a:t>베이즈</a:t>
            </a:r>
            <a:r>
              <a:rPr lang="ko-KR" altLang="en-US" dirty="0"/>
              <a:t> 추론의 대안으로 많이 사용된다</a:t>
            </a:r>
            <a:r>
              <a:rPr lang="en-US" altLang="ko-KR" dirty="0"/>
              <a:t>. </a:t>
            </a:r>
            <a:r>
              <a:rPr lang="ko-KR" altLang="en-US" dirty="0"/>
              <a:t>박테리아 감염을 진단하는 </a:t>
            </a:r>
            <a:r>
              <a:rPr lang="en-US" altLang="ko-KR" dirty="0"/>
              <a:t>MYCIN</a:t>
            </a:r>
            <a:r>
              <a:rPr lang="ko-KR" altLang="en-US" dirty="0"/>
              <a:t>에서 사용하였다</a:t>
            </a:r>
            <a:r>
              <a:rPr lang="en-US" altLang="ko-KR" dirty="0"/>
              <a:t>. </a:t>
            </a:r>
            <a:r>
              <a:rPr lang="ko-KR" altLang="en-US" dirty="0"/>
              <a:t>확신도 이론이란 </a:t>
            </a:r>
            <a:r>
              <a:rPr lang="en-US" altLang="ko-KR" dirty="0"/>
              <a:t>"IF </a:t>
            </a:r>
            <a:r>
              <a:rPr lang="ko-KR" altLang="en-US" dirty="0"/>
              <a:t>증거 </a:t>
            </a:r>
            <a:r>
              <a:rPr lang="en-US" altLang="ko-KR" dirty="0"/>
              <a:t>THEN </a:t>
            </a:r>
            <a:r>
              <a:rPr lang="ko-KR" altLang="en-US" dirty="0" err="1"/>
              <a:t>가설“에서</a:t>
            </a:r>
            <a:r>
              <a:rPr lang="ko-KR" altLang="en-US" dirty="0"/>
              <a:t> 증거의 확신도가 주어지는 경우에 가설의 신뢰도를 확신도 형태로 계산하는 방법이다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68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불확실성의 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내과에서 환자를 진단하는 전문가 시스템</a:t>
            </a:r>
          </a:p>
          <a:p>
            <a:pPr lvl="1" fontAlgn="base"/>
            <a:r>
              <a:rPr lang="ko-KR" altLang="en-US" dirty="0"/>
              <a:t>규칙</a:t>
            </a:r>
            <a:r>
              <a:rPr lang="en-US" altLang="ko-KR" dirty="0"/>
              <a:t>: </a:t>
            </a:r>
            <a:r>
              <a:rPr lang="ko-KR" altLang="en-US" dirty="0"/>
              <a:t>감기이다 → 열이 있다</a:t>
            </a:r>
            <a:r>
              <a:rPr lang="en-US" altLang="ko-KR" dirty="0"/>
              <a:t>.  -&gt; 100% </a:t>
            </a:r>
            <a:r>
              <a:rPr lang="ko-KR" altLang="en-US" dirty="0"/>
              <a:t>확실할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2"/>
          <a:stretch/>
        </p:blipFill>
        <p:spPr>
          <a:xfrm>
            <a:off x="1043608" y="2780928"/>
            <a:ext cx="613038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2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불확실성은 왜 발생하는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데이터의 불확실성</a:t>
            </a:r>
            <a:r>
              <a:rPr lang="en-US" altLang="ko-KR" dirty="0"/>
              <a:t>: </a:t>
            </a:r>
            <a:r>
              <a:rPr lang="ko-KR" altLang="en-US" dirty="0"/>
              <a:t>센서로부터 얻는 데이터는 장치의 측정 오류나 오차 때문에 완전하지 못하다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지식의 불완전성</a:t>
            </a:r>
            <a:r>
              <a:rPr lang="en-US" altLang="ko-KR" dirty="0"/>
              <a:t>: </a:t>
            </a:r>
            <a:r>
              <a:rPr lang="ko-KR" altLang="en-US" dirty="0"/>
              <a:t>전문가로부터 얻는 지식은 완전하지 않을 수 있다</a:t>
            </a:r>
            <a:r>
              <a:rPr lang="en-US" altLang="ko-KR" dirty="0"/>
              <a:t>. </a:t>
            </a:r>
            <a:r>
              <a:rPr lang="ko-KR" altLang="en-US" dirty="0"/>
              <a:t>문제 영역 자체가 불확실할 수도 있다</a:t>
            </a:r>
            <a:r>
              <a:rPr lang="en-US" altLang="ko-KR" dirty="0"/>
              <a:t>. </a:t>
            </a:r>
            <a:r>
              <a:rPr lang="ko-KR" altLang="en-US" dirty="0"/>
              <a:t>예를 들어서 주식 예측이나 부동산 투자의 경우에는 문제 자체에 불확실성이 존재한다</a:t>
            </a:r>
            <a:r>
              <a:rPr lang="en-US" altLang="ko-KR" dirty="0"/>
              <a:t>.</a:t>
            </a:r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전문가들의 관점이 다른 경우</a:t>
            </a:r>
            <a:r>
              <a:rPr lang="en-US" altLang="ko-KR" dirty="0"/>
              <a:t>: </a:t>
            </a:r>
            <a:r>
              <a:rPr lang="ko-KR" altLang="en-US" dirty="0"/>
              <a:t>전문가들마다 의견이 다를 수 있다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정보 획득의 불완전성</a:t>
            </a:r>
            <a:r>
              <a:rPr lang="en-US" altLang="ko-KR" dirty="0"/>
              <a:t>: </a:t>
            </a:r>
            <a:r>
              <a:rPr lang="ko-KR" altLang="en-US" dirty="0"/>
              <a:t>정보 자체를 모두 수집하거나 처리할 수 없기 때문에 불확실성이 발생한다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부정확한 언어</a:t>
            </a:r>
            <a:r>
              <a:rPr lang="en-US" altLang="ko-KR" dirty="0"/>
              <a:t>: </a:t>
            </a:r>
            <a:r>
              <a:rPr lang="ko-KR" altLang="en-US" dirty="0"/>
              <a:t>인간이 사용하는 자연어에는 모호한 단어가 많다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8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시스템에서의 불확실성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믿음의 정도</a:t>
            </a:r>
            <a:r>
              <a:rPr lang="en-US" altLang="ko-KR" dirty="0"/>
              <a:t>(</a:t>
            </a:r>
            <a:r>
              <a:rPr lang="ko-KR" altLang="en-US" dirty="0"/>
              <a:t>또는 가능성</a:t>
            </a:r>
            <a:r>
              <a:rPr lang="en-US" altLang="ko-KR" dirty="0"/>
              <a:t>)</a:t>
            </a:r>
            <a:r>
              <a:rPr lang="ko-KR" altLang="en-US" dirty="0"/>
              <a:t>를 다루는 수학적인 도구는 확률 이론</a:t>
            </a:r>
            <a:r>
              <a:rPr lang="en-US" altLang="ko-KR" dirty="0"/>
              <a:t>(probability theory)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 도구</a:t>
            </a:r>
            <a:endParaRPr lang="en-US" altLang="ko-KR" dirty="0"/>
          </a:p>
          <a:p>
            <a:pPr lvl="1" fontAlgn="base"/>
            <a:r>
              <a:rPr lang="ko-KR" altLang="en-US" dirty="0" err="1"/>
              <a:t>베이즈</a:t>
            </a:r>
            <a:r>
              <a:rPr lang="ko-KR" altLang="en-US" dirty="0"/>
              <a:t> 추론</a:t>
            </a:r>
            <a:r>
              <a:rPr lang="en-US" altLang="ko-KR" dirty="0"/>
              <a:t>(Bayesian reasoning)</a:t>
            </a:r>
          </a:p>
          <a:p>
            <a:pPr lvl="1" fontAlgn="base"/>
            <a:r>
              <a:rPr lang="ko-KR" altLang="en-US" dirty="0"/>
              <a:t>확신도</a:t>
            </a:r>
            <a:r>
              <a:rPr lang="en-US" altLang="ko-KR" dirty="0"/>
              <a:t>(certainty factor)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00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학률을</a:t>
            </a:r>
            <a:r>
              <a:rPr lang="ko-KR" altLang="en-US" dirty="0"/>
              <a:t> 이용한 불확실성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확률적인 추론</a:t>
            </a:r>
            <a:r>
              <a:rPr lang="en-US" altLang="ko-KR" dirty="0"/>
              <a:t>(probabilistic reasoning)</a:t>
            </a:r>
            <a:r>
              <a:rPr lang="ko-KR" altLang="en-US" dirty="0"/>
              <a:t>에서는 명제의 </a:t>
            </a:r>
            <a:r>
              <a:rPr lang="ko-KR" altLang="en-US" dirty="0" err="1"/>
              <a:t>진리값이</a:t>
            </a:r>
            <a:r>
              <a:rPr lang="ko-KR" altLang="en-US" dirty="0"/>
              <a:t> </a:t>
            </a:r>
            <a:r>
              <a:rPr lang="en-US" altLang="ko-KR" dirty="0"/>
              <a:t>0(</a:t>
            </a:r>
            <a:r>
              <a:rPr lang="ko-KR" altLang="en-US" dirty="0"/>
              <a:t>거짓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1(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이 아니고 </a:t>
            </a:r>
            <a:r>
              <a:rPr lang="en-US" altLang="ko-KR" dirty="0"/>
              <a:t>0.0</a:t>
            </a:r>
            <a:r>
              <a:rPr lang="ko-KR" altLang="en-US" dirty="0"/>
              <a:t>에서 </a:t>
            </a:r>
            <a:r>
              <a:rPr lang="en-US" altLang="ko-KR" dirty="0"/>
              <a:t>1.0 </a:t>
            </a:r>
            <a:r>
              <a:rPr lang="ko-KR" altLang="en-US" dirty="0"/>
              <a:t>사이의 값을 가진다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확률적인 추론에서는 가장 확률이 높은 결론이 선택된다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73016"/>
            <a:ext cx="1644229" cy="14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확률과 사후 확률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5402" y="1550151"/>
            <a:ext cx="681037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23" y="2547039"/>
            <a:ext cx="3819525" cy="1028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560" y="3540783"/>
            <a:ext cx="3448050" cy="1047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532339"/>
            <a:ext cx="4791075" cy="714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43" y="5373216"/>
            <a:ext cx="4314825" cy="10572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5246714"/>
            <a:ext cx="4680520" cy="1278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0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2672</TotalTime>
  <Words>2106</Words>
  <Application>Microsoft Office PowerPoint</Application>
  <PresentationFormat>화면 슬라이드 쇼(4:3)</PresentationFormat>
  <Paragraphs>250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7" baseType="lpstr">
      <vt:lpstr>ITCGaramondStd-Lt</vt:lpstr>
      <vt:lpstr>YDVYMjOStd12</vt:lpstr>
      <vt:lpstr>굴림</vt:lpstr>
      <vt:lpstr>굴림체</vt:lpstr>
      <vt:lpstr>맑은 고딕</vt:lpstr>
      <vt:lpstr>한양신명조</vt:lpstr>
      <vt:lpstr>휴먼명조</vt:lpstr>
      <vt:lpstr>Arial</vt:lpstr>
      <vt:lpstr>Trebuchet MS</vt:lpstr>
      <vt:lpstr>Tw Cen MT</vt:lpstr>
      <vt:lpstr>Wingdings</vt:lpstr>
      <vt:lpstr>Wingdings 2</vt:lpstr>
      <vt:lpstr>가을</vt:lpstr>
      <vt:lpstr>제7장 불확실성</vt:lpstr>
      <vt:lpstr>학습 목표</vt:lpstr>
      <vt:lpstr>불확실성</vt:lpstr>
      <vt:lpstr>불확실성의 예</vt:lpstr>
      <vt:lpstr>불확실성의 예</vt:lpstr>
      <vt:lpstr>불확실성은 왜 발생하는 것인가?</vt:lpstr>
      <vt:lpstr>인공지능 시스템에서의 불확실성 처리</vt:lpstr>
      <vt:lpstr>학률을 이용한 불확실성 처리</vt:lpstr>
      <vt:lpstr>사전 확률과 사후 확률</vt:lpstr>
      <vt:lpstr>베이즈 규칙</vt:lpstr>
      <vt:lpstr>베이즈 정리</vt:lpstr>
      <vt:lpstr>Lab: Z-바이러스</vt:lpstr>
      <vt:lpstr>Lab: Z-바이러스</vt:lpstr>
      <vt:lpstr>Lab: Z-바이러스</vt:lpstr>
      <vt:lpstr>Lab: Z-바이러스</vt:lpstr>
      <vt:lpstr>Lab: 과일 문제</vt:lpstr>
      <vt:lpstr>Lab: 과일 문제</vt:lpstr>
      <vt:lpstr>Lab: 카드 게임</vt:lpstr>
      <vt:lpstr>Lab: 카드 게임</vt:lpstr>
      <vt:lpstr>베이즈 정리와 추론</vt:lpstr>
      <vt:lpstr>베이즈 정리와 추론</vt:lpstr>
      <vt:lpstr>위의 사전 확률과 사후 확률은 누가 제공해야 하는 것일까?</vt:lpstr>
      <vt:lpstr>증거와 가설이 여러 개일 때</vt:lpstr>
      <vt:lpstr>베이즈 정리의 단점</vt:lpstr>
      <vt:lpstr>Lab:베이즈 정리로 규칙의 확률 계산  </vt:lpstr>
      <vt:lpstr>Lab:베이즈 정리로 규칙의 확률 계산  </vt:lpstr>
      <vt:lpstr>Lab:스팸 필터링</vt:lpstr>
      <vt:lpstr>Lab:스팸 필터링</vt:lpstr>
      <vt:lpstr>Lab: 몬티홀 문제</vt:lpstr>
      <vt:lpstr>Lab: 몬티홀 문제</vt:lpstr>
      <vt:lpstr>Lab: 몬티홀 문제</vt:lpstr>
      <vt:lpstr>Lab: 몬티홀 문제</vt:lpstr>
      <vt:lpstr>Lab: 몬티홀 문제</vt:lpstr>
      <vt:lpstr>Lab: 몬티홀 문제</vt:lpstr>
      <vt:lpstr>확신도</vt:lpstr>
      <vt:lpstr>확신도</vt:lpstr>
      <vt:lpstr>확신도의 계산</vt:lpstr>
      <vt:lpstr>확신도의 계산</vt:lpstr>
      <vt:lpstr>불확실한 증거를 가진 규칙에서의 확신도</vt:lpstr>
      <vt:lpstr>규칙이 여러 개의 전제를 가지는 경우</vt:lpstr>
      <vt:lpstr>규칙이 여러 개의 전제를 가지는 경우</vt:lpstr>
      <vt:lpstr>Lab: 확신도 계산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576</cp:revision>
  <dcterms:created xsi:type="dcterms:W3CDTF">2012-03-12T19:09:15Z</dcterms:created>
  <dcterms:modified xsi:type="dcterms:W3CDTF">2023-02-24T04:46:29Z</dcterms:modified>
</cp:coreProperties>
</file>