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2"/>
  </p:notesMasterIdLst>
  <p:sldIdLst>
    <p:sldId id="256" r:id="rId2"/>
    <p:sldId id="272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5" r:id="rId36"/>
    <p:sldId id="333" r:id="rId37"/>
    <p:sldId id="334" r:id="rId38"/>
    <p:sldId id="336" r:id="rId39"/>
    <p:sldId id="300" r:id="rId40"/>
    <p:sldId id="337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B7C73D-335C-4600-2654-7803561B3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67" y="990600"/>
            <a:ext cx="6182865" cy="24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141CC-543B-B337-82D1-F6A6F9CD907D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4B13D-9158-547C-2A12-C52CE8CCDF5F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4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92756-1D58-A15E-824A-B33CA68E6E5E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E2DF9F-B507-0045-32FF-CD4DAA233FF2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71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70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8</a:t>
            </a:r>
            <a:r>
              <a:rPr lang="ko-KR" altLang="en-US"/>
              <a:t>장 유전자 </a:t>
            </a:r>
            <a:r>
              <a:rPr lang="ko-KR" altLang="en-US" dirty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돌연변이 연산자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3"/>
          <a:stretch/>
        </p:blipFill>
        <p:spPr>
          <a:xfrm>
            <a:off x="1907704" y="1916832"/>
            <a:ext cx="3788532" cy="2016224"/>
          </a:xfrm>
        </p:spPr>
      </p:pic>
    </p:spTree>
    <p:extLst>
      <p:ext uri="{BB962C8B-B14F-4D97-AF65-F5344CB8AC3E}">
        <p14:creationId xmlns:p14="http://schemas.microsoft.com/office/powerpoint/2010/main" val="3467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77072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/>
              <a:t>GeneticAlgorithm</a:t>
            </a:r>
            <a:r>
              <a:rPr lang="en-US" altLang="ko-KR" sz="1400" dirty="0"/>
              <a:t>(population, </a:t>
            </a:r>
            <a:r>
              <a:rPr lang="en-US" altLang="ko-KR" sz="1400" dirty="0" err="1"/>
              <a:t>FitnessFunc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repeat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new_population</a:t>
            </a:r>
            <a:r>
              <a:rPr lang="en-US" altLang="ko-KR" sz="1400" dirty="0"/>
              <a:t> ← []</a:t>
            </a:r>
          </a:p>
          <a:p>
            <a:pPr marL="0" indent="0">
              <a:buNone/>
            </a:pPr>
            <a:r>
              <a:rPr lang="en-US" altLang="ko-KR" sz="1400" dirty="0"/>
              <a:t>		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 to size(population) do</a:t>
            </a:r>
          </a:p>
          <a:p>
            <a:pPr marL="0" indent="0">
              <a:buNone/>
            </a:pPr>
            <a:r>
              <a:rPr lang="en-US" altLang="ko-KR" sz="1400" dirty="0"/>
              <a:t>			father ←select(population, </a:t>
            </a:r>
            <a:r>
              <a:rPr lang="en-US" altLang="ko-KR" sz="1400" dirty="0" err="1"/>
              <a:t>FitnessFunc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		mother ←select(population, </a:t>
            </a:r>
            <a:r>
              <a:rPr lang="en-US" altLang="ko-KR" sz="1400" dirty="0" err="1"/>
              <a:t>FitnessFunc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		child ← crossover(father, mother)</a:t>
            </a:r>
          </a:p>
          <a:p>
            <a:pPr marL="0" indent="0">
              <a:buNone/>
            </a:pPr>
            <a:r>
              <a:rPr lang="en-US" altLang="ko-KR" sz="1400" dirty="0"/>
              <a:t>			if (</a:t>
            </a:r>
            <a:r>
              <a:rPr lang="ko-KR" altLang="en-US" sz="1400" dirty="0" err="1"/>
              <a:t>난수</a:t>
            </a:r>
            <a:r>
              <a:rPr lang="ko-KR" altLang="en-US" sz="1400" dirty="0"/>
              <a:t> </a:t>
            </a:r>
            <a:r>
              <a:rPr lang="en-US" altLang="ko-KR" sz="1400" dirty="0"/>
              <a:t>&lt; </a:t>
            </a:r>
            <a:r>
              <a:rPr lang="ko-KR" altLang="en-US" sz="1400" dirty="0"/>
              <a:t>변이</a:t>
            </a:r>
            <a:r>
              <a:rPr lang="en-US" altLang="ko-KR" sz="1400" dirty="0"/>
              <a:t>_</a:t>
            </a:r>
            <a:r>
              <a:rPr lang="ko-KR" altLang="en-US" sz="1400" dirty="0"/>
              <a:t>확률</a:t>
            </a:r>
            <a:r>
              <a:rPr lang="en-US" altLang="ko-KR" sz="1400" dirty="0"/>
              <a:t>) then </a:t>
            </a:r>
            <a:r>
              <a:rPr lang="en-US" altLang="ko-KR" sz="1400" dirty="0" err="1"/>
              <a:t>child←mutate</a:t>
            </a:r>
            <a:r>
              <a:rPr lang="en-US" altLang="ko-KR" sz="1400" dirty="0"/>
              <a:t>(child)</a:t>
            </a:r>
          </a:p>
          <a:p>
            <a:pPr marL="0" indent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new_population</a:t>
            </a:r>
            <a:r>
              <a:rPr lang="en-US" altLang="ko-KR" sz="1400" dirty="0"/>
              <a:t> ←</a:t>
            </a:r>
            <a:r>
              <a:rPr lang="en-US" altLang="ko-KR" sz="1400" dirty="0" err="1"/>
              <a:t>new_population</a:t>
            </a:r>
            <a:r>
              <a:rPr lang="en-US" altLang="ko-KR" sz="1400" dirty="0"/>
              <a:t> + child</a:t>
            </a:r>
          </a:p>
          <a:p>
            <a:pPr marL="0" indent="0">
              <a:buNone/>
            </a:pPr>
            <a:r>
              <a:rPr lang="en-US" altLang="ko-KR" sz="1400" dirty="0"/>
              <a:t>		population = </a:t>
            </a:r>
            <a:r>
              <a:rPr lang="en-US" altLang="ko-KR" sz="1400" dirty="0" err="1"/>
              <a:t>new_population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until </a:t>
            </a:r>
            <a:r>
              <a:rPr lang="ko-KR" altLang="en-US" sz="1400" dirty="0"/>
              <a:t>충분히 적합한 개체가 얻어지거나 충분한 </a:t>
            </a:r>
            <a:r>
              <a:rPr lang="ko-KR" altLang="en-US" sz="1400" dirty="0" err="1"/>
              <a:t>반복횟수가</a:t>
            </a:r>
            <a:r>
              <a:rPr lang="ko-KR" altLang="en-US" sz="1400" dirty="0"/>
              <a:t> 지나면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ko-KR" altLang="en-US" sz="1400" dirty="0"/>
              <a:t>가장 적합한 개체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578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알고리즘의 예제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153400" cy="3759322"/>
          </a:xfrm>
        </p:spPr>
      </p:pic>
    </p:spTree>
    <p:extLst>
      <p:ext uri="{BB962C8B-B14F-4D97-AF65-F5344CB8AC3E}">
        <p14:creationId xmlns:p14="http://schemas.microsoft.com/office/powerpoint/2010/main" val="80322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알고리즘의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염색체를 어떻게 나타낼 것인가</a:t>
            </a:r>
            <a:r>
              <a:rPr lang="en-US" altLang="ko-KR" dirty="0"/>
              <a:t>? - 0</a:t>
            </a:r>
            <a:r>
              <a:rPr lang="ko-KR" altLang="en-US" dirty="0"/>
              <a:t>에서 </a:t>
            </a:r>
            <a:r>
              <a:rPr lang="en-US" altLang="ko-KR" dirty="0"/>
              <a:t>31</a:t>
            </a:r>
            <a:r>
              <a:rPr lang="ko-KR" altLang="en-US" dirty="0" err="1"/>
              <a:t>까지이므로</a:t>
            </a:r>
            <a:r>
              <a:rPr lang="ko-KR" altLang="en-US" dirty="0"/>
              <a:t> 하나의 염색체를 크기가 </a:t>
            </a:r>
            <a:r>
              <a:rPr lang="en-US" altLang="ko-KR" dirty="0"/>
              <a:t>5</a:t>
            </a:r>
            <a:r>
              <a:rPr lang="ko-KR" altLang="en-US" dirty="0"/>
              <a:t>인 </a:t>
            </a:r>
            <a:r>
              <a:rPr lang="ko-KR" altLang="en-US" dirty="0" err="1"/>
              <a:t>이진수나타낸다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염색체의 개수를 몇 개로 하여야 할까</a:t>
            </a:r>
            <a:r>
              <a:rPr lang="en-US" altLang="ko-KR" dirty="0"/>
              <a:t>? - </a:t>
            </a:r>
            <a:r>
              <a:rPr lang="ko-KR" altLang="en-US" dirty="0"/>
              <a:t>간단한 설명을 위하여 </a:t>
            </a:r>
            <a:r>
              <a:rPr lang="en-US" altLang="ko-KR" dirty="0"/>
              <a:t>4</a:t>
            </a:r>
            <a:r>
              <a:rPr lang="ko-KR" altLang="en-US" dirty="0"/>
              <a:t>개로 하자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해집단의</a:t>
            </a:r>
            <a:r>
              <a:rPr lang="ko-KR" altLang="en-US" dirty="0"/>
              <a:t> 크기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교차와 돌연변이는 어떤 방법으로 할 것인가</a:t>
            </a:r>
            <a:r>
              <a:rPr lang="en-US" altLang="ko-KR" dirty="0"/>
              <a:t>? </a:t>
            </a:r>
            <a:r>
              <a:rPr lang="ko-KR" altLang="en-US" dirty="0"/>
              <a:t>교차 확률 는 </a:t>
            </a:r>
            <a:r>
              <a:rPr lang="en-US" altLang="ko-KR" dirty="0"/>
              <a:t>0.7, </a:t>
            </a:r>
            <a:r>
              <a:rPr lang="ko-KR" altLang="en-US" dirty="0"/>
              <a:t>돌연 변이 확률 은 </a:t>
            </a:r>
            <a:r>
              <a:rPr lang="en-US" altLang="ko-KR" dirty="0"/>
              <a:t>0.001</a:t>
            </a:r>
            <a:r>
              <a:rPr lang="ko-KR" altLang="en-US" dirty="0"/>
              <a:t>로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26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염색체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랜덤하게 생성한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을 이용하여 문자열 </a:t>
            </a:r>
            <a:r>
              <a:rPr lang="en-US" altLang="ko-KR" dirty="0"/>
              <a:t>4</a:t>
            </a:r>
            <a:r>
              <a:rPr lang="ko-KR" altLang="en-US" dirty="0"/>
              <a:t>개를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0"/>
          <a:stretch/>
        </p:blipFill>
        <p:spPr>
          <a:xfrm>
            <a:off x="2267744" y="2564904"/>
            <a:ext cx="2664296" cy="25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3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적합도 계산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7271720" cy="2700215"/>
          </a:xfrm>
        </p:spPr>
      </p:pic>
    </p:spTree>
    <p:extLst>
      <p:ext uri="{BB962C8B-B14F-4D97-AF65-F5344CB8AC3E}">
        <p14:creationId xmlns:p14="http://schemas.microsoft.com/office/powerpoint/2010/main" val="162071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적합도 계산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988840"/>
            <a:ext cx="8153400" cy="3027610"/>
          </a:xfrm>
        </p:spPr>
      </p:pic>
    </p:spTree>
    <p:extLst>
      <p:ext uri="{BB962C8B-B14F-4D97-AF65-F5344CB8AC3E}">
        <p14:creationId xmlns:p14="http://schemas.microsoft.com/office/powerpoint/2010/main" val="125611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룰렛</a:t>
            </a:r>
            <a:r>
              <a:rPr lang="ko-KR" altLang="en-US" dirty="0"/>
              <a:t> 휠 선택 방법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5760640" cy="3192928"/>
          </a:xfrm>
        </p:spPr>
      </p:pic>
      <p:sp>
        <p:nvSpPr>
          <p:cNvPr id="5" name="직사각형 4"/>
          <p:cNvSpPr/>
          <p:nvPr/>
        </p:nvSpPr>
        <p:spPr>
          <a:xfrm>
            <a:off x="539552" y="5229200"/>
            <a:ext cx="7704856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lnSpc>
                <a:spcPct val="160000"/>
              </a:lnSpc>
            </a:pPr>
            <a:r>
              <a:rPr lang="ko-KR" altLang="en-US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우리의 예에서는 처음 두 번의 회전으로 </a:t>
            </a:r>
            <a:r>
              <a:rPr lang="en-US" altLang="ko-KR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번과 </a:t>
            </a:r>
            <a:r>
              <a:rPr lang="en-US" altLang="ko-KR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번이 선택되고</a:t>
            </a:r>
            <a:r>
              <a:rPr lang="en-US" altLang="ko-KR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 </a:t>
            </a:r>
            <a:r>
              <a:rPr lang="en-US" altLang="ko-KR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번의 회전으로 </a:t>
            </a:r>
            <a:r>
              <a:rPr lang="en-US" altLang="ko-KR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번과 </a:t>
            </a:r>
            <a:r>
              <a:rPr lang="en-US" altLang="ko-KR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번이 선택되었다고 가정한다</a:t>
            </a:r>
            <a:r>
              <a:rPr lang="en-US" altLang="ko-KR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i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55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연산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66448"/>
            <a:ext cx="7077400" cy="2080433"/>
          </a:xfrm>
        </p:spPr>
      </p:pic>
    </p:spTree>
    <p:extLst>
      <p:ext uri="{BB962C8B-B14F-4D97-AF65-F5344CB8AC3E}">
        <p14:creationId xmlns:p14="http://schemas.microsoft.com/office/powerpoint/2010/main" val="173395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연산 후의 적합도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2" y="2091311"/>
            <a:ext cx="7055696" cy="2208305"/>
          </a:xfrm>
        </p:spPr>
      </p:pic>
    </p:spTree>
    <p:extLst>
      <p:ext uri="{BB962C8B-B14F-4D97-AF65-F5344CB8AC3E}">
        <p14:creationId xmlns:p14="http://schemas.microsoft.com/office/powerpoint/2010/main" val="105729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유전자 알고리즘의 기본 개념을 이해한다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유전자 알고리즘을 여러 가지 문제에 응용해본다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유전자 프로그래밍의 작동방식을 살펴본다</a:t>
            </a:r>
            <a:r>
              <a:rPr lang="en-US" altLang="ko-KR" dirty="0"/>
              <a:t>. </a:t>
            </a:r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세대 교체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316308"/>
            <a:ext cx="8153400" cy="3063584"/>
          </a:xfrm>
        </p:spPr>
      </p:pic>
    </p:spTree>
    <p:extLst>
      <p:ext uri="{BB962C8B-B14F-4D97-AF65-F5344CB8AC3E}">
        <p14:creationId xmlns:p14="http://schemas.microsoft.com/office/powerpoint/2010/main" val="3844656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돌연변이 연산이 필요한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지역 </a:t>
            </a:r>
            <a:r>
              <a:rPr lang="ko-KR" altLang="en-US" dirty="0" err="1"/>
              <a:t>최대점</a:t>
            </a:r>
            <a:r>
              <a:rPr lang="ko-KR" altLang="en-US" dirty="0"/>
              <a:t> 문제에 빠지는 것을 방지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80928"/>
            <a:ext cx="6732240" cy="29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6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돌연변이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19102"/>
            <a:ext cx="6983688" cy="2208710"/>
          </a:xfrm>
        </p:spPr>
      </p:pic>
    </p:spTree>
    <p:extLst>
      <p:ext uri="{BB962C8B-B14F-4D97-AF65-F5344CB8AC3E}">
        <p14:creationId xmlns:p14="http://schemas.microsoft.com/office/powerpoint/2010/main" val="302696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902" y="809328"/>
            <a:ext cx="8153400" cy="6048672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random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POPULATION_SIZE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개체 집단의 크기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MUTATION_RATE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돌연 변이 확률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SIZE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   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하나의 염색체에서 유전자 개수      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염색체를 클래스로 정의한다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Chromosome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__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__(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.genes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g.copy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유전자는 리스트로 구현된다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.fitness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적합도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.genes.__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__()==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염색체가 초기 상태이면 초기화한다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&lt;SIZE: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&gt;=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.genes.append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.genes.append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cal_fitness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    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적합도를 계산한다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.fitness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CD3131"/>
                </a:solidFill>
                <a:effectLst/>
                <a:latin typeface="Trebuchet MS" panose="020B0603020202020204" pitchFamily="34" charset="0"/>
              </a:rPr>
              <a:t>;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value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range(SIZE):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value +=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.genes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]*pow(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,SIZE-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-i)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.fitness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.fitness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__str__(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self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.genes.__str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__()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5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153400" cy="4971256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염색체와 적합도를 출력한다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print_p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pop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x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pop: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염색체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#"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"="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x,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적합도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x.cal_fitness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선택 연산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select(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pop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max_value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= sum([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c.cal_fitness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population])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pick    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random.uniform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max_value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current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룰렛휠에서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어떤 조각에 속하는지를 알아내는 루프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pop: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current +=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c.cal_fitness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current &gt; pick: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47155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153400" cy="4971256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교차 연산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crossover(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pop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father = select(pop)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mother = select(pop)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index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SIZE -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child1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father.genes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[:index] +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mother.genes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[index:]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child2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mother.genes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[:index] +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father.genes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[index:]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(child1, child2)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돌연변이 연산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mutate(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range(SIZE):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&lt; MUTATION_RATE: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&lt;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c.genes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c.genes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20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153400" cy="4971256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메인 프로그램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population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초기 염색체를 생성하여 객체 집단에 추가한다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&lt;POPULATION_SIZE: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population.append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(Chromosome())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count=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population.sort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key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lambda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x.cal_fitness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reverse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세대 번호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count)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print_p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(population)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count=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0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153400" cy="4971256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population[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cal_fitness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&lt;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new_pop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[]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선택과 교차 연산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_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range(POPULATION_SIZE//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c1, c2 = crossover(population)</a:t>
            </a:r>
            <a:r>
              <a:rPr lang="en-US" altLang="ko-KR" sz="1400" b="0" dirty="0">
                <a:solidFill>
                  <a:srgbClr val="CD3131"/>
                </a:solidFill>
                <a:effectLst/>
                <a:latin typeface="Trebuchet MS" panose="020B0603020202020204" pitchFamily="34" charset="0"/>
              </a:rPr>
              <a:t>;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new_pop.append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(Chromosome(c1))</a:t>
            </a:r>
            <a:r>
              <a:rPr lang="en-US" altLang="ko-KR" sz="1400" b="0" dirty="0">
                <a:solidFill>
                  <a:srgbClr val="CD3131"/>
                </a:solidFill>
                <a:effectLst/>
                <a:latin typeface="Trebuchet MS" panose="020B0603020202020204" pitchFamily="34" charset="0"/>
              </a:rPr>
              <a:t>;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new_pop.append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(Chromosome(c2))</a:t>
            </a:r>
            <a:r>
              <a:rPr lang="en-US" altLang="ko-KR" sz="1400" b="0" dirty="0">
                <a:solidFill>
                  <a:srgbClr val="CD3131"/>
                </a:solidFill>
                <a:effectLst/>
                <a:latin typeface="Trebuchet MS" panose="020B0603020202020204" pitchFamily="34" charset="0"/>
              </a:rPr>
              <a:t>;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자식 세대가 부모 세대를 대체한다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깊은 복사를 수행한다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population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new_pop.copy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();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돌연변이 연산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population: mutate(c)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출력을 위한 정렬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population.sort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key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lambda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x.cal_fitness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reverse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세대 번호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count)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print_p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(population)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count +=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count &gt;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: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break</a:t>
            </a:r>
            <a:r>
              <a:rPr lang="en-US" altLang="ko-KR" sz="1400" b="0" dirty="0">
                <a:solidFill>
                  <a:srgbClr val="CD3131"/>
                </a:solidFill>
                <a:effectLst/>
                <a:latin typeface="Trebuchet MS" panose="020B0603020202020204" pitchFamily="34" charset="0"/>
              </a:rPr>
              <a:t>;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00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153400" cy="4971256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세대 번호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= 0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# 0 = [1, 1, 1, 0, 0]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= 28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# 1 = [0, 1, 1, 1, 0]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= 14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# 2 = [0, 1, 1, 1, 0]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= 14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# 3 = [0, 0, 0, 0, 0]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= 0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세대 번호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= 1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# 0 = [1, 1, 1, 1, 0]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= 30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# 1 = [1, 1, 1, 0, 0]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= 28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# 2 = [1, 1, 1, 0, 0]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= 28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# 3 = [0, 1, 1, 0, 0]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= 12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...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...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세대 번호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= 9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# 0 = [1, 1, 1, 1, 0]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= 30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# 1 = [1, 1, 1, 0, 1]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= 29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# 2 = [1, 1, 0, 1, 1]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= 27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# 3 = [1, 1, 0, 0, 0]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= 24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세대 번호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= 10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# 0 = [1, 1, 1, 1, 1]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= 31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# 1 = [1, 1, 1, 1, 1]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= 31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# 2 = [1, 1, 1, 0, 1]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= 29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염색체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# 3 = [1, 1, 0, 1, 0]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적합도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= 26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2871263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8-queen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28800"/>
            <a:ext cx="3268396" cy="290892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947320"/>
            <a:ext cx="7713684" cy="1384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6376" y="4993356"/>
            <a:ext cx="43794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</a:p>
          <a:p>
            <a:endParaRPr lang="en-US" altLang="ko-KR" dirty="0"/>
          </a:p>
          <a:p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8100392" y="4293096"/>
            <a:ext cx="216024" cy="65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76229" y="390363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오타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2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자연계에서의 진화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유전자 알고리즘은 생물체의 염색체가 유전되는 현상에서 영감을 얻은 최적화 알고리즘으로서 적자생존 원칙에 기반을 두고 교차</a:t>
            </a:r>
            <a:r>
              <a:rPr lang="en-US" altLang="ko-KR" dirty="0"/>
              <a:t>, </a:t>
            </a:r>
            <a:r>
              <a:rPr lang="ko-KR" altLang="en-US" dirty="0"/>
              <a:t>돌연변이</a:t>
            </a:r>
            <a:r>
              <a:rPr lang="en-US" altLang="ko-KR" dirty="0"/>
              <a:t>, </a:t>
            </a:r>
            <a:r>
              <a:rPr lang="ko-KR" altLang="en-US" dirty="0"/>
              <a:t>도태 등의 과정을 통하여 우성 유전자만이 살아남는 자연계의 현상을 알고리즘으로 만든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9"/>
          <a:stretch/>
        </p:blipFill>
        <p:spPr>
          <a:xfrm>
            <a:off x="827584" y="3429000"/>
            <a:ext cx="720080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31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8-queen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8-queen </a:t>
            </a:r>
            <a:r>
              <a:rPr lang="ko-KR" altLang="en-US" dirty="0"/>
              <a:t>문제에서 적합도 함수는 어떻게 만들면 좋을까</a:t>
            </a:r>
            <a:r>
              <a:rPr lang="en-US" altLang="ko-KR" dirty="0"/>
              <a:t>? </a:t>
            </a:r>
          </a:p>
          <a:p>
            <a:endParaRPr lang="en-US" altLang="ko-KR"/>
          </a:p>
          <a:p>
            <a:r>
              <a:rPr lang="ko-KR" altLang="en-US"/>
              <a:t>적합도 </a:t>
            </a:r>
            <a:r>
              <a:rPr lang="ko-KR" altLang="en-US" dirty="0"/>
              <a:t>값으로 서로 공격하지 않는 </a:t>
            </a:r>
            <a:r>
              <a:rPr lang="en-US" altLang="ko-KR" dirty="0"/>
              <a:t>queen </a:t>
            </a:r>
            <a:r>
              <a:rPr lang="ko-KR" altLang="en-US" dirty="0"/>
              <a:t>쌍의 개수를 사용하자</a:t>
            </a:r>
            <a:r>
              <a:rPr lang="en-US" altLang="ko-KR" dirty="0"/>
              <a:t>. </a:t>
            </a:r>
            <a:r>
              <a:rPr lang="ko-KR" altLang="en-US" dirty="0"/>
              <a:t>만약 모든 </a:t>
            </a:r>
            <a:r>
              <a:rPr lang="en-US" altLang="ko-KR" dirty="0"/>
              <a:t>queen </a:t>
            </a:r>
            <a:r>
              <a:rPr lang="ko-KR" altLang="en-US" dirty="0"/>
              <a:t>들이 서로를 공격하지 않는다면 </a:t>
            </a:r>
            <a:r>
              <a:rPr lang="en-US" altLang="ko-KR" dirty="0"/>
              <a:t>28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 서로를 공격하는 </a:t>
            </a:r>
            <a:r>
              <a:rPr lang="en-US" altLang="ko-KR" dirty="0"/>
              <a:t>queen </a:t>
            </a:r>
            <a:r>
              <a:rPr lang="ko-KR" altLang="en-US" dirty="0"/>
              <a:t>쌍의 개수를 뺀다</a:t>
            </a:r>
            <a:r>
              <a:rPr lang="en-US" altLang="ko-KR" dirty="0"/>
              <a:t>. </a:t>
            </a:r>
            <a:r>
              <a:rPr lang="ko-KR" altLang="en-US" dirty="0"/>
              <a:t>따라서 적합도 함수는 </a:t>
            </a:r>
            <a:r>
              <a:rPr lang="en-US" altLang="ko-KR" dirty="0"/>
              <a:t>28-h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293096"/>
            <a:ext cx="2041135" cy="20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73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TSP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"</a:t>
            </a:r>
            <a:r>
              <a:rPr lang="ko-KR" altLang="en-US" dirty="0"/>
              <a:t>도시 목록과 도시 간의 거리를 제공하면 각 도시를 방문하여 출발 도시로 돌아오는 가장 짧은 경로는 무엇인가</a:t>
            </a:r>
            <a:r>
              <a:rPr lang="en-US" altLang="ko-KR" dirty="0"/>
              <a:t>?"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24944"/>
            <a:ext cx="5220072" cy="25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5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TSP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유전자</a:t>
            </a:r>
            <a:r>
              <a:rPr lang="en-US" altLang="ko-KR" dirty="0"/>
              <a:t>: </a:t>
            </a:r>
            <a:r>
              <a:rPr lang="ko-KR" altLang="en-US" dirty="0"/>
              <a:t>하나의 도시 </a:t>
            </a:r>
            <a:r>
              <a:rPr lang="en-US" altLang="ko-KR" dirty="0"/>
              <a:t>((x, y) </a:t>
            </a:r>
            <a:r>
              <a:rPr lang="ko-KR" altLang="en-US" dirty="0"/>
              <a:t>좌표로 나타낸다</a:t>
            </a:r>
            <a:r>
              <a:rPr lang="en-US" altLang="ko-KR" dirty="0"/>
              <a:t>.)</a:t>
            </a:r>
            <a:endParaRPr lang="ko-KR" altLang="en-US" dirty="0"/>
          </a:p>
          <a:p>
            <a:pPr lvl="0" fontAlgn="base"/>
            <a:r>
              <a:rPr lang="ko-KR" altLang="en-US" dirty="0"/>
              <a:t>염색체</a:t>
            </a:r>
            <a:r>
              <a:rPr lang="en-US" altLang="ko-KR" dirty="0"/>
              <a:t>: </a:t>
            </a:r>
            <a:r>
              <a:rPr lang="ko-KR" altLang="en-US" dirty="0"/>
              <a:t>하나의 경로</a:t>
            </a:r>
          </a:p>
          <a:p>
            <a:pPr lvl="0" fontAlgn="base"/>
            <a:r>
              <a:rPr lang="ko-KR" altLang="en-US" dirty="0"/>
              <a:t>세대</a:t>
            </a:r>
            <a:r>
              <a:rPr lang="en-US" altLang="ko-KR" dirty="0"/>
              <a:t>: </a:t>
            </a:r>
            <a:r>
              <a:rPr lang="ko-KR" altLang="en-US" dirty="0"/>
              <a:t>염색체의 모임</a:t>
            </a:r>
          </a:p>
          <a:p>
            <a:pPr lvl="0" fontAlgn="base"/>
            <a:r>
              <a:rPr lang="ko-KR" altLang="en-US" dirty="0"/>
              <a:t>적합도 함수</a:t>
            </a:r>
            <a:r>
              <a:rPr lang="en-US" altLang="ko-KR" dirty="0"/>
              <a:t>: </a:t>
            </a:r>
            <a:r>
              <a:rPr lang="ko-KR" altLang="en-US" dirty="0"/>
              <a:t>각 경로가 얼마나 좋은지를 알려주는 함수</a:t>
            </a:r>
          </a:p>
          <a:p>
            <a:pPr lvl="0" fontAlgn="base"/>
            <a:r>
              <a:rPr lang="ko-KR" altLang="en-US" dirty="0"/>
              <a:t>돌연변이</a:t>
            </a:r>
            <a:r>
              <a:rPr lang="en-US" altLang="ko-KR" dirty="0"/>
              <a:t>: </a:t>
            </a:r>
            <a:r>
              <a:rPr lang="ko-KR" altLang="en-US" dirty="0"/>
              <a:t>경로에서 도시들을 </a:t>
            </a:r>
            <a:r>
              <a:rPr lang="ko-KR" altLang="en-US" dirty="0" err="1"/>
              <a:t>랜덤하게</a:t>
            </a:r>
            <a:r>
              <a:rPr lang="ko-KR" altLang="en-US" dirty="0"/>
              <a:t> 바꾼다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848100"/>
            <a:ext cx="5220072" cy="25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91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알고리즘의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결정론적 알고리즘이 존재하는 문제에 대해서는 유전자 알고리즘 접근법이 의미가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유전자 알고리즘은 본질적으로 확률적 특성으로 인해 수행 시간을 예측할 수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기존의 방법으로는 해결할 수 없는 제약 조건 만족 문제와 같이 완벽하게 최적의 솔루션이 필요 없는 어려운 문제에 종종 사용된다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039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유전자 프로그래밍</a:t>
            </a:r>
            <a:r>
              <a:rPr lang="en-US" altLang="ko-KR" dirty="0"/>
              <a:t>(GP: Genetic Programming)</a:t>
            </a:r>
            <a:r>
              <a:rPr lang="ko-KR" altLang="en-US" dirty="0"/>
              <a:t>은 유전자 알고리즘의 원리를 프로그래밍에 적용한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>
          <a:xfrm>
            <a:off x="1835696" y="2564904"/>
            <a:ext cx="4175238" cy="36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48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유전자 프로그래밍에서는 유전 연산자를 이용하여 트리 자체를 변경해야 하기 때문에</a:t>
            </a:r>
            <a:r>
              <a:rPr lang="en-US" altLang="ko-KR" dirty="0"/>
              <a:t>, C</a:t>
            </a:r>
            <a:r>
              <a:rPr lang="ko-KR" altLang="en-US" dirty="0"/>
              <a:t>언어나 </a:t>
            </a:r>
            <a:r>
              <a:rPr lang="ko-KR" altLang="en-US" dirty="0" err="1"/>
              <a:t>파이썬과</a:t>
            </a:r>
            <a:r>
              <a:rPr lang="ko-KR" altLang="en-US" dirty="0"/>
              <a:t> 같은 코드에는 적용할 수 없다</a:t>
            </a:r>
            <a:r>
              <a:rPr lang="en-US" altLang="ko-KR" dirty="0"/>
              <a:t>. </a:t>
            </a:r>
            <a:r>
              <a:rPr lang="ko-KR" altLang="en-US" dirty="0"/>
              <a:t>적합한 언어가 하나 있는데 바로 </a:t>
            </a:r>
            <a:r>
              <a:rPr lang="en-US" altLang="ko-KR" dirty="0"/>
              <a:t>LISP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84984"/>
            <a:ext cx="3053904" cy="25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15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연산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6917851" cy="4495800"/>
          </a:xfrm>
        </p:spPr>
      </p:pic>
    </p:spTree>
    <p:extLst>
      <p:ext uri="{BB962C8B-B14F-4D97-AF65-F5344CB8AC3E}">
        <p14:creationId xmlns:p14="http://schemas.microsoft.com/office/powerpoint/2010/main" val="1583168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연산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132856"/>
            <a:ext cx="8153400" cy="2388894"/>
          </a:xfrm>
        </p:spPr>
      </p:pic>
    </p:spTree>
    <p:extLst>
      <p:ext uri="{BB962C8B-B14F-4D97-AF65-F5344CB8AC3E}">
        <p14:creationId xmlns:p14="http://schemas.microsoft.com/office/powerpoint/2010/main" val="3615876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72816"/>
            <a:ext cx="8153400" cy="3384376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초기 세대를 </a:t>
            </a:r>
            <a:r>
              <a:rPr lang="ko-KR" altLang="en-US" sz="1400" dirty="0" err="1"/>
              <a:t>랜덤하게</a:t>
            </a:r>
            <a:r>
              <a:rPr lang="ko-KR" altLang="en-US" sz="1400" dirty="0"/>
              <a:t> 생성한다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다음을 반복한다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en-US" altLang="ko-KR" sz="1400" dirty="0"/>
              <a:t>	1. </a:t>
            </a:r>
            <a:r>
              <a:rPr lang="ko-KR" altLang="en-US" sz="1400" dirty="0"/>
              <a:t>현재 세대의 각 프로그램을 주어진 데이터 집합에 대하여 평가한 후에 적합도를 계산한다</a:t>
            </a:r>
            <a:r>
              <a:rPr lang="en-US" altLang="ko-KR" sz="1400" dirty="0"/>
              <a:t>.  	2. </a:t>
            </a:r>
            <a:r>
              <a:rPr lang="ko-KR" altLang="en-US" sz="1400" dirty="0"/>
              <a:t>현재 세대 안의 프로그램을 </a:t>
            </a:r>
            <a:r>
              <a:rPr lang="ko-KR" altLang="en-US" sz="1400" dirty="0" err="1"/>
              <a:t>랜덤하게</a:t>
            </a:r>
            <a:r>
              <a:rPr lang="ko-KR" altLang="en-US" sz="1400" dirty="0"/>
              <a:t> 선택하여 적합도를 비교한다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en-US" altLang="ko-KR" sz="1400" dirty="0"/>
              <a:t>	3. </a:t>
            </a:r>
            <a:r>
              <a:rPr lang="ko-KR" altLang="en-US" sz="1400" dirty="0"/>
              <a:t>다음과 같은 </a:t>
            </a:r>
            <a:r>
              <a:rPr lang="en-US" altLang="ko-KR" sz="1400" dirty="0"/>
              <a:t>3</a:t>
            </a:r>
            <a:r>
              <a:rPr lang="ko-KR" altLang="en-US" sz="1400" dirty="0"/>
              <a:t>가지의 유전자 알고리즘의 연산자를 적용한다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en-US" altLang="ko-KR" sz="1400" dirty="0"/>
              <a:t>		* </a:t>
            </a:r>
            <a:r>
              <a:rPr lang="ko-KR" altLang="en-US" sz="1400" dirty="0"/>
              <a:t>교차 연산</a:t>
            </a:r>
          </a:p>
          <a:p>
            <a:pPr marL="0" indent="0">
              <a:buNone/>
            </a:pPr>
            <a:r>
              <a:rPr lang="ko-KR" altLang="en-US" sz="1400" dirty="0"/>
              <a:t>		* 재생산 연산</a:t>
            </a:r>
          </a:p>
          <a:p>
            <a:pPr marL="0" indent="0">
              <a:buNone/>
            </a:pPr>
            <a:r>
              <a:rPr lang="ko-KR" altLang="en-US" sz="1400" dirty="0"/>
              <a:t>		* 돌연변이 연산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4. </a:t>
            </a:r>
            <a:r>
              <a:rPr lang="ko-KR" altLang="en-US" sz="1400" dirty="0"/>
              <a:t>결과 세대 안의 모든 프로그램을 평가한다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en-US" altLang="ko-KR" sz="1400" dirty="0"/>
              <a:t>3. </a:t>
            </a:r>
            <a:r>
              <a:rPr lang="ko-KR" altLang="en-US" sz="1400" dirty="0"/>
              <a:t>기준이 만족될 때까지 반복한다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9421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자연계의 진화 현상을 인공지능에 응용한 것이 유전자 프로그래밍이다</a:t>
            </a:r>
            <a:r>
              <a:rPr lang="en-US" altLang="ko-KR" dirty="0"/>
              <a:t>. </a:t>
            </a:r>
            <a:r>
              <a:rPr lang="ko-KR" altLang="en-US" dirty="0"/>
              <a:t>유전자 알고리즘은 유전학에서 영감을 얻은 자연선택</a:t>
            </a:r>
            <a:r>
              <a:rPr lang="en-US" altLang="ko-KR" dirty="0"/>
              <a:t>, </a:t>
            </a:r>
            <a:r>
              <a:rPr lang="ko-KR" altLang="en-US" dirty="0"/>
              <a:t>교차</a:t>
            </a:r>
            <a:r>
              <a:rPr lang="en-US" altLang="ko-KR" dirty="0"/>
              <a:t>, </a:t>
            </a:r>
            <a:r>
              <a:rPr lang="ko-KR" altLang="en-US" dirty="0"/>
              <a:t>돌연변이를 사용한다</a:t>
            </a:r>
            <a:r>
              <a:rPr lang="en-US" altLang="ko-KR" dirty="0"/>
              <a:t>. </a:t>
            </a:r>
            <a:r>
              <a:rPr lang="ko-KR" altLang="en-US" dirty="0"/>
              <a:t>염색체는 여러 개의 유전자로 이루어지며 하나의 유전자는 일반적으로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표시한다</a:t>
            </a:r>
            <a:r>
              <a:rPr lang="en-US" altLang="ko-KR" dirty="0"/>
              <a:t>. </a:t>
            </a:r>
          </a:p>
          <a:p>
            <a:pPr lvl="0" fontAlgn="base"/>
            <a:endParaRPr lang="ko-KR" altLang="en-US" dirty="0"/>
          </a:p>
          <a:p>
            <a:pPr lvl="0" fontAlgn="base"/>
            <a:r>
              <a:rPr lang="ko-KR" altLang="en-US" dirty="0"/>
              <a:t>유전자 알고리즘에서는 개체 집단을 만들어 적합도를 평가하고 선택이나 교차</a:t>
            </a:r>
            <a:r>
              <a:rPr lang="en-US" altLang="ko-KR" dirty="0"/>
              <a:t>, </a:t>
            </a:r>
            <a:r>
              <a:rPr lang="ko-KR" altLang="en-US" dirty="0"/>
              <a:t>돌연변이 연산자를 적용하여 새로운 </a:t>
            </a:r>
            <a:r>
              <a:rPr lang="ko-KR" altLang="en-US" dirty="0" err="1"/>
              <a:t>해집단을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r>
              <a:rPr lang="ko-KR" altLang="en-US" dirty="0"/>
              <a:t>이 과정을 일정한 횟수만큼 되풀이 한다</a:t>
            </a:r>
            <a:r>
              <a:rPr lang="en-US" altLang="ko-KR" dirty="0"/>
              <a:t>. </a:t>
            </a:r>
          </a:p>
          <a:p>
            <a:pPr lvl="0" fontAlgn="base"/>
            <a:endParaRPr lang="ko-KR" altLang="en-US" dirty="0"/>
          </a:p>
          <a:p>
            <a:pPr lvl="0" fontAlgn="base"/>
            <a:r>
              <a:rPr lang="ko-KR" altLang="en-US" dirty="0"/>
              <a:t>유전자 프로그래밍은 </a:t>
            </a:r>
            <a:r>
              <a:rPr lang="en-US" altLang="ko-KR" dirty="0"/>
              <a:t>1990</a:t>
            </a:r>
            <a:r>
              <a:rPr lang="ko-KR" altLang="en-US" dirty="0"/>
              <a:t>년대에 존 </a:t>
            </a:r>
            <a:r>
              <a:rPr lang="ko-KR" altLang="en-US" dirty="0" err="1"/>
              <a:t>코자가</a:t>
            </a:r>
            <a:r>
              <a:rPr lang="ko-KR" altLang="en-US" dirty="0"/>
              <a:t> 개척한 분야이다</a:t>
            </a:r>
            <a:r>
              <a:rPr lang="en-US" altLang="ko-KR" dirty="0"/>
              <a:t>. </a:t>
            </a:r>
            <a:r>
              <a:rPr lang="ko-KR" altLang="en-US" dirty="0"/>
              <a:t>스스로 진화하는 프로그램을 작성하려는 시도였다</a:t>
            </a:r>
            <a:r>
              <a:rPr lang="en-US" altLang="ko-KR" dirty="0"/>
              <a:t>. </a:t>
            </a:r>
            <a:r>
              <a:rPr lang="ko-KR" altLang="en-US" dirty="0"/>
              <a:t>유전자 알고리즘처럼 진화적인 방법을 적용하지만 대상이 이진 문자열이 아니고 트리 형태인 컴퓨터 프로그램이다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8153400" cy="3880296"/>
          </a:xfrm>
        </p:spPr>
      </p:pic>
    </p:spTree>
    <p:extLst>
      <p:ext uri="{BB962C8B-B14F-4D97-AF65-F5344CB8AC3E}">
        <p14:creationId xmlns:p14="http://schemas.microsoft.com/office/powerpoint/2010/main" val="4073527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41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염색체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7362400" cy="14540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6740"/>
            <a:ext cx="7092280" cy="26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평가함수</a:t>
            </a:r>
            <a:r>
              <a:rPr lang="en-US" altLang="ko-KR" dirty="0"/>
              <a:t>, </a:t>
            </a:r>
            <a:r>
              <a:rPr lang="ko-KR" altLang="en-US" dirty="0"/>
              <a:t>적합도</a:t>
            </a:r>
            <a:r>
              <a:rPr lang="en-US" altLang="ko-KR" dirty="0"/>
              <a:t>, </a:t>
            </a:r>
            <a:r>
              <a:rPr lang="ko-KR" altLang="en-US" dirty="0"/>
              <a:t>교차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평가 함수</a:t>
            </a:r>
            <a:r>
              <a:rPr lang="en-US" altLang="ko-KR" dirty="0"/>
              <a:t>(evaluation function)</a:t>
            </a:r>
            <a:r>
              <a:rPr lang="ko-KR" altLang="en-US" dirty="0"/>
              <a:t>는 현재의 염색체가 얼마나 문제를 잘 해결하고 있는지를 나타내는 적합도</a:t>
            </a:r>
            <a:r>
              <a:rPr lang="en-US" altLang="ko-KR" dirty="0"/>
              <a:t>(fitness)</a:t>
            </a:r>
            <a:r>
              <a:rPr lang="ko-KR" altLang="en-US" dirty="0"/>
              <a:t>를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재생산이 일어나면 부모의 염색체들의 일부는 교환된다</a:t>
            </a:r>
            <a:r>
              <a:rPr lang="en-US" altLang="ko-KR" dirty="0"/>
              <a:t>. </a:t>
            </a:r>
            <a:r>
              <a:rPr lang="ko-KR" altLang="en-US" dirty="0"/>
              <a:t>이러한 연산을 교차</a:t>
            </a:r>
            <a:r>
              <a:rPr lang="en-US" altLang="ko-KR" dirty="0"/>
              <a:t>(crossover)</a:t>
            </a:r>
          </a:p>
          <a:p>
            <a:endParaRPr lang="en-US" altLang="ko-KR" dirty="0"/>
          </a:p>
          <a:p>
            <a:r>
              <a:rPr lang="ko-KR" altLang="en-US" dirty="0"/>
              <a:t>돌연변이 연산자는 염색체에서 </a:t>
            </a:r>
            <a:r>
              <a:rPr lang="ko-KR" altLang="en-US" dirty="0" err="1"/>
              <a:t>랜덤한</a:t>
            </a:r>
            <a:r>
              <a:rPr lang="ko-KR" altLang="en-US" dirty="0"/>
              <a:t> 위치의 유전자의 값을 바꾼다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02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알고리즘의 의사 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6624736" cy="5244843"/>
          </a:xfrm>
        </p:spPr>
      </p:pic>
    </p:spTree>
    <p:extLst>
      <p:ext uri="{BB962C8B-B14F-4D97-AF65-F5344CB8AC3E}">
        <p14:creationId xmlns:p14="http://schemas.microsoft.com/office/powerpoint/2010/main" val="105365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유전 알고리즘은 재생산을 위하여 우수한 성능을 보이는 부모 염색체 </a:t>
            </a:r>
            <a:r>
              <a:rPr lang="en-US" altLang="ko-KR" dirty="0"/>
              <a:t>2</a:t>
            </a:r>
            <a:r>
              <a:rPr lang="ko-KR" altLang="en-US" dirty="0"/>
              <a:t>개를 선택한다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부모 염색체를 선택할 때 많이 사용되는 알고리즘이 </a:t>
            </a:r>
            <a:r>
              <a:rPr lang="ko-KR" altLang="en-US" dirty="0" err="1"/>
              <a:t>룰렛</a:t>
            </a:r>
            <a:r>
              <a:rPr lang="ko-KR" altLang="en-US" dirty="0"/>
              <a:t> 휠 선택</a:t>
            </a:r>
            <a:r>
              <a:rPr lang="en-US" altLang="ko-KR" dirty="0"/>
              <a:t>(rootlet wheel selection)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6"/>
            <a:ext cx="5567568" cy="32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7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연산자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5" y="1988840"/>
            <a:ext cx="8153400" cy="3115404"/>
          </a:xfrm>
        </p:spPr>
      </p:pic>
    </p:spTree>
    <p:extLst>
      <p:ext uri="{BB962C8B-B14F-4D97-AF65-F5344CB8AC3E}">
        <p14:creationId xmlns:p14="http://schemas.microsoft.com/office/powerpoint/2010/main" val="623769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2616</TotalTime>
  <Words>1799</Words>
  <Application>Microsoft Office PowerPoint</Application>
  <PresentationFormat>화면 슬라이드 쇼(4:3)</PresentationFormat>
  <Paragraphs>226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굴림</vt:lpstr>
      <vt:lpstr>굴림체</vt:lpstr>
      <vt:lpstr>맑은 고딕</vt:lpstr>
      <vt:lpstr>한양신명조</vt:lpstr>
      <vt:lpstr>휴먼명조</vt:lpstr>
      <vt:lpstr>Arial</vt:lpstr>
      <vt:lpstr>Consolas</vt:lpstr>
      <vt:lpstr>Trebuchet MS</vt:lpstr>
      <vt:lpstr>Tw Cen MT</vt:lpstr>
      <vt:lpstr>Wingdings</vt:lpstr>
      <vt:lpstr>Wingdings 2</vt:lpstr>
      <vt:lpstr>가을</vt:lpstr>
      <vt:lpstr>제8장 유전자 알고리즘</vt:lpstr>
      <vt:lpstr>학습 목표</vt:lpstr>
      <vt:lpstr>자연계에서의 진화</vt:lpstr>
      <vt:lpstr>유전자 알고리즘</vt:lpstr>
      <vt:lpstr>염색체</vt:lpstr>
      <vt:lpstr>평가함수, 적합도, 교차</vt:lpstr>
      <vt:lpstr>유전자 알고리즘의 의사 코드</vt:lpstr>
      <vt:lpstr>선택 연산자</vt:lpstr>
      <vt:lpstr>교차 연산자</vt:lpstr>
      <vt:lpstr>돌연변이 연산자</vt:lpstr>
      <vt:lpstr>의사 코드</vt:lpstr>
      <vt:lpstr>유전자 알고리즘의 예제</vt:lpstr>
      <vt:lpstr>유전자 알고리즘의 예제</vt:lpstr>
      <vt:lpstr>초기 염색체</vt:lpstr>
      <vt:lpstr>적합도 계산</vt:lpstr>
      <vt:lpstr>적합도 계산</vt:lpstr>
      <vt:lpstr>룰렛 휠 선택 방법</vt:lpstr>
      <vt:lpstr>교차 연산</vt:lpstr>
      <vt:lpstr>교차 연산 후의 적합도</vt:lpstr>
      <vt:lpstr>세대 교체</vt:lpstr>
      <vt:lpstr>돌연변이 연산이 필요한 이유</vt:lpstr>
      <vt:lpstr>돌연변이</vt:lpstr>
      <vt:lpstr>유전자 알고리즘 프로그램</vt:lpstr>
      <vt:lpstr>유전자 알고리즘 프로그램</vt:lpstr>
      <vt:lpstr>유전자 알고리즘 프로그램</vt:lpstr>
      <vt:lpstr>유전자 알고리즘 프로그램</vt:lpstr>
      <vt:lpstr>유전자 알고리즘 프로그램</vt:lpstr>
      <vt:lpstr>실행 결과</vt:lpstr>
      <vt:lpstr>Lab: 8-queen</vt:lpstr>
      <vt:lpstr>Lab: 8-queen</vt:lpstr>
      <vt:lpstr>Lab: TSP</vt:lpstr>
      <vt:lpstr>Lab: TSP</vt:lpstr>
      <vt:lpstr>유전자 알고리즘의 장단점</vt:lpstr>
      <vt:lpstr>유전자 프로그래밍</vt:lpstr>
      <vt:lpstr>유전자 프로그래밍</vt:lpstr>
      <vt:lpstr>기본 연산</vt:lpstr>
      <vt:lpstr>기본 연산</vt:lpstr>
      <vt:lpstr>GP 알고리즘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한석범</cp:lastModifiedBy>
  <cp:revision>599</cp:revision>
  <dcterms:created xsi:type="dcterms:W3CDTF">2012-03-12T19:09:15Z</dcterms:created>
  <dcterms:modified xsi:type="dcterms:W3CDTF">2023-02-24T04:46:39Z</dcterms:modified>
</cp:coreProperties>
</file>