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38"/>
  </p:notesMasterIdLst>
  <p:sldIdLst>
    <p:sldId id="256" r:id="rId3"/>
    <p:sldId id="272" r:id="rId4"/>
    <p:sldId id="301" r:id="rId5"/>
    <p:sldId id="302" r:id="rId6"/>
    <p:sldId id="303" r:id="rId7"/>
    <p:sldId id="304" r:id="rId8"/>
    <p:sldId id="337" r:id="rId9"/>
    <p:sldId id="305" r:id="rId10"/>
    <p:sldId id="338" r:id="rId11"/>
    <p:sldId id="308" r:id="rId12"/>
    <p:sldId id="306" r:id="rId13"/>
    <p:sldId id="307" r:id="rId14"/>
    <p:sldId id="339" r:id="rId15"/>
    <p:sldId id="340" r:id="rId16"/>
    <p:sldId id="341" r:id="rId17"/>
    <p:sldId id="309" r:id="rId18"/>
    <p:sldId id="310" r:id="rId19"/>
    <p:sldId id="311" r:id="rId20"/>
    <p:sldId id="312" r:id="rId21"/>
    <p:sldId id="315" r:id="rId22"/>
    <p:sldId id="316" r:id="rId23"/>
    <p:sldId id="317" r:id="rId24"/>
    <p:sldId id="318" r:id="rId25"/>
    <p:sldId id="319" r:id="rId26"/>
    <p:sldId id="322" r:id="rId27"/>
    <p:sldId id="323" r:id="rId28"/>
    <p:sldId id="324" r:id="rId29"/>
    <p:sldId id="320" r:id="rId30"/>
    <p:sldId id="321" r:id="rId31"/>
    <p:sldId id="325" r:id="rId32"/>
    <p:sldId id="326" r:id="rId33"/>
    <p:sldId id="328" r:id="rId34"/>
    <p:sldId id="329" r:id="rId35"/>
    <p:sldId id="300" r:id="rId36"/>
    <p:sldId id="33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B5F75-F6AF-C35E-F2CA-D6F7C6FC5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8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D51BD-BAB3-E7BF-0057-48BFAC41AA62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2A0E38-80B9-E8A7-59AD-8F7583A16F57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8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10</a:t>
            </a:r>
            <a:r>
              <a:rPr lang="ko-KR" altLang="en-US"/>
              <a:t>장 선형회귀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9013"/>
            <a:ext cx="5849144" cy="1889776"/>
          </a:xfrm>
        </p:spPr>
      </p:pic>
      <p:sp>
        <p:nvSpPr>
          <p:cNvPr id="3" name="타원형 설명선 4">
            <a:extLst>
              <a:ext uri="{FF2B5EF4-FFF2-40B4-BE49-F238E27FC236}">
                <a16:creationId xmlns:a16="http://schemas.microsoft.com/office/drawing/2014/main" id="{125CDE2F-4E92-5F20-3862-BEC157397059}"/>
              </a:ext>
            </a:extLst>
          </p:cNvPr>
          <p:cNvSpPr/>
          <p:nvPr/>
        </p:nvSpPr>
        <p:spPr>
          <a:xfrm>
            <a:off x="6389784" y="3429000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간격이 좁은 직선이 데이터를 더 잘 설명합니다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7891A-0A69-B96F-7E87-8EC0A2FED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8104" y="4264489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직선과 데이터 사이의 간격을 제곱하여 합한 값을 손실 함수</a:t>
            </a:r>
            <a:r>
              <a:rPr lang="en-US" altLang="ko-KR" dirty="0"/>
              <a:t>(loss function) </a:t>
            </a:r>
            <a:r>
              <a:rPr lang="ko-KR" altLang="en-US" dirty="0"/>
              <a:t>또는 비용 함수</a:t>
            </a:r>
            <a:r>
              <a:rPr lang="en-US" altLang="ko-KR" dirty="0"/>
              <a:t>(cost function)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243985" cy="689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408712" cy="83131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851920" y="3392563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449608"/>
            <a:ext cx="2081014" cy="7112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851920" y="4869165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9135" y="3391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일반화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9134" y="489052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우리가 찾는 것</a:t>
            </a:r>
          </a:p>
        </p:txBody>
      </p:sp>
    </p:spTree>
    <p:extLst>
      <p:ext uri="{BB962C8B-B14F-4D97-AF65-F5344CB8AC3E}">
        <p14:creationId xmlns:p14="http://schemas.microsoft.com/office/powerpoint/2010/main" val="257687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손실 함수 최소화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분석적인 방법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32A3D7-D58A-9DB1-5A8C-45FBDCDD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2204864"/>
            <a:ext cx="3744416" cy="1138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544F2-66CF-EAE8-9803-B0C4058C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227414"/>
            <a:ext cx="3671340" cy="2473250"/>
          </a:xfrm>
          <a:prstGeom prst="rect">
            <a:avLst/>
          </a:prstGeom>
        </p:spPr>
      </p:pic>
      <p:sp>
        <p:nvSpPr>
          <p:cNvPr id="9" name="타원형 설명선 4">
            <a:extLst>
              <a:ext uri="{FF2B5EF4-FFF2-40B4-BE49-F238E27FC236}">
                <a16:creationId xmlns:a16="http://schemas.microsoft.com/office/drawing/2014/main" id="{C24AC82C-A985-76DA-9988-5737BA53767F}"/>
              </a:ext>
            </a:extLst>
          </p:cNvPr>
          <p:cNvSpPr/>
          <p:nvPr/>
        </p:nvSpPr>
        <p:spPr>
          <a:xfrm>
            <a:off x="6705158" y="2158380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분석적인 방법은 독립 변수와 종속 변수가 각각 하나인 선형 회귀만 가능합니다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D2F1EF-5D06-4F19-904E-54EA6B6863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158" y="3552570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EC358-54EB-0A4D-1987-FCDE1286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37CA4-D72D-3FE2-0B92-979158CE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8" y="1988840"/>
            <a:ext cx="7230764" cy="30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EC358-54EB-0A4D-1987-FCDE1286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91949-FEE2-8F9A-9B49-ECED2140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16865"/>
            <a:ext cx="6805909" cy="32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6DBF-0ABD-46E9-D1C1-5BB68512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DBB15-B89E-E32F-037C-3F46CAC3FA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은 한 번에 매개 변수를 변경하는 비율이다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CAD006-0DF8-8012-4CA6-061F483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420888"/>
            <a:ext cx="6983688" cy="23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회귀에서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4224" y="1667538"/>
            <a:ext cx="4568458" cy="874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780928"/>
            <a:ext cx="8064896" cy="849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8" y="4098577"/>
            <a:ext cx="4725138" cy="956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5106979"/>
            <a:ext cx="3166585" cy="150082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F03668E-05EE-8320-33C4-45EF0B5D7FA7}"/>
              </a:ext>
            </a:extLst>
          </p:cNvPr>
          <p:cNvSpPr/>
          <p:nvPr/>
        </p:nvSpPr>
        <p:spPr>
          <a:xfrm>
            <a:off x="323528" y="2780928"/>
            <a:ext cx="1872208" cy="874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4EDD2B-7183-1196-9E35-CD8A4E2BA9F3}"/>
              </a:ext>
            </a:extLst>
          </p:cNvPr>
          <p:cNvSpPr/>
          <p:nvPr/>
        </p:nvSpPr>
        <p:spPr>
          <a:xfrm>
            <a:off x="4434842" y="4968447"/>
            <a:ext cx="857238" cy="874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5E5F53-6E1E-AFED-2491-33F4B6F4BB68}"/>
              </a:ext>
            </a:extLst>
          </p:cNvPr>
          <p:cNvSpPr/>
          <p:nvPr/>
        </p:nvSpPr>
        <p:spPr>
          <a:xfrm>
            <a:off x="475928" y="4154058"/>
            <a:ext cx="1872208" cy="8741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F0BA2B-EDF5-A9A4-0815-0BEED014BDD2}"/>
              </a:ext>
            </a:extLst>
          </p:cNvPr>
          <p:cNvSpPr/>
          <p:nvPr/>
        </p:nvSpPr>
        <p:spPr>
          <a:xfrm>
            <a:off x="4067060" y="5758453"/>
            <a:ext cx="936988" cy="77337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838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5666" y="1700808"/>
            <a:ext cx="8191302" cy="47845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1.0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2.0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기울기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절편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lrate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학습률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epochs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반복 횟수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 = float(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(X))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입력 데이터의 개수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경사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하강법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range(epochs): </a:t>
            </a: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W*X + b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예측값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/n) * sum(X * 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-y)) </a:t>
            </a: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(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/n) * sum(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-y)  </a:t>
            </a: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W = W -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lrate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기울기 수정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 = b -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lrate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절편 수정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7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484784"/>
            <a:ext cx="8191302" cy="3168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기울기와 절편을 출력한다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 (W, b)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예측값을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만든다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W*X + b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입력 데이터를 그래프 상에 찍는다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예측값은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선그래프로 그린다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([min(X), max(X)], [min(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), max(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)],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'red'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2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616624" cy="36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회귀의 개념을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과잉 적합과 과소 적합을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 err="1"/>
              <a:t>sklearn</a:t>
            </a:r>
            <a:r>
              <a:rPr lang="ko-KR" altLang="en-US" dirty="0"/>
              <a:t>을 이용하여 회귀를 구현해본다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구현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아나콘다에 포함되어 있는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라이브러리를 사용하여 회귀 함수를 구현하는 방법을 살펴본다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2708920"/>
            <a:ext cx="8191302" cy="28083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선형 회귀 모델을 생성한다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데이터는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파이썬의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리스트로 만들어도 되고 아니면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넘파이의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배열로 만들어도 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반드시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차원으로 만들어야 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5.5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 = x + 3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400" b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학습을 시킨다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96029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 데이터는 반드시 </a:t>
            </a:r>
            <a:r>
              <a:rPr lang="en-US" altLang="ko-KR" dirty="0"/>
              <a:t>2</a:t>
            </a:r>
            <a:r>
              <a:rPr lang="ko-KR" altLang="en-US" dirty="0"/>
              <a:t>차원 배열이어야 한다</a:t>
            </a:r>
            <a:r>
              <a:rPr lang="en-US" altLang="ko-KR" dirty="0"/>
              <a:t>(</a:t>
            </a:r>
            <a:r>
              <a:rPr lang="ko-KR" altLang="en-US" dirty="0"/>
              <a:t>한 열만 있어도 반드시 </a:t>
            </a:r>
            <a:r>
              <a:rPr lang="en-US" altLang="ko-KR" dirty="0"/>
              <a:t>2</a:t>
            </a:r>
            <a:r>
              <a:rPr lang="ko-KR" altLang="en-US" dirty="0"/>
              <a:t>차원 배열 형태로 만들어야 한다</a:t>
            </a:r>
            <a:r>
              <a:rPr lang="en-US" altLang="ko-KR" dirty="0"/>
              <a:t>). </a:t>
            </a:r>
            <a:r>
              <a:rPr lang="ko-KR" altLang="en-US" dirty="0"/>
              <a:t>따라서 리스트의 리스트를 만들어서 다음과 같은 </a:t>
            </a:r>
            <a:r>
              <a:rPr lang="en-US" altLang="ko-KR" dirty="0"/>
              <a:t>2</a:t>
            </a:r>
            <a:r>
              <a:rPr lang="ko-KR" altLang="en-US" dirty="0"/>
              <a:t>차원 배열을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0968"/>
            <a:ext cx="4064695" cy="19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30243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reg.coef</a:t>
            </a:r>
            <a:r>
              <a:rPr lang="en-US" altLang="ko-KR" sz="1600" kern="0" dirty="0">
                <a:latin typeface="Trebuchet MS" pitchFamily="34" charset="0"/>
              </a:rPr>
              <a:t>_		# </a:t>
            </a:r>
            <a:r>
              <a:rPr lang="ko-KR" altLang="en-US" sz="1600" kern="0" dirty="0">
                <a:latin typeface="Trebuchet MS" pitchFamily="34" charset="0"/>
              </a:rPr>
              <a:t>직선의 기울기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array([1.25])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reg.intercept</a:t>
            </a:r>
            <a:r>
              <a:rPr lang="en-US" altLang="ko-KR" sz="1600" kern="0" dirty="0">
                <a:latin typeface="Trebuchet MS" pitchFamily="34" charset="0"/>
              </a:rPr>
              <a:t>_ 	# </a:t>
            </a:r>
            <a:r>
              <a:rPr lang="ko-KR" altLang="en-US" sz="1600" kern="0" dirty="0">
                <a:latin typeface="Trebuchet MS" pitchFamily="34" charset="0"/>
              </a:rPr>
              <a:t>직선의 </a:t>
            </a:r>
            <a:r>
              <a:rPr lang="en-US" altLang="ko-KR" sz="1600" kern="0" dirty="0">
                <a:latin typeface="Trebuchet MS" pitchFamily="34" charset="0"/>
              </a:rPr>
              <a:t>y-</a:t>
            </a:r>
            <a:r>
              <a:rPr lang="ko-KR" altLang="en-US" sz="1600" kern="0" dirty="0">
                <a:latin typeface="Trebuchet MS" pitchFamily="34" charset="0"/>
              </a:rPr>
              <a:t>절편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2.7500000000000004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reg.score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0.8928571428571429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&gt;&gt;&gt; 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([[5]])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array([8.])</a:t>
            </a:r>
          </a:p>
        </p:txBody>
      </p:sp>
    </p:spTree>
    <p:extLst>
      <p:ext uri="{BB962C8B-B14F-4D97-AF65-F5344CB8AC3E}">
        <p14:creationId xmlns:p14="http://schemas.microsoft.com/office/powerpoint/2010/main" val="9858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그래프를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27649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값을 산포도로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plt.scatter</a:t>
            </a:r>
            <a:r>
              <a:rPr lang="en-US" altLang="ko-KR" sz="1600" kern="0" dirty="0">
                <a:latin typeface="Trebuchet MS" pitchFamily="34" charset="0"/>
              </a:rPr>
              <a:t>(X, y, color='black')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데이터를 입력으로 하여 </a:t>
            </a:r>
            <a:r>
              <a:rPr lang="ko-KR" altLang="en-US" sz="1600" kern="0" dirty="0" err="1">
                <a:latin typeface="Trebuchet MS" pitchFamily="34" charset="0"/>
              </a:rPr>
              <a:t>예측값을</a:t>
            </a:r>
            <a:r>
              <a:rPr lang="ko-KR" altLang="en-US" sz="1600" kern="0" dirty="0">
                <a:latin typeface="Trebuchet MS" pitchFamily="34" charset="0"/>
              </a:rPr>
              <a:t> 계산한다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 = </a:t>
            </a:r>
            <a:r>
              <a:rPr lang="en-US" altLang="ko-KR" sz="1600" kern="0" dirty="0" err="1">
                <a:latin typeface="Trebuchet MS" pitchFamily="34" charset="0"/>
              </a:rPr>
              <a:t>reg.predict</a:t>
            </a:r>
            <a:r>
              <a:rPr lang="en-US" altLang="ko-KR" sz="1600" kern="0" dirty="0">
                <a:latin typeface="Trebuchet MS" pitchFamily="34" charset="0"/>
              </a:rPr>
              <a:t>(X)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 데이터와 </a:t>
            </a:r>
            <a:r>
              <a:rPr lang="ko-KR" altLang="en-US" sz="1600" kern="0" dirty="0" err="1">
                <a:latin typeface="Trebuchet MS" pitchFamily="34" charset="0"/>
              </a:rPr>
              <a:t>예측값으로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선그래프로</a:t>
            </a:r>
            <a:r>
              <a:rPr lang="ko-KR" altLang="en-US" sz="1600" kern="0" dirty="0">
                <a:latin typeface="Trebuchet MS" pitchFamily="34" charset="0"/>
              </a:rPr>
              <a:t> 그린다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계산된 기울기와 </a:t>
            </a:r>
            <a:r>
              <a:rPr lang="en-US" altLang="ko-KR" sz="1600" kern="0" dirty="0">
                <a:latin typeface="Trebuchet MS" pitchFamily="34" charset="0"/>
              </a:rPr>
              <a:t>y </a:t>
            </a:r>
            <a:r>
              <a:rPr lang="ko-KR" altLang="en-US" sz="1600" kern="0" dirty="0">
                <a:latin typeface="Trebuchet MS" pitchFamily="34" charset="0"/>
              </a:rPr>
              <a:t>절편을 가지는 직선이 그려진다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plt.plot</a:t>
            </a:r>
            <a:r>
              <a:rPr lang="en-US" altLang="ko-KR" sz="1600" kern="0" dirty="0">
                <a:latin typeface="Trebuchet MS" pitchFamily="34" charset="0"/>
              </a:rPr>
              <a:t>(X, </a:t>
            </a:r>
            <a:r>
              <a:rPr lang="en-US" altLang="ko-KR" sz="1600" kern="0" dirty="0" err="1">
                <a:latin typeface="Trebuchet MS" pitchFamily="34" charset="0"/>
              </a:rPr>
              <a:t>y_pred</a:t>
            </a:r>
            <a:r>
              <a:rPr lang="en-US" altLang="ko-KR" sz="1600" kern="0" dirty="0">
                <a:latin typeface="Trebuchet MS" pitchFamily="34" charset="0"/>
              </a:rPr>
              <a:t>, color='blue', linewidth=3)	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plt.show</a:t>
            </a:r>
            <a:r>
              <a:rPr lang="en-US" altLang="ko-KR" sz="1600" kern="0" dirty="0">
                <a:latin typeface="Trebuchet MS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934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6019248" descr="EMB00004330b6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768752" cy="44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3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선형 회귀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인간의 키와 몸무게는 어느 정도 비례할 것으로 예상된다</a:t>
            </a:r>
            <a:r>
              <a:rPr lang="en-US" altLang="ko-KR" dirty="0"/>
              <a:t>. </a:t>
            </a:r>
            <a:r>
              <a:rPr lang="ko-KR" altLang="en-US" dirty="0"/>
              <a:t>아래와 같은 데이터가 있을 때</a:t>
            </a:r>
            <a:r>
              <a:rPr lang="en-US" altLang="ko-KR" dirty="0"/>
              <a:t>, </a:t>
            </a:r>
            <a:r>
              <a:rPr lang="ko-KR" altLang="en-US" dirty="0"/>
              <a:t>선형 회귀를 이용하여 학습시키고 키가 </a:t>
            </a:r>
            <a:r>
              <a:rPr lang="en-US" altLang="ko-KR" dirty="0"/>
              <a:t>165cm</a:t>
            </a:r>
            <a:r>
              <a:rPr lang="ko-KR" altLang="en-US" dirty="0"/>
              <a:t>일 때의 </a:t>
            </a:r>
            <a:r>
              <a:rPr lang="ko-KR" altLang="en-US" dirty="0" err="1"/>
              <a:t>예측값을</a:t>
            </a:r>
            <a:r>
              <a:rPr lang="ko-KR" altLang="en-US" dirty="0"/>
              <a:t> 얻어보자</a:t>
            </a:r>
            <a:r>
              <a:rPr lang="en-US" altLang="ko-KR" dirty="0"/>
              <a:t>.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구현하여 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6675585" cy="29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4746" y="1600200"/>
            <a:ext cx="8191302" cy="47091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[[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174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152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138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     </a:t>
            </a:r>
          </a:p>
          <a:p>
            <a:pPr marL="0" indent="0"/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46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88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   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         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ko-KR" altLang="en-US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([[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165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]]))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 데이터와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y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값을 산포도로 그린다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'black'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 데이터를 입력으로 하여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예측값을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계산한다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 데이터와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예측값으로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선그래프로 그린다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계산된 기울기와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y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절편을 가지는 직선이 그려진다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'blue'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linewidth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3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 예제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4746" y="1600200"/>
            <a:ext cx="8191302" cy="676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400" kern="0" dirty="0">
                <a:latin typeface="Trebuchet MS" pitchFamily="34" charset="0"/>
              </a:rPr>
              <a:t>[67.30998637]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5004048" cy="36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과잉 적합</a:t>
            </a:r>
            <a:r>
              <a:rPr lang="en-US" altLang="ko-KR" dirty="0"/>
              <a:t>(overfitting)</a:t>
            </a:r>
            <a:r>
              <a:rPr lang="ko-KR" altLang="en-US" dirty="0"/>
              <a:t>이란 학습하는 데이터에서는 성능이 뛰어나지만 새로운 데이터</a:t>
            </a:r>
            <a:r>
              <a:rPr lang="en-US" altLang="ko-KR" dirty="0"/>
              <a:t>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에 대해서는 성능이 잘 나오지 않는 모델을 생성하는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과소 적합</a:t>
            </a:r>
            <a:r>
              <a:rPr lang="en-US" altLang="ko-KR" dirty="0"/>
              <a:t>(</a:t>
            </a:r>
            <a:r>
              <a:rPr lang="en-US" altLang="ko-KR" dirty="0" err="1"/>
              <a:t>underfitting</a:t>
            </a:r>
            <a:r>
              <a:rPr lang="en-US" altLang="ko-KR" dirty="0"/>
              <a:t>)</a:t>
            </a:r>
            <a:r>
              <a:rPr lang="ko-KR" altLang="en-US" dirty="0"/>
              <a:t>이란 학습 데이터에서도 성능이 좋지 않은 경우이다</a:t>
            </a:r>
            <a:r>
              <a:rPr lang="en-US" altLang="ko-KR" dirty="0"/>
              <a:t>. </a:t>
            </a:r>
            <a:r>
              <a:rPr lang="ko-KR" altLang="en-US" dirty="0"/>
              <a:t>이 경우에는 모델 자체가 </a:t>
            </a:r>
            <a:r>
              <a:rPr lang="ko-KR" altLang="en-US" dirty="0" err="1"/>
              <a:t>적합지</a:t>
            </a:r>
            <a:r>
              <a:rPr lang="ko-KR" altLang="en-US" dirty="0"/>
              <a:t> 않은 경우가 많다</a:t>
            </a:r>
            <a:r>
              <a:rPr lang="en-US" altLang="ko-KR" dirty="0"/>
              <a:t>. </a:t>
            </a:r>
            <a:r>
              <a:rPr lang="ko-KR" altLang="en-US" dirty="0"/>
              <a:t>더 나은 모델을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8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DDA8154-CC0E-3117-8B9B-A9E3176835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8849"/>
            <a:ext cx="8153400" cy="4318502"/>
          </a:xfrm>
        </p:spPr>
      </p:pic>
    </p:spTree>
    <p:extLst>
      <p:ext uri="{BB962C8B-B14F-4D97-AF65-F5344CB8AC3E}">
        <p14:creationId xmlns:p14="http://schemas.microsoft.com/office/powerpoint/2010/main" val="33488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회귀란</a:t>
            </a:r>
            <a:r>
              <a:rPr lang="ko-KR" altLang="en-US" dirty="0"/>
              <a:t> 일반적으로 데이터들을 </a:t>
            </a:r>
            <a:r>
              <a:rPr lang="en-US" altLang="ko-KR" dirty="0"/>
              <a:t>2</a:t>
            </a:r>
            <a:r>
              <a:rPr lang="ko-KR" altLang="en-US" dirty="0"/>
              <a:t>차원 공간에 찍은 후에 이들 데이터들을 가장 잘 설명하는 직선이나 곡선을 찾는 문제라고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y = f(x)</a:t>
            </a:r>
            <a:r>
              <a:rPr lang="ko-KR" altLang="en-US" dirty="0"/>
              <a:t>에서 출력 </a:t>
            </a:r>
            <a:r>
              <a:rPr lang="en-US" altLang="ko-KR" dirty="0"/>
              <a:t>y</a:t>
            </a:r>
            <a:r>
              <a:rPr lang="ko-KR" altLang="en-US" dirty="0"/>
              <a:t>가 실수이고 입력 </a:t>
            </a:r>
            <a:r>
              <a:rPr lang="en-US" altLang="ko-KR" dirty="0"/>
              <a:t>x</a:t>
            </a:r>
            <a:r>
              <a:rPr lang="ko-KR" altLang="en-US" dirty="0"/>
              <a:t>도 실수일 때 함수 </a:t>
            </a:r>
            <a:r>
              <a:rPr lang="en-US" altLang="ko-KR" dirty="0"/>
              <a:t>f(x)</a:t>
            </a:r>
            <a:r>
              <a:rPr lang="ko-KR" altLang="en-US" dirty="0"/>
              <a:t>를 예측하는 것이 회귀이다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73016"/>
            <a:ext cx="5918952" cy="21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당뇨병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라이브러리에는 당뇨병 환자들의 데이터가 기본적으로 포함되어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70161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2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당뇨병 예제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656" y="1628800"/>
            <a:ext cx="8191302" cy="50851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matplotlib.pylab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numpy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as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np</a:t>
            </a: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sklearn.linear_model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LinearRegression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datasets,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당뇨병 데이터 세트를 적재한다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datasets.load_diabetes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return_X_y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diabetes_X_new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[:,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np.newaxis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학습 데이터와 테스트 데이터를 분리한다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sklearn.model_selection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train_test_split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diabetes_X_new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diabetes_y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test_size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linear_model.LinearRegression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regr.fit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y_train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테스트 데이터로 예측해보자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regr.predict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plt.scatter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 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'black'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plt.plot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X_test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y_pred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'blue'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linewidth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0" indent="0"/>
            <a:r>
              <a:rPr lang="en-US" altLang="ko-KR" sz="14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plt.show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pPr marL="0" indent="0"/>
            <a:br>
              <a:rPr lang="en-US" altLang="ko-KR" sz="14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0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D1C9A-229F-6B22-70ED-66BEBD1B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46958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97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Lab: </a:t>
            </a:r>
            <a:r>
              <a:rPr lang="ko-KR" altLang="en-US" dirty="0"/>
              <a:t>면적에 따른 집값 예측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아파트 면적을 입력하면 아파트의 가격이 출력되는 시스템을 만들어보자</a:t>
            </a:r>
            <a:r>
              <a:rPr lang="en-US" altLang="ko-KR" dirty="0"/>
              <a:t>. </a:t>
            </a:r>
            <a:r>
              <a:rPr lang="ko-KR" altLang="en-US" dirty="0"/>
              <a:t>아파트 면적과 가격은 모두 실수이므로 기계 학습의 방법 중에서 선형 회귀를 사용하여야 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5292080" cy="37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8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지도 학습에는 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r>
              <a:rPr lang="ko-KR" altLang="en-US" dirty="0"/>
              <a:t>가 있었다</a:t>
            </a:r>
            <a:r>
              <a:rPr lang="en-US" altLang="ko-KR" dirty="0"/>
              <a:t>. </a:t>
            </a:r>
            <a:r>
              <a:rPr lang="ko-KR" altLang="en-US" dirty="0"/>
              <a:t>전자는 연속적인 값을 예측하고 후자는 입력을 어떤 카테고리 중의 하나로 예측한다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선형 회귀는 입력 데이터를 가장 잘 설명하는 직선의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  <a:r>
              <a:rPr lang="en-US" altLang="ko-KR" dirty="0"/>
              <a:t>.</a:t>
            </a:r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/>
              <a:t>손실 함수</a:t>
            </a:r>
            <a:r>
              <a:rPr lang="en-US" altLang="ko-KR" dirty="0"/>
              <a:t>(loss function)</a:t>
            </a:r>
            <a:r>
              <a:rPr lang="ko-KR" altLang="en-US" dirty="0"/>
              <a:t>란 실제 데이터와 직선 간의 차이를 제곱한 값이다</a:t>
            </a:r>
            <a:r>
              <a:rPr lang="en-US" altLang="ko-KR" dirty="0"/>
              <a:t>. </a:t>
            </a:r>
          </a:p>
          <a:p>
            <a:pPr lvl="0" fontAlgn="base"/>
            <a:endParaRPr lang="en-US" altLang="ko-KR"/>
          </a:p>
          <a:p>
            <a:pPr lvl="0" fontAlgn="base"/>
            <a:r>
              <a:rPr lang="ko-KR" altLang="en-US"/>
              <a:t>손실 </a:t>
            </a:r>
            <a:r>
              <a:rPr lang="ko-KR" altLang="en-US" dirty="0"/>
              <a:t>함수의 값이 작아지는 방향을 알려면 일반적으로 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 method)</a:t>
            </a:r>
            <a:r>
              <a:rPr lang="ko-KR" altLang="en-US" dirty="0"/>
              <a:t>과 같은 방법을 많이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부모의 키와 자녀의 키의 관계 조사</a:t>
            </a:r>
          </a:p>
          <a:p>
            <a:pPr lvl="0" fontAlgn="base"/>
            <a:r>
              <a:rPr lang="ko-KR" altLang="en-US" dirty="0"/>
              <a:t>면적에 따른 주택의 가격</a:t>
            </a:r>
          </a:p>
          <a:p>
            <a:pPr lvl="0" fontAlgn="base"/>
            <a:r>
              <a:rPr lang="ko-KR" altLang="en-US" dirty="0"/>
              <a:t>연령에 따른 </a:t>
            </a:r>
            <a:r>
              <a:rPr lang="ko-KR" altLang="en-US" dirty="0" err="1"/>
              <a:t>실업율</a:t>
            </a:r>
            <a:r>
              <a:rPr lang="ko-KR" altLang="en-US" dirty="0"/>
              <a:t> 예측</a:t>
            </a:r>
          </a:p>
          <a:p>
            <a:pPr lvl="0" fontAlgn="base"/>
            <a:r>
              <a:rPr lang="ko-KR" altLang="en-US" dirty="0"/>
              <a:t>공부 시간과 학점 과의 관계</a:t>
            </a:r>
          </a:p>
          <a:p>
            <a:pPr lvl="0" fontAlgn="base"/>
            <a:r>
              <a:rPr lang="en-US" altLang="ko-KR" dirty="0"/>
              <a:t>CPU </a:t>
            </a:r>
            <a:r>
              <a:rPr lang="ko-KR" altLang="en-US" dirty="0"/>
              <a:t>속도와 프로그램 실행 시간 예측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직선의 방정식</a:t>
            </a:r>
            <a:r>
              <a:rPr lang="en-US" altLang="ko-KR" dirty="0"/>
              <a:t>: f(x) = </a:t>
            </a:r>
            <a:r>
              <a:rPr lang="en-US" altLang="ko-KR" dirty="0" err="1"/>
              <a:t>mx+b</a:t>
            </a:r>
            <a:endParaRPr lang="en-US" altLang="ko-KR" dirty="0"/>
          </a:p>
          <a:p>
            <a:r>
              <a:rPr lang="ko-KR" altLang="en-US" dirty="0"/>
              <a:t>선형 회귀는 입력 데이터를 가장 잘 설명하는 기울기와 </a:t>
            </a:r>
            <a:r>
              <a:rPr lang="ko-KR" altLang="en-US" dirty="0" err="1"/>
              <a:t>절편값을</a:t>
            </a:r>
            <a:r>
              <a:rPr lang="ko-KR" altLang="en-US" dirty="0"/>
              <a:t> 찾는 문제이다</a:t>
            </a:r>
          </a:p>
          <a:p>
            <a:endParaRPr lang="en-US" altLang="ko-KR" dirty="0"/>
          </a:p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회귀의 </a:t>
            </a:r>
            <a:r>
              <a:rPr lang="ko-KR" altLang="en-US" dirty="0" err="1"/>
              <a:t>기본식</a:t>
            </a:r>
            <a:r>
              <a:rPr lang="en-US" altLang="ko-KR" dirty="0"/>
              <a:t>: f(x) = </a:t>
            </a:r>
            <a:r>
              <a:rPr lang="en-US" altLang="ko-KR" dirty="0" err="1"/>
              <a:t>Wx+b</a:t>
            </a:r>
            <a:endParaRPr lang="en-US" altLang="ko-KR" dirty="0"/>
          </a:p>
          <a:p>
            <a:pPr lvl="1"/>
            <a:r>
              <a:rPr lang="ko-KR" altLang="en-US" dirty="0"/>
              <a:t>기울기</a:t>
            </a:r>
            <a:r>
              <a:rPr lang="en-US" altLang="ko-KR" dirty="0"/>
              <a:t>-&gt;</a:t>
            </a:r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ko-KR" altLang="en-US" dirty="0"/>
              <a:t>절편</a:t>
            </a:r>
            <a:r>
              <a:rPr lang="en-US" altLang="ko-KR" dirty="0"/>
              <a:t>-&gt;</a:t>
            </a:r>
            <a:r>
              <a:rPr lang="ko-KR" altLang="en-US" dirty="0"/>
              <a:t>바이어스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회귀 예제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153400" cy="3557294"/>
          </a:xfrm>
        </p:spPr>
      </p:pic>
    </p:spTree>
    <p:extLst>
      <p:ext uri="{BB962C8B-B14F-4D97-AF65-F5344CB8AC3E}">
        <p14:creationId xmlns:p14="http://schemas.microsoft.com/office/powerpoint/2010/main" val="10270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8D26-5325-55D3-7AAF-CE748241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84B6B-4022-366C-8BC7-E7BADEFBFA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단순 선형 회귀</a:t>
            </a:r>
            <a:r>
              <a:rPr lang="en-US" altLang="ko-KR" dirty="0"/>
              <a:t>: </a:t>
            </a:r>
            <a:r>
              <a:rPr lang="ko-KR" altLang="en-US" dirty="0"/>
              <a:t>단순 선형 회귀는 독립 변수</a:t>
            </a:r>
            <a:r>
              <a:rPr lang="en-US" altLang="ko-KR" dirty="0"/>
              <a:t>(x)</a:t>
            </a:r>
            <a:r>
              <a:rPr lang="ko-KR" altLang="en-US" dirty="0"/>
              <a:t>가 하나인 선형 회귀이다</a:t>
            </a:r>
            <a:r>
              <a:rPr lang="en-US" altLang="ko-KR" dirty="0"/>
              <a:t>. 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정확한 예측을 생성하기 위해 알고리즘이 ‘</a:t>
            </a:r>
            <a:r>
              <a:rPr lang="ko-KR" altLang="en-US" dirty="0" err="1"/>
              <a:t>학습’하려고</a:t>
            </a:r>
            <a:r>
              <a:rPr lang="ko-KR" altLang="en-US" dirty="0"/>
              <a:t> 시도하는 매개 변수이다</a:t>
            </a:r>
            <a:r>
              <a:rPr lang="en-US" altLang="ko-KR" dirty="0"/>
              <a:t>.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학습 데이터를 나타내고 </a:t>
            </a:r>
            <a:r>
              <a:rPr lang="en-US" altLang="ko-KR" dirty="0"/>
              <a:t>f(x)</a:t>
            </a:r>
            <a:r>
              <a:rPr lang="ko-KR" altLang="en-US" dirty="0"/>
              <a:t>는 우리의 예측을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3"/>
              </a:rPr>
              <a:t>다중 선형 회귀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: </a:t>
            </a: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2"/>
              </a:rPr>
              <a:t>더 복잡한 다중 선형 방정식은 다음과 같다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. w</a:t>
            </a:r>
            <a:r>
              <a:rPr lang="en-US" altLang="ko-KR" dirty="0">
                <a:solidFill>
                  <a:srgbClr val="1A1A1A"/>
                </a:solidFill>
                <a:latin typeface="YDVYGOStd12"/>
              </a:rPr>
              <a:t>0,</a:t>
            </a:r>
            <a:r>
              <a:rPr lang="ko-KR" altLang="en-US" dirty="0">
                <a:solidFill>
                  <a:srgbClr val="1A1A1A"/>
                </a:solidFill>
                <a:latin typeface="YDVYGOStd12"/>
              </a:rPr>
              <a:t> </a:t>
            </a:r>
            <a:r>
              <a:rPr lang="en-US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1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, </a:t>
            </a:r>
            <a:r>
              <a:rPr lang="en-US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2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, </a:t>
            </a:r>
            <a:r>
              <a:rPr lang="en-US" altLang="ko-KR" sz="1800" b="0" i="1" u="none" strike="noStrike" baseline="0" dirty="0">
                <a:solidFill>
                  <a:srgbClr val="1A1A1A"/>
                </a:solidFill>
                <a:latin typeface="MMaCenturyK-Italic"/>
              </a:rPr>
              <a:t>w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MMaCenturyK-Regular"/>
              </a:rPr>
              <a:t>3</a:t>
            </a:r>
            <a:r>
              <a:rPr lang="ko-KR" altLang="en-US" sz="1800" b="0" i="0" u="none" strike="noStrike" baseline="0" dirty="0">
                <a:solidFill>
                  <a:srgbClr val="1A1A1A"/>
                </a:solidFill>
                <a:latin typeface="YDVYGOStd12"/>
              </a:rPr>
              <a:t>는 계수 또는 가중치를 나타내며 모델이 학습하려고 하는 매개 변수이다</a:t>
            </a:r>
            <a:r>
              <a:rPr lang="en-US" altLang="ko-KR" sz="1800" b="0" i="0" u="none" strike="noStrike" baseline="0" dirty="0">
                <a:solidFill>
                  <a:srgbClr val="1A1A1A"/>
                </a:solidFill>
                <a:latin typeface="YDVYG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EBBAD-AD2D-A051-D93E-02962A1D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80928"/>
            <a:ext cx="2266950" cy="542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72B586-4A67-1377-A9EF-0084658C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67026"/>
            <a:ext cx="39433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원리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" y="4365104"/>
            <a:ext cx="4679305" cy="211533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3024336" cy="1278055"/>
          </a:xfrm>
          <a:prstGeom prst="rect">
            <a:avLst/>
          </a:prstGeom>
        </p:spPr>
      </p:pic>
      <p:sp>
        <p:nvSpPr>
          <p:cNvPr id="3" name="타원형 설명선 4">
            <a:extLst>
              <a:ext uri="{FF2B5EF4-FFF2-40B4-BE49-F238E27FC236}">
                <a16:creationId xmlns:a16="http://schemas.microsoft.com/office/drawing/2014/main" id="{51BD8EC8-3679-4559-4176-B18715FC6356}"/>
              </a:ext>
            </a:extLst>
          </p:cNvPr>
          <p:cNvSpPr/>
          <p:nvPr/>
        </p:nvSpPr>
        <p:spPr>
          <a:xfrm>
            <a:off x="6120680" y="2403371"/>
            <a:ext cx="2376264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가장 잘 설명하는 직선을 찾는 것이 선형 회귀입니다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95A0D-6F2F-14C9-63C5-FA65A3DF2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0680" y="3888335"/>
            <a:ext cx="134568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2DA3-683E-6957-C6FC-EF7FEE84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직선의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DD409-2005-1224-C7E4-95E6222D83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이제 문제는 어떤 직선이 우리가 제공한 데이터와 가장 잘 </a:t>
            </a:r>
            <a:r>
              <a:rPr lang="ko-KR" altLang="en-US" dirty="0" err="1"/>
              <a:t>맞느냐이다</a:t>
            </a:r>
            <a:r>
              <a:rPr lang="en-US" altLang="ko-KR" dirty="0"/>
              <a:t>. </a:t>
            </a:r>
            <a:r>
              <a:rPr lang="ko-KR" altLang="en-US" dirty="0"/>
              <a:t>이것은 실제 데이터와 직선 간의 간격을 보면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970A7-A92F-318D-9E41-498B2EE4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52936"/>
            <a:ext cx="438191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3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2981</TotalTime>
  <Words>1460</Words>
  <Application>Microsoft Office PowerPoint</Application>
  <PresentationFormat>화면 슬라이드 쇼(4:3)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50" baseType="lpstr">
      <vt:lpstr>MMaCenturyK-Italic</vt:lpstr>
      <vt:lpstr>MMaCenturyK-Regular</vt:lpstr>
      <vt:lpstr>YDVYGOStd12</vt:lpstr>
      <vt:lpstr>YDVYGOStd13</vt:lpstr>
      <vt:lpstr>맑은 고딕</vt:lpstr>
      <vt:lpstr>휴먼편지체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제10장 선형회귀</vt:lpstr>
      <vt:lpstr>학습 목표</vt:lpstr>
      <vt:lpstr>선형 회귀</vt:lpstr>
      <vt:lpstr>선형 회귀의 예</vt:lpstr>
      <vt:lpstr>선형 회귀 소개</vt:lpstr>
      <vt:lpstr>선형 회귀 예제</vt:lpstr>
      <vt:lpstr>선형 회귀의 종류</vt:lpstr>
      <vt:lpstr>선형 회귀의 원리</vt:lpstr>
      <vt:lpstr>직선의 선택</vt:lpstr>
      <vt:lpstr>손실 함수</vt:lpstr>
      <vt:lpstr>손실함수</vt:lpstr>
      <vt:lpstr>선형 회귀에서 손실 함수 최소화 방법</vt:lpstr>
      <vt:lpstr>경사 하강법</vt:lpstr>
      <vt:lpstr>경사 하강법</vt:lpstr>
      <vt:lpstr>학습률</vt:lpstr>
      <vt:lpstr>선형 회귀에서 경사하강법</vt:lpstr>
      <vt:lpstr>경사 하강법 구현</vt:lpstr>
      <vt:lpstr>경사 하강법 구현</vt:lpstr>
      <vt:lpstr>경사 하강법 구현</vt:lpstr>
      <vt:lpstr>선형 회귀 구현 #2</vt:lpstr>
      <vt:lpstr>학습 데이터 만들기</vt:lpstr>
      <vt:lpstr>선형 회귀 예제</vt:lpstr>
      <vt:lpstr>그래프를 그려보자. </vt:lpstr>
      <vt:lpstr>실행 결과</vt:lpstr>
      <vt:lpstr>Lab: 선형 회귀 실습</vt:lpstr>
      <vt:lpstr>선형 회귀 예제</vt:lpstr>
      <vt:lpstr>선형 회귀 예제</vt:lpstr>
      <vt:lpstr>과잉 적합 vs 과소 적합</vt:lpstr>
      <vt:lpstr>과잉 적합 vs 과소 적합</vt:lpstr>
      <vt:lpstr>Lab: 당뇨병 예제</vt:lpstr>
      <vt:lpstr>당뇨병 예제</vt:lpstr>
      <vt:lpstr>실행 결과</vt:lpstr>
      <vt:lpstr>Open Lab: 면적에 따른 집값 예측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718</cp:revision>
  <dcterms:created xsi:type="dcterms:W3CDTF">2012-03-12T19:09:15Z</dcterms:created>
  <dcterms:modified xsi:type="dcterms:W3CDTF">2023-02-24T04:48:41Z</dcterms:modified>
</cp:coreProperties>
</file>