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6"/>
  </p:notesMasterIdLst>
  <p:sldIdLst>
    <p:sldId id="256" r:id="rId2"/>
    <p:sldId id="272" r:id="rId3"/>
    <p:sldId id="301" r:id="rId4"/>
    <p:sldId id="303" r:id="rId5"/>
    <p:sldId id="302" r:id="rId6"/>
    <p:sldId id="304" r:id="rId7"/>
    <p:sldId id="305" r:id="rId8"/>
    <p:sldId id="306" r:id="rId9"/>
    <p:sldId id="307" r:id="rId10"/>
    <p:sldId id="308" r:id="rId11"/>
    <p:sldId id="331" r:id="rId12"/>
    <p:sldId id="309" r:id="rId13"/>
    <p:sldId id="310" r:id="rId14"/>
    <p:sldId id="311" r:id="rId15"/>
    <p:sldId id="312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13" r:id="rId26"/>
    <p:sldId id="341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00" r:id="rId54"/>
    <p:sldId id="330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05BF3-D9FB-C3EC-2A7A-C7B3BA116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7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E0E5E1-3A91-B383-E504-FF2E840F6738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285C92-F0EA-ECD5-F0DC-38E00BBE6C0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4038600"/>
            <a:ext cx="7147520" cy="1828800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 err="1"/>
              <a:t>kNN</a:t>
            </a:r>
            <a:r>
              <a:rPr lang="en-US" altLang="ko-KR" dirty="0"/>
              <a:t>, K-means, </a:t>
            </a:r>
            <a:r>
              <a:rPr lang="ko-KR" altLang="en-US" dirty="0"/>
              <a:t>결정 트리</a:t>
            </a:r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실습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6480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4</a:t>
            </a:r>
            <a:r>
              <a:rPr lang="ko-KR" altLang="en-US" sz="1600" kern="0" dirty="0">
                <a:latin typeface="Trebuchet MS" pitchFamily="34" charset="0"/>
              </a:rPr>
              <a:t>개의 특징 이름을 출력한다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iris.feature_names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2492896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['sepal length (cm)', 'sepal width (cm)', 'petal length (cm)', 'petal width (cm)']</a:t>
            </a:r>
          </a:p>
        </p:txBody>
      </p:sp>
      <p:sp>
        <p:nvSpPr>
          <p:cNvPr id="7" name="내용 개체 틀 4"/>
          <p:cNvSpPr txBox="1">
            <a:spLocks noChangeArrowheads="1"/>
          </p:cNvSpPr>
          <p:nvPr/>
        </p:nvSpPr>
        <p:spPr bwMode="auto">
          <a:xfrm>
            <a:off x="612775" y="3644999"/>
            <a:ext cx="8153400" cy="6480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정수는 꽃의 종류를 나타낸다</a:t>
            </a:r>
            <a:r>
              <a:rPr lang="en-US" altLang="ko-KR" sz="1600" kern="0" dirty="0">
                <a:latin typeface="Trebuchet MS" pitchFamily="34" charset="0"/>
              </a:rPr>
              <a:t>.: 0 = </a:t>
            </a:r>
            <a:r>
              <a:rPr lang="en-US" altLang="ko-KR" sz="1600" kern="0" dirty="0" err="1">
                <a:latin typeface="Trebuchet MS" pitchFamily="34" charset="0"/>
              </a:rPr>
              <a:t>setosa</a:t>
            </a:r>
            <a:r>
              <a:rPr lang="en-US" altLang="ko-KR" sz="1600" kern="0" dirty="0">
                <a:latin typeface="Trebuchet MS" pitchFamily="34" charset="0"/>
              </a:rPr>
              <a:t>, 1=versicolor, 2=</a:t>
            </a:r>
            <a:r>
              <a:rPr lang="en-US" altLang="ko-KR" sz="1600" kern="0" dirty="0" err="1">
                <a:latin typeface="Trebuchet MS" pitchFamily="34" charset="0"/>
              </a:rPr>
              <a:t>virginica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iris.target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</p:txBody>
      </p:sp>
      <p:sp>
        <p:nvSpPr>
          <p:cNvPr id="8" name="내용 개체 틀 4"/>
          <p:cNvSpPr txBox="1">
            <a:spLocks noChangeArrowheads="1"/>
          </p:cNvSpPr>
          <p:nvPr/>
        </p:nvSpPr>
        <p:spPr bwMode="auto">
          <a:xfrm>
            <a:off x="612648" y="4509120"/>
            <a:ext cx="8153400" cy="1368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0 0 0 0 0 0 0 0 0 0 0 0 0 0 0 0 0 0 0 0 0 0 0 0 0 0 0 0 0 0 0 0 0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0 0 0 0 0 0 0 0 0 0 0 0 0 1 1 1 1 1 1 1 1 1 1 1 1 1 1 1 1 1 1 1 1 1 1 1 1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1 1 1 1 1 1 1 1 1 1 1 1 1 1 1 1 1 1 1 1 1 1 1 1 1 1 2 2 2 2 2 2 2 2 2 2 2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2 2 2 2 2 2 2 2 2 2 2 2 2 2 2 2 2 2 2 2 2 2 2 2 2 2 2 2 2 2 2 2 2 2 2 2 2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2 2]</a:t>
            </a:r>
          </a:p>
        </p:txBody>
      </p:sp>
    </p:spTree>
    <p:extLst>
      <p:ext uri="{BB962C8B-B14F-4D97-AF65-F5344CB8AC3E}">
        <p14:creationId xmlns:p14="http://schemas.microsoft.com/office/powerpoint/2010/main" val="5199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EEDA6-A45A-81EC-09D7-CBFBF98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그리기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86362-B8CA-72C6-342A-3DFF9DA2BF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79600" y="1814512"/>
            <a:ext cx="5619750" cy="4067175"/>
          </a:xfrm>
        </p:spPr>
      </p:pic>
    </p:spTree>
    <p:extLst>
      <p:ext uri="{BB962C8B-B14F-4D97-AF65-F5344CB8AC3E}">
        <p14:creationId xmlns:p14="http://schemas.microsoft.com/office/powerpoint/2010/main" val="363951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ko-KR" altLang="en-US" dirty="0"/>
              <a:t>학습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25923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sklearn.model_selection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train_test_split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</a:t>
            </a:r>
            <a:r>
              <a:rPr lang="en-US" altLang="ko-KR" sz="1600" kern="0" dirty="0" err="1">
                <a:latin typeface="Trebuchet MS" pitchFamily="34" charset="0"/>
              </a:rPr>
              <a:t>iris.data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</a:t>
            </a:r>
            <a:r>
              <a:rPr lang="en-US" altLang="ko-KR" sz="1600" kern="0" dirty="0" err="1">
                <a:latin typeface="Trebuchet MS" pitchFamily="34" charset="0"/>
              </a:rPr>
              <a:t>iris.target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(80:20)</a:t>
            </a:r>
            <a:r>
              <a:rPr lang="ko-KR" altLang="en-US" sz="1600" kern="0" dirty="0">
                <a:latin typeface="Trebuchet MS" pitchFamily="34" charset="0"/>
              </a:rPr>
              <a:t>으로 분할한다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X_train,X_test,y_train,y_test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train_test_split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X,y,test_size</a:t>
            </a:r>
            <a:r>
              <a:rPr lang="en-US" altLang="ko-KR" sz="1600" kern="0" dirty="0">
                <a:latin typeface="Trebuchet MS" pitchFamily="34" charset="0"/>
              </a:rPr>
              <a:t>=0.2,random_state=4)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X_train.shape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X_test.shape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4630663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(120, 4)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(30, 4)</a:t>
            </a:r>
          </a:p>
        </p:txBody>
      </p:sp>
    </p:spTree>
    <p:extLst>
      <p:ext uri="{BB962C8B-B14F-4D97-AF65-F5344CB8AC3E}">
        <p14:creationId xmlns:p14="http://schemas.microsoft.com/office/powerpoint/2010/main" val="17677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ko-KR" altLang="en-US" dirty="0"/>
              <a:t>학습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25923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sklearn.neighbors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KNeighborsClassifier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</a:t>
            </a:r>
            <a:r>
              <a:rPr lang="en-US" altLang="ko-KR" sz="1600" kern="0" dirty="0">
                <a:latin typeface="Trebuchet MS" pitchFamily="34" charset="0"/>
              </a:rPr>
              <a:t> import metrics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knn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KNeighborsClassifier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n_neighbors</a:t>
            </a:r>
            <a:r>
              <a:rPr lang="en-US" altLang="ko-KR" sz="1600" kern="0" dirty="0">
                <a:latin typeface="Trebuchet MS" pitchFamily="34" charset="0"/>
              </a:rPr>
              <a:t>=6)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knn.fit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X_train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y_train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knn.predict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X_test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scores = </a:t>
            </a:r>
            <a:r>
              <a:rPr lang="en-US" altLang="ko-KR" sz="1600" kern="0" dirty="0" err="1">
                <a:latin typeface="Trebuchet MS" pitchFamily="34" charset="0"/>
              </a:rPr>
              <a:t>metrics.accuracy_score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y_test</a:t>
            </a:r>
            <a:r>
              <a:rPr lang="en-US" altLang="ko-KR" sz="1600" kern="0" dirty="0">
                <a:latin typeface="Trebuchet MS" pitchFamily="34" charset="0"/>
              </a:rPr>
              <a:t>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4630663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0.9666666666666667</a:t>
            </a:r>
          </a:p>
        </p:txBody>
      </p:sp>
    </p:spTree>
    <p:extLst>
      <p:ext uri="{BB962C8B-B14F-4D97-AF65-F5344CB8AC3E}">
        <p14:creationId xmlns:p14="http://schemas.microsoft.com/office/powerpoint/2010/main" val="181607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ko-KR" altLang="en-US" dirty="0"/>
              <a:t>예측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31683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knn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KNeighborsClassifier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n_neighbors</a:t>
            </a:r>
            <a:r>
              <a:rPr lang="en-US" altLang="ko-KR" sz="1600" kern="0" dirty="0">
                <a:latin typeface="Trebuchet MS" pitchFamily="34" charset="0"/>
              </a:rPr>
              <a:t>=5)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knn.fit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#0 = </a:t>
            </a:r>
            <a:r>
              <a:rPr lang="en-US" altLang="ko-KR" sz="1600" kern="0" dirty="0" err="1">
                <a:latin typeface="Trebuchet MS" pitchFamily="34" charset="0"/>
              </a:rPr>
              <a:t>setosa</a:t>
            </a:r>
            <a:r>
              <a:rPr lang="en-US" altLang="ko-KR" sz="1600" kern="0" dirty="0">
                <a:latin typeface="Trebuchet MS" pitchFamily="34" charset="0"/>
              </a:rPr>
              <a:t>, 1=versicolor, 2=</a:t>
            </a:r>
            <a:r>
              <a:rPr lang="en-US" altLang="ko-KR" sz="1600" kern="0" dirty="0" err="1">
                <a:latin typeface="Trebuchet MS" pitchFamily="34" charset="0"/>
              </a:rPr>
              <a:t>virginica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classes = {0:'setosa',1:'versicolor',2:'virginica'}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아직 보지 못한 새로운 데이터를 제시해보자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x_new</a:t>
            </a:r>
            <a:r>
              <a:rPr lang="en-US" altLang="ko-KR" sz="1600" kern="0" dirty="0">
                <a:latin typeface="Trebuchet MS" pitchFamily="34" charset="0"/>
              </a:rPr>
              <a:t> = [[3,4,5,2],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[5,4,2,2]]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y_predict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knn.predict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x_new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print(classes[</a:t>
            </a:r>
            <a:r>
              <a:rPr lang="en-US" altLang="ko-KR" sz="1600" kern="0" dirty="0" err="1">
                <a:latin typeface="Trebuchet MS" pitchFamily="34" charset="0"/>
              </a:rPr>
              <a:t>y_predict</a:t>
            </a:r>
            <a:r>
              <a:rPr lang="en-US" altLang="ko-KR" sz="1600" kern="0" dirty="0">
                <a:latin typeface="Trebuchet MS" pitchFamily="34" charset="0"/>
              </a:rPr>
              <a:t>[0]])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print(classes[</a:t>
            </a:r>
            <a:r>
              <a:rPr lang="en-US" altLang="ko-KR" sz="1600" kern="0" dirty="0" err="1">
                <a:latin typeface="Trebuchet MS" pitchFamily="34" charset="0"/>
              </a:rPr>
              <a:t>y_predict</a:t>
            </a:r>
            <a:r>
              <a:rPr lang="en-US" altLang="ko-KR" sz="1600" kern="0" dirty="0">
                <a:latin typeface="Trebuchet MS" pitchFamily="34" charset="0"/>
              </a:rPr>
              <a:t>[1]])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5179584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versicolor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setosa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8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(k-means </a:t>
            </a:r>
            <a:r>
              <a:rPr lang="ko-KR" altLang="en-US" dirty="0" err="1"/>
              <a:t>클러스터링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08920"/>
            <a:ext cx="8153400" cy="2485018"/>
          </a:xfrm>
        </p:spPr>
      </p:pic>
    </p:spTree>
    <p:extLst>
      <p:ext uri="{BB962C8B-B14F-4D97-AF65-F5344CB8AC3E}">
        <p14:creationId xmlns:p14="http://schemas.microsoft.com/office/powerpoint/2010/main" val="377704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9119B-A8CA-2C70-40B9-658CA59C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kNN</a:t>
            </a:r>
            <a:r>
              <a:rPr lang="ko-KR" altLang="en-US" dirty="0"/>
              <a:t>으로 필기체 이미지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76F79-3064-AF7B-A026-6089FB9F2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사용하여 필기체 숫자 이미지를 인식하는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68D21-7AAD-4BA4-419F-2592B900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8" y="2276872"/>
            <a:ext cx="7772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표시하기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1656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datasets, metrics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sklearn.model_selection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datasets.load_digits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plt.imshow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digits.images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plt.cm.gray_r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interpolation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'nearest'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9D872-D7C2-C549-B869-19346794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01587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5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A3-38F9-BFC8-0CD2-23440DD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이미지를 </a:t>
            </a:r>
            <a:r>
              <a:rPr lang="en-US" altLang="ko-KR" dirty="0"/>
              <a:t>1</a:t>
            </a:r>
            <a:r>
              <a:rPr lang="ko-KR" altLang="en-US" dirty="0"/>
              <a:t>차원 배열로 변경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5ABD6C7-846A-0880-AD0B-2496469C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8641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n_samples = len(digits.images)</a:t>
            </a:r>
          </a:p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= digits.images.reshape((n_samples, -</a:t>
            </a:r>
            <a:r>
              <a:rPr lang="pt-BR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70180-442A-8A78-C895-A7236681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81483"/>
            <a:ext cx="6804248" cy="25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A3-38F9-BFC8-0CD2-23440DD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데이터와 테스트 데이터 분리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5ABD6C7-846A-0880-AD0B-2496469C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40324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digits.target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test_size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=0.2)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from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sklearn.neighbors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import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KNeighborsClassifier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KNeighborsClassifier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n_neighbors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=6)</a:t>
            </a:r>
          </a:p>
          <a:p>
            <a:pPr marL="0" indent="0">
              <a:buNone/>
            </a:pPr>
            <a:endParaRPr lang="pt-BR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knn</a:t>
            </a: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.fit(X_train, y_train)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테스트 데이터로 예측해 본다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 = knn.predict(X_test)</a:t>
            </a:r>
          </a:p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정확도를 계산한다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scores = metrics.accuracy_score(y_test, y_pred)</a:t>
            </a:r>
          </a:p>
          <a:p>
            <a:pPr marL="0" indent="0">
              <a:buNone/>
            </a:pPr>
            <a:r>
              <a:rPr lang="pt-BR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print(scores)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BD26A85B-9886-FEAE-2B80-D6B163B2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69" y="5782791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0.9532814238042269</a:t>
            </a:r>
          </a:p>
        </p:txBody>
      </p:sp>
    </p:spTree>
    <p:extLst>
      <p:ext uri="{BB962C8B-B14F-4D97-AF65-F5344CB8AC3E}">
        <p14:creationId xmlns:p14="http://schemas.microsoft.com/office/powerpoint/2010/main" val="29369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/>
              <a:t>K-means </a:t>
            </a:r>
            <a:r>
              <a:rPr lang="ko-KR" altLang="en-US" dirty="0"/>
              <a:t>알고리즘을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결정 트리를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비지도 학습을 이해한다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 err="1"/>
              <a:t>sklearn</a:t>
            </a:r>
            <a:r>
              <a:rPr lang="ko-KR" altLang="en-US" dirty="0"/>
              <a:t>을 사용하여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알고리즘과 </a:t>
            </a:r>
            <a:r>
              <a:rPr lang="en-US" altLang="ko-KR" dirty="0"/>
              <a:t>K-means </a:t>
            </a:r>
            <a:r>
              <a:rPr lang="ko-KR" altLang="en-US" dirty="0"/>
              <a:t>알고리즘을 구현할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A3-38F9-BFC8-0CD2-23440DD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5ABD6C7-846A-0880-AD0B-2496469C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12961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이미지를 출력하기 위하여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평탄화된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이미지를 다시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8×8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형상으로 만든다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plt.imshow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[10].reshape(8,8),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plt.cm.gray_r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interpolation='nearest')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[10]]) # 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입력은 항상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차원 행렬이어야 한다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endParaRPr lang="pt-BR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BD26A85B-9886-FEAE-2B80-D6B163B2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140968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[3]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35FCE1-A941-5FBF-11AF-CBCC055E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017467"/>
            <a:ext cx="3017601" cy="26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7F48B-6CCB-8846-6381-86C530E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 러닝의 성능평가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50EC1-8A6B-9495-F392-B40958192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라이브러리에는 혼동 행렬과 분류 리포트를 출력하는 모듈이 포함되어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68CD8-AC79-319A-16B6-947EAC6E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20" y="2562690"/>
            <a:ext cx="6607960" cy="25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A3-38F9-BFC8-0CD2-23440DD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혼동 행렬 출력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5ABD6C7-846A-0880-AD0B-2496469C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444799"/>
            <a:ext cx="8153400" cy="51846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datasets, metrics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sklearn.model_selection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datasets.load_digits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n_samples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digits.images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digits.images.reshape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n_samples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-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pPr marL="0" indent="0">
              <a:buNone/>
            </a:pPr>
            <a:endParaRPr lang="en-US" altLang="ko-KR" sz="1400" b="0" dirty="0">
              <a:solidFill>
                <a:srgbClr val="0000FF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sklearn.neighbors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KNeighborsClassifier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KNeighborsClassifier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n_neighbors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digits.target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test_size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metrics.plot_confusion_matrix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knn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634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160A3-38F9-BFC8-0CD2-23440DDF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혼동 행렬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E2204-51B0-148A-4E94-18E023A2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4652825" cy="396044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FFE62C6D-C1C2-2D89-1F09-E17C81DA0BBD}"/>
              </a:ext>
            </a:extLst>
          </p:cNvPr>
          <p:cNvSpPr/>
          <p:nvPr/>
        </p:nvSpPr>
        <p:spPr>
          <a:xfrm>
            <a:off x="6156176" y="2780928"/>
            <a:ext cx="2520280" cy="1512168"/>
          </a:xfrm>
          <a:prstGeom prst="wedgeRoundRectCallout">
            <a:avLst>
              <a:gd name="adj1" fmla="val -75755"/>
              <a:gd name="adj2" fmla="val -140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결과를 보면 클래스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 속하는 샘플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33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은 모두 올바르게 분류하고 있음을 알 수 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개인데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개는 잘못 분류하였고 나머지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개는 올바르게 분류하고 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3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C99E-E1AC-F1F1-EF8E-83B1B117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리포트 출력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2B6519F5-D1E1-10FB-2184-0AE602C86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988840"/>
            <a:ext cx="8153400" cy="51544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print(f"{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metrics.classification_report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)}\n")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B00CAEF-9602-939A-5FFF-293014FF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780928"/>
            <a:ext cx="8153400" cy="38484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precision    recall  f1-score   support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4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0       1.00      1.00      1.00        28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1       0.95      1.00      0.97        39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2       1.00      1.00      1.00        33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3       0.95      1.00      0.97        36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4       1.00      1.00      1.00        35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5       1.00      1.00      1.00        35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6       1.00      1.00      1.00        45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7       1.00      1.00      1.00        40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8       0.97      0.93      0.95        40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       9       1.00      0.93      0.96        29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4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 accuracy                           0.99       360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  macro avg       0.99      0.99      0.99       360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weighted avg       0.99      0.99      0.99       360</a:t>
            </a:r>
          </a:p>
        </p:txBody>
      </p:sp>
    </p:spTree>
    <p:extLst>
      <p:ext uri="{BB962C8B-B14F-4D97-AF65-F5344CB8AC3E}">
        <p14:creationId xmlns:p14="http://schemas.microsoft.com/office/powerpoint/2010/main" val="318101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비지도 학습 중에서 가장 대표적인 것이 </a:t>
            </a:r>
            <a:r>
              <a:rPr lang="en-US" altLang="ko-KR" dirty="0"/>
              <a:t>K-means  </a:t>
            </a:r>
            <a:r>
              <a:rPr lang="ko-KR" altLang="en-US" dirty="0"/>
              <a:t>알고리즘이다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730CB-31B1-7D1F-EC83-38E613AC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6516216" cy="2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4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K-means  </a:t>
            </a:r>
            <a:r>
              <a:rPr lang="ko-KR" altLang="en-US" dirty="0"/>
              <a:t>알고리즘</a:t>
            </a:r>
            <a:r>
              <a:rPr lang="en-US" altLang="ko-KR" dirty="0"/>
              <a:t>(K-means  algorithm)</a:t>
            </a:r>
            <a:r>
              <a:rPr lang="ko-KR" altLang="en-US" dirty="0"/>
              <a:t>은 주어진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관측값을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클러스터로 분할하는 알고리즘으로</a:t>
            </a:r>
            <a:r>
              <a:rPr lang="en-US" altLang="ko-KR" dirty="0"/>
              <a:t>, </a:t>
            </a:r>
            <a:r>
              <a:rPr lang="ko-KR" altLang="en-US" dirty="0" err="1"/>
              <a:t>관측값들은</a:t>
            </a:r>
            <a:r>
              <a:rPr lang="ko-KR" altLang="en-US" dirty="0"/>
              <a:t> 거리가 최소인 클러스터로 분류된다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604FDF-F15F-A2F1-8DA2-04F74D70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624735" cy="25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셔츠를 만들어서 판매하는 회사를 생각해보자</a:t>
            </a:r>
            <a:r>
              <a:rPr lang="en-US" altLang="ko-KR" dirty="0"/>
              <a:t>. </a:t>
            </a:r>
            <a:r>
              <a:rPr lang="ko-KR" altLang="en-US" dirty="0"/>
              <a:t>회사는 시장에 새로운 셔츠 모델을 공개하여야 한다</a:t>
            </a:r>
            <a:r>
              <a:rPr lang="en-US" altLang="ko-KR" dirty="0"/>
              <a:t>. </a:t>
            </a:r>
            <a:r>
              <a:rPr lang="ko-KR" altLang="en-US" dirty="0"/>
              <a:t>회사는 사람들의 키와 체중을 조사하여 그래프로 그려보았다고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b="9558"/>
          <a:stretch/>
        </p:blipFill>
        <p:spPr>
          <a:xfrm>
            <a:off x="612648" y="3068960"/>
            <a:ext cx="7991872" cy="31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0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입력값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1. k: </a:t>
            </a:r>
            <a:r>
              <a:rPr lang="ko-KR" altLang="en-US" dirty="0"/>
              <a:t>클러스터 수</a:t>
            </a:r>
          </a:p>
          <a:p>
            <a:pPr marL="0" indent="0">
              <a:buNone/>
            </a:pPr>
            <a:r>
              <a:rPr lang="en-US" altLang="ko-KR" dirty="0"/>
              <a:t>2. D: n</a:t>
            </a:r>
            <a:r>
              <a:rPr lang="ko-KR" altLang="en-US" dirty="0"/>
              <a:t>개의 데이터</a:t>
            </a:r>
          </a:p>
          <a:p>
            <a:pPr marL="0" indent="0">
              <a:buNone/>
            </a:pPr>
            <a:r>
              <a:rPr lang="ko-KR" altLang="en-US" dirty="0" err="1"/>
              <a:t>출력값</a:t>
            </a:r>
            <a:r>
              <a:rPr lang="en-US" altLang="ko-KR" dirty="0"/>
              <a:t>: k</a:t>
            </a:r>
            <a:r>
              <a:rPr lang="ko-KR" altLang="en-US" dirty="0"/>
              <a:t>개의 클러스터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알고리즘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집합 </a:t>
            </a:r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개의 데이터를 임의로 추출하고</a:t>
            </a:r>
            <a:r>
              <a:rPr lang="en-US" altLang="ko-KR" dirty="0"/>
              <a:t>, </a:t>
            </a:r>
            <a:r>
              <a:rPr lang="ko-KR" altLang="en-US" dirty="0"/>
              <a:t>이 데이터들을 각 클러스터의 중심 </a:t>
            </a:r>
            <a:r>
              <a:rPr lang="en-US" altLang="ko-KR" dirty="0"/>
              <a:t>(centroid) </a:t>
            </a:r>
            <a:r>
              <a:rPr lang="ko-KR" altLang="en-US" dirty="0"/>
              <a:t>으로 설정한다</a:t>
            </a:r>
            <a:r>
              <a:rPr lang="en-US" altLang="ko-KR" dirty="0"/>
              <a:t>. (</a:t>
            </a:r>
            <a:r>
              <a:rPr lang="ko-KR" altLang="en-US" dirty="0"/>
              <a:t>초기값 설정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집합 </a:t>
            </a:r>
            <a:r>
              <a:rPr lang="en-US" altLang="ko-KR" dirty="0"/>
              <a:t>D</a:t>
            </a:r>
            <a:r>
              <a:rPr lang="ko-KR" altLang="en-US" dirty="0"/>
              <a:t>의 각 데이터에 대해 </a:t>
            </a:r>
            <a:r>
              <a:rPr lang="en-US" altLang="ko-KR" dirty="0"/>
              <a:t>k</a:t>
            </a:r>
            <a:r>
              <a:rPr lang="ko-KR" altLang="en-US" dirty="0"/>
              <a:t>개의 클러스터 중심과의 거리를 계산하고</a:t>
            </a:r>
            <a:r>
              <a:rPr lang="en-US" altLang="ko-KR" dirty="0"/>
              <a:t>, </a:t>
            </a:r>
            <a:r>
              <a:rPr lang="ko-KR" altLang="en-US" dirty="0"/>
              <a:t>각 데이터가 어느 중심점 </a:t>
            </a:r>
            <a:r>
              <a:rPr lang="en-US" altLang="ko-KR" dirty="0"/>
              <a:t>(centroid)</a:t>
            </a:r>
            <a:r>
              <a:rPr lang="ko-KR" altLang="en-US" dirty="0"/>
              <a:t>와 가장 </a:t>
            </a:r>
            <a:r>
              <a:rPr lang="ko-KR" altLang="en-US" dirty="0" err="1"/>
              <a:t>유사도가</a:t>
            </a:r>
            <a:r>
              <a:rPr lang="ko-KR" altLang="en-US" dirty="0"/>
              <a:t> 높은지 알아낸다</a:t>
            </a:r>
            <a:r>
              <a:rPr lang="en-US" altLang="ko-KR" dirty="0"/>
              <a:t>. </a:t>
            </a:r>
            <a:r>
              <a:rPr lang="ko-KR" altLang="en-US" dirty="0"/>
              <a:t>그리고 그렇게 찾아낸 중심점으로 각 데이터들을 할당한다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클러스터의 중심점을 다시 계산한다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2</a:t>
            </a:r>
            <a:r>
              <a:rPr lang="ko-KR" altLang="en-US" dirty="0"/>
              <a:t>에서 재할당된 클러스터들을 기준으로 중심점을 다시 계산한다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각 데이터의 소속 클러스터가 바뀌지 않을 때까지 과정 </a:t>
            </a:r>
            <a:r>
              <a:rPr lang="en-US" altLang="ko-KR" dirty="0"/>
              <a:t>2, 3</a:t>
            </a:r>
            <a:r>
              <a:rPr lang="ko-KR" altLang="en-US" dirty="0"/>
              <a:t>을 반복한다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594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설명하기 위하여 다음과 같이 데이터들이 주어졌다고 하자</a:t>
            </a:r>
            <a:r>
              <a:rPr lang="en-US" altLang="ko-KR" dirty="0"/>
              <a:t>. </a:t>
            </a:r>
            <a:r>
              <a:rPr lang="ko-KR" altLang="en-US" dirty="0"/>
              <a:t>우리는 데이터를 </a:t>
            </a:r>
            <a:r>
              <a:rPr lang="en-US" altLang="ko-KR" dirty="0"/>
              <a:t>2</a:t>
            </a:r>
            <a:r>
              <a:rPr lang="ko-KR" altLang="en-US" dirty="0"/>
              <a:t>개의 그룹으로 나누어야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k=2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3" b="5639"/>
          <a:stretch/>
        </p:blipFill>
        <p:spPr>
          <a:xfrm>
            <a:off x="1907704" y="2708920"/>
            <a:ext cx="4680520" cy="36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2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k-Nearest Neighbor(</a:t>
            </a:r>
            <a:r>
              <a:rPr lang="en-US" altLang="ko-KR" dirty="0" err="1"/>
              <a:t>kNN</a:t>
            </a:r>
            <a:r>
              <a:rPr lang="en-US" altLang="ko-KR" dirty="0"/>
              <a:t>) </a:t>
            </a:r>
            <a:r>
              <a:rPr lang="ko-KR" altLang="en-US" dirty="0"/>
              <a:t>알고리즘은 모든 기계 학습 알고리즘 중에서도 가장 간단하고 이해하기 쉬운 분류 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9" b="9538"/>
          <a:stretch/>
        </p:blipFill>
        <p:spPr>
          <a:xfrm>
            <a:off x="1403648" y="2780928"/>
            <a:ext cx="53995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3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알고리즘은 무작위로 </a:t>
            </a:r>
            <a:r>
              <a:rPr lang="en-US" altLang="ko-KR" dirty="0"/>
              <a:t>2</a:t>
            </a:r>
            <a:r>
              <a:rPr lang="ko-KR" altLang="en-US" dirty="0"/>
              <a:t>개의 중심점을 선택한다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C1</a:t>
            </a:r>
            <a:r>
              <a:rPr lang="ko-KR" altLang="en-US" dirty="0"/>
              <a:t>과 </a:t>
            </a:r>
            <a:r>
              <a:rPr lang="en-US" altLang="ko-KR" dirty="0"/>
              <a:t>C2</a:t>
            </a:r>
            <a:r>
              <a:rPr lang="ko-KR" altLang="en-US" dirty="0"/>
              <a:t>라고 하자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1" b="6888"/>
          <a:stretch/>
        </p:blipFill>
        <p:spPr>
          <a:xfrm>
            <a:off x="1835696" y="2636912"/>
            <a:ext cx="4896544" cy="3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1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모든 파란색 점과 빨간색 점의 평균을 따로 계산한다</a:t>
            </a:r>
            <a:r>
              <a:rPr lang="en-US" altLang="ko-KR" dirty="0"/>
              <a:t>. </a:t>
            </a:r>
            <a:r>
              <a:rPr lang="ko-KR" altLang="en-US" dirty="0"/>
              <a:t>이 점이 클러스터의 새로운 중심이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b="6254"/>
          <a:stretch/>
        </p:blipFill>
        <p:spPr>
          <a:xfrm>
            <a:off x="1979712" y="2708920"/>
            <a:ext cx="4698337" cy="35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개의 중심점의 위치가 변하지 않을 때까지 </a:t>
            </a:r>
            <a:r>
              <a:rPr lang="en-US" altLang="ko-KR" dirty="0"/>
              <a:t>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단계를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b="6274"/>
          <a:stretch/>
        </p:blipFill>
        <p:spPr>
          <a:xfrm>
            <a:off x="2051720" y="2636912"/>
            <a:ext cx="4608512" cy="35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0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라이브러리를 이용하여 </a:t>
            </a:r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r>
              <a:rPr lang="ko-KR" altLang="en-US" dirty="0"/>
              <a:t> 알고리즘을 실습해보자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83568" y="2636912"/>
            <a:ext cx="8153400" cy="3024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sklearn.cluster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]])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(X[:,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],X[:,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27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3867067" cy="2550023"/>
          </a:xfrm>
        </p:spPr>
      </p:pic>
    </p:spTree>
    <p:extLst>
      <p:ext uri="{BB962C8B-B14F-4D97-AF65-F5344CB8AC3E}">
        <p14:creationId xmlns:p14="http://schemas.microsoft.com/office/powerpoint/2010/main" val="2868344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1584069"/>
            <a:ext cx="8153400" cy="15568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 err="1">
                <a:latin typeface="Trebuchet MS" pitchFamily="34" charset="0"/>
              </a:rPr>
              <a:t>kmeans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KMeans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n_clusters</a:t>
            </a:r>
            <a:r>
              <a:rPr lang="en-US" altLang="ko-KR" sz="1400" kern="0" dirty="0">
                <a:latin typeface="Trebuchet MS" pitchFamily="34" charset="0"/>
              </a:rPr>
              <a:t>=2)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 err="1">
                <a:latin typeface="Trebuchet MS" pitchFamily="34" charset="0"/>
              </a:rPr>
              <a:t>kmeans.fit</a:t>
            </a:r>
            <a:r>
              <a:rPr lang="en-US" altLang="ko-KR" sz="1400" kern="0" dirty="0">
                <a:latin typeface="Trebuchet MS" pitchFamily="34" charset="0"/>
              </a:rPr>
              <a:t>(X)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4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print(</a:t>
            </a:r>
            <a:r>
              <a:rPr lang="en-US" altLang="ko-KR" sz="1400" kern="0" dirty="0" err="1">
                <a:latin typeface="Trebuchet MS" pitchFamily="34" charset="0"/>
              </a:rPr>
              <a:t>kmeans.cluster_centers</a:t>
            </a:r>
            <a:r>
              <a:rPr lang="en-US" altLang="ko-KR" sz="1400" kern="0" dirty="0">
                <a:latin typeface="Trebuchet MS" pitchFamily="34" charset="0"/>
              </a:rPr>
              <a:t>_)</a:t>
            </a:r>
          </a:p>
        </p:txBody>
      </p:sp>
      <p:sp>
        <p:nvSpPr>
          <p:cNvPr id="7" name="내용 개체 틀 4"/>
          <p:cNvSpPr txBox="1">
            <a:spLocks noChangeArrowheads="1"/>
          </p:cNvSpPr>
          <p:nvPr/>
        </p:nvSpPr>
        <p:spPr bwMode="auto">
          <a:xfrm>
            <a:off x="612648" y="3717032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[[72.16666667 75.66666667]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 [16.66666667 15.83333333]]</a:t>
            </a:r>
          </a:p>
        </p:txBody>
      </p:sp>
    </p:spTree>
    <p:extLst>
      <p:ext uri="{BB962C8B-B14F-4D97-AF65-F5344CB8AC3E}">
        <p14:creationId xmlns:p14="http://schemas.microsoft.com/office/powerpoint/2010/main" val="3866385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/>
              <a:t>K-means </a:t>
            </a:r>
            <a:r>
              <a:rPr lang="ko-KR" altLang="en-US" dirty="0" err="1"/>
              <a:t>클러스터링</a:t>
            </a:r>
            <a:endParaRPr lang="ko-KR" altLang="en-US" dirty="0"/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1584069"/>
            <a:ext cx="8153400" cy="76481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print(</a:t>
            </a:r>
            <a:r>
              <a:rPr lang="en-US" altLang="ko-KR" sz="1400" kern="0" dirty="0" err="1">
                <a:latin typeface="Trebuchet MS" pitchFamily="34" charset="0"/>
              </a:rPr>
              <a:t>kmeans.labels</a:t>
            </a:r>
            <a:r>
              <a:rPr lang="en-US" altLang="ko-KR" sz="1400" kern="0" dirty="0">
                <a:latin typeface="Trebuchet MS" pitchFamily="34" charset="0"/>
              </a:rPr>
              <a:t>_)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400" kern="0" dirty="0" err="1">
                <a:latin typeface="Trebuchet MS" pitchFamily="34" charset="0"/>
              </a:rPr>
              <a:t>plt.scatter</a:t>
            </a:r>
            <a:r>
              <a:rPr lang="en-US" altLang="ko-KR" sz="1400" kern="0" dirty="0">
                <a:latin typeface="Trebuchet MS" pitchFamily="34" charset="0"/>
              </a:rPr>
              <a:t>(X[:,0],X[:,1], c=</a:t>
            </a:r>
            <a:r>
              <a:rPr lang="en-US" altLang="ko-KR" sz="1400" kern="0" dirty="0" err="1">
                <a:latin typeface="Trebuchet MS" pitchFamily="34" charset="0"/>
              </a:rPr>
              <a:t>kmeans.labels</a:t>
            </a:r>
            <a:r>
              <a:rPr lang="en-US" altLang="ko-KR" sz="1400" kern="0" dirty="0">
                <a:latin typeface="Trebuchet MS" pitchFamily="34" charset="0"/>
              </a:rPr>
              <a:t>_, </a:t>
            </a:r>
            <a:r>
              <a:rPr lang="en-US" altLang="ko-KR" sz="1400" kern="0" dirty="0" err="1">
                <a:latin typeface="Trebuchet MS" pitchFamily="34" charset="0"/>
              </a:rPr>
              <a:t>cmap</a:t>
            </a:r>
            <a:r>
              <a:rPr lang="en-US" altLang="ko-KR" sz="1400" kern="0" dirty="0">
                <a:latin typeface="Trebuchet MS" pitchFamily="34" charset="0"/>
              </a:rPr>
              <a:t>='rainbow')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12976"/>
            <a:ext cx="4188520" cy="28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4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결정하는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팔꿈치</a:t>
            </a:r>
            <a:r>
              <a:rPr lang="en-US" altLang="ko-KR" dirty="0"/>
              <a:t>" </a:t>
            </a:r>
            <a:r>
              <a:rPr lang="ko-KR" altLang="en-US" dirty="0"/>
              <a:t>방법</a:t>
            </a:r>
            <a:r>
              <a:rPr lang="en-US" altLang="ko-KR" dirty="0"/>
              <a:t>(elbow method)</a:t>
            </a:r>
            <a:r>
              <a:rPr lang="ko-KR" altLang="en-US" dirty="0"/>
              <a:t>에서는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부터 증가시키면서 </a:t>
            </a:r>
            <a:r>
              <a:rPr lang="en-US" altLang="ko-KR" dirty="0"/>
              <a:t>K-means </a:t>
            </a:r>
            <a:r>
              <a:rPr lang="ko-KR" altLang="en-US" dirty="0"/>
              <a:t>클러스터링을 수행한다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k</a:t>
            </a:r>
            <a:r>
              <a:rPr lang="ko-KR" altLang="en-US" dirty="0"/>
              <a:t>의 값에 대하여 </a:t>
            </a:r>
            <a:r>
              <a:rPr lang="en-US" altLang="ko-KR" dirty="0"/>
              <a:t>SSE(sum of squared errors)</a:t>
            </a:r>
            <a:r>
              <a:rPr lang="ko-KR" altLang="en-US" dirty="0"/>
              <a:t>의 값을 계산한다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648" y="2924944"/>
            <a:ext cx="8153400" cy="2880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var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sse</a:t>
            </a:r>
            <a:r>
              <a:rPr lang="en-US" altLang="ko-KR" sz="1600" kern="0" dirty="0">
                <a:latin typeface="Trebuchet MS" pitchFamily="34" charset="0"/>
              </a:rPr>
              <a:t> = {};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for (var k = 1; k &lt;= </a:t>
            </a:r>
            <a:r>
              <a:rPr lang="en-US" altLang="ko-KR" sz="1600" kern="0" dirty="0" err="1">
                <a:latin typeface="Trebuchet MS" pitchFamily="34" charset="0"/>
              </a:rPr>
              <a:t>maxK</a:t>
            </a:r>
            <a:r>
              <a:rPr lang="en-US" altLang="ko-KR" sz="1600" kern="0" dirty="0">
                <a:latin typeface="Trebuchet MS" pitchFamily="34" charset="0"/>
              </a:rPr>
              <a:t>; ++k) {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sse</a:t>
            </a:r>
            <a:r>
              <a:rPr lang="en-US" altLang="ko-KR" sz="1600" kern="0" dirty="0">
                <a:latin typeface="Trebuchet MS" pitchFamily="34" charset="0"/>
              </a:rPr>
              <a:t>[k] = 0;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clusters = </a:t>
            </a:r>
            <a:r>
              <a:rPr lang="en-US" altLang="ko-KR" sz="1600" kern="0" dirty="0" err="1">
                <a:latin typeface="Trebuchet MS" pitchFamily="34" charset="0"/>
              </a:rPr>
              <a:t>kmeans</a:t>
            </a:r>
            <a:r>
              <a:rPr lang="en-US" altLang="ko-KR" sz="1600" kern="0" dirty="0">
                <a:latin typeface="Trebuchet MS" pitchFamily="34" charset="0"/>
              </a:rPr>
              <a:t>(dataset, k);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 err="1">
                <a:latin typeface="Trebuchet MS" pitchFamily="34" charset="0"/>
              </a:rPr>
              <a:t>clusters.forEach</a:t>
            </a:r>
            <a:r>
              <a:rPr lang="en-US" altLang="ko-KR" sz="1600" kern="0" dirty="0">
                <a:latin typeface="Trebuchet MS" pitchFamily="34" charset="0"/>
              </a:rPr>
              <a:t>(function(cluster) {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mean = </a:t>
            </a:r>
            <a:r>
              <a:rPr lang="en-US" altLang="ko-KR" sz="1600" kern="0" dirty="0" err="1">
                <a:latin typeface="Trebuchet MS" pitchFamily="34" charset="0"/>
              </a:rPr>
              <a:t>clusterMean</a:t>
            </a:r>
            <a:r>
              <a:rPr lang="en-US" altLang="ko-KR" sz="1600" kern="0" dirty="0">
                <a:latin typeface="Trebuchet MS" pitchFamily="34" charset="0"/>
              </a:rPr>
              <a:t>(cluster);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 err="1">
                <a:latin typeface="Trebuchet MS" pitchFamily="34" charset="0"/>
              </a:rPr>
              <a:t>cluster.forEach</a:t>
            </a:r>
            <a:r>
              <a:rPr lang="en-US" altLang="ko-KR" sz="1600" kern="0" dirty="0">
                <a:latin typeface="Trebuchet MS" pitchFamily="34" charset="0"/>
              </a:rPr>
              <a:t>(function(</a:t>
            </a:r>
            <a:r>
              <a:rPr lang="en-US" altLang="ko-KR" sz="1600" kern="0" dirty="0" err="1">
                <a:latin typeface="Trebuchet MS" pitchFamily="34" charset="0"/>
              </a:rPr>
              <a:t>datapoint</a:t>
            </a:r>
            <a:r>
              <a:rPr lang="en-US" altLang="ko-KR" sz="1600" kern="0" dirty="0">
                <a:latin typeface="Trebuchet MS" pitchFamily="34" charset="0"/>
              </a:rPr>
              <a:t>) {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   </a:t>
            </a:r>
            <a:r>
              <a:rPr lang="en-US" altLang="ko-KR" sz="1600" kern="0" dirty="0" err="1">
                <a:latin typeface="Trebuchet MS" pitchFamily="34" charset="0"/>
              </a:rPr>
              <a:t>sse</a:t>
            </a:r>
            <a:r>
              <a:rPr lang="en-US" altLang="ko-KR" sz="1600" kern="0" dirty="0">
                <a:latin typeface="Trebuchet MS" pitchFamily="34" charset="0"/>
              </a:rPr>
              <a:t>[k] += </a:t>
            </a:r>
            <a:r>
              <a:rPr lang="en-US" altLang="ko-KR" sz="1600" kern="0" dirty="0" err="1">
                <a:latin typeface="Trebuchet MS" pitchFamily="34" charset="0"/>
              </a:rPr>
              <a:t>Math.pow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datapoint</a:t>
            </a:r>
            <a:r>
              <a:rPr lang="en-US" altLang="ko-KR" sz="1600" kern="0" dirty="0">
                <a:latin typeface="Trebuchet MS" pitchFamily="34" charset="0"/>
              </a:rPr>
              <a:t> - mean, 2);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});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});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10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결정하는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b="8871"/>
          <a:stretch/>
        </p:blipFill>
        <p:spPr>
          <a:xfrm>
            <a:off x="1331640" y="2132856"/>
            <a:ext cx="5778351" cy="3538693"/>
          </a:xfrm>
        </p:spPr>
      </p:pic>
    </p:spTree>
    <p:extLst>
      <p:ext uri="{BB962C8B-B14F-4D97-AF65-F5344CB8AC3E}">
        <p14:creationId xmlns:p14="http://schemas.microsoft.com/office/powerpoint/2010/main" val="304436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결정하는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648" y="1600200"/>
            <a:ext cx="8153400" cy="49251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sklearn.cluster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79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(X[:,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],X[:,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n_clusters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range(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n_clusters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n_clusters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모든 샘플에 대하여 제곱 오차를 계산하여 리스트에 추가한다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score = 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].fit(X).inertia_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))]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n_clusters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score)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plt.xlabel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'Number of Clusters'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plt.ylabel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'Score'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plt.title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'Elbow Curve'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이제 새로운 데이터가 입력되어서 그래프 상에 별표로 표시되었다고 하자</a:t>
            </a:r>
            <a:r>
              <a:rPr lang="en-US" altLang="ko-KR" dirty="0"/>
              <a:t>. </a:t>
            </a:r>
            <a:r>
              <a:rPr lang="ko-KR" altLang="en-US" dirty="0"/>
              <a:t>별표는 </a:t>
            </a:r>
            <a:r>
              <a:rPr lang="ko-KR" altLang="en-US" dirty="0" err="1"/>
              <a:t>파랑색</a:t>
            </a:r>
            <a:r>
              <a:rPr lang="ko-KR" altLang="en-US" dirty="0"/>
              <a:t> 사각형과 빨강색 원 중에서 하나에 속해야 한다</a:t>
            </a:r>
            <a:r>
              <a:rPr lang="en-US" altLang="ko-KR" dirty="0"/>
              <a:t>. </a:t>
            </a:r>
            <a:r>
              <a:rPr lang="ko-KR" altLang="en-US" dirty="0"/>
              <a:t>이것을 분류</a:t>
            </a:r>
            <a:r>
              <a:rPr lang="en-US" altLang="ko-KR" dirty="0"/>
              <a:t>(classification)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 b="8563"/>
          <a:stretch/>
        </p:blipFill>
        <p:spPr>
          <a:xfrm>
            <a:off x="1835696" y="2996952"/>
            <a:ext cx="5114551" cy="32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결정하는 방법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b="3942"/>
          <a:stretch/>
        </p:blipFill>
        <p:spPr>
          <a:xfrm>
            <a:off x="1403648" y="1916832"/>
            <a:ext cx="5778351" cy="4081848"/>
          </a:xfrm>
        </p:spPr>
      </p:pic>
    </p:spTree>
    <p:extLst>
      <p:ext uri="{BB962C8B-B14F-4D97-AF65-F5344CB8AC3E}">
        <p14:creationId xmlns:p14="http://schemas.microsoft.com/office/powerpoint/2010/main" val="3332890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K-means </a:t>
            </a:r>
            <a:r>
              <a:rPr lang="ko-KR" altLang="en-US" dirty="0"/>
              <a:t>알고리즘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sklearn.datasets.samples_generator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make_blobs</a:t>
            </a:r>
            <a:r>
              <a:rPr lang="en-US" altLang="ko-KR"/>
              <a:t>()</a:t>
            </a:r>
            <a:r>
              <a:rPr lang="ko-KR" altLang="en-US"/>
              <a:t> </a:t>
            </a:r>
            <a:r>
              <a:rPr lang="ko-KR" altLang="en-US" dirty="0"/>
              <a:t>함수 이용</a:t>
            </a:r>
          </a:p>
          <a:p>
            <a:endParaRPr lang="ko-KR" altLang="en-US" dirty="0"/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648" y="2348880"/>
            <a:ext cx="8153400" cy="41764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seaborn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sns.set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sklearn.cluster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sklearn.datasets.samples_generator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make_blobs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make_blobs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n_samples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centers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       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cluster_std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0.60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X[:,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n_clusters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X[:,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y_kmeans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viridis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centers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kmeans.cluster_centers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(centers[:,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centers[:,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'black'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alpha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en-US" altLang="ko-KR" sz="1400" b="0" dirty="0">
                <a:solidFill>
                  <a:srgbClr val="CD3131"/>
                </a:solidFill>
                <a:effectLst/>
                <a:latin typeface="Trebuchet MS" panose="020B0603020202020204" pitchFamily="34" charset="0"/>
              </a:rPr>
              <a:t>;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K-means </a:t>
            </a:r>
            <a:r>
              <a:rPr lang="ko-KR" altLang="en-US" dirty="0"/>
              <a:t>알고리즘 실습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4896933" cy="3312368"/>
          </a:xfrm>
        </p:spPr>
      </p:pic>
    </p:spTree>
    <p:extLst>
      <p:ext uri="{BB962C8B-B14F-4D97-AF65-F5344CB8AC3E}">
        <p14:creationId xmlns:p14="http://schemas.microsoft.com/office/powerpoint/2010/main" val="782622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A0F2D-70DC-414F-E7F7-5A33BF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결정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1BE9A-644F-A29C-E176-D87BD62803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의사 결정 트리</a:t>
            </a:r>
            <a:r>
              <a:rPr lang="en-US" altLang="ko-KR" dirty="0"/>
              <a:t>(DT: Decision Trees)</a:t>
            </a:r>
            <a:r>
              <a:rPr lang="ko-KR" altLang="en-US" dirty="0"/>
              <a:t>는 통계</a:t>
            </a:r>
            <a:r>
              <a:rPr lang="en-US" altLang="ko-KR" dirty="0"/>
              <a:t>, </a:t>
            </a:r>
            <a:r>
              <a:rPr lang="ko-KR" altLang="en-US" dirty="0"/>
              <a:t>데이터 마이닝</a:t>
            </a:r>
            <a:r>
              <a:rPr lang="en-US" altLang="ko-KR" dirty="0"/>
              <a:t>, </a:t>
            </a:r>
            <a:r>
              <a:rPr lang="ko-KR" altLang="en-US" dirty="0"/>
              <a:t>기계학습에 사용되는 지도 학습 방법의 일종이다</a:t>
            </a:r>
            <a:r>
              <a:rPr lang="en-US" altLang="ko-KR" dirty="0"/>
              <a:t>.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다중 출력까지 가능하다</a:t>
            </a:r>
            <a:endParaRPr lang="en-US" altLang="ko-KR" dirty="0"/>
          </a:p>
          <a:p>
            <a:r>
              <a:rPr lang="ko-KR" altLang="en-US" dirty="0"/>
              <a:t>예를 들어서 점심을 먹으러 갈 때</a:t>
            </a:r>
            <a:r>
              <a:rPr lang="en-US" altLang="ko-KR" dirty="0"/>
              <a:t>, </a:t>
            </a:r>
            <a:r>
              <a:rPr lang="ko-KR" altLang="en-US" dirty="0"/>
              <a:t>운전을 할 것인지 건강을 위하여 걸어갈 것인지를 결정하려고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5F494-0BB7-273A-B268-631113F8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16" y="3284984"/>
            <a:ext cx="7776864" cy="26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4789-1196-A6CF-D9CA-79D6533E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결정 트리의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02C01-9807-4F52-25AA-F134A0040F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의사 결정 트리는 인간의 사고를 모방하기 때문에 이해하고 해석하기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 및 범주 데이터를 모두 처리할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분류하는 논리의 흐름을 시각적으로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의사 결정 트리의 단점은 지나치게 복잡한 트리를 생성할 수 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302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6197D-9FDF-DABC-586B-C958BD6D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결정 트리의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0E4B6-D045-FAE4-4AAB-6B41EAFAEE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 그림과 같이 </a:t>
            </a:r>
            <a:r>
              <a:rPr lang="en-US" altLang="ko-KR" dirty="0"/>
              <a:t>2</a:t>
            </a:r>
            <a:r>
              <a:rPr lang="ko-KR" altLang="en-US" dirty="0"/>
              <a:t>개의 특징을 이용하여 입력을 </a:t>
            </a:r>
            <a:r>
              <a:rPr lang="en-US" altLang="ko-KR" dirty="0"/>
              <a:t>3</a:t>
            </a:r>
            <a:r>
              <a:rPr lang="ko-KR" altLang="en-US" dirty="0"/>
              <a:t>개의 부류로 분류하려고 한다</a:t>
            </a:r>
            <a:r>
              <a:rPr lang="en-US" altLang="ko-KR" dirty="0"/>
              <a:t>. </a:t>
            </a:r>
            <a:r>
              <a:rPr lang="ko-KR" altLang="en-US" dirty="0"/>
              <a:t>질문을 하나 하게 되면 이것은 그래프 상에서 직선을 그어서 분류하는 것과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21E28-C1F1-EF1C-0EBE-CAAD01C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80928"/>
            <a:ext cx="5505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3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39E09-4E08-028B-C430-4393B5EF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트리를 구축하는 것일까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80D39-7461-BF2F-9794-FD538A3CB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의사 결정 트리를 만들기 위해서는 어떤 질문을 먼저 할 것인지를 결정하여야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변별력이 좋은 질문을 먼저 해야 한다</a:t>
            </a:r>
            <a:r>
              <a:rPr lang="en-US" altLang="ko-KR" dirty="0"/>
              <a:t>. </a:t>
            </a:r>
            <a:r>
              <a:rPr lang="ko-KR" altLang="en-US" dirty="0"/>
              <a:t>분리된 결과의 불순도가 낮으면 변별도가 좋은 질문이다</a:t>
            </a:r>
            <a:r>
              <a:rPr lang="en-US" altLang="ko-KR" dirty="0"/>
              <a:t>. </a:t>
            </a:r>
            <a:r>
              <a:rPr lang="ko-KR" altLang="en-US" dirty="0"/>
              <a:t>이것은 일종의 탐욕적인 알고리즘의 일종이다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EB528-0512-8C49-8086-4507C48A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12" y="3284984"/>
            <a:ext cx="7020272" cy="30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63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C9F3A-1241-E295-A11C-FE5D3D00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불순도의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C242A-4871-C92E-BF58-2CF520B488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불순도로서 어떤 지표를 </a:t>
            </a:r>
            <a:r>
              <a:rPr lang="ko-KR" altLang="en-US" dirty="0" err="1"/>
              <a:t>사용하느냐에따라</a:t>
            </a:r>
            <a:r>
              <a:rPr lang="ko-KR" altLang="en-US" dirty="0"/>
              <a:t> 알고리즘은 달라진다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들어서 엔트로피</a:t>
            </a:r>
            <a:r>
              <a:rPr lang="en-US" altLang="ko-KR" dirty="0"/>
              <a:t>(Entropy)</a:t>
            </a:r>
            <a:r>
              <a:rPr lang="ko-KR" altLang="en-US" dirty="0"/>
              <a:t>를 사용한다면 </a:t>
            </a:r>
            <a:r>
              <a:rPr lang="en-US" altLang="ko-KR" dirty="0"/>
              <a:t>ID3</a:t>
            </a:r>
            <a:r>
              <a:rPr lang="ko-KR" altLang="en-US" dirty="0"/>
              <a:t>와 같은 알고리즘이 되고 지니 계수</a:t>
            </a:r>
            <a:r>
              <a:rPr lang="en-US" altLang="ko-KR" dirty="0"/>
              <a:t>(Gini Index)</a:t>
            </a:r>
            <a:r>
              <a:rPr lang="ko-KR" altLang="en-US" dirty="0"/>
              <a:t>를 사용한다면 </a:t>
            </a:r>
            <a:r>
              <a:rPr lang="en-US" altLang="ko-KR" dirty="0"/>
              <a:t>CART </a:t>
            </a:r>
            <a:r>
              <a:rPr lang="ko-KR" altLang="en-US" dirty="0"/>
              <a:t>알고리즘이 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엔트로피란 무질서의 척도라고 할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15808-B570-EA65-757B-B38E446D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284984"/>
            <a:ext cx="6772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7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9738-122D-F915-0FA8-F893F58F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엔트로피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27A86-85C2-1494-EACA-6AF54E3D0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엔트로피의 수학적인 수식은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단순화를 위해 양성 클래스와 음성 클래스라는 두 개의 클래스만 있다고 가정해 보자 데이터 세트에 총 </a:t>
            </a:r>
            <a:r>
              <a:rPr lang="en-US" altLang="ko-KR" dirty="0"/>
              <a:t>100</a:t>
            </a:r>
            <a:r>
              <a:rPr lang="ko-KR" altLang="en-US" dirty="0"/>
              <a:t>개의 데이터 포인트가 있고 </a:t>
            </a:r>
            <a:r>
              <a:rPr lang="en-US" altLang="ko-KR" dirty="0"/>
              <a:t>30</a:t>
            </a:r>
            <a:r>
              <a:rPr lang="ko-KR" altLang="en-US" dirty="0"/>
              <a:t>개는 양성 클래스에 속하고 </a:t>
            </a:r>
            <a:r>
              <a:rPr lang="en-US" altLang="ko-KR" dirty="0"/>
              <a:t>70</a:t>
            </a:r>
            <a:r>
              <a:rPr lang="ko-KR" altLang="en-US" dirty="0"/>
              <a:t>개가 음성 클래스에 속하는 경우</a:t>
            </a:r>
            <a:r>
              <a:rPr lang="en-US" altLang="ko-KR" dirty="0"/>
              <a:t>, p+</a:t>
            </a:r>
            <a:r>
              <a:rPr lang="ko-KR" altLang="en-US" dirty="0"/>
              <a:t>는 </a:t>
            </a:r>
            <a:r>
              <a:rPr lang="en-US" altLang="ko-KR" dirty="0"/>
              <a:t>3/10</a:t>
            </a:r>
            <a:r>
              <a:rPr lang="ko-KR" altLang="en-US" dirty="0"/>
              <a:t>이고 </a:t>
            </a:r>
            <a:r>
              <a:rPr lang="en-US" altLang="ko-KR" dirty="0"/>
              <a:t>p-</a:t>
            </a:r>
            <a:r>
              <a:rPr lang="ko-KR" altLang="en-US" dirty="0"/>
              <a:t>는 </a:t>
            </a:r>
            <a:r>
              <a:rPr lang="en-US" altLang="ko-KR" dirty="0"/>
              <a:t>7/10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위의 공식을 이용하여 엔트로피를 계산해보면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D01DE8-5DEC-4AE6-4E2A-DFE0C08F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2856"/>
            <a:ext cx="2867025" cy="819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185A19-7771-AAC2-4140-B111C38E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581128"/>
            <a:ext cx="5257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86555-83E1-2CEB-6FE8-AC4A4AA6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의사 결정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4537C-77FE-B20A-6036-125F3E83E9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위의 데이터 세트는 아주 간단하다</a:t>
            </a:r>
            <a:r>
              <a:rPr lang="en-US" altLang="ko-KR" dirty="0"/>
              <a:t>. (0, 0)-&gt; 0</a:t>
            </a:r>
            <a:r>
              <a:rPr lang="ko-KR" altLang="en-US" dirty="0"/>
              <a:t>이고 </a:t>
            </a:r>
            <a:r>
              <a:rPr lang="en-US" altLang="ko-KR" dirty="0"/>
              <a:t>(1, 1)-&gt;1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학습이 끝난 후에 모델을 사용하여 </a:t>
            </a:r>
            <a:r>
              <a:rPr lang="en-US" altLang="ko-KR" dirty="0"/>
              <a:t>(2, 2)</a:t>
            </a:r>
            <a:r>
              <a:rPr lang="ko-KR" altLang="en-US" dirty="0"/>
              <a:t>가 어디에 속할지를 예측해보자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A4182743-6C81-7EF4-4F4D-052DEDD0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492896"/>
            <a:ext cx="8153400" cy="12527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from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import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X = [[0, 0], [1, 1]]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Y = [0,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tree.DecisionTreeClassifier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clf.fit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(X, Y)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C464A30-46DF-3E26-F9BB-B88D0F360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37" y="4073851"/>
            <a:ext cx="8153400" cy="12527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clf.predict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([[2., 2.]])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array([1])</a:t>
            </a:r>
          </a:p>
        </p:txBody>
      </p:sp>
    </p:spTree>
    <p:extLst>
      <p:ext uri="{BB962C8B-B14F-4D97-AF65-F5344CB8AC3E}">
        <p14:creationId xmlns:p14="http://schemas.microsoft.com/office/powerpoint/2010/main" val="1181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1DB35FA-89DB-6520-4961-B82782125F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91680" y="1504258"/>
            <a:ext cx="5184665" cy="5159467"/>
          </a:xfrm>
        </p:spPr>
      </p:pic>
    </p:spTree>
    <p:extLst>
      <p:ext uri="{BB962C8B-B14F-4D97-AF65-F5344CB8AC3E}">
        <p14:creationId xmlns:p14="http://schemas.microsoft.com/office/powerpoint/2010/main" val="2792783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90241-70C7-3F26-1437-C1AE9A3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의사 결정 트리를 이용한 붓꽃 분류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76FA04D6-38A1-D6CF-B533-A3C595D5E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08" y="1772816"/>
            <a:ext cx="8153400" cy="42847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datasets,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sklearn.metrics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accuracy_score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sklearn.model_selection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sklearn.tree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DecisionTreeClassifier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iris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datasets.load_iris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 y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iris.data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iris.target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test_size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0.20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DecisionTreeClassifier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X_train,y_train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학습 데이터 정확도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accuracy_score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y_true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clf.predict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테스트 데이터 정확도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accuracy_score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y_true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22443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90241-70C7-3F26-1437-C1AE9A3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의사 결정 트리를 이용한 붓꽃 분류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1BDEE12-24AE-CD18-E5A1-1EAEF966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988840"/>
            <a:ext cx="815340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학습 데이터 정확도</a:t>
            </a:r>
            <a:r>
              <a:rPr lang="en-US" altLang="ko-KR" sz="1400" kern="0" dirty="0">
                <a:latin typeface="Trebuchet MS" pitchFamily="34" charset="0"/>
              </a:rPr>
              <a:t>: 1.0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400" kern="0" dirty="0">
                <a:latin typeface="Trebuchet MS" pitchFamily="34" charset="0"/>
              </a:rPr>
              <a:t>테스트 데이터 정확도</a:t>
            </a:r>
            <a:r>
              <a:rPr lang="en-US" altLang="ko-KR" sz="1400" kern="0" dirty="0">
                <a:latin typeface="Trebuchet MS" pitchFamily="34" charset="0"/>
              </a:rPr>
              <a:t>: 0.9666666666666667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97DC09-0422-72F5-81D0-C23526479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08" y="1772816"/>
            <a:ext cx="8153400" cy="11521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from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sklearn.tree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import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plot_tree</a:t>
            </a:r>
            <a:endParaRPr lang="en-US" altLang="ko-KR" sz="1400" b="0" dirty="0"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&gt;&gt;&gt;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plot_tree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[Text(0.4, 0.9166666666666666, 'X[3] &lt;= 0.8\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ngini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0.666\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nsamples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120\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nvalue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[41, 38, 41]'), Text(0.3, 0.75, '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gini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0.0\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nsamples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41\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nvalue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[41, 0, 0]'), ... ]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D2D639E-126A-41FD-EEE6-48EF9211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08" y="3284984"/>
            <a:ext cx="8153400" cy="11521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import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graphviz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b="0" dirty="0">
              <a:effectLst/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dot_data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tree.export_graphviz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clf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out_file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=None)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graph = 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graphviz.Source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dot_data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b="0" dirty="0" err="1">
                <a:effectLst/>
                <a:latin typeface="Trebuchet MS" panose="020B0603020202020204" pitchFamily="34" charset="0"/>
              </a:rPr>
              <a:t>graph.render</a:t>
            </a:r>
            <a:r>
              <a:rPr lang="en-US" altLang="ko-KR" sz="1400" b="0" dirty="0">
                <a:effectLst/>
                <a:latin typeface="Trebuchet MS" panose="020B0603020202020204" pitchFamily="34" charset="0"/>
              </a:rPr>
              <a:t>("iris") </a:t>
            </a:r>
          </a:p>
        </p:txBody>
      </p:sp>
    </p:spTree>
    <p:extLst>
      <p:ext uri="{BB962C8B-B14F-4D97-AF65-F5344CB8AC3E}">
        <p14:creationId xmlns:p14="http://schemas.microsoft.com/office/powerpoint/2010/main" val="3100236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90241-70C7-3F26-1437-C1AE9A3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의사 결정 트리를 이용한 붓꽃 분류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1437FC-8C3E-A679-3651-8692BA24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236296" cy="4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1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/>
              <a:t>k-Nearest Neighbor(</a:t>
            </a:r>
            <a:r>
              <a:rPr lang="en-US" altLang="ko-KR" dirty="0" err="1"/>
              <a:t>kNN</a:t>
            </a:r>
            <a:r>
              <a:rPr lang="en-US" altLang="ko-KR" dirty="0"/>
              <a:t>) </a:t>
            </a:r>
            <a:r>
              <a:rPr lang="ko-KR" altLang="en-US" dirty="0"/>
              <a:t>알고리즘은 학습 시에 교사가 존재하는 “지도 </a:t>
            </a:r>
            <a:r>
              <a:rPr lang="ko-KR" altLang="en-US" dirty="0" err="1"/>
              <a:t>학습”에</a:t>
            </a:r>
            <a:r>
              <a:rPr lang="ko-KR" altLang="en-US" dirty="0"/>
              <a:t> 속한다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알고리즘은 새로운 데이터를 가장 가까운 이웃 클래스로 할당한다</a:t>
            </a:r>
            <a:r>
              <a:rPr lang="en-US" altLang="ko-KR" dirty="0"/>
              <a:t>. k</a:t>
            </a:r>
            <a:r>
              <a:rPr lang="ko-KR" altLang="en-US" dirty="0"/>
              <a:t>는 홀수로 하는 것이 좋다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알고리즘은 어떤 종류의 학습이나 준비 시간이 필요 없지만 가장 가까운 이웃을 찾기 위해</a:t>
            </a:r>
            <a:r>
              <a:rPr lang="en-US" altLang="ko-KR" dirty="0"/>
              <a:t>, </a:t>
            </a:r>
            <a:r>
              <a:rPr lang="ko-KR" altLang="en-US" dirty="0"/>
              <a:t>많은 메모리 공간과 계산 시간이 필요하다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/>
              <a:t>K-means </a:t>
            </a:r>
            <a:r>
              <a:rPr lang="ko-KR" altLang="en-US" dirty="0"/>
              <a:t>알고리즘은 비지도 학습이다</a:t>
            </a:r>
            <a:r>
              <a:rPr lang="en-US" altLang="ko-KR" dirty="0"/>
              <a:t>. </a:t>
            </a:r>
          </a:p>
          <a:p>
            <a:pPr lvl="0" fontAlgn="base"/>
            <a:r>
              <a:rPr lang="en-US" altLang="ko-KR" dirty="0"/>
              <a:t>K-means  </a:t>
            </a:r>
            <a:r>
              <a:rPr lang="ko-KR" altLang="en-US" dirty="0"/>
              <a:t>알고리즘은 각 클러스터의 중심 </a:t>
            </a:r>
            <a:r>
              <a:rPr lang="en-US" altLang="ko-KR" dirty="0"/>
              <a:t>(centroid)</a:t>
            </a:r>
            <a:r>
              <a:rPr lang="ko-KR" altLang="en-US" dirty="0"/>
              <a:t>과 클러스터 내의 데이터와의 거리의 </a:t>
            </a:r>
            <a:r>
              <a:rPr lang="ko-KR" altLang="en-US" dirty="0" err="1"/>
              <a:t>제곱합을</a:t>
            </a:r>
            <a:r>
              <a:rPr lang="ko-KR" altLang="en-US" dirty="0"/>
              <a:t> 비용 함수로 정하고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최소화하는 방향으로 각 데이터의 소속 클러스터를 업데이트 해 줌으로써 클러스터링을 수행하게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6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알고리즘의</a:t>
            </a:r>
            <a:r>
              <a:rPr lang="en-US" altLang="ko-KR" dirty="0"/>
              <a:t> </a:t>
            </a:r>
            <a:r>
              <a:rPr lang="ko-KR" altLang="en-US" dirty="0"/>
              <a:t>장점과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특징 공간에 있는 모든 데이터에 대한 정보가 필요하다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가장 가까운 이웃을 찾기 위해 새로운 데이터에서 모든 기존 데이터까지의 거리를 확인해야 하기 때문이다</a:t>
            </a:r>
            <a:r>
              <a:rPr lang="en-US" altLang="ko-KR" dirty="0"/>
              <a:t>. </a:t>
            </a:r>
            <a:r>
              <a:rPr lang="ko-KR" altLang="en-US" dirty="0"/>
              <a:t>데이터와 클래스가 많이 있다면</a:t>
            </a:r>
            <a:r>
              <a:rPr lang="en-US" altLang="ko-KR" dirty="0"/>
              <a:t>, </a:t>
            </a:r>
            <a:r>
              <a:rPr lang="ko-KR" altLang="en-US" dirty="0"/>
              <a:t>많은 메모리 공간과 계산 시간이 필요하다</a:t>
            </a:r>
            <a:r>
              <a:rPr lang="en-US" altLang="ko-KR" dirty="0"/>
              <a:t>.</a:t>
            </a:r>
          </a:p>
          <a:p>
            <a:pPr lvl="0" fontAlgn="base"/>
            <a:endParaRPr lang="ko-KR" altLang="en-US" dirty="0"/>
          </a:p>
          <a:p>
            <a:pPr lvl="0" fontAlgn="base"/>
            <a:r>
              <a:rPr lang="ko-KR" altLang="en-US" dirty="0"/>
              <a:t>어떤 종류의 학습이나 준비 시간이 필요 없다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7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라이브러리에는 아이리스 데이터 세트가 있다</a:t>
            </a:r>
            <a:r>
              <a:rPr lang="en-US" altLang="ko-KR" dirty="0"/>
              <a:t>. </a:t>
            </a:r>
            <a:r>
              <a:rPr lang="ko-KR" altLang="en-US" dirty="0"/>
              <a:t>아이리스 데이터 세트에는 </a:t>
            </a:r>
            <a:r>
              <a:rPr lang="en-US" altLang="ko-KR" dirty="0"/>
              <a:t>50</a:t>
            </a:r>
            <a:r>
              <a:rPr lang="ko-KR" altLang="en-US" dirty="0"/>
              <a:t>개의 아이리스 꽃 샘플이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b="6898"/>
          <a:stretch/>
        </p:blipFill>
        <p:spPr>
          <a:xfrm>
            <a:off x="1403648" y="2780928"/>
            <a:ext cx="5760640" cy="34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을 이용한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 실습</a:t>
            </a:r>
          </a:p>
        </p:txBody>
      </p:sp>
      <p:sp>
        <p:nvSpPr>
          <p:cNvPr id="5" name="내용 개체 틀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775" y="1628775"/>
            <a:ext cx="8153400" cy="10801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sklearn.datasets</a:t>
            </a:r>
            <a:r>
              <a:rPr lang="en-US" altLang="ko-KR" sz="1600" kern="0" dirty="0">
                <a:latin typeface="Trebuchet MS" pitchFamily="34" charset="0"/>
              </a:rPr>
              <a:t> import </a:t>
            </a:r>
            <a:r>
              <a:rPr lang="en-US" altLang="ko-KR" sz="1600" kern="0" dirty="0" err="1">
                <a:latin typeface="Trebuchet MS" pitchFamily="34" charset="0"/>
              </a:rPr>
              <a:t>load_iris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iris = </a:t>
            </a:r>
            <a:r>
              <a:rPr lang="en-US" altLang="ko-KR" sz="1600" kern="0" dirty="0" err="1">
                <a:latin typeface="Trebuchet MS" pitchFamily="34" charset="0"/>
              </a:rPr>
              <a:t>load_iris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iris.data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</p:txBody>
      </p:sp>
      <p:sp>
        <p:nvSpPr>
          <p:cNvPr id="6" name="내용 개체 틀 4"/>
          <p:cNvSpPr txBox="1">
            <a:spLocks noChangeArrowheads="1"/>
          </p:cNvSpPr>
          <p:nvPr/>
        </p:nvSpPr>
        <p:spPr bwMode="auto">
          <a:xfrm>
            <a:off x="612648" y="2996952"/>
            <a:ext cx="8153400" cy="20162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array([[5.1, 3.5, 1.4, 0.2],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[4.9, 3. , 1.4, 0.2],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[4.7, 3.2, 1.3, 0.2],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[4.6, 3.1, 1.5, 0.2],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[5. , 3.6, 1.4, 0.2],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[5.4, 3.9, 1.7, 0.4],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6364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아이리스 데이터 세트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63D18F-B535-2BBB-EA57-16E2945006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3608" y="1556792"/>
            <a:ext cx="6043104" cy="5198215"/>
          </a:xfrm>
        </p:spPr>
      </p:pic>
    </p:spTree>
    <p:extLst>
      <p:ext uri="{BB962C8B-B14F-4D97-AF65-F5344CB8AC3E}">
        <p14:creationId xmlns:p14="http://schemas.microsoft.com/office/powerpoint/2010/main" val="344066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2939</TotalTime>
  <Words>3063</Words>
  <Application>Microsoft Office PowerPoint</Application>
  <PresentationFormat>화면 슬라이드 쇼(4:3)</PresentationFormat>
  <Paragraphs>320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YDVYMjOStd12</vt:lpstr>
      <vt:lpstr>굴림</vt:lpstr>
      <vt:lpstr>맑은 고딕</vt:lpstr>
      <vt:lpstr>Arial</vt:lpstr>
      <vt:lpstr>Trebuchet MS</vt:lpstr>
      <vt:lpstr>Tw Cen MT</vt:lpstr>
      <vt:lpstr>Wingdings</vt:lpstr>
      <vt:lpstr>Wingdings 2</vt:lpstr>
      <vt:lpstr>가을</vt:lpstr>
      <vt:lpstr>제 11장 kNN, K-means, 결정 트리</vt:lpstr>
      <vt:lpstr>학습 목표</vt:lpstr>
      <vt:lpstr>kNN 알고리즘 </vt:lpstr>
      <vt:lpstr>kNN 알고리즘 </vt:lpstr>
      <vt:lpstr>kNN 알고리즘</vt:lpstr>
      <vt:lpstr>kNN 알고리즘의 장점과 단점</vt:lpstr>
      <vt:lpstr>sklearn을 이용한 kNN 알고리즘 실습</vt:lpstr>
      <vt:lpstr>sklearn을 이용한 kNN 알고리즘 실습</vt:lpstr>
      <vt:lpstr>아이리스 데이터 세트</vt:lpstr>
      <vt:lpstr>sklearn을 이용한 kNN 알고리즘 실습</vt:lpstr>
      <vt:lpstr>그래프 그리기</vt:lpstr>
      <vt:lpstr>kNN학습</vt:lpstr>
      <vt:lpstr>kNN학습</vt:lpstr>
      <vt:lpstr>kNN예측</vt:lpstr>
      <vt:lpstr>비지도 학습(k-means 클러스터링)</vt:lpstr>
      <vt:lpstr>예제: kNN으로 필기체 이미지 분류</vt:lpstr>
      <vt:lpstr>이미지 표시하기</vt:lpstr>
      <vt:lpstr>2차원 이미지를 1차원 배열로 변경</vt:lpstr>
      <vt:lpstr>학습 데이터와 테스트 데이터 분리</vt:lpstr>
      <vt:lpstr>테스트</vt:lpstr>
      <vt:lpstr>머신 러닝의 성능평가</vt:lpstr>
      <vt:lpstr>혼동 행렬 출력</vt:lpstr>
      <vt:lpstr>혼동 행렬 출력</vt:lpstr>
      <vt:lpstr>분류 리포트 출력</vt:lpstr>
      <vt:lpstr>K-means 클러스터링</vt:lpstr>
      <vt:lpstr>K-means 클러스터링</vt:lpstr>
      <vt:lpstr>K-means 클러스터링</vt:lpstr>
      <vt:lpstr>K-means 클러스터링 알고리즘</vt:lpstr>
      <vt:lpstr>알고리즘 #1</vt:lpstr>
      <vt:lpstr>알고리즘 #2</vt:lpstr>
      <vt:lpstr>알고리즘 #3</vt:lpstr>
      <vt:lpstr>알고리즘 #4</vt:lpstr>
      <vt:lpstr>sklearn을 이용한 K-means 클러스터링</vt:lpstr>
      <vt:lpstr>sklearn을 이용한 K-means 클러스터링</vt:lpstr>
      <vt:lpstr>sklearn을 이용한 K-means 클러스터링</vt:lpstr>
      <vt:lpstr>sklearn을 이용한 K-means 클러스터링</vt:lpstr>
      <vt:lpstr>k를 결정하는 방법</vt:lpstr>
      <vt:lpstr>k를 결정하는 방법</vt:lpstr>
      <vt:lpstr>k를 결정하는 방법</vt:lpstr>
      <vt:lpstr>k를 결정하는 방법</vt:lpstr>
      <vt:lpstr>Lab: K-means 알고리즘 실습</vt:lpstr>
      <vt:lpstr>Lab: K-means 알고리즘 실습</vt:lpstr>
      <vt:lpstr>의사 결정 트리</vt:lpstr>
      <vt:lpstr>의사 결정 트리의 장단점</vt:lpstr>
      <vt:lpstr>의사 결정 트리의 원리</vt:lpstr>
      <vt:lpstr>어떻게 트리를 구축하는 것일까?</vt:lpstr>
      <vt:lpstr>불순도의 지표</vt:lpstr>
      <vt:lpstr>엔트로피</vt:lpstr>
      <vt:lpstr>sklearn을 이용한 의사 결정 트리</vt:lpstr>
      <vt:lpstr>예제: 의사 결정 트리를 이용한 붓꽃 분류</vt:lpstr>
      <vt:lpstr>예제: 의사 결정 트리를 이용한 붓꽃 분류</vt:lpstr>
      <vt:lpstr>예제: 의사 결정 트리를 이용한 붓꽃 분류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739</cp:revision>
  <dcterms:created xsi:type="dcterms:W3CDTF">2012-03-12T19:09:15Z</dcterms:created>
  <dcterms:modified xsi:type="dcterms:W3CDTF">2023-02-24T04:31:28Z</dcterms:modified>
</cp:coreProperties>
</file>