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1" r:id="rId4"/>
    <p:sldId id="269" r:id="rId5"/>
    <p:sldId id="280" r:id="rId6"/>
    <p:sldId id="268" r:id="rId7"/>
    <p:sldId id="273" r:id="rId8"/>
    <p:sldId id="270" r:id="rId9"/>
    <p:sldId id="271" r:id="rId10"/>
    <p:sldId id="274" r:id="rId11"/>
    <p:sldId id="276" r:id="rId12"/>
    <p:sldId id="275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49"/>
    <a:srgbClr val="FE97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7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1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3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5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8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E2873F-2781-0860-C874-EE8A04D357D6}"/>
              </a:ext>
            </a:extLst>
          </p:cNvPr>
          <p:cNvSpPr txBox="1"/>
          <p:nvPr/>
        </p:nvSpPr>
        <p:spPr>
          <a:xfrm>
            <a:off x="2233247" y="2886544"/>
            <a:ext cx="7728438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실습 과제 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6-1: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ARP Wireshark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1100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컴퓨터 네트워크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77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193431" y="818043"/>
            <a:ext cx="11728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Q5.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본인의 컴퓨터에서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ICMP Echo Request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메시지를 보낼 때 마다 변경되는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그램의 필드는 무엇인가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069" y="1871296"/>
            <a:ext cx="10000499" cy="4107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9319847" y="2233246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322778" y="2561492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340362" y="2895600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313985" y="3247293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340363" y="3590192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331570" y="3915508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340363" y="4249615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340362" y="4601307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331570" y="4944207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357947" y="5304691"/>
            <a:ext cx="457199" cy="313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366739" y="5797061"/>
            <a:ext cx="457199" cy="193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39690" y="6113554"/>
            <a:ext cx="8461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1. ICMP Echo Request </a:t>
            </a:r>
            <a:r>
              <a:rPr lang="ko-KR" altLang="en-US" sz="1600" b="1" smtClean="0">
                <a:solidFill>
                  <a:srgbClr val="FF0000"/>
                </a:solidFill>
              </a:rPr>
              <a:t>메시지를 보낼 때 마다 </a:t>
            </a:r>
            <a:r>
              <a:rPr lang="en-US" altLang="ko-KR" sz="1600" b="1" smtClean="0">
                <a:solidFill>
                  <a:srgbClr val="FF0000"/>
                </a:solidFill>
              </a:rPr>
              <a:t>TTL (Time To Live) </a:t>
            </a:r>
            <a:r>
              <a:rPr lang="ko-KR" altLang="en-US" sz="1600" b="1" smtClean="0">
                <a:solidFill>
                  <a:srgbClr val="FF0000"/>
                </a:solidFill>
              </a:rPr>
              <a:t>필드가 변경되고 있다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193431" y="818043"/>
            <a:ext cx="11728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Q5.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본인의 컴퓨터에서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ICMP Echo Request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메시지를 보낼 때 마다 변경되는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그램의 필드는 무엇인가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12251" y="1532761"/>
            <a:ext cx="78830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2. ICMP Echo Request </a:t>
            </a:r>
            <a:r>
              <a:rPr lang="ko-KR" altLang="en-US" sz="1600" b="1" smtClean="0">
                <a:solidFill>
                  <a:srgbClr val="FF0000"/>
                </a:solidFill>
              </a:rPr>
              <a:t>메시지를 보낼 때 마다 </a:t>
            </a:r>
            <a:r>
              <a:rPr lang="en-US" altLang="ko-KR" sz="1600" b="1" smtClean="0">
                <a:solidFill>
                  <a:srgbClr val="FF0000"/>
                </a:solidFill>
              </a:rPr>
              <a:t>Identification </a:t>
            </a:r>
            <a:r>
              <a:rPr lang="ko-KR" altLang="en-US" sz="1600" b="1" smtClean="0">
                <a:solidFill>
                  <a:srgbClr val="FF0000"/>
                </a:solidFill>
              </a:rPr>
              <a:t>필드가 변경되고 있다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470" y="1941634"/>
            <a:ext cx="4366360" cy="1698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9670" y="1907929"/>
            <a:ext cx="4501140" cy="1758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" name="오른쪽 화살표 25"/>
          <p:cNvSpPr/>
          <p:nvPr/>
        </p:nvSpPr>
        <p:spPr>
          <a:xfrm>
            <a:off x="5178670" y="2426678"/>
            <a:ext cx="984739" cy="307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9070" y="2719753"/>
            <a:ext cx="1948961" cy="181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110049" y="2713891"/>
            <a:ext cx="1998782" cy="169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002" y="4390660"/>
            <a:ext cx="3876675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69977" y="4421800"/>
            <a:ext cx="37338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043356" y="6028592"/>
            <a:ext cx="3519852" cy="468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63409" y="6022731"/>
            <a:ext cx="3519852" cy="468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4826977" y="5099540"/>
            <a:ext cx="984739" cy="307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835244" y="3853930"/>
            <a:ext cx="846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3. ICMP Echo Request </a:t>
            </a:r>
            <a:r>
              <a:rPr lang="ko-KR" altLang="en-US" sz="1600" b="1" smtClean="0">
                <a:solidFill>
                  <a:srgbClr val="FF0000"/>
                </a:solidFill>
              </a:rPr>
              <a:t>메시지르 보낼 때 마다 </a:t>
            </a:r>
            <a:r>
              <a:rPr lang="en-US" altLang="ko-KR" sz="1600" b="1" smtClean="0">
                <a:solidFill>
                  <a:srgbClr val="FF0000"/>
                </a:solidFill>
              </a:rPr>
              <a:t>Sequence Number </a:t>
            </a:r>
            <a:r>
              <a:rPr lang="ko-KR" altLang="en-US" sz="1600" b="1" smtClean="0">
                <a:solidFill>
                  <a:srgbClr val="FF0000"/>
                </a:solidFill>
              </a:rPr>
              <a:t>필드가 변경되고 있다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193431" y="818043"/>
            <a:ext cx="117289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Q6.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메시지들 중에서 고정된 필드와 변경되는 필드를 기술하고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 이유를 설명하라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58640" y="1306068"/>
            <a:ext cx="4612298" cy="4512609"/>
            <a:chOff x="636709" y="1314860"/>
            <a:chExt cx="4612298" cy="451260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6709" y="1314860"/>
              <a:ext cx="4612298" cy="45126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6" name="직사각형 25"/>
            <p:cNvSpPr/>
            <p:nvPr/>
          </p:nvSpPr>
          <p:spPr>
            <a:xfrm>
              <a:off x="788379" y="5131775"/>
              <a:ext cx="2455983" cy="3634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64934" y="2110152"/>
              <a:ext cx="2013436" cy="193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153657" y="1283676"/>
            <a:ext cx="4662372" cy="4554415"/>
            <a:chOff x="6309595" y="1310053"/>
            <a:chExt cx="4662372" cy="455441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9595" y="1310053"/>
              <a:ext cx="4662372" cy="45544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6479932" y="5187460"/>
              <a:ext cx="2455983" cy="3634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82865" y="2130667"/>
              <a:ext cx="2013436" cy="193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오른쪽 화살표 29"/>
          <p:cNvSpPr/>
          <p:nvPr/>
        </p:nvSpPr>
        <p:spPr>
          <a:xfrm>
            <a:off x="4914900" y="3006970"/>
            <a:ext cx="2206869" cy="307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659398" y="5920122"/>
            <a:ext cx="8082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</a:rPr>
              <a:t>앞서 언급 한 </a:t>
            </a:r>
            <a:r>
              <a:rPr lang="en-US" altLang="ko-KR" sz="1600" b="1" smtClean="0">
                <a:solidFill>
                  <a:srgbClr val="FF0000"/>
                </a:solidFill>
              </a:rPr>
              <a:t>TTL, Identification, Sequence Number</a:t>
            </a:r>
            <a:r>
              <a:rPr lang="ko-KR" altLang="en-US" sz="1600" b="1" smtClean="0">
                <a:solidFill>
                  <a:srgbClr val="FF0000"/>
                </a:solidFill>
              </a:rPr>
              <a:t>를 제외하고 나머지 필드는 고정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0152" y="6257160"/>
            <a:ext cx="9734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* TTL: </a:t>
            </a:r>
            <a:r>
              <a:rPr lang="ko-KR" altLang="en-US" sz="1600" b="1" smtClean="0">
                <a:solidFill>
                  <a:srgbClr val="FF0000"/>
                </a:solidFill>
              </a:rPr>
              <a:t>경로 상 홉의 개수 확인</a:t>
            </a:r>
            <a:r>
              <a:rPr lang="en-US" altLang="ko-KR" sz="1600" b="1" smtClean="0">
                <a:solidFill>
                  <a:srgbClr val="FF0000"/>
                </a:solidFill>
              </a:rPr>
              <a:t>, Identification: </a:t>
            </a:r>
            <a:r>
              <a:rPr lang="ko-KR" altLang="en-US" sz="1600" b="1" smtClean="0">
                <a:solidFill>
                  <a:srgbClr val="FF0000"/>
                </a:solidFill>
              </a:rPr>
              <a:t>단편화 여부 확인</a:t>
            </a:r>
            <a:r>
              <a:rPr lang="en-US" altLang="ko-KR" sz="1600" b="1" smtClean="0">
                <a:solidFill>
                  <a:srgbClr val="FF0000"/>
                </a:solidFill>
              </a:rPr>
              <a:t>, Sequence Number: </a:t>
            </a:r>
            <a:r>
              <a:rPr lang="ko-KR" altLang="en-US" sz="1600" b="1" smtClean="0">
                <a:solidFill>
                  <a:srgbClr val="FF0000"/>
                </a:solidFill>
              </a:rPr>
              <a:t>데이터 순서 판단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6173" y="3045068"/>
            <a:ext cx="2013436" cy="193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309342" y="3045067"/>
            <a:ext cx="2013436" cy="193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193431" y="818043"/>
            <a:ext cx="11728938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Q7.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식별자 필드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(identification field)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값의 패턴을 설명하라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46559" y="5761860"/>
            <a:ext cx="3047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</a:rPr>
              <a:t>매 패킷 전송 시 마다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b="1" smtClean="0">
                <a:solidFill>
                  <a:srgbClr val="FF0000"/>
                </a:solidFill>
              </a:rPr>
              <a:t>씩 증가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470" y="1941634"/>
            <a:ext cx="4366360" cy="1698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9670" y="1907929"/>
            <a:ext cx="4501140" cy="1758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759070" y="2719753"/>
            <a:ext cx="1948961" cy="181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110049" y="2713891"/>
            <a:ext cx="1998782" cy="169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4976446" y="2426678"/>
            <a:ext cx="1608992" cy="307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0016" y="3779114"/>
            <a:ext cx="4870938" cy="179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2" name="오른쪽 화살표 31"/>
          <p:cNvSpPr/>
          <p:nvPr/>
        </p:nvSpPr>
        <p:spPr>
          <a:xfrm>
            <a:off x="1963614" y="4337540"/>
            <a:ext cx="1608992" cy="307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82918" y="4589584"/>
            <a:ext cx="1998782" cy="169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193431" y="818043"/>
            <a:ext cx="11728938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Q8.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가장 가까운 라우터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첫번째 홉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321645" y="2420783"/>
            <a:ext cx="2525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</a:rPr>
              <a:t>가장 가까운 첫 번째 홉의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r>
              <a:rPr lang="en-US" altLang="ko-KR" sz="1600" b="1" smtClean="0">
                <a:solidFill>
                  <a:srgbClr val="FF0000"/>
                </a:solidFill>
              </a:rPr>
              <a:t>IP</a:t>
            </a:r>
            <a:r>
              <a:rPr lang="ko-KR" altLang="en-US" sz="1600" b="1" smtClean="0">
                <a:solidFill>
                  <a:srgbClr val="FF0000"/>
                </a:solidFill>
              </a:rPr>
              <a:t> 주소는 </a:t>
            </a:r>
            <a:r>
              <a:rPr lang="en-US" altLang="ko-KR" sz="1600" b="1" smtClean="0">
                <a:solidFill>
                  <a:srgbClr val="FF0000"/>
                </a:solidFill>
              </a:rPr>
              <a:t>52.84.167.158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9" y="1417947"/>
            <a:ext cx="11594281" cy="871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337040" y="1875692"/>
            <a:ext cx="10090637" cy="155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2335822"/>
            <a:ext cx="6791325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5243147" y="2420814"/>
            <a:ext cx="1948961" cy="181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193431" y="818043"/>
            <a:ext cx="117289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Q9.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가장 가까운 라우터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첫번째 홉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TTL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식별자 값은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200876" y="5506883"/>
            <a:ext cx="1883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mtClean="0">
                <a:solidFill>
                  <a:srgbClr val="FF0000"/>
                </a:solidFill>
              </a:rPr>
              <a:t>식별자 값은 </a:t>
            </a:r>
            <a:r>
              <a:rPr lang="en-US" altLang="ko-KR" sz="1600" b="1" smtClean="0">
                <a:solidFill>
                  <a:srgbClr val="FF0000"/>
                </a:solidFill>
              </a:rPr>
              <a:t>9195,</a:t>
            </a:r>
          </a:p>
          <a:p>
            <a:r>
              <a:rPr lang="en-US" altLang="ko-KR" sz="1600" b="1" smtClean="0">
                <a:solidFill>
                  <a:srgbClr val="FF0000"/>
                </a:solidFill>
              </a:rPr>
              <a:t>TTL</a:t>
            </a:r>
            <a:r>
              <a:rPr lang="ko-KR" altLang="en-US" sz="1600" b="1" smtClean="0">
                <a:solidFill>
                  <a:srgbClr val="FF0000"/>
                </a:solidFill>
              </a:rPr>
              <a:t>은 </a:t>
            </a:r>
            <a:r>
              <a:rPr lang="en-US" altLang="ko-KR" sz="1600" b="1" smtClean="0">
                <a:solidFill>
                  <a:srgbClr val="FF0000"/>
                </a:solidFill>
              </a:rPr>
              <a:t>1</a:t>
            </a:r>
            <a:r>
              <a:rPr lang="ko-KR" altLang="en-US" sz="1600" b="1" smtClean="0">
                <a:solidFill>
                  <a:srgbClr val="FF0000"/>
                </a:solidFill>
              </a:rPr>
              <a:t>이다</a:t>
            </a:r>
            <a:r>
              <a:rPr lang="en-US" altLang="ko-KR" sz="1600" b="1" smtClean="0">
                <a:solidFill>
                  <a:srgbClr val="FF0000"/>
                </a:solidFill>
              </a:rPr>
              <a:t>.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9" y="1417947"/>
            <a:ext cx="11594281" cy="871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337040" y="1875692"/>
            <a:ext cx="10090637" cy="155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2335822"/>
            <a:ext cx="6791325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723901" y="3572606"/>
            <a:ext cx="2836984" cy="208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6832" y="4911968"/>
            <a:ext cx="2836984" cy="208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내용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8398" y="1373310"/>
            <a:ext cx="11345046" cy="364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특정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 웹 사이트 방문 패킷을 캡처한 후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 및 동작 분석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실습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순서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-ARP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캐싱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(caching)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실습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브라우저의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캐시를 지움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-Explore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경우 도구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인터넷 옵션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-Wireshark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캡처 시작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특정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웹 사이트 방문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-Wireshark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중지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패킷 분석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질문에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응답하여 캡처된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ARP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메시지 및 동작 분석 실습</a:t>
            </a: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2287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내용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3383" t="19215" r="23345" b="21201"/>
          <a:stretch>
            <a:fillRect/>
          </a:stretch>
        </p:blipFill>
        <p:spPr bwMode="auto">
          <a:xfrm>
            <a:off x="4070838" y="1441938"/>
            <a:ext cx="4035669" cy="369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447394" y="818043"/>
            <a:ext cx="90483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Q1.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arp –a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명령으로 현재 본인의 컴퓨터에 있는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캐시의 내용을 조사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63308" y="1866593"/>
            <a:ext cx="6435969" cy="2354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라우터의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Address = 192.168.50.239, NAT IP Address = 192.168.56.1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*"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동적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이라고 표시된 것은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항목이 동적으로 생성되었다는 것을 나타내며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"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정적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"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이라고 표시된 것은 수동으로 설정되거나 정적으로 할당된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것을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나타냄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*ARP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테이블은 네트워크에서 통신을 할 때 사용되며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IP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주소를 실제 물리적인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MAC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주소로 매핑하는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도움을 줌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5218" r="38213" b="13940"/>
          <a:stretch>
            <a:fillRect/>
          </a:stretch>
        </p:blipFill>
        <p:spPr bwMode="auto">
          <a:xfrm>
            <a:off x="302237" y="1538654"/>
            <a:ext cx="5008318" cy="384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385849" y="818044"/>
            <a:ext cx="1120242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Q2.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요청 메시지를 포함하는 이더넷 프레임의 출발지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목적지 주소의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16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진수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9523" y="5514619"/>
            <a:ext cx="6435969" cy="13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목적지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(Destination)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ASUSTekC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방식으로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ff:ff:ff:ff:ff:ff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◎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출발지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(Source)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b4:2e:99:e0:ec:8f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이고 해당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MAC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주소는 본인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PC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랜카드의 물리적 주소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8905" r="58877" b="38462"/>
          <a:stretch>
            <a:fillRect/>
          </a:stretch>
        </p:blipFill>
        <p:spPr bwMode="auto">
          <a:xfrm>
            <a:off x="450972" y="1380392"/>
            <a:ext cx="2213097" cy="44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2710964" y="1350778"/>
            <a:ext cx="497351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관리자모드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cmd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arp –d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명령을 통해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캐시를 삭제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4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1857375"/>
            <a:ext cx="7286375" cy="121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122" y="3068515"/>
            <a:ext cx="6283201" cy="232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870438" y="2198077"/>
            <a:ext cx="6840416" cy="149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46992" y="3484683"/>
            <a:ext cx="4120662" cy="155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4754" y="4252544"/>
            <a:ext cx="3730869" cy="161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772698" y="818042"/>
            <a:ext cx="5197279" cy="562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활용 할 임의의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사이트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www.amazon.com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76016" y="862706"/>
            <a:ext cx="233589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Wi-Fi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연결 환경에서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추적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458" y="1397977"/>
            <a:ext cx="6302276" cy="51371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772698" y="818043"/>
            <a:ext cx="48455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상위 계층 프로토콜의 값은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233852" y="5603323"/>
            <a:ext cx="3839307" cy="373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상위 계층 프로토콜의 값은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ICMP(1)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92" y="1435833"/>
            <a:ext cx="10310424" cy="357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908" y="1814513"/>
            <a:ext cx="6553200" cy="345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1055077" y="3886199"/>
            <a:ext cx="1837591" cy="263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189891" y="5031823"/>
            <a:ext cx="576482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헤더의 크기가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 bytes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이므로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그램에서 페이로드의 크기는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56 – 20 = 36 (bytes)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이다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772697" y="818043"/>
            <a:ext cx="77118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Q3. 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헤더의 크기는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그램에서 페이로드의 크기는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001" y="1373432"/>
            <a:ext cx="6543675" cy="349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2751992" y="1846384"/>
            <a:ext cx="2637693" cy="237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532792" y="2288930"/>
            <a:ext cx="2637693" cy="237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772697" y="818043"/>
            <a:ext cx="99715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Q4.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IP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데이터그램은 단편화 되었는가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단편화 여부를 어떻게 알 수 있는가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41" y="1495792"/>
            <a:ext cx="6762750" cy="420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749670" y="2910254"/>
            <a:ext cx="1081454" cy="21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89993" y="3141784"/>
            <a:ext cx="2089638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0508" y="3610707"/>
            <a:ext cx="2288930" cy="222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045681" y="3373312"/>
            <a:ext cx="2262550" cy="21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08248" y="2866264"/>
            <a:ext cx="26548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IP </a:t>
            </a:r>
            <a:r>
              <a:rPr lang="ko-KR" altLang="en-US" sz="1200" b="1" smtClean="0">
                <a:solidFill>
                  <a:srgbClr val="FF0000"/>
                </a:solidFill>
              </a:rPr>
              <a:t>헤더 </a:t>
            </a:r>
            <a:r>
              <a:rPr lang="en-US" altLang="ko-KR" sz="1200" b="1" smtClean="0">
                <a:solidFill>
                  <a:srgbClr val="FF0000"/>
                </a:solidFill>
              </a:rPr>
              <a:t>Flags </a:t>
            </a:r>
            <a:r>
              <a:rPr lang="ko-KR" altLang="en-US" sz="1200" b="1" smtClean="0">
                <a:solidFill>
                  <a:srgbClr val="FF0000"/>
                </a:solidFill>
              </a:rPr>
              <a:t>필드의 모든 비트가 </a:t>
            </a:r>
            <a:r>
              <a:rPr lang="en-US" altLang="ko-KR" sz="1200" b="1" smtClean="0">
                <a:solidFill>
                  <a:srgbClr val="FF0000"/>
                </a:solidFill>
              </a:rPr>
              <a:t>0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03648" y="3097794"/>
            <a:ext cx="1515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예약된 비트 모두 </a:t>
            </a:r>
            <a:r>
              <a:rPr lang="en-US" altLang="ko-KR" sz="1200" b="1" smtClean="0">
                <a:solidFill>
                  <a:srgbClr val="FF0000"/>
                </a:solidFill>
              </a:rPr>
              <a:t>0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56048" y="3338114"/>
            <a:ext cx="20794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‘Don’t fragment’ </a:t>
            </a:r>
            <a:r>
              <a:rPr lang="ko-KR" altLang="en-US" sz="1200" b="1" smtClean="0">
                <a:solidFill>
                  <a:srgbClr val="FF0000"/>
                </a:solidFill>
              </a:rPr>
              <a:t>비활성화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5356" y="3578437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더 이상의 단편 없음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32649" y="3053829"/>
            <a:ext cx="4040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“</a:t>
            </a:r>
            <a:r>
              <a:rPr lang="ko-KR" altLang="en-US" sz="1600" b="1" smtClean="0">
                <a:solidFill>
                  <a:srgbClr val="FF0000"/>
                </a:solidFill>
              </a:rPr>
              <a:t>이 </a:t>
            </a:r>
            <a:r>
              <a:rPr lang="en-US" altLang="ko-KR" sz="1600" b="1" smtClean="0">
                <a:solidFill>
                  <a:srgbClr val="FF0000"/>
                </a:solidFill>
              </a:rPr>
              <a:t>IP </a:t>
            </a:r>
            <a:r>
              <a:rPr lang="ko-KR" altLang="en-US" sz="1600" b="1" smtClean="0">
                <a:solidFill>
                  <a:srgbClr val="FF0000"/>
                </a:solidFill>
              </a:rPr>
              <a:t>데이터그램은 단편화 되지 않았다</a:t>
            </a:r>
            <a:r>
              <a:rPr lang="en-US" altLang="ko-KR" sz="1600" b="1" smtClean="0">
                <a:solidFill>
                  <a:srgbClr val="FF0000"/>
                </a:solidFill>
              </a:rPr>
              <a:t>.”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6374423" y="3103685"/>
            <a:ext cx="984739" cy="3077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500</Words>
  <Application>Microsoft Office PowerPoint</Application>
  <PresentationFormat>사용자 지정</PresentationFormat>
  <Paragraphs>86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최민규</cp:lastModifiedBy>
  <cp:revision>78</cp:revision>
  <dcterms:created xsi:type="dcterms:W3CDTF">2023-10-29T04:21:16Z</dcterms:created>
  <dcterms:modified xsi:type="dcterms:W3CDTF">2023-12-02T16:35:52Z</dcterms:modified>
</cp:coreProperties>
</file>