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3" r:id="rId7"/>
    <p:sldId id="270" r:id="rId8"/>
    <p:sldId id="271" r:id="rId9"/>
    <p:sldId id="274" r:id="rId10"/>
    <p:sldId id="276" r:id="rId11"/>
    <p:sldId id="275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실습 과제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IP, Wireshark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컴퓨터 네트워크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 Echo Request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보낼 때 마다 변경되는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그램의 필드는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2251" y="1532761"/>
            <a:ext cx="7883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2.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메시지를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Identification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470" y="1941634"/>
            <a:ext cx="4366360" cy="1698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670" y="1907929"/>
            <a:ext cx="4501140" cy="175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오른쪽 화살표 25"/>
          <p:cNvSpPr/>
          <p:nvPr/>
        </p:nvSpPr>
        <p:spPr>
          <a:xfrm>
            <a:off x="5178670" y="2426678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9070" y="2719753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10049" y="2713891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002" y="4390660"/>
            <a:ext cx="387667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9977" y="4421800"/>
            <a:ext cx="37338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043356" y="6028592"/>
            <a:ext cx="3519852" cy="46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63409" y="6022731"/>
            <a:ext cx="3519852" cy="46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826977" y="5099540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35244" y="3853930"/>
            <a:ext cx="846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3.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메시지르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Sequence Number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메시지들 중에서 고정된 필드와 변경되는 필드를 기술하고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 이유를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설명하라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8640" y="1306068"/>
            <a:ext cx="4612298" cy="4512609"/>
            <a:chOff x="636709" y="1314860"/>
            <a:chExt cx="4612298" cy="451260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6709" y="1314860"/>
              <a:ext cx="4612298" cy="45126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788379" y="5131775"/>
              <a:ext cx="2455983" cy="363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64934" y="2110152"/>
              <a:ext cx="2013436" cy="193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153657" y="1283676"/>
            <a:ext cx="4662372" cy="4554415"/>
            <a:chOff x="6309595" y="1310053"/>
            <a:chExt cx="4662372" cy="455441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9595" y="1310053"/>
              <a:ext cx="4662372" cy="4554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79932" y="5187460"/>
              <a:ext cx="2455983" cy="363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82865" y="2130667"/>
              <a:ext cx="2013436" cy="193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4914900" y="3006970"/>
            <a:ext cx="220686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59398" y="5920122"/>
            <a:ext cx="8082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앞서 언급 한 </a:t>
            </a:r>
            <a:r>
              <a:rPr lang="en-US" altLang="ko-KR" sz="1600" b="1" smtClean="0">
                <a:solidFill>
                  <a:srgbClr val="FF0000"/>
                </a:solidFill>
              </a:rPr>
              <a:t>TTL, Identification, Sequence Number</a:t>
            </a:r>
            <a:r>
              <a:rPr lang="ko-KR" altLang="en-US" sz="1600" b="1" smtClean="0">
                <a:solidFill>
                  <a:srgbClr val="FF0000"/>
                </a:solidFill>
              </a:rPr>
              <a:t>를 제외하고 나머지 필드는 고정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0152" y="6257160"/>
            <a:ext cx="9734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* </a:t>
            </a:r>
            <a:r>
              <a:rPr lang="en-US" altLang="ko-KR" sz="1600" b="1" smtClean="0">
                <a:solidFill>
                  <a:srgbClr val="FF0000"/>
                </a:solidFill>
              </a:rPr>
              <a:t>TTL: </a:t>
            </a:r>
            <a:r>
              <a:rPr lang="ko-KR" altLang="en-US" sz="1600" b="1" smtClean="0">
                <a:solidFill>
                  <a:srgbClr val="FF0000"/>
                </a:solidFill>
              </a:rPr>
              <a:t>경로 상 홉의 개수 확인</a:t>
            </a:r>
            <a:r>
              <a:rPr lang="en-US" altLang="ko-KR" sz="1600" b="1" smtClean="0">
                <a:solidFill>
                  <a:srgbClr val="FF0000"/>
                </a:solidFill>
              </a:rPr>
              <a:t>, Identification: </a:t>
            </a:r>
            <a:r>
              <a:rPr lang="ko-KR" altLang="en-US" sz="1600" b="1" smtClean="0">
                <a:solidFill>
                  <a:srgbClr val="FF0000"/>
                </a:solidFill>
              </a:rPr>
              <a:t>단편화 여부 확인</a:t>
            </a:r>
            <a:r>
              <a:rPr lang="en-US" altLang="ko-KR" sz="1600" b="1" smtClean="0">
                <a:solidFill>
                  <a:srgbClr val="FF0000"/>
                </a:solidFill>
              </a:rPr>
              <a:t>, Sequence Number: </a:t>
            </a:r>
            <a:r>
              <a:rPr lang="ko-KR" altLang="en-US" sz="1600" b="1" smtClean="0">
                <a:solidFill>
                  <a:srgbClr val="FF0000"/>
                </a:solidFill>
              </a:rPr>
              <a:t>데이터 순서 판단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173" y="3045068"/>
            <a:ext cx="2013436" cy="1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09342" y="3045067"/>
            <a:ext cx="2013436" cy="1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Q7.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식별자 필드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(identification field)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값의 패턴을 설명하라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46559" y="5761860"/>
            <a:ext cx="3047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매 패킷 전송 시 마다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</a:rPr>
              <a:t>씩 증가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470" y="1941634"/>
            <a:ext cx="4366360" cy="1698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670" y="1907929"/>
            <a:ext cx="4501140" cy="175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759070" y="2719753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10049" y="2713891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4976446" y="2426678"/>
            <a:ext cx="1608992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0016" y="3779114"/>
            <a:ext cx="4870938" cy="179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오른쪽 화살표 31"/>
          <p:cNvSpPr/>
          <p:nvPr/>
        </p:nvSpPr>
        <p:spPr>
          <a:xfrm>
            <a:off x="1963614" y="4337540"/>
            <a:ext cx="1608992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2918" y="4589584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Q8.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가까운 라우터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홉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321645" y="2420783"/>
            <a:ext cx="2525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가장 가까운 첫 번째 홉의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r>
              <a:rPr lang="en-US" altLang="ko-KR" sz="1600" b="1" smtClean="0">
                <a:solidFill>
                  <a:srgbClr val="FF0000"/>
                </a:solidFill>
              </a:rPr>
              <a:t>IP</a:t>
            </a:r>
            <a:r>
              <a:rPr lang="ko-KR" altLang="en-US" sz="1600" b="1" smtClean="0">
                <a:solidFill>
                  <a:srgbClr val="FF0000"/>
                </a:solidFill>
              </a:rPr>
              <a:t> </a:t>
            </a:r>
            <a:r>
              <a:rPr lang="ko-KR" altLang="en-US" sz="1600" b="1" smtClean="0">
                <a:solidFill>
                  <a:srgbClr val="FF0000"/>
                </a:solidFill>
              </a:rPr>
              <a:t>주소는 </a:t>
            </a:r>
            <a:r>
              <a:rPr lang="en-US" altLang="ko-KR" sz="1600" b="1" smtClean="0">
                <a:solidFill>
                  <a:srgbClr val="FF0000"/>
                </a:solidFill>
              </a:rPr>
              <a:t>52.84.167.158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9" y="1417947"/>
            <a:ext cx="11594281" cy="871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37040" y="1875692"/>
            <a:ext cx="10090637" cy="15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2335822"/>
            <a:ext cx="67913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243147" y="2420814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Q9.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가까운 라우터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홉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TTL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식별자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00876" y="5506883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식별자 값은 </a:t>
            </a:r>
            <a:r>
              <a:rPr lang="en-US" altLang="ko-KR" sz="1600" b="1" smtClean="0">
                <a:solidFill>
                  <a:srgbClr val="FF0000"/>
                </a:solidFill>
              </a:rPr>
              <a:t>9195,</a:t>
            </a:r>
          </a:p>
          <a:p>
            <a:r>
              <a:rPr lang="en-US" altLang="ko-KR" sz="1600" b="1" smtClean="0">
                <a:solidFill>
                  <a:srgbClr val="FF0000"/>
                </a:solidFill>
              </a:rPr>
              <a:t>TTL</a:t>
            </a:r>
            <a:r>
              <a:rPr lang="ko-KR" altLang="en-US" sz="1600" b="1" smtClean="0">
                <a:solidFill>
                  <a:srgbClr val="FF0000"/>
                </a:solidFill>
              </a:rPr>
              <a:t>은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</a:rPr>
              <a:t>이다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9" y="1417947"/>
            <a:ext cx="11594281" cy="871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37040" y="1875692"/>
            <a:ext cx="10090637" cy="15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2335822"/>
            <a:ext cx="67913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723901" y="3572606"/>
            <a:ext cx="2836984" cy="20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6832" y="4911968"/>
            <a:ext cx="2836984" cy="20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29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PingPlotter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라는 윈도우용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traceroute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실행하여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데이터그램을 중심으로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프로토콜을 실습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 순서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-PingPlotter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-Pingplotter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옵션 변경해가면서 실행 하고 패킷 캡쳐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중지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응답하여 캡처된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 및 동작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TTL,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 크기 등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48153" y="4961486"/>
            <a:ext cx="3470032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실습을 위해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Ping Plotter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설치 완료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76" y="1430067"/>
            <a:ext cx="4424729" cy="33148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36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Ping Plotter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설치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3097" y="1389184"/>
            <a:ext cx="6418924" cy="4670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36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사이트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www.amazon.com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12147" y="924252"/>
            <a:ext cx="233589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Wi-Fi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환경에서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74" y="1380392"/>
            <a:ext cx="6302276" cy="5137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4558" y="1371599"/>
            <a:ext cx="5620468" cy="4223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384326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 컴퓨터의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77814" y="3194231"/>
            <a:ext cx="3839307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 컴퓨터의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192.168.35.127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39" y="1559169"/>
            <a:ext cx="5943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859824" y="2373923"/>
            <a:ext cx="149469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45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프로토콜의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33852" y="5603323"/>
            <a:ext cx="3839307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프로토콜의 값은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ICMP(1)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92" y="1435833"/>
            <a:ext cx="10310424" cy="357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908" y="1814513"/>
            <a:ext cx="6553200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55077" y="3886199"/>
            <a:ext cx="1837591" cy="26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189891" y="5031823"/>
            <a:ext cx="576482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헤더의 크기가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 bytes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이므로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그램에서 페이로드의 크기는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56 – 20 = 36 (bytes)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7" y="818043"/>
            <a:ext cx="77118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Q3. 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헤더의 크기는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그램에서 페이로드의 크기는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001" y="1373432"/>
            <a:ext cx="65436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2751992" y="1846384"/>
            <a:ext cx="2637693" cy="23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32792" y="2288930"/>
            <a:ext cx="2637693" cy="23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7" y="818043"/>
            <a:ext cx="99715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Q4.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데이터그램은 단편화 되었는가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단편화 여부를 어떻게 알 수 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41" y="1495792"/>
            <a:ext cx="6762750" cy="420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749670" y="2910254"/>
            <a:ext cx="1081454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89993" y="3141784"/>
            <a:ext cx="2089638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0508" y="3610707"/>
            <a:ext cx="2288930" cy="22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45681" y="3373312"/>
            <a:ext cx="2262550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8248" y="2866264"/>
            <a:ext cx="2654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IP </a:t>
            </a:r>
            <a:r>
              <a:rPr lang="ko-KR" altLang="en-US" sz="1200" b="1" smtClean="0">
                <a:solidFill>
                  <a:srgbClr val="FF0000"/>
                </a:solidFill>
              </a:rPr>
              <a:t>헤더 </a:t>
            </a:r>
            <a:r>
              <a:rPr lang="en-US" altLang="ko-KR" sz="1200" b="1" smtClean="0">
                <a:solidFill>
                  <a:srgbClr val="FF0000"/>
                </a:solidFill>
              </a:rPr>
              <a:t>Flags </a:t>
            </a:r>
            <a:r>
              <a:rPr lang="ko-KR" altLang="en-US" sz="1200" b="1" smtClean="0">
                <a:solidFill>
                  <a:srgbClr val="FF0000"/>
                </a:solidFill>
              </a:rPr>
              <a:t>필드의 모든 비트가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03648" y="3097794"/>
            <a:ext cx="1515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예약된 비트 모두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56048" y="3338114"/>
            <a:ext cx="20794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‘Don’t fragment’ </a:t>
            </a:r>
            <a:r>
              <a:rPr lang="ko-KR" altLang="en-US" sz="1200" b="1" smtClean="0">
                <a:solidFill>
                  <a:srgbClr val="FF0000"/>
                </a:solidFill>
              </a:rPr>
              <a:t>비활성화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356" y="3578437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더 이상의 단편 없음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2649" y="3053829"/>
            <a:ext cx="404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“</a:t>
            </a:r>
            <a:r>
              <a:rPr lang="ko-KR" altLang="en-US" sz="1600" b="1" smtClean="0">
                <a:solidFill>
                  <a:srgbClr val="FF0000"/>
                </a:solidFill>
              </a:rPr>
              <a:t>이 </a:t>
            </a:r>
            <a:r>
              <a:rPr lang="en-US" altLang="ko-KR" sz="1600" b="1" smtClean="0">
                <a:solidFill>
                  <a:srgbClr val="FF0000"/>
                </a:solidFill>
              </a:rPr>
              <a:t>IP </a:t>
            </a:r>
            <a:r>
              <a:rPr lang="ko-KR" altLang="en-US" sz="1600" b="1" smtClean="0">
                <a:solidFill>
                  <a:srgbClr val="FF0000"/>
                </a:solidFill>
              </a:rPr>
              <a:t>데이터그램은 단편화 되지 않았다</a:t>
            </a:r>
            <a:r>
              <a:rPr lang="en-US" altLang="ko-KR" sz="1600" b="1" smtClean="0">
                <a:solidFill>
                  <a:srgbClr val="FF0000"/>
                </a:solidFill>
              </a:rPr>
              <a:t>.”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374423" y="3103685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 Echo Request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보낼 때 마다 변경되는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그램의 필드는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069" y="1871296"/>
            <a:ext cx="10000499" cy="4107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9319847" y="2233246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322778" y="2561492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40362" y="2895600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313985" y="3247293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40363" y="3590192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31570" y="3915508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40363" y="4249615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40362" y="4601307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31570" y="4944207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57947" y="5304691"/>
            <a:ext cx="457199" cy="313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6739" y="5797061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39690" y="6113554"/>
            <a:ext cx="8461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1.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메시지를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TTL (Time To Live)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394</Words>
  <Application>Microsoft Office PowerPoint</Application>
  <PresentationFormat>사용자 지정</PresentationFormat>
  <Paragraphs>74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67</cp:revision>
  <dcterms:created xsi:type="dcterms:W3CDTF">2023-10-29T04:21:16Z</dcterms:created>
  <dcterms:modified xsi:type="dcterms:W3CDTF">2023-11-26T20:43:08Z</dcterms:modified>
</cp:coreProperties>
</file>