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4472C4"/>
    <a:srgbClr val="FFC000"/>
    <a:srgbClr val="15658A"/>
    <a:srgbClr val="0093D0"/>
    <a:srgbClr val="03B4DE"/>
    <a:srgbClr val="0EB6E7"/>
    <a:srgbClr val="99D4F3"/>
    <a:srgbClr val="0394D1"/>
    <a:srgbClr val="01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0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32" y="138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1A-4AFF-9579-DC2799FEF2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21A-4AFF-9579-DC2799FEF2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21A-4AFF-9579-DC2799FEF2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1A-4AFF-9579-DC2799FEF256}"/>
              </c:ext>
            </c:extLst>
          </c:dPt>
          <c:dLbls>
            <c:dLbl>
              <c:idx val="0"/>
              <c:layout>
                <c:manualLayout>
                  <c:x val="-0.1847895341207349"/>
                  <c:y val="0.182667814960629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1A-4AFF-9579-DC2799FEF256}"/>
                </c:ext>
              </c:extLst>
            </c:dLbl>
            <c:dLbl>
              <c:idx val="1"/>
              <c:layout>
                <c:manualLayout>
                  <c:x val="-8.9020341207349085E-2"/>
                  <c:y val="-0.258812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1A-4AFF-9579-DC2799FEF256}"/>
                </c:ext>
              </c:extLst>
            </c:dLbl>
            <c:dLbl>
              <c:idx val="2"/>
              <c:layout>
                <c:manualLayout>
                  <c:x val="0.17906692913385827"/>
                  <c:y val="-9.58058562992126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1A-4AFF-9579-DC2799FEF2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A-4AFF-9579-DC2799FEF2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0317-C3EF-49CF-8DF4-001C3C66B4D8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8A9-4056-4503-B64C-BF1B4DA5213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587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3725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C00F60-CB4D-884B-94C4-5BAE584ABE50}"/>
              </a:ext>
            </a:extLst>
          </p:cNvPr>
          <p:cNvSpPr/>
          <p:nvPr/>
        </p:nvSpPr>
        <p:spPr>
          <a:xfrm>
            <a:off x="5416765" y="1428140"/>
            <a:ext cx="3334978" cy="4682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A8C8E0-C00E-CAE8-079A-AF0E0A09A63D}"/>
              </a:ext>
            </a:extLst>
          </p:cNvPr>
          <p:cNvGrpSpPr/>
          <p:nvPr/>
        </p:nvGrpSpPr>
        <p:grpSpPr>
          <a:xfrm>
            <a:off x="5711751" y="1703073"/>
            <a:ext cx="317410" cy="317534"/>
            <a:chOff x="5705885" y="2291114"/>
            <a:chExt cx="460023" cy="460203"/>
          </a:xfrm>
        </p:grpSpPr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EFF14B47-276A-B81D-0225-6DD80ACF01DF}"/>
                </a:ext>
              </a:extLst>
            </p:cNvPr>
            <p:cNvSpPr/>
            <p:nvPr/>
          </p:nvSpPr>
          <p:spPr>
            <a:xfrm>
              <a:off x="5705885" y="2291114"/>
              <a:ext cx="460023" cy="4602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9BB03BEC-28AA-69CA-87E3-19F6CB082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387" y="2404301"/>
              <a:ext cx="268745" cy="207458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636F10-E4B6-7E84-A129-2BEA221E0DD3}"/>
              </a:ext>
            </a:extLst>
          </p:cNvPr>
          <p:cNvSpPr txBox="1"/>
          <p:nvPr/>
        </p:nvSpPr>
        <p:spPr>
          <a:xfrm>
            <a:off x="6029161" y="1668076"/>
            <a:ext cx="19017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중간고사 </a:t>
            </a:r>
            <a:r>
              <a:rPr lang="en-US" altLang="ko-KR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(30%)</a:t>
            </a:r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04C1-046E-112F-7EDA-EA17508A9CD8}"/>
              </a:ext>
            </a:extLst>
          </p:cNvPr>
          <p:cNvSpPr txBox="1"/>
          <p:nvPr/>
        </p:nvSpPr>
        <p:spPr>
          <a:xfrm>
            <a:off x="6053470" y="2075304"/>
            <a:ext cx="1551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8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주차 지필고사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CB2695-40F7-C54C-EBB0-65417F41E651}"/>
              </a:ext>
            </a:extLst>
          </p:cNvPr>
          <p:cNvGrpSpPr/>
          <p:nvPr/>
        </p:nvGrpSpPr>
        <p:grpSpPr>
          <a:xfrm>
            <a:off x="5711751" y="2514762"/>
            <a:ext cx="317410" cy="317534"/>
            <a:chOff x="5705885" y="3151512"/>
            <a:chExt cx="460023" cy="460203"/>
          </a:xfrm>
        </p:grpSpPr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4A8C2652-0C37-6434-1539-24CACC56FFEB}"/>
                </a:ext>
              </a:extLst>
            </p:cNvPr>
            <p:cNvSpPr/>
            <p:nvPr/>
          </p:nvSpPr>
          <p:spPr>
            <a:xfrm>
              <a:off x="5705885" y="3151512"/>
              <a:ext cx="460023" cy="460203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34F62B02-916C-2D6A-DFD3-B0E71A8BB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387" y="3281937"/>
              <a:ext cx="268745" cy="207458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65BA0C-407B-CEAA-4AE4-8A93988BE149}"/>
              </a:ext>
            </a:extLst>
          </p:cNvPr>
          <p:cNvSpPr txBox="1"/>
          <p:nvPr/>
        </p:nvSpPr>
        <p:spPr>
          <a:xfrm>
            <a:off x="6029161" y="2488863"/>
            <a:ext cx="19017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기말고사 </a:t>
            </a:r>
            <a:r>
              <a:rPr lang="en-US" altLang="ko-KR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(30%)</a:t>
            </a:r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8DA9B-A077-E790-225A-30CE4787B6F6}"/>
              </a:ext>
            </a:extLst>
          </p:cNvPr>
          <p:cNvSpPr txBox="1"/>
          <p:nvPr/>
        </p:nvSpPr>
        <p:spPr>
          <a:xfrm>
            <a:off x="6053470" y="2897457"/>
            <a:ext cx="20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주차 지필고사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8BC333-DF87-074F-D362-88E51CA4124A}"/>
              </a:ext>
            </a:extLst>
          </p:cNvPr>
          <p:cNvGrpSpPr/>
          <p:nvPr/>
        </p:nvGrpSpPr>
        <p:grpSpPr>
          <a:xfrm>
            <a:off x="5711751" y="3303165"/>
            <a:ext cx="317410" cy="317534"/>
            <a:chOff x="5705885" y="4919627"/>
            <a:chExt cx="460023" cy="460203"/>
          </a:xfrm>
        </p:grpSpPr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5333320A-C76A-D6DD-E9E1-0FA0E6B1FF5E}"/>
                </a:ext>
              </a:extLst>
            </p:cNvPr>
            <p:cNvSpPr/>
            <p:nvPr/>
          </p:nvSpPr>
          <p:spPr>
            <a:xfrm>
              <a:off x="5705885" y="4919627"/>
              <a:ext cx="460023" cy="460203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E405E02-D2F1-99CF-7F0E-C489B097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387" y="5037495"/>
              <a:ext cx="268745" cy="207458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DDF35FF-5CB8-8265-F5D2-699536B255C6}"/>
              </a:ext>
            </a:extLst>
          </p:cNvPr>
          <p:cNvSpPr txBox="1"/>
          <p:nvPr/>
        </p:nvSpPr>
        <p:spPr>
          <a:xfrm>
            <a:off x="6029161" y="3278503"/>
            <a:ext cx="19017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출석 </a:t>
            </a:r>
            <a:r>
              <a:rPr lang="en-US" altLang="ko-KR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(20%)</a:t>
            </a:r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38C13-BCA4-8A45-4F9C-DA2C305C4914}"/>
              </a:ext>
            </a:extLst>
          </p:cNvPr>
          <p:cNvSpPr txBox="1"/>
          <p:nvPr/>
        </p:nvSpPr>
        <p:spPr>
          <a:xfrm>
            <a:off x="6053470" y="3600529"/>
            <a:ext cx="2626262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 이상 시 자동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대면강의</a:t>
            </a:r>
            <a:endParaRPr lang="en-US" altLang="ko-KR" sz="1200" dirty="0">
              <a:solidFill>
                <a:srgbClr val="FF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화살표: 오른쪽 30">
            <a:extLst>
              <a:ext uri="{FF2B5EF4-FFF2-40B4-BE49-F238E27FC236}">
                <a16:creationId xmlns:a16="http://schemas.microsoft.com/office/drawing/2014/main" id="{0FEA66CA-25F6-915C-6297-2522EC6F9C01}"/>
              </a:ext>
            </a:extLst>
          </p:cNvPr>
          <p:cNvSpPr/>
          <p:nvPr/>
        </p:nvSpPr>
        <p:spPr>
          <a:xfrm>
            <a:off x="4489751" y="3319690"/>
            <a:ext cx="623023" cy="8635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A8A84D-F3DF-F95A-E27F-2EDAFD0C96A7}"/>
              </a:ext>
            </a:extLst>
          </p:cNvPr>
          <p:cNvSpPr txBox="1"/>
          <p:nvPr/>
        </p:nvSpPr>
        <p:spPr>
          <a:xfrm>
            <a:off x="1503930" y="1428139"/>
            <a:ext cx="19017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&lt;</a:t>
            </a:r>
            <a:r>
              <a: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성적평가 비율</a:t>
            </a:r>
            <a:r>
              <a:rPr lang="en-US" altLang="ko-KR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&gt;</a:t>
            </a:r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E10092D5-6CF2-A8FA-53C0-E61AF4152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787644"/>
              </p:ext>
            </p:extLst>
          </p:nvPr>
        </p:nvGraphicFramePr>
        <p:xfrm>
          <a:off x="-483168" y="198516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84763D-2A9C-0BC4-09E5-F5EAE5033670}"/>
              </a:ext>
            </a:extLst>
          </p:cNvPr>
          <p:cNvGrpSpPr/>
          <p:nvPr/>
        </p:nvGrpSpPr>
        <p:grpSpPr>
          <a:xfrm>
            <a:off x="5711751" y="5329980"/>
            <a:ext cx="317410" cy="317534"/>
            <a:chOff x="5705885" y="4043536"/>
            <a:chExt cx="460023" cy="460203"/>
          </a:xfrm>
        </p:grpSpPr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6704AD8B-47B2-D5EE-B7B8-4EDA9FCA6B9B}"/>
                </a:ext>
              </a:extLst>
            </p:cNvPr>
            <p:cNvSpPr/>
            <p:nvPr/>
          </p:nvSpPr>
          <p:spPr>
            <a:xfrm>
              <a:off x="5705885" y="4043536"/>
              <a:ext cx="460023" cy="4602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322AC2A-7C07-36B1-B8CB-1EDF60952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387" y="4155711"/>
              <a:ext cx="268745" cy="207458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 Light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D75CB75-12A1-A8A0-F137-05A7D11D2055}"/>
              </a:ext>
            </a:extLst>
          </p:cNvPr>
          <p:cNvSpPr txBox="1"/>
          <p:nvPr/>
        </p:nvSpPr>
        <p:spPr>
          <a:xfrm>
            <a:off x="6029161" y="5303331"/>
            <a:ext cx="19017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퀴즈 </a:t>
            </a:r>
            <a:r>
              <a:rPr lang="en-US" altLang="ko-KR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(10%)</a:t>
            </a:r>
            <a:endParaRPr lang="ko-KR" altLang="en-US" b="1" spc="-100" dirty="0">
              <a:solidFill>
                <a:schemeClr val="tx1">
                  <a:lumMod val="65000"/>
                  <a:lumOff val="35000"/>
                </a:schemeClr>
              </a:solidFill>
              <a:latin typeface="KoPub돋움체_Pro Bold" panose="00000800000000000000" pitchFamily="50" charset="-127"/>
              <a:ea typeface="KoPub돋움체_Pro Bold" panose="000008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42279C6-87AA-8709-FDCD-CCF2A98B3924}"/>
              </a:ext>
            </a:extLst>
          </p:cNvPr>
          <p:cNvGrpSpPr/>
          <p:nvPr/>
        </p:nvGrpSpPr>
        <p:grpSpPr>
          <a:xfrm>
            <a:off x="5711751" y="4534914"/>
            <a:ext cx="2219154" cy="369332"/>
            <a:chOff x="5680719" y="3633335"/>
            <a:chExt cx="2219154" cy="3693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284763D-2A9C-0BC4-09E5-F5EAE5033670}"/>
                </a:ext>
              </a:extLst>
            </p:cNvPr>
            <p:cNvGrpSpPr/>
            <p:nvPr/>
          </p:nvGrpSpPr>
          <p:grpSpPr>
            <a:xfrm>
              <a:off x="5680719" y="3659984"/>
              <a:ext cx="317410" cy="317534"/>
              <a:chOff x="5705885" y="4043536"/>
              <a:chExt cx="460023" cy="460203"/>
            </a:xfrm>
          </p:grpSpPr>
          <p:sp>
            <p:nvSpPr>
              <p:cNvPr id="46" name="Rectangle 52">
                <a:extLst>
                  <a:ext uri="{FF2B5EF4-FFF2-40B4-BE49-F238E27FC236}">
                    <a16:creationId xmlns:a16="http://schemas.microsoft.com/office/drawing/2014/main" id="{6704AD8B-47B2-D5EE-B7B8-4EDA9FCA6B9B}"/>
                  </a:ext>
                </a:extLst>
              </p:cNvPr>
              <p:cNvSpPr/>
              <p:nvPr/>
            </p:nvSpPr>
            <p:spPr>
              <a:xfrm>
                <a:off x="5705885" y="4043536"/>
                <a:ext cx="460023" cy="46020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KoPub돋움체_Pro Bold" panose="00000800000000000000" pitchFamily="50" charset="-127"/>
                  <a:ea typeface="KoPub돋움체_Pro Bold" panose="00000800000000000000" pitchFamily="50" charset="-127"/>
                </a:endParaRPr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322AC2A-7C07-36B1-B8CB-1EDF60952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0387" y="4155711"/>
                <a:ext cx="268745" cy="207458"/>
              </a:xfrm>
              <a:custGeom>
                <a:avLst/>
                <a:gdLst/>
                <a:ahLst/>
                <a:cxnLst>
                  <a:cxn ang="0">
                    <a:pos x="58" y="12"/>
                  </a:cxn>
                  <a:cxn ang="0">
                    <a:pos x="30" y="39"/>
                  </a:cxn>
                  <a:cxn ang="0">
                    <a:pos x="25" y="44"/>
                  </a:cxn>
                  <a:cxn ang="0">
                    <a:pos x="23" y="45"/>
                  </a:cxn>
                  <a:cxn ang="0">
                    <a:pos x="20" y="44"/>
                  </a:cxn>
                  <a:cxn ang="0">
                    <a:pos x="15" y="39"/>
                  </a:cxn>
                  <a:cxn ang="0">
                    <a:pos x="1" y="26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6" y="15"/>
                  </a:cxn>
                  <a:cxn ang="0">
                    <a:pos x="9" y="14"/>
                  </a:cxn>
                  <a:cxn ang="0">
                    <a:pos x="11" y="15"/>
                  </a:cxn>
                  <a:cxn ang="0">
                    <a:pos x="23" y="26"/>
                  </a:cxn>
                  <a:cxn ang="0">
                    <a:pos x="47" y="1"/>
                  </a:cxn>
                  <a:cxn ang="0">
                    <a:pos x="50" y="0"/>
                  </a:cxn>
                  <a:cxn ang="0">
                    <a:pos x="53" y="1"/>
                  </a:cxn>
                  <a:cxn ang="0">
                    <a:pos x="58" y="7"/>
                  </a:cxn>
                  <a:cxn ang="0">
                    <a:pos x="59" y="9"/>
                  </a:cxn>
                  <a:cxn ang="0">
                    <a:pos x="58" y="12"/>
                  </a:cxn>
                </a:cxnLst>
                <a:rect l="0" t="0" r="r" b="b"/>
                <a:pathLst>
                  <a:path w="59" h="45">
                    <a:moveTo>
                      <a:pt x="58" y="12"/>
                    </a:moveTo>
                    <a:cubicBezTo>
                      <a:pt x="30" y="39"/>
                      <a:pt x="30" y="39"/>
                      <a:pt x="30" y="39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5"/>
                    </a:cubicBezTo>
                    <a:cubicBezTo>
                      <a:pt x="22" y="45"/>
                      <a:pt x="21" y="45"/>
                      <a:pt x="20" y="44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5"/>
                      <a:pt x="0" y="24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4"/>
                      <a:pt x="8" y="14"/>
                      <a:pt x="9" y="14"/>
                    </a:cubicBezTo>
                    <a:cubicBezTo>
                      <a:pt x="10" y="14"/>
                      <a:pt x="11" y="14"/>
                      <a:pt x="11" y="1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2" y="1"/>
                      <a:pt x="53" y="1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9" y="8"/>
                      <a:pt x="59" y="9"/>
                    </a:cubicBezTo>
                    <a:cubicBezTo>
                      <a:pt x="59" y="10"/>
                      <a:pt x="58" y="11"/>
                      <a:pt x="58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KoPub돋움체_Pro Bold" panose="00000800000000000000" pitchFamily="50" charset="-127"/>
                  <a:ea typeface="KoPub돋움체_Pro Bold" panose="00000800000000000000" pitchFamily="50" charset="-127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75CB75-12A1-A8A0-F137-05A7D11D2055}"/>
                </a:ext>
              </a:extLst>
            </p:cNvPr>
            <p:cNvSpPr txBox="1"/>
            <p:nvPr/>
          </p:nvSpPr>
          <p:spPr>
            <a:xfrm>
              <a:off x="5998129" y="3633335"/>
              <a:ext cx="190174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_Pro Bold" panose="00000800000000000000" pitchFamily="50" charset="-127"/>
                  <a:ea typeface="KoPub돋움체_Pro Bold" panose="00000800000000000000" pitchFamily="50" charset="-127"/>
                </a:rPr>
                <a:t>과제 </a:t>
              </a:r>
              <a:r>
                <a:rPr lang="en-US" altLang="ko-KR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_Pro Bold" panose="00000800000000000000" pitchFamily="50" charset="-127"/>
                  <a:ea typeface="KoPub돋움체_Pro Bold" panose="00000800000000000000" pitchFamily="50" charset="-127"/>
                </a:rPr>
                <a:t>(10%)</a:t>
              </a:r>
              <a:endParaRPr lang="ko-KR" altLang="en-US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_Pro Bold" panose="00000800000000000000" pitchFamily="50" charset="-127"/>
                <a:ea typeface="KoPub돋움체_Pro Bold" panose="00000800000000000000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8738C13-BCA4-8A45-4F9C-DA2C305C4914}"/>
              </a:ext>
            </a:extLst>
          </p:cNvPr>
          <p:cNvSpPr txBox="1"/>
          <p:nvPr/>
        </p:nvSpPr>
        <p:spPr>
          <a:xfrm>
            <a:off x="6059228" y="4904246"/>
            <a:ext cx="2626262" cy="34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빅데이터분석기사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이론 정리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738C13-BCA4-8A45-4F9C-DA2C305C4914}"/>
              </a:ext>
            </a:extLst>
          </p:cNvPr>
          <p:cNvSpPr txBox="1"/>
          <p:nvPr/>
        </p:nvSpPr>
        <p:spPr>
          <a:xfrm>
            <a:off x="6102835" y="5615581"/>
            <a:ext cx="2626262" cy="34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후 문제풀이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84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07B77A-DD40-EAF2-5359-97173EA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954F81-65D0-3531-132B-4DB10580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참고교재예시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2B80EC-D4E8-4F9A-764B-92D7E842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7" y="1567542"/>
            <a:ext cx="3320552" cy="45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EA25E4-F59A-E7C1-8587-CA0AA26D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81" y="1553920"/>
            <a:ext cx="3437981" cy="4520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7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AF885D-D296-D02F-79D8-2D92FB03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1743" y="5843392"/>
            <a:ext cx="384464" cy="365125"/>
          </a:xfrm>
        </p:spPr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45F1EA-4C7D-DCA8-46DD-6339DA44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 </a:t>
            </a:r>
            <a:r>
              <a:rPr lang="ko-KR" altLang="en-US" dirty="0" err="1"/>
              <a:t>빅데이터분석기사</a:t>
            </a:r>
            <a:r>
              <a:rPr lang="ko-KR" altLang="en-US" dirty="0"/>
              <a:t> 및 </a:t>
            </a:r>
            <a:r>
              <a:rPr lang="ko-KR" altLang="en-US" dirty="0" err="1"/>
              <a:t>데이터분석준전문가</a:t>
            </a:r>
            <a:r>
              <a:rPr lang="ko-KR" altLang="en-US" dirty="0"/>
              <a:t> 시험일정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50072-E17C-7CD0-B5A7-56EDF3EC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393628"/>
            <a:ext cx="9077325" cy="2771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5BB301-3468-9A88-F1D8-900B4C6F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" y="4058195"/>
            <a:ext cx="9124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3479F7-F877-0935-1A3F-A1CE1FDC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B8141F-D05E-58F0-A1EC-8532E233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관련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F533C-2C04-DE3F-E4AA-2910E2EBF1A6}"/>
              </a:ext>
            </a:extLst>
          </p:cNvPr>
          <p:cNvSpPr txBox="1"/>
          <p:nvPr/>
        </p:nvSpPr>
        <p:spPr>
          <a:xfrm>
            <a:off x="264067" y="999825"/>
            <a:ext cx="8751747" cy="544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퀴즈</a:t>
            </a:r>
            <a:r>
              <a:rPr lang="en-US" altLang="ko-KR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문제 풀이 예정 </a:t>
            </a:r>
            <a:r>
              <a:rPr lang="en-US" altLang="ko-KR" dirty="0"/>
              <a:t>(15-20</a:t>
            </a:r>
            <a:r>
              <a:rPr lang="ko-KR" altLang="en-US" dirty="0"/>
              <a:t>분내 풀이가능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수업난이도 확인 및 출석체크용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수업당일 </a:t>
            </a:r>
            <a:r>
              <a:rPr lang="en-US" altLang="ko-KR" dirty="0"/>
              <a:t>or </a:t>
            </a:r>
            <a:r>
              <a:rPr lang="ko-KR" altLang="en-US" dirty="0"/>
              <a:t>다음 수업일 제출가능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기말고사 때 제출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빅데이터 분석기사 이론 수업 후</a:t>
            </a:r>
            <a:r>
              <a:rPr lang="en-US" altLang="ko-KR" dirty="0"/>
              <a:t>, </a:t>
            </a:r>
            <a:r>
              <a:rPr lang="ko-KR" altLang="en-US" dirty="0"/>
              <a:t>각 챕터의 내용 요약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필기시험 대비용 노트제작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/>
              <a:t>챕터별</a:t>
            </a:r>
            <a:r>
              <a:rPr lang="ko-KR" altLang="en-US" dirty="0"/>
              <a:t> </a:t>
            </a:r>
            <a:r>
              <a:rPr lang="en-US" altLang="ko-KR" dirty="0"/>
              <a:t>1-2</a:t>
            </a:r>
            <a:r>
              <a:rPr lang="ko-KR" altLang="en-US" dirty="0"/>
              <a:t>페이지로 정리 </a:t>
            </a:r>
            <a:r>
              <a:rPr lang="en-US" altLang="ko-KR" dirty="0"/>
              <a:t>(</a:t>
            </a:r>
            <a:r>
              <a:rPr lang="ko-KR" altLang="en-US" dirty="0"/>
              <a:t>수업시간에 중요하게 나간 부분 정리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시험</a:t>
            </a:r>
            <a:r>
              <a:rPr lang="en-US" altLang="ko-KR" dirty="0"/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지필고사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퀴즈에서 출제될 가능성 높음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89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015E72-0A2F-18D8-D79C-8CCF28E4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7735EA-6DBA-3898-60EB-84F682D5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출석관련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C2EAF-C9CF-9455-1601-00E03ED0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4274"/>
            <a:ext cx="5181600" cy="50124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906526-4F9A-5DD3-DB3A-E77A887B25F2}"/>
              </a:ext>
            </a:extLst>
          </p:cNvPr>
          <p:cNvSpPr/>
          <p:nvPr/>
        </p:nvSpPr>
        <p:spPr>
          <a:xfrm>
            <a:off x="2781300" y="2695575"/>
            <a:ext cx="819150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DB18A-72E2-BDD0-E6F4-BA4AF3B9CD20}"/>
              </a:ext>
            </a:extLst>
          </p:cNvPr>
          <p:cNvSpPr txBox="1"/>
          <p:nvPr/>
        </p:nvSpPr>
        <p:spPr>
          <a:xfrm>
            <a:off x="5676900" y="2497326"/>
            <a:ext cx="3581400" cy="15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대면강의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/>
              <a:t>비대면</a:t>
            </a:r>
            <a:r>
              <a:rPr lang="ko-KR" altLang="en-US" dirty="0"/>
              <a:t> 수강 희망 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정당한 </a:t>
            </a:r>
            <a:r>
              <a:rPr lang="ko-KR" altLang="en-US" b="1" dirty="0">
                <a:solidFill>
                  <a:srgbClr val="FF0000"/>
                </a:solidFill>
              </a:rPr>
              <a:t>사유 및 증빙자료 제출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291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KoPub돋움체 Medium</vt:lpstr>
      <vt:lpstr>KoPub돋움체_Pro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수업 목표</vt:lpstr>
      <vt:lpstr>성적 평가</vt:lpstr>
      <vt:lpstr>참고교재예시</vt:lpstr>
      <vt:lpstr>2024 빅데이터분석기사 및 데이터분석준전문가 시험일정</vt:lpstr>
      <vt:lpstr>성적 관련</vt:lpstr>
      <vt:lpstr>출석관련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김초명</cp:lastModifiedBy>
  <cp:revision>36</cp:revision>
  <dcterms:created xsi:type="dcterms:W3CDTF">2023-08-16T02:40:43Z</dcterms:created>
  <dcterms:modified xsi:type="dcterms:W3CDTF">2024-03-05T15:22:48Z</dcterms:modified>
</cp:coreProperties>
</file>