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63" r:id="rId4"/>
    <p:sldId id="269" r:id="rId5"/>
    <p:sldId id="264" r:id="rId6"/>
    <p:sldId id="265" r:id="rId7"/>
    <p:sldId id="266" r:id="rId8"/>
    <p:sldId id="267" r:id="rId9"/>
    <p:sldId id="270" r:id="rId10"/>
    <p:sldId id="271" r:id="rId11"/>
    <p:sldId id="268" r:id="rId12"/>
    <p:sldId id="278" r:id="rId13"/>
    <p:sldId id="279" r:id="rId14"/>
    <p:sldId id="276" r:id="rId15"/>
    <p:sldId id="277" r:id="rId16"/>
    <p:sldId id="272" r:id="rId17"/>
    <p:sldId id="273" r:id="rId18"/>
    <p:sldId id="280" r:id="rId19"/>
    <p:sldId id="274" r:id="rId20"/>
    <p:sldId id="259" r:id="rId21"/>
    <p:sldId id="260" r:id="rId22"/>
    <p:sldId id="26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4472C4"/>
    <a:srgbClr val="FFC000"/>
    <a:srgbClr val="15658A"/>
    <a:srgbClr val="0093D0"/>
    <a:srgbClr val="03B4DE"/>
    <a:srgbClr val="0EB6E7"/>
    <a:srgbClr val="99D4F3"/>
    <a:srgbClr val="039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00" y="146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0317-C3EF-49CF-8DF4-001C3C66B4D8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FB8A9-4056-4503-B64C-BF1B4DA52135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4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2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https://gridamath.tistory.com/23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midoi327/%ED%99%95%EB%A5%A0%EB%B6%84%ED%8F%AC-%EC%97%B0%EC%86%8D%ED%99%95%EB%A5%A0%EB%B6%84%ED%8F%AC%EC%99%80-%EC%9D%B4%EC%82%B0%ED%99%95%EB%A5%A0%EB%B6%84%ED%8F%AC-%EC%A0%95%EA%B7%9C%EB%B6%84%ED%8F%AC-%ED%91%9C%EC%A4%80%EC%A0%95%EA%B7%9C%EB%B6%84%ED%8F%AC-t%EB%B6%84%ED%8F%AC-%EC%B9%B4%EC%9D%B4%EC%A0%9C%EA%B3%B1%EB%B6%84%ED%8F%AC-f%EB%B6%84%ED%8F%AC-%EC%9D%B4%ED%95%AD%EB%B6%84%ED%8F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0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03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2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94343" y="6489990"/>
            <a:ext cx="2057400" cy="365125"/>
          </a:xfrm>
        </p:spPr>
        <p:txBody>
          <a:bodyPr/>
          <a:lstStyle>
            <a:lvl1pPr algn="r"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241588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248480" y="0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264067" y="4073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754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8FEEF8-4536-E4A1-5E2B-30AEF574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CF391B-ED47-CF20-7C06-E21A0C2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신뢰구간 추정</a:t>
            </a:r>
          </a:p>
        </p:txBody>
      </p:sp>
      <p:pic>
        <p:nvPicPr>
          <p:cNvPr id="9218" name="Picture 2" descr="신뢰구간 구하는 방법">
            <a:extLst>
              <a:ext uri="{FF2B5EF4-FFF2-40B4-BE49-F238E27FC236}">
                <a16:creationId xmlns:a16="http://schemas.microsoft.com/office/drawing/2014/main" id="{57983805-39A7-D42B-6488-9339C1ECF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" y="1338862"/>
            <a:ext cx="6884276" cy="511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58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2DE876-AA32-0DB5-A912-5DDAC6FF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E2B154-2EC6-995A-C44E-A2559674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검정통계량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B1AF2F-316A-EDFE-0C39-66E57D97E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/>
          <a:stretch/>
        </p:blipFill>
        <p:spPr bwMode="auto">
          <a:xfrm>
            <a:off x="207165" y="927692"/>
            <a:ext cx="8736810" cy="54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15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CCF9C9-7C3B-F890-66EE-57425878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C72B89C-6769-9CF6-1236-FED6E024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Z-</a:t>
            </a:r>
            <a:r>
              <a:rPr lang="ko-KR" altLang="en-US" dirty="0"/>
              <a:t>분포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AFC137-B00A-1BAD-4C5D-6C209E86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219200"/>
            <a:ext cx="1466850" cy="971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98DE08-D0B2-C753-BDB1-CD5C8CD5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67" y="2190750"/>
            <a:ext cx="4517970" cy="33194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873722-6157-C75E-99C2-896510EE5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87" y="1285875"/>
            <a:ext cx="4029075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EF415C-C3FE-7CE9-A3A7-6C5921D54548}"/>
              </a:ext>
            </a:extLst>
          </p:cNvPr>
          <p:cNvSpPr txBox="1"/>
          <p:nvPr/>
        </p:nvSpPr>
        <p:spPr>
          <a:xfrm>
            <a:off x="4727521" y="3595138"/>
            <a:ext cx="42343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전국 고등학교 남학생의 평균키를 조사하는데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모표준편차가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15cm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라고 한다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pPr algn="l" fontAlgn="base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100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명의 남학생의 모집단에서 임의로 뽑아 키를 쟀더니 평균키가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172cm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였다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pPr algn="l" fontAlgn="base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전국 고등학교 남학생의 평균키에 대한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95%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신뢰구간을 추정하라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E5CD1-2E2C-142C-AF66-F29AFBF9A600}"/>
              </a:ext>
            </a:extLst>
          </p:cNvPr>
          <p:cNvSpPr txBox="1"/>
          <p:nvPr/>
        </p:nvSpPr>
        <p:spPr>
          <a:xfrm>
            <a:off x="4726781" y="2418781"/>
            <a:ext cx="44094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표본평균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표준편차 알고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fontAlgn="base"/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보다 많을 때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fontAlgn="base"/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모집단이 정규분포일때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대부분 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넘으면 정규분포라 봄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정규성 검정 필요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55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5204C8-AA5F-E112-B93E-CBF76E94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F84A00-967A-8C5A-4533-2D67A6B9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t-</a:t>
            </a:r>
            <a:r>
              <a:rPr lang="ko-KR" altLang="en-US" dirty="0"/>
              <a:t>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D0BEF-DB09-26D2-CB6C-398EFDE6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7" y="3563939"/>
            <a:ext cx="4989066" cy="2928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2C34AE-EA28-5C0E-2FCD-50459838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4" y="1136247"/>
            <a:ext cx="1530073" cy="7762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47CD64-1EF3-E079-2040-A9BCDC23C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97" y="2132603"/>
            <a:ext cx="3314700" cy="895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93A378-BB97-CC22-C077-81F6B524C02D}"/>
              </a:ext>
            </a:extLst>
          </p:cNvPr>
          <p:cNvSpPr txBox="1"/>
          <p:nvPr/>
        </p:nvSpPr>
        <p:spPr>
          <a:xfrm>
            <a:off x="4559445" y="2044005"/>
            <a:ext cx="4576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새롭게 개발한 자동차의 경제성을 측정하기 위해 </a:t>
            </a:r>
          </a:p>
          <a:p>
            <a:pPr algn="l" fontAlgn="base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휘발유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리터로 주행할 수 있는 거리를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대의 표본을 대상으로 측정했다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fontAlgn="base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측정 결과 표본평균은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17km,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표본표준편차는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0.7km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였다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fontAlgn="base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이때 신형 자동차가 휘발유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리터로 주행할 수 있는 평균거리의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95%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신뢰구간을 구하라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616CB-A4BB-41B2-F960-6DEA4135B788}"/>
              </a:ext>
            </a:extLst>
          </p:cNvPr>
          <p:cNvSpPr txBox="1"/>
          <p:nvPr/>
        </p:nvSpPr>
        <p:spPr>
          <a:xfrm>
            <a:off x="4572000" y="1117247"/>
            <a:ext cx="4576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표본평균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표준편차 알고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fontAlgn="base"/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보다 적을 때 사용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fontAlgn="base"/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모집단이 정규분포라고 가정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ko-KR" altLang="en-US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06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05CC3E-361B-3145-FFD3-48806BCE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191707-0B21-56AE-CBA9-5A678996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카이제곱검정</a:t>
            </a:r>
            <a:endParaRPr lang="ko-KR" altLang="en-US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3DA79416-9C5A-DE95-FAA0-307215C27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7" y="2084849"/>
            <a:ext cx="4590499" cy="373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029B4D-6C87-91BD-1608-82162FE061CB}"/>
              </a:ext>
            </a:extLst>
          </p:cNvPr>
          <p:cNvSpPr txBox="1"/>
          <p:nvPr/>
        </p:nvSpPr>
        <p:spPr>
          <a:xfrm>
            <a:off x="4572000" y="1926872"/>
            <a:ext cx="4576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개의 집단의 분산을 추정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검정할 때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fontAlgn="base"/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분산은 제곱 된 값을 가지고 있어서 오직 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값만 존재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</a:t>
            </a:r>
            <a:endParaRPr lang="ko-KR" altLang="en-US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0073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86FED7-0D0A-D876-79F3-B1AF0AD3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283671-0F8F-D5FF-E72A-48E762F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</a:t>
            </a:r>
            <a:r>
              <a:rPr lang="ko-KR" altLang="en-US" dirty="0"/>
              <a:t>분포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A61E-1941-6723-B0F3-DFE35C2743D3}"/>
              </a:ext>
            </a:extLst>
          </p:cNvPr>
          <p:cNvSpPr txBox="1"/>
          <p:nvPr/>
        </p:nvSpPr>
        <p:spPr>
          <a:xfrm>
            <a:off x="4992832" y="1552575"/>
            <a:ext cx="4143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 집단의 분산을 추정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검정할 때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fontAlgn="base"/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분산은 제곱 된 값을 가지고 있어서 오직 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값만 존재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</a:t>
            </a:r>
            <a:endParaRPr lang="ko-KR" altLang="en-US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C47D77-62A9-4E9D-CEC6-248672C1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7" y="928360"/>
            <a:ext cx="4506630" cy="19862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6B0C18-EE61-C884-2D01-A75F2B5A1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978"/>
          <a:stretch/>
        </p:blipFill>
        <p:spPr>
          <a:xfrm>
            <a:off x="190500" y="3332241"/>
            <a:ext cx="1000125" cy="723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FE935B-84AC-31C2-F24C-3868793E9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3"/>
          <a:stretch/>
        </p:blipFill>
        <p:spPr>
          <a:xfrm>
            <a:off x="1510369" y="3332241"/>
            <a:ext cx="876300" cy="72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952192-B80B-A733-369E-94F84F32227F}"/>
              </a:ext>
            </a:extLst>
          </p:cNvPr>
          <p:cNvSpPr txBox="1"/>
          <p:nvPr/>
        </p:nvSpPr>
        <p:spPr>
          <a:xfrm>
            <a:off x="231384" y="4152900"/>
            <a:ext cx="2895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1/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 = 1 --&gt;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 크기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같음</a:t>
            </a:r>
            <a:endParaRPr lang="en-US" altLang="ko-KR" sz="14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 fontAlgn="base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1/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 = 1.6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분산크기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B26E36D-4C83-E2AF-A8C9-F909F63C3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83" y="3056016"/>
            <a:ext cx="3143250" cy="2000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53BF29-FFB6-C0D9-87BB-2CC361F974FA}"/>
              </a:ext>
            </a:extLst>
          </p:cNvPr>
          <p:cNvSpPr txBox="1"/>
          <p:nvPr/>
        </p:nvSpPr>
        <p:spPr>
          <a:xfrm>
            <a:off x="6284122" y="3976558"/>
            <a:ext cx="4143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1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보다 큰 오른쪽 면적 구하기 위함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191F8B-0FB8-0A14-A83F-5127D0A5351B}"/>
              </a:ext>
            </a:extLst>
          </p:cNvPr>
          <p:cNvCxnSpPr/>
          <p:nvPr/>
        </p:nvCxnSpPr>
        <p:spPr>
          <a:xfrm>
            <a:off x="264067" y="3036965"/>
            <a:ext cx="8679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EE6A06-E1F6-6F79-1617-16B6C102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E5FAACE-F42C-FA0B-A759-E7EFC53A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23AC8-F892-F007-65F1-58A0284611E0}"/>
                  </a:ext>
                </a:extLst>
              </p:cNvPr>
              <p:cNvSpPr txBox="1"/>
              <p:nvPr/>
            </p:nvSpPr>
            <p:spPr>
              <a:xfrm>
                <a:off x="144797" y="797226"/>
                <a:ext cx="887214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err="1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대표본</a:t>
                </a:r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100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명의 대학 신입생의 수능 영어 성적을 조사한 결과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,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평균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62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점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,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표준편차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13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점이었다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</a:t>
                </a: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수능 영어 평균 점수에 대하여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95%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신뢰구간을 구해보자</a:t>
                </a:r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 err="1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소표본</a:t>
                </a:r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자유도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n-1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인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t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분포 활용</a:t>
                </a:r>
                <a:endParaRPr lang="en-US" altLang="ko-KR" sz="1600" dirty="0">
                  <a:solidFill>
                    <a:srgbClr val="FF0000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9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명의 대학생의 몸무게 표본을 조사한 결과 평균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55kg,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표준편차는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10kg.</a:t>
                </a: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모평균의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95%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신뢰구간을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구해보자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(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모집단은 정규분포임을 가정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)</a:t>
                </a:r>
              </a:p>
              <a:p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표준오차를 아는 경우</a:t>
                </a:r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영어 성적을 조사한 결과 평균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70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점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,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표준오차는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이였다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</a:t>
                </a: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모평균의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95%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신뢰구간을 구해보자</a:t>
                </a:r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ko-KR" altLang="en-US" sz="1600" dirty="0">
                    <a:solidFill>
                      <a:srgbClr val="0000FF"/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모비율을 아는 경우</a:t>
                </a:r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A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회사의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1600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명을 뽑아 최근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3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개월간 높은 성과를 낸 경험이 있는지 조사했다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 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조사결과 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640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명이 성과를 달성했다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</a:t>
                </a:r>
              </a:p>
              <a:p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이때 성과 </a:t>
                </a:r>
                <a:r>
                  <a:rPr lang="ko-KR" altLang="en-US" sz="1600" dirty="0" err="1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달성률의</a:t>
                </a:r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 네오 Regular" panose="00000500000000000000" pitchFamily="2" charset="-127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95%</a:t>
                </a: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신뢰구간을 구해보자</a:t>
                </a:r>
                <a:endPara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endParaRPr lang="en-US" altLang="ko-KR" sz="1600" dirty="0">
                  <a:solidFill>
                    <a:srgbClr val="0000FF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323AC8-F892-F007-65F1-58A02846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7" y="797226"/>
                <a:ext cx="8872140" cy="4524315"/>
              </a:xfrm>
              <a:prstGeom prst="rect">
                <a:avLst/>
              </a:prstGeom>
              <a:blipFill>
                <a:blip r:embed="rId3"/>
                <a:stretch>
                  <a:fillRect l="-412" t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40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C46809-BD52-8C9D-5AF4-3C400277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D7BB12-0788-5DFD-D6E6-CE4FC1AB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가설검정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30F18-C5AF-100F-0972-3A9B766C76BE}"/>
              </a:ext>
            </a:extLst>
          </p:cNvPr>
          <p:cNvSpPr txBox="1"/>
          <p:nvPr/>
        </p:nvSpPr>
        <p:spPr>
          <a:xfrm>
            <a:off x="144797" y="797226"/>
            <a:ext cx="8872140" cy="535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귀무가설</a:t>
            </a:r>
            <a:endParaRPr lang="en-US" altLang="ko-KR" sz="16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연구를 통해 기각하려고 하는 가설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6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대립가설</a:t>
            </a:r>
            <a:endParaRPr lang="en-US" altLang="ko-KR" sz="16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연구를 통해 증명하고자 하는 가설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6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양측</a:t>
            </a:r>
            <a:r>
              <a:rPr lang="en-US" altLang="ko-KR" sz="16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6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단측검정</a:t>
            </a:r>
            <a:endParaRPr lang="en-US" altLang="ko-KR" sz="16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H0 :  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μ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μ</a:t>
            </a:r>
            <a:r>
              <a:rPr lang="en-US" altLang="ko-KR" sz="1600" baseline="-25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H1 :  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μ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μ</a:t>
            </a:r>
            <a:r>
              <a:rPr lang="en-US" altLang="ko-KR" sz="1600" baseline="-25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</a:t>
            </a:r>
          </a:p>
          <a:p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H1 :  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좌측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μ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μ</a:t>
            </a:r>
            <a:r>
              <a:rPr lang="en-US" altLang="ko-KR" sz="1600" baseline="-25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 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H1 : 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우측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μ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&gt;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μ</a:t>
            </a:r>
            <a:r>
              <a:rPr lang="en-US" altLang="ko-KR" sz="1600" baseline="-25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0</a:t>
            </a:r>
            <a:endParaRPr lang="en-US" altLang="ko-KR" sz="1600" baseline="-25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16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6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예시</a:t>
            </a:r>
            <a:endParaRPr lang="en-US" altLang="ko-KR" sz="16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조립식 의자 만드는데 평균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70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초 걸림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그러나 덜 걸릴 것이라는 주장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이하일 것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좌측검정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그래서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64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만들어보라고 하니 평균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65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초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표준편차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8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초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(90%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신뢰구간일때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?)</a:t>
            </a:r>
          </a:p>
          <a:p>
            <a:endParaRPr lang="en-US" altLang="ko-KR" sz="1600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H0 : 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μ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= 70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H1 : </a:t>
            </a: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μ</a:t>
            </a:r>
            <a:r>
              <a:rPr lang="en-US" altLang="ko-KR" sz="1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&lt; 70</a:t>
            </a:r>
          </a:p>
          <a:p>
            <a:pPr>
              <a:lnSpc>
                <a:spcPct val="150000"/>
              </a:lnSpc>
            </a:pPr>
            <a:r>
              <a:rPr lang="el-GR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α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= 0.1, z = -1.645(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좌측검정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666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4D1C0F-1F41-219B-24E7-1DD8C8AA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99D751-4D1C-6791-22E4-9DAA2F5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B45E6-E50B-E070-6BDC-112A41F7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2" y="1107411"/>
            <a:ext cx="7924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2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09AF86-F6EE-EBFC-5E08-E015F759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7C87BE-807F-5C26-D696-BEBCA25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가설검정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5CEDDD9-CBBC-BD34-8ABF-6910BC8A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589"/>
            <a:ext cx="4924425" cy="266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28B91-006D-B31D-8762-DFCFA1662F58}"/>
              </a:ext>
            </a:extLst>
          </p:cNvPr>
          <p:cNvSpPr txBox="1"/>
          <p:nvPr/>
        </p:nvSpPr>
        <p:spPr>
          <a:xfrm>
            <a:off x="123375" y="4307893"/>
            <a:ext cx="4576762" cy="1998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TP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참 양성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참인데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예측도 참인 경우</a:t>
            </a:r>
            <a:b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FP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거짓 양성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거짓인데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예측은 참인 경우 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       (1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종 오류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b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FN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거짓 음성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):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참인데</a:t>
            </a:r>
            <a:r>
              <a:rPr lang="en-US" altLang="ko-KR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예측은 거짓인 경우 </a:t>
            </a:r>
            <a:endParaRPr lang="en-US" altLang="ko-KR" sz="1400" dirty="0">
              <a:solidFill>
                <a:srgbClr val="FF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       (2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종 오류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 </a:t>
            </a:r>
            <a:b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TN (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참 음성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실제로 거짓인데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예측도 거짓인 경우 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AA4173-6FEF-915D-5545-31F60F92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50" y="2715207"/>
            <a:ext cx="45347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4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05054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통계기법이해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분석모형설계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통계기법이해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분석모형설계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BBBAF9-5481-6CA7-DB2C-308856C8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80F1CE-069C-D7FB-8E21-4AB883E2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통계분석 기법의 선택</a:t>
            </a:r>
          </a:p>
        </p:txBody>
      </p:sp>
      <p:pic>
        <p:nvPicPr>
          <p:cNvPr id="2050" name="Picture 2" descr="SPSS 22] 통계분석 기법의 선택_1 : 네이버 블로그">
            <a:extLst>
              <a:ext uri="{FF2B5EF4-FFF2-40B4-BE49-F238E27FC236}">
                <a16:creationId xmlns:a16="http://schemas.microsoft.com/office/drawing/2014/main" id="{F5954061-B5DA-AFCF-D95E-53EA83F9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9" y="1122587"/>
            <a:ext cx="8473925" cy="476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0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D434B7-7D0B-A83B-03B0-63BE9D07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527C8C-9247-418B-B697-3C32B5F2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지도학습 </a:t>
            </a:r>
            <a:r>
              <a:rPr lang="en-US" altLang="ko-KR" dirty="0"/>
              <a:t>/ </a:t>
            </a:r>
            <a:r>
              <a:rPr lang="ko-KR" altLang="en-US" dirty="0"/>
              <a:t>비지도학습</a:t>
            </a:r>
          </a:p>
        </p:txBody>
      </p:sp>
      <p:pic>
        <p:nvPicPr>
          <p:cNvPr id="1026" name="Picture 2" descr="alternate text">
            <a:extLst>
              <a:ext uri="{FF2B5EF4-FFF2-40B4-BE49-F238E27FC236}">
                <a16:creationId xmlns:a16="http://schemas.microsoft.com/office/drawing/2014/main" id="{2C3B4955-E54F-7277-211E-77FA126F4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1618551"/>
            <a:ext cx="51720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89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91461-2CF0-0F8D-DA93-E4A44383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C3EC82-9A35-D93F-7293-4A3D3FC1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변수들 간의 관계를 분석하는 방법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0CEC2E-3823-73BD-C79F-51AD271A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9" y="1786942"/>
            <a:ext cx="8557201" cy="32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D26617-FD4D-6F40-F3A0-4833624A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6ECA7E-9B57-D269-431C-BEFCC00C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기술통계 </a:t>
            </a:r>
            <a:r>
              <a:rPr lang="en-US" altLang="ko-KR" dirty="0"/>
              <a:t>vs </a:t>
            </a:r>
            <a:r>
              <a:rPr lang="ko-KR" altLang="en-US" dirty="0"/>
              <a:t>추론통계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99F12-8AB2-CAF4-7DAE-0839B9D2D2CE}"/>
              </a:ext>
            </a:extLst>
          </p:cNvPr>
          <p:cNvSpPr txBox="1"/>
          <p:nvPr/>
        </p:nvSpPr>
        <p:spPr>
          <a:xfrm>
            <a:off x="264067" y="946205"/>
            <a:ext cx="4791696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기술통계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데이터를 요약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모사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설명하는 통계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최빈값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중앙값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범위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편차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표준편차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추론통계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모수에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대해 추론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추정 및 예측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CC2CDD-902E-199E-2E7D-99173016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25" y="3076083"/>
            <a:ext cx="6172862" cy="347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8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A9B3D6-234C-1893-E8C8-E75A7963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FCCCA7-424F-821A-98E8-EE5DD516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추론통계 </a:t>
            </a:r>
            <a:r>
              <a:rPr lang="en-US" altLang="ko-KR" dirty="0"/>
              <a:t>- </a:t>
            </a:r>
            <a:r>
              <a:rPr lang="ko-KR" altLang="en-US" dirty="0" err="1"/>
              <a:t>점추정</a:t>
            </a:r>
            <a:endParaRPr lang="ko-KR" altLang="en-US" dirty="0"/>
          </a:p>
        </p:txBody>
      </p:sp>
      <p:pic>
        <p:nvPicPr>
          <p:cNvPr id="8196" name="Picture 4" descr="DFSS – 3. 모수의 추정과 신뢰수준 (Confidence Level) – Hi Sensor">
            <a:extLst>
              <a:ext uri="{FF2B5EF4-FFF2-40B4-BE49-F238E27FC236}">
                <a16:creationId xmlns:a16="http://schemas.microsoft.com/office/drawing/2014/main" id="{BE1D2126-202D-3488-9A51-6587DF2D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58" y="2240213"/>
            <a:ext cx="5996050" cy="21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ACD5A-ED25-457A-1709-379D2E696B07}"/>
              </a:ext>
            </a:extLst>
          </p:cNvPr>
          <p:cNvSpPr txBox="1"/>
          <p:nvPr/>
        </p:nvSpPr>
        <p:spPr>
          <a:xfrm>
            <a:off x="483746" y="1056500"/>
            <a:ext cx="5867312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통계학을 이용해 모집단에 대한 특성을 추론하는 과정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추정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(estimation),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가설검정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(test of hypothesis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구분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모집단 추정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점추정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(point estimation), </a:t>
            </a: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구간추정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(interval estimation)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E2D09-F5B8-2EEB-50BB-84ADFE715B2B}"/>
              </a:ext>
            </a:extLst>
          </p:cNvPr>
          <p:cNvSpPr txBox="1"/>
          <p:nvPr/>
        </p:nvSpPr>
        <p:spPr>
          <a:xfrm>
            <a:off x="483746" y="4565280"/>
            <a:ext cx="7739619" cy="1677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좋은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추정량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불편성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(unbiasedness) :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추정량의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기대값이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모수에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가까울때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효율성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(efficiency) :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분산이 작을 수록 더 좋은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추정량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일치성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(consistency) : 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표본이 클 수록 모집단에 가까워 짐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그렇다고 무조건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크다는게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좋은건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아님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충분성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sufficiency)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모수에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대한 정보가 많을수록 좋음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18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E7DC42-6E33-45D1-6A8C-FA4EE87E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A17956-4C10-4DD6-7610-C7D915CF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확률분포</a:t>
            </a:r>
          </a:p>
        </p:txBody>
      </p:sp>
      <p:pic>
        <p:nvPicPr>
          <p:cNvPr id="2050" name="Picture 2" descr="가까이, 가까이, 더 가까이－분산">
            <a:extLst>
              <a:ext uri="{FF2B5EF4-FFF2-40B4-BE49-F238E27FC236}">
                <a16:creationId xmlns:a16="http://schemas.microsoft.com/office/drawing/2014/main" id="{4FF62360-6D2D-7E8D-813A-CE2B6B7B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31" y="1653736"/>
            <a:ext cx="7272548" cy="279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DF00A1B-F7F7-674E-B96F-C1332954A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52"/>
          <a:stretch/>
        </p:blipFill>
        <p:spPr bwMode="auto">
          <a:xfrm>
            <a:off x="581362" y="1811777"/>
            <a:ext cx="150188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00F99A4-C6D8-2250-2091-9B1E7518B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1"/>
          <a:stretch/>
        </p:blipFill>
        <p:spPr bwMode="auto">
          <a:xfrm>
            <a:off x="7330780" y="1720648"/>
            <a:ext cx="142977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확률과 통계] 18. 확률밀도함수, Probability Density Function of Continuous Random  Variable : 네이버 블로그">
            <a:extLst>
              <a:ext uri="{FF2B5EF4-FFF2-40B4-BE49-F238E27FC236}">
                <a16:creationId xmlns:a16="http://schemas.microsoft.com/office/drawing/2014/main" id="{FA6C33E8-797C-8C72-A4E3-E447EA2B2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23" y="4145254"/>
            <a:ext cx="2583884" cy="15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확률 질량 함수 - 위키백과, 우리 모두의 백과사전">
            <a:extLst>
              <a:ext uri="{FF2B5EF4-FFF2-40B4-BE49-F238E27FC236}">
                <a16:creationId xmlns:a16="http://schemas.microsoft.com/office/drawing/2014/main" id="{694A3610-4630-71DF-5556-844476CDD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" y="4603916"/>
            <a:ext cx="2069618" cy="90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D4A98E-3DBD-C4BC-CD1B-C530E2BE61F2}"/>
              </a:ext>
            </a:extLst>
          </p:cNvPr>
          <p:cNvCxnSpPr/>
          <p:nvPr/>
        </p:nvCxnSpPr>
        <p:spPr>
          <a:xfrm>
            <a:off x="4758458" y="1019503"/>
            <a:ext cx="0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9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38206C-975D-0336-04B3-06BAC2EA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EE4412-2DD4-D6AA-F7E0-98A72955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이산확률분포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CFF37-B95D-1124-2312-A2B3DEF39C36}"/>
              </a:ext>
            </a:extLst>
          </p:cNvPr>
          <p:cNvSpPr txBox="1"/>
          <p:nvPr/>
        </p:nvSpPr>
        <p:spPr>
          <a:xfrm>
            <a:off x="264067" y="946205"/>
            <a:ext cx="4750018" cy="4622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이항분포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성공과 실패할 확률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포아송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일정한 시간 또는 공간 내에서 발생하는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사건의 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발생 횟수에 따른 확률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초기하분포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비복원추출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매 실험조건이 달라지는 경우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393E8C-EA99-753C-9FFE-E84608D2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21" y="1272815"/>
            <a:ext cx="3400425" cy="895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868FB4-40F2-6B25-D5AB-F9BD3884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085" y="2634936"/>
            <a:ext cx="2105025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AC7497-835A-1FA1-FF7B-245375512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794" y="3218687"/>
            <a:ext cx="1733550" cy="323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E8B3DA-7B94-F2B1-ECC9-5F9FDA81A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721" y="4812596"/>
            <a:ext cx="28384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3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3BB450-FDB1-DE2C-0C45-4704C432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2B9351-74AD-E9C2-FB13-F7F56427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이상확률분포 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D6752-EC9E-480C-F549-D239DEC58DF9}"/>
              </a:ext>
            </a:extLst>
          </p:cNvPr>
          <p:cNvSpPr txBox="1"/>
          <p:nvPr/>
        </p:nvSpPr>
        <p:spPr>
          <a:xfrm>
            <a:off x="264067" y="946205"/>
            <a:ext cx="8585735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이항분포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번의 동전을 던져서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동전이 앞면이 나올 확률은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포아송</a:t>
            </a: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상자를 검사한 결과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불량품이 나왔다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1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상자를 검사했을 때 불량품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개가 나올 확률은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초기하분포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비복원추출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매 실험조건이 달라지는 경우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빨간공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파란공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개가 있고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비복원추출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개를 뽑았을 때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빨간공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개가 나올 확률은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796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B34129-1C13-23BB-20B7-C65D16BF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C5852C-7AB7-C247-A463-A8FAB5AF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연속확률분포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05A1D-EAEA-78A1-A65B-CAE16AB7C693}"/>
              </a:ext>
            </a:extLst>
          </p:cNvPr>
          <p:cNvSpPr txBox="1"/>
          <p:nvPr/>
        </p:nvSpPr>
        <p:spPr>
          <a:xfrm>
            <a:off x="264067" y="946205"/>
            <a:ext cx="5569153" cy="3791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정규분포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가우스분포로 불리기도 함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표준정규분포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변환해 활용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Z-score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활용해 구함</a:t>
            </a:r>
            <a:b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표준정규분포표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Z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값에 해당하는 확률을 정리해둔 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균등 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모든 확률변수에 대해 균일한 확률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F1A6A2-3A02-D1F8-CBFB-E2F9991A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638" y="1280160"/>
            <a:ext cx="1628775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62BB6A-7AAA-7B82-4A41-392FC9A2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23" y="4472609"/>
            <a:ext cx="3615098" cy="1439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342696-9C58-2E8B-CD57-FE5C7D61B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050" y="2194560"/>
            <a:ext cx="26479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9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A01F067-F8DA-C172-228F-522F751E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E27C1D-AAA1-7E48-E919-3CA34CA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연속확률분포 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666BD-8047-BAD5-7F36-B07360032121}"/>
              </a:ext>
            </a:extLst>
          </p:cNvPr>
          <p:cNvSpPr txBox="1"/>
          <p:nvPr/>
        </p:nvSpPr>
        <p:spPr>
          <a:xfrm>
            <a:off x="264067" y="946205"/>
            <a:ext cx="8585735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균등분포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천안아산역에서 서울역까지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60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분에서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70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분이 걸린다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이번 열차가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분에서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67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 사이에 도착할 확률은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정규 분포</a:t>
            </a:r>
            <a:endParaRPr lang="en-US" altLang="ko-KR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회사 근무기간은 평균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11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년이고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표준편차는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년인 정규분포를 따른다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회사에서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14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 이상 근무한 종업원의 비율을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구하시오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67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</TotalTime>
  <Words>1151</Words>
  <Application>Microsoft Office PowerPoint</Application>
  <PresentationFormat>화면 슬라이드 쇼(4:3)</PresentationFormat>
  <Paragraphs>178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KoPubWorld돋움체 Medium</vt:lpstr>
      <vt:lpstr>KoPub돋움체 Medium</vt:lpstr>
      <vt:lpstr>나눔스퀘어 네오 Regular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수업 목표</vt:lpstr>
      <vt:lpstr>기술통계 vs 추론통계</vt:lpstr>
      <vt:lpstr>추론통계 - 점추정</vt:lpstr>
      <vt:lpstr>확률분포</vt:lpstr>
      <vt:lpstr>이산확률분포</vt:lpstr>
      <vt:lpstr>이상확률분포 예제</vt:lpstr>
      <vt:lpstr>연속확률분포</vt:lpstr>
      <vt:lpstr>연속확률분포 예제</vt:lpstr>
      <vt:lpstr>신뢰구간 추정</vt:lpstr>
      <vt:lpstr>검정통계량</vt:lpstr>
      <vt:lpstr>Z-분포</vt:lpstr>
      <vt:lpstr>t-검정</vt:lpstr>
      <vt:lpstr>카이제곱검정</vt:lpstr>
      <vt:lpstr>F-분포</vt:lpstr>
      <vt:lpstr>예제</vt:lpstr>
      <vt:lpstr>가설검정</vt:lpstr>
      <vt:lpstr>가설검정</vt:lpstr>
      <vt:lpstr>가설검정</vt:lpstr>
      <vt:lpstr>통계분석 기법의 선택</vt:lpstr>
      <vt:lpstr>지도학습 / 비지도학습</vt:lpstr>
      <vt:lpstr>변수들 간의 관계를 분석하는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김초명</cp:lastModifiedBy>
  <cp:revision>47</cp:revision>
  <dcterms:created xsi:type="dcterms:W3CDTF">2023-08-16T02:40:43Z</dcterms:created>
  <dcterms:modified xsi:type="dcterms:W3CDTF">2024-05-09T03:46:40Z</dcterms:modified>
</cp:coreProperties>
</file>