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8" r:id="rId4"/>
    <p:sldId id="259" r:id="rId5"/>
    <p:sldId id="269" r:id="rId6"/>
    <p:sldId id="272" r:id="rId7"/>
    <p:sldId id="270" r:id="rId8"/>
    <p:sldId id="278" r:id="rId9"/>
    <p:sldId id="28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4472C4"/>
    <a:srgbClr val="FFC000"/>
    <a:srgbClr val="15658A"/>
    <a:srgbClr val="0093D0"/>
    <a:srgbClr val="03B4DE"/>
    <a:srgbClr val="0EB6E7"/>
    <a:srgbClr val="99D4F3"/>
    <a:srgbClr val="039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7" autoAdjust="0"/>
    <p:restoredTop sz="73216" autoAdjust="0"/>
  </p:normalViewPr>
  <p:slideViewPr>
    <p:cSldViewPr snapToGrid="0" showGuides="1">
      <p:cViewPr varScale="1">
        <p:scale>
          <a:sx n="81" d="100"/>
          <a:sy n="81" d="100"/>
        </p:scale>
        <p:origin x="282" y="9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0317-C3EF-49CF-8DF4-001C3C66B4D8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B8A9-4056-4503-B64C-BF1B4DA52135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midoi327/%ED%99%95%EB%A5%A0%EB%B6%84%ED%8F%AC-%EC%97%B0%EC%86%8D%ED%99%95%EB%A5%A0%EB%B6%84%ED%8F%AC%EC%99%80-%EC%9D%B4%EC%82%B0%ED%99%95%EB%A5%A0%EB%B6%84%ED%8F%AC-%EC%A0%95%EA%B7%9C%EB%B6%84%ED%8F%AC-%ED%91%9C%EC%A4%80%EC%A0%95%EA%B7%9C%EB%B6%84%ED%8F%AC-t%EB%B6%84%ED%8F%AC-%EC%B9%B4%EC%9D%B4%EC%A0%9C%EA%B3%B1%EB%B6%84%ED%8F%AC-f%EB%B6%84%ED%8F%AC-%EC%9D%B4%ED%95%AD%EB%B6%84%ED%8F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0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3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94343" y="6489990"/>
            <a:ext cx="2057400" cy="365125"/>
          </a:xfrm>
        </p:spPr>
        <p:txBody>
          <a:bodyPr/>
          <a:lstStyle>
            <a:lvl1pPr algn="r"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241588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248480" y="0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264067" y="4073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4536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05054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통계기법이해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분석모형설계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통계기법이해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분석모형설계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2DE876-AA32-0DB5-A912-5DDAC6FF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E2B154-2EC6-995A-C44E-A2559674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검정통계량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B1AF2F-316A-EDFE-0C39-66E57D97E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/>
          <a:stretch/>
        </p:blipFill>
        <p:spPr bwMode="auto">
          <a:xfrm>
            <a:off x="207165" y="927692"/>
            <a:ext cx="8736810" cy="54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15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05F085-C551-1DEB-8AA4-926B1835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EF9393-0B01-63F9-7615-C6A3BF34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ANOVA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F2860-B1CB-96CE-8E86-479DAB70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1918"/>
            <a:ext cx="9144000" cy="47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8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7019D7-1D51-914C-928C-23830A4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3E5180-D314-4821-2F4D-A6A9F1EB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일원분산분석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33A7E-D6CF-DD19-EDD9-58F00026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78" y="1180451"/>
            <a:ext cx="5126558" cy="1956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F17A19-E9A8-0947-8385-1CA0163EB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3639436"/>
            <a:ext cx="5324475" cy="3181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99E4FC-812E-4D3C-F293-1BFB0DF4D5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8"/>
          <a:stretch/>
        </p:blipFill>
        <p:spPr>
          <a:xfrm>
            <a:off x="655146" y="2740351"/>
            <a:ext cx="1392191" cy="9591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D4E740-B309-E18F-F1E4-002148FCD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76" y="3948477"/>
            <a:ext cx="2227256" cy="9090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793FD06-A2DF-E444-2800-7B668FFEC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315" y="5176537"/>
            <a:ext cx="2313517" cy="5462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EDA8697-9F62-4718-77B1-E5918C182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481" y="1802524"/>
            <a:ext cx="1016684" cy="418635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CE9CC96A-BEAB-E038-4682-2E924078FFF2}"/>
              </a:ext>
            </a:extLst>
          </p:cNvPr>
          <p:cNvSpPr/>
          <p:nvPr/>
        </p:nvSpPr>
        <p:spPr>
          <a:xfrm>
            <a:off x="1287446" y="2242477"/>
            <a:ext cx="180753" cy="2489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E61CC76-7A0B-E3DD-C50E-089509D225FA}"/>
              </a:ext>
            </a:extLst>
          </p:cNvPr>
          <p:cNvSpPr/>
          <p:nvPr/>
        </p:nvSpPr>
        <p:spPr>
          <a:xfrm>
            <a:off x="1287446" y="3540052"/>
            <a:ext cx="180753" cy="2489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250C949-FAE7-357A-FB97-61EED53D2CA0}"/>
              </a:ext>
            </a:extLst>
          </p:cNvPr>
          <p:cNvSpPr/>
          <p:nvPr/>
        </p:nvSpPr>
        <p:spPr>
          <a:xfrm>
            <a:off x="1287446" y="4892580"/>
            <a:ext cx="180753" cy="2489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3543D-23C7-6D8E-513C-DECC9AD91C8D}"/>
              </a:ext>
            </a:extLst>
          </p:cNvPr>
          <p:cNvSpPr txBox="1"/>
          <p:nvPr/>
        </p:nvSpPr>
        <p:spPr>
          <a:xfrm>
            <a:off x="4953359" y="811119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각 집단의 표본수가 </a:t>
            </a:r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같을 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821E9-56CA-7FD1-9713-35BC7752FE02}"/>
              </a:ext>
            </a:extLst>
          </p:cNvPr>
          <p:cNvSpPr txBox="1"/>
          <p:nvPr/>
        </p:nvSpPr>
        <p:spPr>
          <a:xfrm>
            <a:off x="5069356" y="3330208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각 집단의 표본수가 </a:t>
            </a:r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다를 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76463E-284E-4F75-6B52-96A3B98D918C}"/>
              </a:ext>
            </a:extLst>
          </p:cNvPr>
          <p:cNvCxnSpPr/>
          <p:nvPr/>
        </p:nvCxnSpPr>
        <p:spPr>
          <a:xfrm>
            <a:off x="3069771" y="780645"/>
            <a:ext cx="0" cy="57723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AB9907-758A-1F47-E3EF-227CC4C9BB1E}"/>
              </a:ext>
            </a:extLst>
          </p:cNvPr>
          <p:cNvCxnSpPr/>
          <p:nvPr/>
        </p:nvCxnSpPr>
        <p:spPr>
          <a:xfrm>
            <a:off x="3069771" y="3219945"/>
            <a:ext cx="58742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5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FA5374-9730-EC88-9344-31822543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D07744-5AD9-0341-C7F6-23F93A90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일원분산분석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53AAF-6404-5F8A-0A97-9642CD3A8BDC}"/>
              </a:ext>
            </a:extLst>
          </p:cNvPr>
          <p:cNvSpPr txBox="1"/>
          <p:nvPr/>
        </p:nvSpPr>
        <p:spPr>
          <a:xfrm>
            <a:off x="708531" y="940036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각 집단의 표본수가 </a:t>
            </a:r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같을 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0168D-E5DA-6284-D4E1-85BE6590C4B6}"/>
              </a:ext>
            </a:extLst>
          </p:cNvPr>
          <p:cNvSpPr txBox="1"/>
          <p:nvPr/>
        </p:nvSpPr>
        <p:spPr>
          <a:xfrm>
            <a:off x="5441678" y="861895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각 집단의 표본수가 </a:t>
            </a:r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다를 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6C041-64DE-A46C-BC11-E2D956219952}"/>
              </a:ext>
            </a:extLst>
          </p:cNvPr>
          <p:cNvCxnSpPr/>
          <p:nvPr/>
        </p:nvCxnSpPr>
        <p:spPr>
          <a:xfrm>
            <a:off x="4487510" y="940036"/>
            <a:ext cx="0" cy="57723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14FB8D-E3C5-40CD-FB3B-D3D0123AA0D1}"/>
              </a:ext>
            </a:extLst>
          </p:cNvPr>
          <p:cNvSpPr txBox="1"/>
          <p:nvPr/>
        </p:nvSpPr>
        <p:spPr>
          <a:xfrm>
            <a:off x="223278" y="1325315"/>
            <a:ext cx="408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생산량을 늘리기 위해 기계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대를 새로 구입했다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 생산량의 차이가 있는지 유의수준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5%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</a:t>
            </a: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검정하시오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FA63E-9131-DB85-4CB3-D1C9CB35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71396"/>
              </p:ext>
            </p:extLst>
          </p:nvPr>
        </p:nvGraphicFramePr>
        <p:xfrm>
          <a:off x="928089" y="2104138"/>
          <a:ext cx="238569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24">
                  <a:extLst>
                    <a:ext uri="{9D8B030D-6E8A-4147-A177-3AD203B41FA5}">
                      <a16:colId xmlns:a16="http://schemas.microsoft.com/office/drawing/2014/main" val="2005812900"/>
                    </a:ext>
                  </a:extLst>
                </a:gridCol>
                <a:gridCol w="596424">
                  <a:extLst>
                    <a:ext uri="{9D8B030D-6E8A-4147-A177-3AD203B41FA5}">
                      <a16:colId xmlns:a16="http://schemas.microsoft.com/office/drawing/2014/main" val="735242527"/>
                    </a:ext>
                  </a:extLst>
                </a:gridCol>
                <a:gridCol w="596424">
                  <a:extLst>
                    <a:ext uri="{9D8B030D-6E8A-4147-A177-3AD203B41FA5}">
                      <a16:colId xmlns:a16="http://schemas.microsoft.com/office/drawing/2014/main" val="1576213719"/>
                    </a:ext>
                  </a:extLst>
                </a:gridCol>
                <a:gridCol w="596424">
                  <a:extLst>
                    <a:ext uri="{9D8B030D-6E8A-4147-A177-3AD203B41FA5}">
                      <a16:colId xmlns:a16="http://schemas.microsoft.com/office/drawing/2014/main" val="1411139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90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67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68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6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5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80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9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75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685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00F34A-F6A8-3070-F51B-9316280899F5}"/>
              </a:ext>
            </a:extLst>
          </p:cNvPr>
          <p:cNvSpPr txBox="1"/>
          <p:nvPr/>
        </p:nvSpPr>
        <p:spPr>
          <a:xfrm>
            <a:off x="4670313" y="1309222"/>
            <a:ext cx="408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마케팅 전략에 따른 판매량 증가를 살펴보려고 한다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마케팅 전략에 따라 판매 </a:t>
            </a: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증가량의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차이가 있는지 유의수준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10%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</a:t>
            </a: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검정하시오</a:t>
            </a:r>
            <a:endPara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0816334-0271-7478-D1BA-82410540D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88246"/>
              </p:ext>
            </p:extLst>
          </p:nvPr>
        </p:nvGraphicFramePr>
        <p:xfrm>
          <a:off x="5375653" y="2041937"/>
          <a:ext cx="271971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573">
                  <a:extLst>
                    <a:ext uri="{9D8B030D-6E8A-4147-A177-3AD203B41FA5}">
                      <a16:colId xmlns:a16="http://schemas.microsoft.com/office/drawing/2014/main" val="2005812900"/>
                    </a:ext>
                  </a:extLst>
                </a:gridCol>
                <a:gridCol w="906573">
                  <a:extLst>
                    <a:ext uri="{9D8B030D-6E8A-4147-A177-3AD203B41FA5}">
                      <a16:colId xmlns:a16="http://schemas.microsoft.com/office/drawing/2014/main" val="735242527"/>
                    </a:ext>
                  </a:extLst>
                </a:gridCol>
                <a:gridCol w="906573">
                  <a:extLst>
                    <a:ext uri="{9D8B030D-6E8A-4147-A177-3AD203B41FA5}">
                      <a16:colId xmlns:a16="http://schemas.microsoft.com/office/drawing/2014/main" val="1576213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유튜브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인스타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블로그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90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22.2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24.6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18.4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11.7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22.4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15.7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6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20.1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19.3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13.4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5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6.3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28.1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23.5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9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13.5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20.2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12.3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68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10.9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17.9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24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15.4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93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582037-D571-1E31-62ED-AD3D1E24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631A38-A992-2BA2-A487-60D0013C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이원분산분석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A0E2E2-4AC2-80E2-8346-A90B5CE8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" y="3922270"/>
            <a:ext cx="5601789" cy="2657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7EFF48-94FF-3193-DC8A-AC0FF6EEE1F0}"/>
              </a:ext>
            </a:extLst>
          </p:cNvPr>
          <p:cNvSpPr txBox="1"/>
          <p:nvPr/>
        </p:nvSpPr>
        <p:spPr>
          <a:xfrm>
            <a:off x="501279" y="2029972"/>
            <a:ext cx="210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반복이 없을 때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 효과를 분석할 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160DC7-DAB0-82CC-1497-43B22CA6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08" y="908013"/>
            <a:ext cx="5622789" cy="2398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73E92-7241-346B-24A1-D487032D48BE}"/>
              </a:ext>
            </a:extLst>
          </p:cNvPr>
          <p:cNvSpPr txBox="1"/>
          <p:nvPr/>
        </p:nvSpPr>
        <p:spPr>
          <a:xfrm>
            <a:off x="5647438" y="4977368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반복이 있을 때</a:t>
            </a:r>
            <a:br>
              <a:rPr lang="en-US" altLang="ko-KR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 효과 및 상호작용</a:t>
            </a:r>
            <a:r>
              <a:rPr lang="en-US" altLang="ko-KR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교호작용</a:t>
            </a:r>
            <a:r>
              <a:rPr lang="en-US" altLang="ko-KR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9E7803-2EA9-19E3-7D84-14BAA29A60A0}"/>
              </a:ext>
            </a:extLst>
          </p:cNvPr>
          <p:cNvCxnSpPr>
            <a:cxnSpLocks/>
          </p:cNvCxnSpPr>
          <p:nvPr/>
        </p:nvCxnSpPr>
        <p:spPr>
          <a:xfrm>
            <a:off x="401169" y="3560186"/>
            <a:ext cx="8574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6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FA5374-9730-EC88-9344-31822543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D07744-5AD9-0341-C7F6-23F93A90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이원분산분석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53AAF-6404-5F8A-0A97-9642CD3A8BDC}"/>
              </a:ext>
            </a:extLst>
          </p:cNvPr>
          <p:cNvSpPr txBox="1"/>
          <p:nvPr/>
        </p:nvSpPr>
        <p:spPr>
          <a:xfrm>
            <a:off x="1542424" y="92083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주효과분석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0168D-E5DA-6284-D4E1-85BE6590C4B6}"/>
              </a:ext>
            </a:extLst>
          </p:cNvPr>
          <p:cNvSpPr txBox="1"/>
          <p:nvPr/>
        </p:nvSpPr>
        <p:spPr>
          <a:xfrm>
            <a:off x="5441678" y="861895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주효과분석</a:t>
            </a:r>
            <a:r>
              <a:rPr lang="en-US" altLang="ko-KR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교호작용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B6C041-64DE-A46C-BC11-E2D956219952}"/>
              </a:ext>
            </a:extLst>
          </p:cNvPr>
          <p:cNvCxnSpPr/>
          <p:nvPr/>
        </p:nvCxnSpPr>
        <p:spPr>
          <a:xfrm>
            <a:off x="4487510" y="940036"/>
            <a:ext cx="0" cy="57723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14FB8D-E3C5-40CD-FB3B-D3D0123AA0D1}"/>
              </a:ext>
            </a:extLst>
          </p:cNvPr>
          <p:cNvSpPr txBox="1"/>
          <p:nvPr/>
        </p:nvSpPr>
        <p:spPr>
          <a:xfrm>
            <a:off x="223278" y="1325315"/>
            <a:ext cx="408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생산량을 늘리기 위해 기계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대를 구입하고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명의 직원을 새로 채용했다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 생산량의 차이가 있는지 유의수준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5%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</a:t>
            </a: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검정하시오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FA63E-9131-DB85-4CB3-D1C9CB35D328}"/>
              </a:ext>
            </a:extLst>
          </p:cNvPr>
          <p:cNvGraphicFramePr>
            <a:graphicFrameLocks noGrp="1"/>
          </p:cNvGraphicFramePr>
          <p:nvPr/>
        </p:nvGraphicFramePr>
        <p:xfrm>
          <a:off x="634474" y="2041937"/>
          <a:ext cx="309862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725">
                  <a:extLst>
                    <a:ext uri="{9D8B030D-6E8A-4147-A177-3AD203B41FA5}">
                      <a16:colId xmlns:a16="http://schemas.microsoft.com/office/drawing/2014/main" val="3022860133"/>
                    </a:ext>
                  </a:extLst>
                </a:gridCol>
                <a:gridCol w="619725">
                  <a:extLst>
                    <a:ext uri="{9D8B030D-6E8A-4147-A177-3AD203B41FA5}">
                      <a16:colId xmlns:a16="http://schemas.microsoft.com/office/drawing/2014/main" val="2005812900"/>
                    </a:ext>
                  </a:extLst>
                </a:gridCol>
                <a:gridCol w="619725">
                  <a:extLst>
                    <a:ext uri="{9D8B030D-6E8A-4147-A177-3AD203B41FA5}">
                      <a16:colId xmlns:a16="http://schemas.microsoft.com/office/drawing/2014/main" val="735242527"/>
                    </a:ext>
                  </a:extLst>
                </a:gridCol>
                <a:gridCol w="619725">
                  <a:extLst>
                    <a:ext uri="{9D8B030D-6E8A-4147-A177-3AD203B41FA5}">
                      <a16:colId xmlns:a16="http://schemas.microsoft.com/office/drawing/2014/main" val="1576213719"/>
                    </a:ext>
                  </a:extLst>
                </a:gridCol>
                <a:gridCol w="619725">
                  <a:extLst>
                    <a:ext uri="{9D8B030D-6E8A-4147-A177-3AD203B41FA5}">
                      <a16:colId xmlns:a16="http://schemas.microsoft.com/office/drawing/2014/main" val="1411139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90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직원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54.2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46.3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55.3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56.1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8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직원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50.7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46.5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49.4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53.9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68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직원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49.8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45.7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51.9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55.2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517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00F34A-F6A8-3070-F51B-9316280899F5}"/>
              </a:ext>
            </a:extLst>
          </p:cNvPr>
          <p:cNvSpPr txBox="1"/>
          <p:nvPr/>
        </p:nvSpPr>
        <p:spPr>
          <a:xfrm>
            <a:off x="4670312" y="1309222"/>
            <a:ext cx="425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생산량을 늘리기 위해 기계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대를 구입하고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명의 직원을 새로 채용했다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 생산량의 차이가 있는지 파악하기 위해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번의 반복실험을 시행했다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 생산량의 차이유무를  유의수준 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5%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</a:t>
            </a:r>
            <a:r>
              <a:rPr lang="ko-KR" altLang="en-US" sz="1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검정하시오</a:t>
            </a:r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30D1F6-C05C-8FE3-5074-B2888BBC999D}"/>
              </a:ext>
            </a:extLst>
          </p:cNvPr>
          <p:cNvGraphicFramePr>
            <a:graphicFrameLocks noGrp="1"/>
          </p:cNvGraphicFramePr>
          <p:nvPr/>
        </p:nvGraphicFramePr>
        <p:xfrm>
          <a:off x="5012554" y="2218214"/>
          <a:ext cx="325394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788">
                  <a:extLst>
                    <a:ext uri="{9D8B030D-6E8A-4147-A177-3AD203B41FA5}">
                      <a16:colId xmlns:a16="http://schemas.microsoft.com/office/drawing/2014/main" val="3022860133"/>
                    </a:ext>
                  </a:extLst>
                </a:gridCol>
                <a:gridCol w="650788">
                  <a:extLst>
                    <a:ext uri="{9D8B030D-6E8A-4147-A177-3AD203B41FA5}">
                      <a16:colId xmlns:a16="http://schemas.microsoft.com/office/drawing/2014/main" val="2005812900"/>
                    </a:ext>
                  </a:extLst>
                </a:gridCol>
                <a:gridCol w="650788">
                  <a:extLst>
                    <a:ext uri="{9D8B030D-6E8A-4147-A177-3AD203B41FA5}">
                      <a16:colId xmlns:a16="http://schemas.microsoft.com/office/drawing/2014/main" val="735242527"/>
                    </a:ext>
                  </a:extLst>
                </a:gridCol>
                <a:gridCol w="650788">
                  <a:extLst>
                    <a:ext uri="{9D8B030D-6E8A-4147-A177-3AD203B41FA5}">
                      <a16:colId xmlns:a16="http://schemas.microsoft.com/office/drawing/2014/main" val="1576213719"/>
                    </a:ext>
                  </a:extLst>
                </a:gridCol>
                <a:gridCol w="650788">
                  <a:extLst>
                    <a:ext uri="{9D8B030D-6E8A-4147-A177-3AD203B41FA5}">
                      <a16:colId xmlns:a16="http://schemas.microsoft.com/office/drawing/2014/main" val="1411139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기계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09099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직원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37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083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4686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36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34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55173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직원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36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40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6125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37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40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6439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38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31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2909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직원</a:t>
                      </a:r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36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38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33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2777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32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087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35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26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39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27</a:t>
                      </a:r>
                      <a:endParaRPr lang="ko-KR" altLang="en-US" sz="12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4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09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4D9F4-BE9C-9C1E-2223-B13621D3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3C6940-D130-D46C-0A25-952BCB78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문제풀이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D2E38-8B9D-C371-8D59-AD424CB54B31}"/>
              </a:ext>
            </a:extLst>
          </p:cNvPr>
          <p:cNvSpPr txBox="1"/>
          <p:nvPr/>
        </p:nvSpPr>
        <p:spPr>
          <a:xfrm>
            <a:off x="264067" y="946205"/>
            <a:ext cx="858573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일원분산분석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전체 표본의 수가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이고 독립변수의 집단 수가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개인 데이터를 일원분산분석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했을때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처치제곱합은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300,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결정제곱합은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0.6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나왔다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값은 얼마인지 고르시오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65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659</Words>
  <Application>Microsoft Office PowerPoint</Application>
  <PresentationFormat>화면 슬라이드 쇼(4:3)</PresentationFormat>
  <Paragraphs>166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KoPub돋움체 Medium</vt:lpstr>
      <vt:lpstr>나눔스퀘어 네오 Regular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수업 목표</vt:lpstr>
      <vt:lpstr>검정통계량</vt:lpstr>
      <vt:lpstr>ANOVA</vt:lpstr>
      <vt:lpstr>일원분산분석</vt:lpstr>
      <vt:lpstr>일원분산분석</vt:lpstr>
      <vt:lpstr>이원분산분석</vt:lpstr>
      <vt:lpstr>이원분산분석</vt:lpstr>
      <vt:lpstr>문제풀이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김초명</cp:lastModifiedBy>
  <cp:revision>62</cp:revision>
  <dcterms:created xsi:type="dcterms:W3CDTF">2023-08-16T02:40:43Z</dcterms:created>
  <dcterms:modified xsi:type="dcterms:W3CDTF">2024-05-15T15:20:05Z</dcterms:modified>
</cp:coreProperties>
</file>