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3" r:id="rId4"/>
    <p:sldId id="264" r:id="rId5"/>
    <p:sldId id="260" r:id="rId6"/>
    <p:sldId id="266" r:id="rId7"/>
    <p:sldId id="265" r:id="rId8"/>
    <p:sldId id="261" r:id="rId9"/>
    <p:sldId id="259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2" r:id="rId21"/>
    <p:sldId id="285" r:id="rId22"/>
    <p:sldId id="286" r:id="rId23"/>
    <p:sldId id="287" r:id="rId24"/>
    <p:sldId id="288" r:id="rId25"/>
    <p:sldId id="267" r:id="rId26"/>
    <p:sldId id="270" r:id="rId27"/>
    <p:sldId id="269" r:id="rId28"/>
    <p:sldId id="268" r:id="rId29"/>
    <p:sldId id="27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4472C4"/>
    <a:srgbClr val="FFC000"/>
    <a:srgbClr val="15658A"/>
    <a:srgbClr val="0093D0"/>
    <a:srgbClr val="03B4DE"/>
    <a:srgbClr val="0EB6E7"/>
    <a:srgbClr val="99D4F3"/>
    <a:srgbClr val="039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7" autoAdjust="0"/>
    <p:restoredTop sz="66510" autoAdjust="0"/>
  </p:normalViewPr>
  <p:slideViewPr>
    <p:cSldViewPr snapToGrid="0" showGuides="1">
      <p:cViewPr varScale="1">
        <p:scale>
          <a:sx n="106" d="100"/>
          <a:sy n="106" d="100"/>
        </p:scale>
        <p:origin x="450" y="10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0317-C3EF-49CF-8DF4-001C3C66B4D8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0BF5-20D5-4A42-A62B-B44F8DF0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B8A9-4056-4503-B64C-BF1B4DA52135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0C86F-B3D4-476C-AB6C-FAB6FBF1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8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702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5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9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2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342900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56344" y="1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401169" y="3819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792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4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5 Interesting Big Data Applications in Education - Big Data Analytics 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9926"/>
          <a:stretch/>
        </p:blipFill>
        <p:spPr bwMode="auto">
          <a:xfrm>
            <a:off x="5471070" y="0"/>
            <a:ext cx="3672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610027" y="3709829"/>
            <a:ext cx="41746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3000" spc="-126" dirty="0">
                <a:solidFill>
                  <a:srgbClr val="1F4F7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이해</a:t>
            </a:r>
            <a:endParaRPr lang="en-US" sz="3000" spc="-126" dirty="0">
              <a:solidFill>
                <a:srgbClr val="1F4F7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3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>
          <a:xfrm>
            <a:off x="806080" y="4341960"/>
            <a:ext cx="38513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94"/>
              </a:lnSpc>
            </a:pPr>
            <a:r>
              <a:rPr 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ICT</a:t>
            </a:r>
            <a:r>
              <a:rPr lang="ko-KR" alt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융합연구센터 김초명</a:t>
            </a:r>
            <a:endParaRPr lang="en-US" sz="1350" spc="46" dirty="0">
              <a:solidFill>
                <a:srgbClr val="447B9C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0" name="Group 3"/>
          <p:cNvGrpSpPr/>
          <p:nvPr/>
        </p:nvGrpSpPr>
        <p:grpSpPr>
          <a:xfrm>
            <a:off x="5471070" y="0"/>
            <a:ext cx="3672931" cy="6858000"/>
            <a:chOff x="0" y="0"/>
            <a:chExt cx="1934713" cy="2980305"/>
          </a:xfrm>
        </p:grpSpPr>
        <p:sp>
          <p:nvSpPr>
            <p:cNvPr id="21" name="Freeform 4"/>
            <p:cNvSpPr/>
            <p:nvPr/>
          </p:nvSpPr>
          <p:spPr>
            <a:xfrm>
              <a:off x="0" y="0"/>
              <a:ext cx="1934713" cy="2980305"/>
            </a:xfrm>
            <a:custGeom>
              <a:avLst/>
              <a:gdLst/>
              <a:ahLst/>
              <a:cxnLst/>
              <a:rect l="l" t="t" r="r" b="b"/>
              <a:pathLst>
                <a:path w="1934713" h="2980305">
                  <a:moveTo>
                    <a:pt x="0" y="0"/>
                  </a:moveTo>
                  <a:lnTo>
                    <a:pt x="1934713" y="0"/>
                  </a:lnTo>
                  <a:lnTo>
                    <a:pt x="1934713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43000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330"/>
                </a:lnSpc>
                <a:spcBef>
                  <a:spcPct val="0"/>
                </a:spcBef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132760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분석기법</a:t>
            </a:r>
            <a:r>
              <a:rPr lang="en-US" altLang="ko-KR" dirty="0"/>
              <a:t>(</a:t>
            </a:r>
            <a:r>
              <a:rPr lang="ko-KR" altLang="en-US" dirty="0"/>
              <a:t>추정</a:t>
            </a:r>
            <a:r>
              <a:rPr lang="en-US" altLang="ko-KR" dirty="0"/>
              <a:t>) – </a:t>
            </a:r>
            <a:r>
              <a:rPr lang="ko-KR" altLang="en-US" dirty="0"/>
              <a:t>회귀분석의 가정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01169" y="3682652"/>
            <a:ext cx="8129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46740" y="956371"/>
            <a:ext cx="0" cy="553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266913" y="6567716"/>
            <a:ext cx="16770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https://specialscene.tistory.com/89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6" y="1440437"/>
            <a:ext cx="4324594" cy="18163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88579" y="9004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선형성</a:t>
            </a: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만족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73" y="1401856"/>
            <a:ext cx="1619476" cy="18195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03378" y="9004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등분산성</a:t>
            </a:r>
            <a:endParaRPr lang="ko-KR" altLang="en-US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373" y="381135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독립성</a:t>
            </a:r>
            <a:r>
              <a:rPr lang="en-US" altLang="ko-KR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비상관성</a:t>
            </a:r>
            <a:endParaRPr lang="ko-KR" altLang="en-US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243744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독립성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독립변수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잔차간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상관없음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단순회귀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독립변수간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상관없음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다중회귀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비상관성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잔차끼리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상관없음</a:t>
            </a:r>
            <a:b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Durbin-Watson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통계량</a:t>
            </a:r>
          </a:p>
        </p:txBody>
      </p:sp>
      <p:pic>
        <p:nvPicPr>
          <p:cNvPr id="1026" name="Picture 2" descr="빅데이터에서의 정규성 검정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5" r="4324" b="12313"/>
          <a:stretch/>
        </p:blipFill>
        <p:spPr bwMode="auto">
          <a:xfrm>
            <a:off x="6306015" y="4843908"/>
            <a:ext cx="2614709" cy="16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130" y="3842596"/>
            <a:ext cx="2169924" cy="21601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11833" y="383047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정규성</a:t>
            </a:r>
          </a:p>
        </p:txBody>
      </p:sp>
    </p:spTree>
    <p:extLst>
      <p:ext uri="{BB962C8B-B14F-4D97-AF65-F5344CB8AC3E}">
        <p14:creationId xmlns:p14="http://schemas.microsoft.com/office/powerpoint/2010/main" val="192680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분석기법</a:t>
            </a:r>
            <a:r>
              <a:rPr lang="en-US" altLang="ko-KR" dirty="0"/>
              <a:t>(</a:t>
            </a:r>
            <a:r>
              <a:rPr lang="ko-KR" altLang="en-US" dirty="0"/>
              <a:t>추정</a:t>
            </a:r>
            <a:r>
              <a:rPr lang="en-US" altLang="ko-KR" dirty="0"/>
              <a:t>) - </a:t>
            </a:r>
            <a:r>
              <a:rPr lang="ko-KR" altLang="en-US" dirty="0"/>
              <a:t>회귀분석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37239" y="639403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https://dctech.ncsoft.com/%ED%9A%8C%EA%B7%80-%EB%AA%A8%EB%8D%B8%EC%9D%98-%EC%A2%85%EB%A5%98%EC%99%80-%ED%8A%B9%EC%A7%95/2130/</a:t>
            </a:r>
          </a:p>
        </p:txBody>
      </p:sp>
      <p:pic>
        <p:nvPicPr>
          <p:cNvPr id="2052" name="Picture 4" descr="https://dctech.ncsoft.com/wp-content/uploads/2023/08/regression_model_summary_regression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26" y="1417233"/>
            <a:ext cx="8736549" cy="434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420939" y="2159000"/>
            <a:ext cx="1347661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63408" y="2159000"/>
            <a:ext cx="1347661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89577" y="3711755"/>
            <a:ext cx="1347661" cy="50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6315" y="3711754"/>
            <a:ext cx="1347661" cy="50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50446" y="5355821"/>
            <a:ext cx="963197" cy="40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88692" y="5355820"/>
            <a:ext cx="963197" cy="40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0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분석기법</a:t>
            </a:r>
            <a:r>
              <a:rPr lang="en-US" altLang="ko-KR" dirty="0"/>
              <a:t>(</a:t>
            </a:r>
            <a:r>
              <a:rPr lang="ko-KR" altLang="en-US" dirty="0"/>
              <a:t>추정</a:t>
            </a:r>
            <a:r>
              <a:rPr lang="en-US" altLang="ko-KR" dirty="0"/>
              <a:t>) - </a:t>
            </a:r>
            <a:r>
              <a:rPr lang="ko-KR" altLang="en-US" dirty="0" err="1"/>
              <a:t>모형적합성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578" y="100200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단순회귀분석 </a:t>
            </a:r>
            <a:r>
              <a:rPr lang="ko-KR" altLang="en-US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분산분석표</a:t>
            </a:r>
            <a:endParaRPr lang="ko-KR" altLang="en-US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46702"/>
              </p:ext>
            </p:extLst>
          </p:nvPr>
        </p:nvGraphicFramePr>
        <p:xfrm>
          <a:off x="315452" y="1541634"/>
          <a:ext cx="7482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248">
                  <a:extLst>
                    <a:ext uri="{9D8B030D-6E8A-4147-A177-3AD203B41FA5}">
                      <a16:colId xmlns:a16="http://schemas.microsoft.com/office/drawing/2014/main" val="254983627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78934047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8290278"/>
                    </a:ext>
                  </a:extLst>
                </a:gridCol>
                <a:gridCol w="1894432">
                  <a:extLst>
                    <a:ext uri="{9D8B030D-6E8A-4147-A177-3AD203B41FA5}">
                      <a16:colId xmlns:a16="http://schemas.microsoft.com/office/drawing/2014/main" val="166487513"/>
                    </a:ext>
                  </a:extLst>
                </a:gridCol>
                <a:gridCol w="1496470">
                  <a:extLst>
                    <a:ext uri="{9D8B030D-6E8A-4147-A177-3AD203B41FA5}">
                      <a16:colId xmlns:a16="http://schemas.microsoft.com/office/drawing/2014/main" val="3070107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제곱합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자유도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제곱평균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F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2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SSR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MSR=SSR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MSR/MSE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8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잔차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SSE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n-2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MSE=SSE/n-2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SST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n-1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7023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4578" y="356740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다중회귀분석 </a:t>
            </a:r>
            <a:r>
              <a:rPr lang="ko-KR" altLang="en-US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분산분석표</a:t>
            </a:r>
            <a:endParaRPr lang="ko-KR" altLang="en-US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03327"/>
              </p:ext>
            </p:extLst>
          </p:nvPr>
        </p:nvGraphicFramePr>
        <p:xfrm>
          <a:off x="315452" y="4107034"/>
          <a:ext cx="7482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148">
                  <a:extLst>
                    <a:ext uri="{9D8B030D-6E8A-4147-A177-3AD203B41FA5}">
                      <a16:colId xmlns:a16="http://schemas.microsoft.com/office/drawing/2014/main" val="254983627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78934047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98290278"/>
                    </a:ext>
                  </a:extLst>
                </a:gridCol>
                <a:gridCol w="2415132">
                  <a:extLst>
                    <a:ext uri="{9D8B030D-6E8A-4147-A177-3AD203B41FA5}">
                      <a16:colId xmlns:a16="http://schemas.microsoft.com/office/drawing/2014/main" val="166487513"/>
                    </a:ext>
                  </a:extLst>
                </a:gridCol>
                <a:gridCol w="1496470">
                  <a:extLst>
                    <a:ext uri="{9D8B030D-6E8A-4147-A177-3AD203B41FA5}">
                      <a16:colId xmlns:a16="http://schemas.microsoft.com/office/drawing/2014/main" val="3070107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제곱합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자유도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제곱평균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F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2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SSR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MSR=SSR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MSR/MSE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8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잔차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SSE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n-k-1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MSE=SSE/n-k-1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SST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n-1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7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3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분석기법</a:t>
            </a:r>
            <a:r>
              <a:rPr lang="en-US" altLang="ko-KR" dirty="0"/>
              <a:t>(</a:t>
            </a:r>
            <a:r>
              <a:rPr lang="ko-KR" altLang="en-US" dirty="0"/>
              <a:t>추정</a:t>
            </a:r>
            <a:r>
              <a:rPr lang="en-US" altLang="ko-KR" dirty="0"/>
              <a:t>) – </a:t>
            </a:r>
            <a:r>
              <a:rPr lang="ko-KR" altLang="en-US" dirty="0"/>
              <a:t>회귀분석 유의성 검증</a:t>
            </a:r>
            <a:r>
              <a:rPr lang="en-US" altLang="ko-KR" dirty="0"/>
              <a:t>, </a:t>
            </a:r>
            <a:r>
              <a:rPr lang="ko-KR" altLang="en-US" dirty="0"/>
              <a:t>설명력</a:t>
            </a:r>
          </a:p>
        </p:txBody>
      </p:sp>
      <p:pic>
        <p:nvPicPr>
          <p:cNvPr id="3074" name="Picture 2" descr="https://datadoctorblog.com/images/Py/stat_linear_regression_01_iris.png?center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907848"/>
            <a:ext cx="593407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19601" y="1320800"/>
            <a:ext cx="2082800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1" y="960436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모형의 설명력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9887" y="1404341"/>
            <a:ext cx="23920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결정계수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SSR/SST = 1-SSE/SST</a:t>
            </a:r>
          </a:p>
          <a:p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독립변수가 많을수록 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400" baseline="300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커짐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Adj.R</a:t>
            </a:r>
            <a:r>
              <a:rPr lang="en-US" altLang="ko-KR" sz="1400" baseline="300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수정된 </a:t>
            </a:r>
            <a:r>
              <a:rPr lang="ko-KR" altLang="en-US" sz="14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결정계수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다중회귀분석에서 사용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보통 결정계수보다 </a:t>
            </a:r>
            <a:r>
              <a:rPr lang="ko-KR" altLang="en-US" sz="14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적게나옴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ko-KR" altLang="en-US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8201" y="4869541"/>
            <a:ext cx="1298302" cy="149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62916" y="6367661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회귀계수의 유의성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t-score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클수록 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p-value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작아짐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67053" y="1730711"/>
            <a:ext cx="2335348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49486" y="2176998"/>
            <a:ext cx="2452915" cy="631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329646" y="2808514"/>
            <a:ext cx="1685108" cy="154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1974" y="4434715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회귀모형의 통계적 유의성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F-score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클수록 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p-value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작아짐</a:t>
            </a:r>
          </a:p>
        </p:txBody>
      </p:sp>
    </p:spTree>
    <p:extLst>
      <p:ext uri="{BB962C8B-B14F-4D97-AF65-F5344CB8AC3E}">
        <p14:creationId xmlns:p14="http://schemas.microsoft.com/office/powerpoint/2010/main" val="16410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로지스틱</a:t>
            </a:r>
            <a:r>
              <a:rPr lang="ko-KR" altLang="en-US" dirty="0"/>
              <a:t> 회귀분석</a:t>
            </a:r>
          </a:p>
        </p:txBody>
      </p:sp>
      <p:pic>
        <p:nvPicPr>
          <p:cNvPr id="5122" name="Picture 2" descr="https://velog.velcdn.com/images/73syjs/post/9ece82c2-0abb-4379-b0a7-74ed203eaf8d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3" y="1451181"/>
            <a:ext cx="7726367" cy="417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7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오즈와</a:t>
            </a:r>
            <a:r>
              <a:rPr lang="en-US" altLang="ko-KR" dirty="0"/>
              <a:t>, </a:t>
            </a:r>
            <a:r>
              <a:rPr lang="ko-KR" altLang="en-US" dirty="0" err="1"/>
              <a:t>오즈비</a:t>
            </a:r>
            <a:r>
              <a:rPr lang="ko-KR" altLang="en-US" dirty="0"/>
              <a:t> </a:t>
            </a:r>
            <a:r>
              <a:rPr lang="en-US" altLang="ko-KR" dirty="0"/>
              <a:t>(odds, odds ratio)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86277" y="6567716"/>
            <a:ext cx="1465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https://syj9700.tistory.com/54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59037"/>
              </p:ext>
            </p:extLst>
          </p:nvPr>
        </p:nvGraphicFramePr>
        <p:xfrm>
          <a:off x="401169" y="1092862"/>
          <a:ext cx="64997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769">
                  <a:extLst>
                    <a:ext uri="{9D8B030D-6E8A-4147-A177-3AD203B41FA5}">
                      <a16:colId xmlns:a16="http://schemas.microsoft.com/office/drawing/2014/main" val="1768913099"/>
                    </a:ext>
                  </a:extLst>
                </a:gridCol>
                <a:gridCol w="1519646">
                  <a:extLst>
                    <a:ext uri="{9D8B030D-6E8A-4147-A177-3AD203B41FA5}">
                      <a16:colId xmlns:a16="http://schemas.microsoft.com/office/drawing/2014/main" val="3540769008"/>
                    </a:ext>
                  </a:extLst>
                </a:gridCol>
                <a:gridCol w="1519646">
                  <a:extLst>
                    <a:ext uri="{9D8B030D-6E8A-4147-A177-3AD203B41FA5}">
                      <a16:colId xmlns:a16="http://schemas.microsoft.com/office/drawing/2014/main" val="3125291714"/>
                    </a:ext>
                  </a:extLst>
                </a:gridCol>
                <a:gridCol w="1519646">
                  <a:extLst>
                    <a:ext uri="{9D8B030D-6E8A-4147-A177-3AD203B41FA5}">
                      <a16:colId xmlns:a16="http://schemas.microsoft.com/office/drawing/2014/main" val="1384471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흡연 여부</a:t>
                      </a:r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\</a:t>
                      </a:r>
                      <a:r>
                        <a:rPr lang="ko-KR" altLang="en-US" sz="1400" b="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발병 유무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폐암발생 </a:t>
                      </a:r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YES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폐암발생 </a:t>
                      </a:r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NO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odds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0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흡연자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10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40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10/40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9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비흡연자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45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5/45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39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odds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10/5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40/45</a:t>
                      </a:r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578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8000" y="2888439"/>
                <a:ext cx="1442254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888439"/>
                <a:ext cx="1442254" cy="521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374866" y="3075601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사건이 발생할 확률</a:t>
            </a:r>
            <a:r>
              <a:rPr lang="en-US" altLang="ko-KR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사건이 발생하지 않을 확률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1169" y="3721696"/>
            <a:ext cx="7465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폐암발생 확률 </a:t>
            </a:r>
            <a:r>
              <a:rPr lang="en-US" altLang="ko-KR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10/40 = 0.25</a:t>
            </a:r>
          </a:p>
          <a:p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폐암이</a:t>
            </a:r>
            <a:r>
              <a:rPr lang="en-US" altLang="ko-KR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발생하지 않을 확률</a:t>
            </a:r>
            <a:r>
              <a:rPr lang="en-US" altLang="ko-KR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5/45 =0.11 </a:t>
            </a:r>
          </a:p>
          <a:p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odds ratio = 0.25/0.11 = 2.27</a:t>
            </a:r>
          </a:p>
          <a:p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해석</a:t>
            </a:r>
            <a:r>
              <a:rPr lang="en-US" altLang="ko-KR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흡연자의 폐암발생확률이 비흡연자의 폐암발생확률보다 </a:t>
            </a:r>
            <a:r>
              <a:rPr lang="en-US" altLang="ko-KR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2.27</a:t>
            </a: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 높다</a:t>
            </a:r>
          </a:p>
        </p:txBody>
      </p:sp>
    </p:spTree>
    <p:extLst>
      <p:ext uri="{BB962C8B-B14F-4D97-AF65-F5344CB8AC3E}">
        <p14:creationId xmlns:p14="http://schemas.microsoft.com/office/powerpoint/2010/main" val="200948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B07FAF-C84C-7779-357A-6344D7DC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0B0686-77E8-90A0-FF76-EAA9F503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로짓변환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56A97B-0B08-4190-C228-9BC061CD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9" y="2031089"/>
            <a:ext cx="73628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F5FF34-14F7-72E0-F582-B8E70CE8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27" y="4668288"/>
            <a:ext cx="37242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1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9541FA-2258-9703-71B5-CABA981F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118C4F-A8F4-5B83-6D9D-2FFB61C9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시그모이드</a:t>
            </a:r>
            <a:r>
              <a:rPr lang="en-US" altLang="ko-KR" dirty="0"/>
              <a:t>(sigmoid)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B6476B-7B7A-9A2A-37C1-3F768361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3" y="1503507"/>
            <a:ext cx="3409950" cy="533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2CE34-3BC8-7BC7-12B6-6A15E17609D6}"/>
              </a:ext>
            </a:extLst>
          </p:cNvPr>
          <p:cNvSpPr txBox="1"/>
          <p:nvPr/>
        </p:nvSpPr>
        <p:spPr>
          <a:xfrm>
            <a:off x="3515603" y="114207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로직함수와</a:t>
            </a: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역함수 관계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7A110-1EE8-BDB0-FC44-B9DABE6A845F}"/>
                  </a:ext>
                </a:extLst>
              </p:cNvPr>
              <p:cNvSpPr txBox="1"/>
              <p:nvPr/>
            </p:nvSpPr>
            <p:spPr>
              <a:xfrm>
                <a:off x="401169" y="1122965"/>
                <a:ext cx="2108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𝑂𝑑𝑑𝑠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7A110-1EE8-BDB0-FC44-B9DABE6A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9" y="1122965"/>
                <a:ext cx="2108206" cy="276999"/>
              </a:xfrm>
              <a:prstGeom prst="rect">
                <a:avLst/>
              </a:prstGeom>
              <a:blipFill>
                <a:blip r:embed="rId3"/>
                <a:stretch>
                  <a:fillRect l="-3468" t="-2174" r="-202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🧐 대체 시그모이드(Sigmoid) 함수가 뭔데?">
            <a:extLst>
              <a:ext uri="{FF2B5EF4-FFF2-40B4-BE49-F238E27FC236}">
                <a16:creationId xmlns:a16="http://schemas.microsoft.com/office/drawing/2014/main" id="{B666F5E0-9956-509F-7474-23C74BA90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24" y="2234270"/>
            <a:ext cx="37909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{\displaystyle S(x)={\frac {1}{1+e^{-x}}}={\frac {e^{x}}{e^{x}+1}}.}">
            <a:extLst>
              <a:ext uri="{FF2B5EF4-FFF2-40B4-BE49-F238E27FC236}">
                <a16:creationId xmlns:a16="http://schemas.microsoft.com/office/drawing/2014/main" id="{BE2E8440-1CAE-700B-A069-E438E88CDB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7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B34A52-C342-7232-1E47-860ECDDE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F7A238-2EA8-6422-CDD4-C974BE74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회귀계수 추정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1E10A-B084-6A03-7215-96359614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8" y="1703185"/>
            <a:ext cx="7010400" cy="3867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1A694-A3BD-6D3A-BAD0-AD89E8F435CB}"/>
              </a:ext>
            </a:extLst>
          </p:cNvPr>
          <p:cNvSpPr txBox="1"/>
          <p:nvPr/>
        </p:nvSpPr>
        <p:spPr>
          <a:xfrm>
            <a:off x="7146337" y="345209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로지스틱 회귀분석</a:t>
            </a:r>
            <a:endParaRPr lang="ko-KR" altLang="en-US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F39FE-AE2E-6859-2C1F-B80EB0E803EB}"/>
              </a:ext>
            </a:extLst>
          </p:cNvPr>
          <p:cNvSpPr txBox="1"/>
          <p:nvPr/>
        </p:nvSpPr>
        <p:spPr>
          <a:xfrm>
            <a:off x="7561514" y="1931308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단순</a:t>
            </a:r>
            <a:r>
              <a:rPr lang="en-US" altLang="ko-KR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다중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회귀분석</a:t>
            </a:r>
          </a:p>
        </p:txBody>
      </p:sp>
    </p:spTree>
    <p:extLst>
      <p:ext uri="{BB962C8B-B14F-4D97-AF65-F5344CB8AC3E}">
        <p14:creationId xmlns:p14="http://schemas.microsoft.com/office/powerpoint/2010/main" val="79071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7548CE-D11C-D27B-74E2-2CA2EC83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BA7D1D-5AB0-9B47-45AB-8B276C9D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로지스틱 회귀분석 결과해석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67C7C11-F141-114D-11A8-B5484C69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1128712"/>
            <a:ext cx="7572375" cy="4600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167A983-A7AD-D2BF-7BF4-440D7905D041}"/>
              </a:ext>
            </a:extLst>
          </p:cNvPr>
          <p:cNvSpPr/>
          <p:nvPr/>
        </p:nvSpPr>
        <p:spPr>
          <a:xfrm>
            <a:off x="794865" y="4693648"/>
            <a:ext cx="5082363" cy="4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74A14-7054-874C-9090-F9D25AF8BD96}"/>
              </a:ext>
            </a:extLst>
          </p:cNvPr>
          <p:cNvSpPr txBox="1"/>
          <p:nvPr/>
        </p:nvSpPr>
        <p:spPr>
          <a:xfrm>
            <a:off x="6119034" y="4985835"/>
            <a:ext cx="30171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Null-Deviance – 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모형 유의성 검정</a:t>
            </a:r>
            <a:endParaRPr lang="en-US" altLang="ko-KR" sz="12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Residual Deviance – 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모형의 적합도 평가</a:t>
            </a:r>
            <a:endParaRPr lang="en-US" altLang="ko-KR" sz="12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2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검정통계랑</a:t>
            </a: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(LR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 RD-ND)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P-value = </a:t>
            </a:r>
            <a:r>
              <a:rPr lang="en-US" altLang="ko-KR" sz="12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Pr</a:t>
            </a: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(LR&gt;= </a:t>
            </a:r>
            <a:r>
              <a:rPr lang="en-US" altLang="ko-KR" sz="12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lr</a:t>
            </a: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관측값</a:t>
            </a: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*LR(Likelihood Ratio)  </a:t>
            </a:r>
          </a:p>
          <a:p>
            <a:r>
              <a:rPr lang="en-US" altLang="ko-KR" sz="12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df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 </a:t>
            </a:r>
            <a:r>
              <a:rPr lang="ko-KR" altLang="en-US" sz="12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카이제곱분포를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따르는 확률변수</a:t>
            </a:r>
            <a:b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대부분 코딩으로 확인가능</a:t>
            </a:r>
            <a:endParaRPr lang="ko-KR" altLang="en-US" sz="12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735CF8-4AD5-98A6-075C-A7C311C6227D}"/>
              </a:ext>
            </a:extLst>
          </p:cNvPr>
          <p:cNvSpPr/>
          <p:nvPr/>
        </p:nvSpPr>
        <p:spPr>
          <a:xfrm>
            <a:off x="803919" y="5161482"/>
            <a:ext cx="1061096" cy="18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0EA81-E4DE-7BB0-462F-5E2128D6CE02}"/>
              </a:ext>
            </a:extLst>
          </p:cNvPr>
          <p:cNvSpPr txBox="1"/>
          <p:nvPr/>
        </p:nvSpPr>
        <p:spPr>
          <a:xfrm>
            <a:off x="721660" y="580037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 설명력 확인</a:t>
            </a:r>
            <a:endParaRPr lang="en-US" altLang="ko-KR" sz="12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작을 수록 좋음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A149DE-1E27-D270-55BA-1102D41D1653}"/>
              </a:ext>
            </a:extLst>
          </p:cNvPr>
          <p:cNvCxnSpPr>
            <a:endCxn id="16" idx="0"/>
          </p:cNvCxnSpPr>
          <p:nvPr/>
        </p:nvCxnSpPr>
        <p:spPr>
          <a:xfrm>
            <a:off x="1334467" y="5341546"/>
            <a:ext cx="26952" cy="45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6E836A-897B-6775-CFCD-EA82DDBA0665}"/>
              </a:ext>
            </a:extLst>
          </p:cNvPr>
          <p:cNvSpPr/>
          <p:nvPr/>
        </p:nvSpPr>
        <p:spPr>
          <a:xfrm>
            <a:off x="3861613" y="2811800"/>
            <a:ext cx="2015616" cy="1104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78D56-C811-7B5C-6051-A8D539B74EC3}"/>
              </a:ext>
            </a:extLst>
          </p:cNvPr>
          <p:cNvSpPr txBox="1"/>
          <p:nvPr/>
        </p:nvSpPr>
        <p:spPr>
          <a:xfrm>
            <a:off x="6009478" y="2939586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Wald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test</a:t>
            </a:r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수행</a:t>
            </a:r>
            <a:endParaRPr lang="en-US" altLang="ko-KR" sz="12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2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독립변수가 종속변수에 영향을 미치는지</a:t>
            </a:r>
          </a:p>
        </p:txBody>
      </p:sp>
    </p:spTree>
    <p:extLst>
      <p:ext uri="{BB962C8B-B14F-4D97-AF65-F5344CB8AC3E}">
        <p14:creationId xmlns:p14="http://schemas.microsoft.com/office/powerpoint/2010/main" val="22838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/>
              <a:t>2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6274"/>
              </p:ext>
            </p:extLst>
          </p:nvPr>
        </p:nvGraphicFramePr>
        <p:xfrm>
          <a:off x="420306" y="3486545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오리엔테이션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 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데이터분석계획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수집 및 저장계획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통계기법이해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중간고사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70479"/>
                  </a:ext>
                </a:extLst>
              </a:tr>
            </a:tbl>
          </a:graphicData>
        </a:graphic>
      </p:graphicFrame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B50CC27D-D09B-0FF2-9382-63BF6066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05054"/>
              </p:ext>
            </p:extLst>
          </p:nvPr>
        </p:nvGraphicFramePr>
        <p:xfrm>
          <a:off x="4679950" y="3473034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39168968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통계기법이해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분석모형설계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통계기법이해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분석모형설계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분석기법 적용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분석기법 적용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 모형 평가 및 개선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분석결과 해석 및 활용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기말고사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4428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5FB22-9BBC-D609-7CBA-D35483E67D28}"/>
              </a:ext>
            </a:extLst>
          </p:cNvPr>
          <p:cNvSpPr/>
          <p:nvPr/>
        </p:nvSpPr>
        <p:spPr>
          <a:xfrm>
            <a:off x="420306" y="6043750"/>
            <a:ext cx="4068762" cy="369332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5560A-6900-01F9-8702-7886B0562176}"/>
              </a:ext>
            </a:extLst>
          </p:cNvPr>
          <p:cNvSpPr/>
          <p:nvPr/>
        </p:nvSpPr>
        <p:spPr>
          <a:xfrm>
            <a:off x="4679950" y="5668726"/>
            <a:ext cx="4068762" cy="3693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8A615A-3CD9-40C7-E7D7-ECEB87CA1767}"/>
              </a:ext>
            </a:extLst>
          </p:cNvPr>
          <p:cNvGrpSpPr/>
          <p:nvPr/>
        </p:nvGrpSpPr>
        <p:grpSpPr>
          <a:xfrm>
            <a:off x="290683" y="3243827"/>
            <a:ext cx="1197736" cy="379187"/>
            <a:chOff x="4688086" y="2023287"/>
            <a:chExt cx="1197736" cy="379187"/>
          </a:xfrm>
        </p:grpSpPr>
        <p:sp>
          <p:nvSpPr>
            <p:cNvPr id="32" name="오각형 74">
              <a:extLst>
                <a:ext uri="{FF2B5EF4-FFF2-40B4-BE49-F238E27FC236}">
                  <a16:creationId xmlns:a16="http://schemas.microsoft.com/office/drawing/2014/main" id="{D74B7E90-231C-9B85-44A5-B57185C31AFC}"/>
                </a:ext>
              </a:extLst>
            </p:cNvPr>
            <p:cNvSpPr/>
            <p:nvPr/>
          </p:nvSpPr>
          <p:spPr>
            <a:xfrm>
              <a:off x="4688086" y="2045731"/>
              <a:ext cx="1197736" cy="262792"/>
            </a:xfrm>
            <a:prstGeom prst="homePlate">
              <a:avLst/>
            </a:prstGeom>
            <a:gradFill>
              <a:gsLst>
                <a:gs pos="0">
                  <a:srgbClr val="005FA3"/>
                </a:gs>
                <a:gs pos="100000">
                  <a:srgbClr val="004274"/>
                </a:gs>
              </a:gsLst>
              <a:lin ang="54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46C807-3C61-E566-DC91-4328C27C5E78}"/>
                </a:ext>
              </a:extLst>
            </p:cNvPr>
            <p:cNvSpPr txBox="1"/>
            <p:nvPr/>
          </p:nvSpPr>
          <p:spPr>
            <a:xfrm>
              <a:off x="4723645" y="2023287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주차별</a:t>
              </a:r>
              <a:r>
                <a:rPr lang="ko-KR" altLang="en-US" sz="1400" b="1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강의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73E2ED0-28F1-FAA7-7B92-DFBBB55D2D54}"/>
                </a:ext>
              </a:extLst>
            </p:cNvPr>
            <p:cNvSpPr/>
            <p:nvPr/>
          </p:nvSpPr>
          <p:spPr>
            <a:xfrm rot="10800000">
              <a:off x="4688086" y="2303096"/>
              <a:ext cx="95130" cy="99378"/>
            </a:xfrm>
            <a:prstGeom prst="triangle">
              <a:avLst>
                <a:gd name="adj" fmla="val 0"/>
              </a:avLst>
            </a:prstGeom>
            <a:solidFill>
              <a:srgbClr val="00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B8CDAC-F6A3-9E60-92C8-3A41FB0F0DDD}"/>
              </a:ext>
            </a:extLst>
          </p:cNvPr>
          <p:cNvSpPr/>
          <p:nvPr/>
        </p:nvSpPr>
        <p:spPr>
          <a:xfrm>
            <a:off x="1288026" y="1009860"/>
            <a:ext cx="7460687" cy="1625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FDC8C-84E5-00AD-4E1B-6F97A2682DFB}"/>
              </a:ext>
            </a:extLst>
          </p:cNvPr>
          <p:cNvSpPr/>
          <p:nvPr/>
        </p:nvSpPr>
        <p:spPr>
          <a:xfrm>
            <a:off x="1288027" y="2706544"/>
            <a:ext cx="7460686" cy="43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7F3D3-A7BD-480D-993C-629EC7FA2A3E}"/>
              </a:ext>
            </a:extLst>
          </p:cNvPr>
          <p:cNvSpPr txBox="1"/>
          <p:nvPr/>
        </p:nvSpPr>
        <p:spPr>
          <a:xfrm>
            <a:off x="1302774" y="1171250"/>
            <a:ext cx="7445938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과목은 최근 급격한 발전을 보이는 빅데이터 분석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(Big Data Analytics)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대해 이론적 지식을 습득해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</a:t>
            </a:r>
            <a:r>
              <a:rPr lang="ko-KR" altLang="en-US" sz="1400" b="1" i="0" u="sng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개인 연구를 위한 역량을 제고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하는데 목적이 있다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분석기사 필기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데이터분석 준 전문가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400" dirty="0" err="1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ADsP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시준비를 위한 빅데이터 전반의 이론수업</a:t>
            </a: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B7327-0A56-46ED-ECC1-6EE2E80B79B6}"/>
              </a:ext>
            </a:extLst>
          </p:cNvPr>
          <p:cNvSpPr/>
          <p:nvPr/>
        </p:nvSpPr>
        <p:spPr>
          <a:xfrm>
            <a:off x="395288" y="2706544"/>
            <a:ext cx="843577" cy="439678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0900D-78DB-2803-55EE-ABB78167EB4C}"/>
              </a:ext>
            </a:extLst>
          </p:cNvPr>
          <p:cNvSpPr/>
          <p:nvPr/>
        </p:nvSpPr>
        <p:spPr>
          <a:xfrm>
            <a:off x="395288" y="1000029"/>
            <a:ext cx="843577" cy="1635105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수업 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0FA29-B67F-56A6-FD16-037F409A123B}"/>
              </a:ext>
            </a:extLst>
          </p:cNvPr>
          <p:cNvSpPr txBox="1"/>
          <p:nvPr/>
        </p:nvSpPr>
        <p:spPr>
          <a:xfrm>
            <a:off x="1329256" y="2722833"/>
            <a:ext cx="5306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유인물 및 자료제공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877C6C-03F5-9039-970E-040CDA6D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369036-3C43-4AED-9B48-F8D83235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지도</a:t>
            </a:r>
            <a:r>
              <a:rPr lang="en-US" altLang="ko-KR" dirty="0"/>
              <a:t>/</a:t>
            </a:r>
            <a:r>
              <a:rPr lang="ko-KR" altLang="en-US" dirty="0"/>
              <a:t>비지도학습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E16601-A21A-5409-1E72-C0B1162F782A}"/>
              </a:ext>
            </a:extLst>
          </p:cNvPr>
          <p:cNvGraphicFramePr>
            <a:graphicFrameLocks noGrp="1"/>
          </p:cNvGraphicFramePr>
          <p:nvPr/>
        </p:nvGraphicFramePr>
        <p:xfrm>
          <a:off x="401168" y="1103086"/>
          <a:ext cx="8277468" cy="513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882">
                  <a:extLst>
                    <a:ext uri="{9D8B030D-6E8A-4147-A177-3AD203B41FA5}">
                      <a16:colId xmlns:a16="http://schemas.microsoft.com/office/drawing/2014/main" val="50270939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584603016"/>
                    </a:ext>
                  </a:extLst>
                </a:gridCol>
                <a:gridCol w="6123215">
                  <a:extLst>
                    <a:ext uri="{9D8B030D-6E8A-4147-A177-3AD203B41FA5}">
                      <a16:colId xmlns:a16="http://schemas.microsoft.com/office/drawing/2014/main" val="8200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지도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비지도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2538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로지스틱회귀분석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신경망 모형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의사결정 트리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분류트리모형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KNN(K-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최근접 이웃 알고리즘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앙상블 모형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SVM(Support Vector Machine)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나이브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베이즈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4981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선형회귀분석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(Linear </a:t>
                      </a:r>
                      <a:r>
                        <a:rPr lang="en-US" altLang="ko-KR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Regreesion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의사결정 트리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회귀트리모형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SVR(Support Vector Regression)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신경망 모형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릿지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(Ridge)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라쏘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(Lasso)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1687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비지도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군집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K-means Clustering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SOM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DBSCAN(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밀도 기반 군집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병합 군집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계층 군집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3843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차원축소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PCA 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주성분분석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LDA (</a:t>
                      </a:r>
                      <a:r>
                        <a:rPr lang="ko-KR" altLang="en-US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선형판별분석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SVD (</a:t>
                      </a:r>
                      <a:r>
                        <a:rPr lang="ko-KR" altLang="en-US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특잇값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분해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MDS 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다차원 </a:t>
                      </a:r>
                      <a:r>
                        <a:rPr lang="ko-KR" altLang="en-US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척도법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250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연관분석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Apriori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76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13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35B662-E2D7-0EAB-E1B8-60CB8C3D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0A28E2-0454-73F1-F7B0-E2288687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의사결정나무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5F505FB-E3EB-C657-C94A-A48D8888A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5"/>
          <a:stretch/>
        </p:blipFill>
        <p:spPr bwMode="auto">
          <a:xfrm>
            <a:off x="0" y="1079995"/>
            <a:ext cx="8458201" cy="31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FAD30-6C9F-0D46-524F-D3CDBFFF7ED6}"/>
              </a:ext>
            </a:extLst>
          </p:cNvPr>
          <p:cNvSpPr txBox="1"/>
          <p:nvPr/>
        </p:nvSpPr>
        <p:spPr>
          <a:xfrm>
            <a:off x="8409535" y="1303805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root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AB326-8AE6-D23D-F5AB-E36F7FC9BD34}"/>
              </a:ext>
            </a:extLst>
          </p:cNvPr>
          <p:cNvSpPr txBox="1"/>
          <p:nvPr/>
        </p:nvSpPr>
        <p:spPr>
          <a:xfrm>
            <a:off x="8409535" y="192287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trunk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A70B4-277B-4A5F-3A5E-F8EF49D4CF4D}"/>
              </a:ext>
            </a:extLst>
          </p:cNvPr>
          <p:cNvSpPr txBox="1"/>
          <p:nvPr/>
        </p:nvSpPr>
        <p:spPr>
          <a:xfrm>
            <a:off x="8433868" y="2588535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branch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9F3E6-932C-7E60-8E23-8F7F93D8B97D}"/>
              </a:ext>
            </a:extLst>
          </p:cNvPr>
          <p:cNvSpPr txBox="1"/>
          <p:nvPr/>
        </p:nvSpPr>
        <p:spPr>
          <a:xfrm>
            <a:off x="8397212" y="322214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leaf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89E8A-A5EC-7A84-EB2A-261FE460F761}"/>
              </a:ext>
            </a:extLst>
          </p:cNvPr>
          <p:cNvSpPr txBox="1"/>
          <p:nvPr/>
        </p:nvSpPr>
        <p:spPr>
          <a:xfrm>
            <a:off x="163172" y="4353740"/>
            <a:ext cx="6433845" cy="2323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뿌리마디</a:t>
            </a:r>
            <a:r>
              <a:rPr lang="en-US" altLang="ko-KR" sz="1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(root node):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시작되는 마디로 전체 자료를 포함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자식마디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(child node):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하나의 마디로부터 분리되어 나간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이상의 마디들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부모마디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(parent node):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주어진 마디의 상위마디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끝마디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(terminal node):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자식마디가 없는 마디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중간마디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(internal node):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부모마디와 자식마디가 모두 있는 마디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(branch):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뿌리마디로부터 끝마디까지 연결된 마디들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깊이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(depth):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뿌리마디부터 끝마디까지의 중간마디들의 수</a:t>
            </a:r>
          </a:p>
        </p:txBody>
      </p:sp>
    </p:spTree>
    <p:extLst>
      <p:ext uri="{BB962C8B-B14F-4D97-AF65-F5344CB8AC3E}">
        <p14:creationId xmlns:p14="http://schemas.microsoft.com/office/powerpoint/2010/main" val="238804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FEDDD6-956F-9EAF-DB6D-ED577067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CE7882-0441-6B5A-1B84-2F921CF4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가지치기 기준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5A760C-3694-53C0-246D-7B2DF4442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93074"/>
              </p:ext>
            </p:extLst>
          </p:nvPr>
        </p:nvGraphicFramePr>
        <p:xfrm>
          <a:off x="494822" y="1960131"/>
          <a:ext cx="8154356" cy="293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589">
                  <a:extLst>
                    <a:ext uri="{9D8B030D-6E8A-4147-A177-3AD203B41FA5}">
                      <a16:colId xmlns:a16="http://schemas.microsoft.com/office/drawing/2014/main" val="866905926"/>
                    </a:ext>
                  </a:extLst>
                </a:gridCol>
                <a:gridCol w="2038589">
                  <a:extLst>
                    <a:ext uri="{9D8B030D-6E8A-4147-A177-3AD203B41FA5}">
                      <a16:colId xmlns:a16="http://schemas.microsoft.com/office/drawing/2014/main" val="1678099796"/>
                    </a:ext>
                  </a:extLst>
                </a:gridCol>
                <a:gridCol w="2038589">
                  <a:extLst>
                    <a:ext uri="{9D8B030D-6E8A-4147-A177-3AD203B41FA5}">
                      <a16:colId xmlns:a16="http://schemas.microsoft.com/office/drawing/2014/main" val="994657124"/>
                    </a:ext>
                  </a:extLst>
                </a:gridCol>
                <a:gridCol w="2038589">
                  <a:extLst>
                    <a:ext uri="{9D8B030D-6E8A-4147-A177-3AD203B41FA5}">
                      <a16:colId xmlns:a16="http://schemas.microsoft.com/office/drawing/2014/main" val="3482051918"/>
                    </a:ext>
                  </a:extLst>
                </a:gridCol>
              </a:tblGrid>
              <a:tr h="43236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CART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C4.5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CHAID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827450"/>
                  </a:ext>
                </a:extLst>
              </a:tr>
              <a:tr h="43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분류나무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027345"/>
                  </a:ext>
                </a:extLst>
              </a:tr>
              <a:tr h="43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회귀나무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예측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92695"/>
                  </a:ext>
                </a:extLst>
              </a:tr>
              <a:tr h="4323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예측변수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055266"/>
                  </a:ext>
                </a:extLst>
              </a:tr>
              <a:tr h="604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불순도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Gini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엔트로피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Chi-square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864021"/>
                  </a:ext>
                </a:extLst>
              </a:tr>
              <a:tr h="604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 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불순도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Anova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F-score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(p-value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작은쪽으로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분산 감소량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분산이 작은 방향으로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80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519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06BF1D-C267-A571-EC78-A06EE082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B2845-1E1D-61B4-EAB5-CB0D5888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지니 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EEA52-81BF-B541-DBCA-A5E8A763E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4" b="-3961"/>
          <a:stretch/>
        </p:blipFill>
        <p:spPr>
          <a:xfrm>
            <a:off x="3874883" y="1154316"/>
            <a:ext cx="1092310" cy="475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E75879-C46E-2962-3A74-342D4979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6" y="2226681"/>
            <a:ext cx="79914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2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22289D-0DE3-8798-8583-652083AC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4FB9C8-DE04-27DB-65EE-CFE9E3C8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엔트로피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1940BA-C6DD-277F-0431-81918D7F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780645"/>
            <a:ext cx="7810500" cy="60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25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2C01AF-896E-65CE-650C-9821D37C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D9DA24-5F89-1085-6625-A10F94A5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과대적합</a:t>
            </a:r>
            <a:r>
              <a:rPr lang="en-US" altLang="ko-KR" dirty="0"/>
              <a:t>, </a:t>
            </a:r>
            <a:r>
              <a:rPr lang="ko-KR" altLang="en-US" dirty="0"/>
              <a:t>과소적합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423918-74AB-92E3-A8FA-88E321187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7"/>
          <a:stretch/>
        </p:blipFill>
        <p:spPr bwMode="auto">
          <a:xfrm>
            <a:off x="762000" y="1077686"/>
            <a:ext cx="7620000" cy="520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187B2-3BFC-8259-8D6A-B3E07EF40933}"/>
              </a:ext>
            </a:extLst>
          </p:cNvPr>
          <p:cNvSpPr txBox="1"/>
          <p:nvPr/>
        </p:nvSpPr>
        <p:spPr>
          <a:xfrm>
            <a:off x="0" y="6642556"/>
            <a:ext cx="4635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777777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https://www.youtube.com/watch?v=dBLZg-RqoLg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1090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81540C-D723-FB15-37D2-79CB030E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8FFD89-2722-7240-C29C-501967C2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Hyperparameter Tunning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45A61D-4B61-D4EC-CB33-87CB207A5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9"/>
          <a:stretch/>
        </p:blipFill>
        <p:spPr bwMode="auto">
          <a:xfrm>
            <a:off x="401168" y="1050042"/>
            <a:ext cx="7012073" cy="29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nter image description here">
            <a:extLst>
              <a:ext uri="{FF2B5EF4-FFF2-40B4-BE49-F238E27FC236}">
                <a16:creationId xmlns:a16="http://schemas.microsoft.com/office/drawing/2014/main" id="{2F5E6252-0BDE-ACFF-98F9-F231A517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045" y="4426860"/>
            <a:ext cx="3054162" cy="24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2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D4831F-516D-4C56-D489-04D59F3D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E1C8C9-4D5F-6D65-8905-2BE2B76A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Search, Random Search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45F98-9B73-A2C4-5ED4-BCF22C92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3037"/>
            <a:ext cx="67056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9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32FCC8-427E-BDE2-3753-F0CA871E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C1798C-5C91-B877-D3D3-DFDCA450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교차검증 </a:t>
            </a:r>
            <a:r>
              <a:rPr lang="en-US" altLang="ko-KR" dirty="0"/>
              <a:t>(Cross Validation)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CA1079-7D09-8676-2F46-2B40C676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3535817"/>
            <a:ext cx="8198704" cy="332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4262E-98E5-A4E5-AF5E-830C38342543}"/>
              </a:ext>
            </a:extLst>
          </p:cNvPr>
          <p:cNvSpPr txBox="1"/>
          <p:nvPr/>
        </p:nvSpPr>
        <p:spPr>
          <a:xfrm>
            <a:off x="401169" y="3228040"/>
            <a:ext cx="4846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K-Fold Cross Validation (</a:t>
            </a:r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불균형 </a:t>
            </a:r>
            <a:r>
              <a:rPr lang="en-US" altLang="ko-KR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stratified k-fold CV)</a:t>
            </a:r>
            <a:endParaRPr lang="ko-KR" alt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5126" name="Picture 6" descr="Hold-out Method for Training Machine Learning Models - Analytics Yogi">
            <a:extLst>
              <a:ext uri="{FF2B5EF4-FFF2-40B4-BE49-F238E27FC236}">
                <a16:creationId xmlns:a16="http://schemas.microsoft.com/office/drawing/2014/main" id="{697C29CA-6C17-5F8D-38C2-14C971D50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3" b="28073"/>
          <a:stretch/>
        </p:blipFill>
        <p:spPr bwMode="auto">
          <a:xfrm>
            <a:off x="401169" y="1449014"/>
            <a:ext cx="5427208" cy="11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EB3DC6-CC60-F35B-33E1-0A960337E787}"/>
              </a:ext>
            </a:extLst>
          </p:cNvPr>
          <p:cNvSpPr txBox="1"/>
          <p:nvPr/>
        </p:nvSpPr>
        <p:spPr>
          <a:xfrm>
            <a:off x="401169" y="960941"/>
            <a:ext cx="250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Hold-out Cross Validation</a:t>
            </a:r>
            <a:endParaRPr lang="ko-KR" alt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207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CD71D-8EC8-4925-FF9C-9A05E009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10BE1C-D3D3-8BDF-8FC2-9B58B56F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  <a:r>
              <a:rPr lang="en-US" altLang="ko-KR" dirty="0"/>
              <a:t>(Bootstrap resampling)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9D74920-A335-3F22-F641-D2F3E607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1221516"/>
            <a:ext cx="7274379" cy="40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9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F83B5-8E6E-B28C-61AB-4683431E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55C328-32B9-54DF-4AEA-74C09C0D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</a:t>
            </a:r>
            <a:r>
              <a:rPr lang="en-US" altLang="ko-KR" dirty="0"/>
              <a:t>, </a:t>
            </a:r>
            <a:r>
              <a:rPr lang="ko-KR" altLang="en-US" dirty="0"/>
              <a:t>프로토타이핑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B75A3-B16B-23BD-A8CD-4A074B1E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27776"/>
            <a:ext cx="78105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3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4B051C-4392-8CF3-9EBC-FDF0B7A0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08ABF6-CF1D-276E-2030-951C439B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나선형</a:t>
            </a:r>
            <a:r>
              <a:rPr lang="en-US" altLang="ko-KR" dirty="0"/>
              <a:t>, </a:t>
            </a:r>
            <a:r>
              <a:rPr lang="ko-KR" altLang="en-US" dirty="0"/>
              <a:t>애자일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B9C38B-8C4A-E0F2-07A2-D8C823D5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5" y="907643"/>
            <a:ext cx="4733925" cy="2809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DDD000-2DDF-E217-7C44-9999CCF6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3547176"/>
            <a:ext cx="5305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7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D434B7-7D0B-A83B-03B0-63BE9D07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527C8C-9247-418B-B697-3C32B5F2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데이터마이닝</a:t>
            </a:r>
            <a:endParaRPr lang="ko-KR" altLang="en-US" dirty="0"/>
          </a:p>
        </p:txBody>
      </p:sp>
      <p:pic>
        <p:nvPicPr>
          <p:cNvPr id="1026" name="Picture 2" descr="alternate text">
            <a:extLst>
              <a:ext uri="{FF2B5EF4-FFF2-40B4-BE49-F238E27FC236}">
                <a16:creationId xmlns:a16="http://schemas.microsoft.com/office/drawing/2014/main" id="{2C3B4955-E54F-7277-211E-77FA126F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97" y="2903538"/>
            <a:ext cx="51720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0FA4E-4AE8-6C9D-0E7A-1FFB80DBEAE6}"/>
              </a:ext>
            </a:extLst>
          </p:cNvPr>
          <p:cNvSpPr txBox="1"/>
          <p:nvPr/>
        </p:nvSpPr>
        <p:spPr>
          <a:xfrm>
            <a:off x="421667" y="1026995"/>
            <a:ext cx="1739579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(Descriptive)</a:t>
            </a:r>
            <a:r>
              <a:rPr lang="ru-RU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추정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(Estimation)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2D6FA-B533-A2C9-6C94-E09FC2F4DB11}"/>
              </a:ext>
            </a:extLst>
          </p:cNvPr>
          <p:cNvSpPr txBox="1"/>
          <p:nvPr/>
        </p:nvSpPr>
        <p:spPr>
          <a:xfrm>
            <a:off x="3303305" y="918891"/>
            <a:ext cx="1931939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(Prediction)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(Classification)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회귀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(Regression)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9FD40-501E-B6DE-AC02-FD95F83FE900}"/>
              </a:ext>
            </a:extLst>
          </p:cNvPr>
          <p:cNvSpPr txBox="1"/>
          <p:nvPr/>
        </p:nvSpPr>
        <p:spPr>
          <a:xfrm>
            <a:off x="6377303" y="865413"/>
            <a:ext cx="2071401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군집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(Clustering)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연관분석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(Association)</a:t>
            </a:r>
            <a:endParaRPr lang="ru-RU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군집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(Clustering) </a:t>
            </a:r>
          </a:p>
        </p:txBody>
      </p:sp>
    </p:spTree>
    <p:extLst>
      <p:ext uri="{BB962C8B-B14F-4D97-AF65-F5344CB8AC3E}">
        <p14:creationId xmlns:p14="http://schemas.microsoft.com/office/powerpoint/2010/main" val="365938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2C01AF-896E-65CE-650C-9821D37C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D9DA24-5F89-1085-6625-A10F94A5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Whole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2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2C01AF-896E-65CE-650C-9821D37C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D9DA24-5F89-1085-6625-A10F94A5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992D65-1CB6-6241-5D2C-76A9AB50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29" y="2036800"/>
            <a:ext cx="52863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191461-2CF0-0F8D-DA93-E4A44383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C3EC82-9A35-D93F-7293-4A3D3FC1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변수들 간의 관계를 분석하는 방법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0CEC2E-3823-73BD-C79F-51AD271A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9" y="1786942"/>
            <a:ext cx="8557201" cy="328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BBBAF9-5481-6CA7-DB2C-308856C8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80F1CE-069C-D7FB-8E21-4AB883E2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통계분석 기법의 선택</a:t>
            </a:r>
          </a:p>
        </p:txBody>
      </p:sp>
      <p:pic>
        <p:nvPicPr>
          <p:cNvPr id="2050" name="Picture 2" descr="SPSS 22] 통계분석 기법의 선택_1 : 네이버 블로그">
            <a:extLst>
              <a:ext uri="{FF2B5EF4-FFF2-40B4-BE49-F238E27FC236}">
                <a16:creationId xmlns:a16="http://schemas.microsoft.com/office/drawing/2014/main" id="{F5954061-B5DA-AFCF-D95E-53EA83F9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9" y="1122587"/>
            <a:ext cx="8473925" cy="476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20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</TotalTime>
  <Words>881</Words>
  <Application>Microsoft Office PowerPoint</Application>
  <PresentationFormat>화면 슬라이드 쇼(4:3)</PresentationFormat>
  <Paragraphs>261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KoPub돋움체 Medium</vt:lpstr>
      <vt:lpstr>나눔스퀘어 네오 Regular</vt:lpstr>
      <vt:lpstr>맑은 고딕</vt:lpstr>
      <vt:lpstr>Arial</vt:lpstr>
      <vt:lpstr>Calibri</vt:lpstr>
      <vt:lpstr>Calibri Light</vt:lpstr>
      <vt:lpstr>Cambria Math</vt:lpstr>
      <vt:lpstr>Helvetica</vt:lpstr>
      <vt:lpstr>Wingdings</vt:lpstr>
      <vt:lpstr>Office 테마</vt:lpstr>
      <vt:lpstr>PowerPoint 프레젠테이션</vt:lpstr>
      <vt:lpstr>수업 목표</vt:lpstr>
      <vt:lpstr>폭포수, 프로토타이핑 모델</vt:lpstr>
      <vt:lpstr>나선형, 애자일 모델</vt:lpstr>
      <vt:lpstr>데이터마이닝</vt:lpstr>
      <vt:lpstr>Whole Process</vt:lpstr>
      <vt:lpstr>데이터 분할</vt:lpstr>
      <vt:lpstr>변수들 간의 관계를 분석하는 방법</vt:lpstr>
      <vt:lpstr>통계분석 기법의 선택</vt:lpstr>
      <vt:lpstr>분석기법(추정) – 회귀분석의 가정</vt:lpstr>
      <vt:lpstr>분석기법(추정) - 회귀분석</vt:lpstr>
      <vt:lpstr>분석기법(추정) - 모형적합성</vt:lpstr>
      <vt:lpstr>분석기법(추정) – 회귀분석 유의성 검증, 설명력</vt:lpstr>
      <vt:lpstr>로지스틱 회귀분석</vt:lpstr>
      <vt:lpstr>오즈와, 오즈비 (odds, odds ratio)</vt:lpstr>
      <vt:lpstr>로짓변환</vt:lpstr>
      <vt:lpstr>시그모이드(sigmoid)</vt:lpstr>
      <vt:lpstr>회귀계수 추정</vt:lpstr>
      <vt:lpstr>로지스틱 회귀분석 결과해석</vt:lpstr>
      <vt:lpstr>모델링, 지도/비지도학습</vt:lpstr>
      <vt:lpstr>의사결정나무</vt:lpstr>
      <vt:lpstr>가지치기 기준</vt:lpstr>
      <vt:lpstr>지니 지수</vt:lpstr>
      <vt:lpstr>엔트로피</vt:lpstr>
      <vt:lpstr>과대적합, 과소적합</vt:lpstr>
      <vt:lpstr>Hyperparameter Tunning</vt:lpstr>
      <vt:lpstr>Grid Search, Random Search</vt:lpstr>
      <vt:lpstr>교차검증 (Cross Validation)</vt:lpstr>
      <vt:lpstr>부트스트랩(Bootstrap resampling)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김초명</cp:lastModifiedBy>
  <cp:revision>78</cp:revision>
  <dcterms:created xsi:type="dcterms:W3CDTF">2023-08-16T02:40:43Z</dcterms:created>
  <dcterms:modified xsi:type="dcterms:W3CDTF">2024-05-22T15:45:12Z</dcterms:modified>
</cp:coreProperties>
</file>