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76" r:id="rId5"/>
    <p:sldId id="274" r:id="rId6"/>
    <p:sldId id="275" r:id="rId7"/>
    <p:sldId id="267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F2F2"/>
    <a:srgbClr val="7030A0"/>
    <a:srgbClr val="4472C4"/>
    <a:srgbClr val="FFC000"/>
    <a:srgbClr val="15658A"/>
    <a:srgbClr val="0093D0"/>
    <a:srgbClr val="03B4DE"/>
    <a:srgbClr val="0EB6E7"/>
    <a:srgbClr val="99D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5" autoAdjust="0"/>
    <p:restoredTop sz="84319" autoAdjust="0"/>
  </p:normalViewPr>
  <p:slideViewPr>
    <p:cSldViewPr snapToGrid="0" showGuides="1">
      <p:cViewPr varScale="1">
        <p:scale>
          <a:sx n="150" d="100"/>
          <a:sy n="150" d="100"/>
        </p:scale>
        <p:origin x="184" y="696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0317-C3EF-49CF-8DF4-001C3C66B4D8}" type="datetimeFigureOut">
              <a:rPr lang="ko-KR" altLang="en-US" smtClean="0"/>
              <a:t>2024. 6. 5.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0BF5-20D5-4A42-A62B-B44F8DF0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B8A9-4056-4503-B64C-BF1B4DA52135}" type="datetimeFigureOut">
              <a:rPr lang="ko-KR" altLang="en-US" smtClean="0"/>
              <a:t>2024. 6. 5.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0C86F-B3D4-476C-AB6C-FAB6FBF1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8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0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8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2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342900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56344" y="1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401169" y="3819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79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94343" y="6489990"/>
            <a:ext cx="2057400" cy="365125"/>
          </a:xfrm>
        </p:spPr>
        <p:txBody>
          <a:bodyPr/>
          <a:lstStyle>
            <a:lvl1pPr algn="r"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241588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248480" y="0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264067" y="4073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5981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4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5 Interesting Big Data Applications in Education - Big Data Analytics 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9926"/>
          <a:stretch/>
        </p:blipFill>
        <p:spPr bwMode="auto">
          <a:xfrm>
            <a:off x="5471070" y="0"/>
            <a:ext cx="3672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610027" y="3709829"/>
            <a:ext cx="41746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3000" spc="-126" dirty="0">
                <a:solidFill>
                  <a:srgbClr val="1F4F7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이해</a:t>
            </a:r>
            <a:endParaRPr lang="en-US" sz="3000" spc="-126" dirty="0">
              <a:solidFill>
                <a:srgbClr val="1F4F7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3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>
          <a:xfrm>
            <a:off x="806080" y="4341960"/>
            <a:ext cx="38513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94"/>
              </a:lnSpc>
            </a:pPr>
            <a:r>
              <a:rPr 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ICT</a:t>
            </a:r>
            <a:r>
              <a:rPr lang="ko-KR" alt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융합연구센터 김초명</a:t>
            </a:r>
            <a:endParaRPr lang="en-US" sz="1350" spc="46" dirty="0">
              <a:solidFill>
                <a:srgbClr val="447B9C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0" name="Group 3"/>
          <p:cNvGrpSpPr/>
          <p:nvPr/>
        </p:nvGrpSpPr>
        <p:grpSpPr>
          <a:xfrm>
            <a:off x="5471070" y="0"/>
            <a:ext cx="3672931" cy="6858000"/>
            <a:chOff x="0" y="0"/>
            <a:chExt cx="1934713" cy="2980305"/>
          </a:xfrm>
        </p:grpSpPr>
        <p:sp>
          <p:nvSpPr>
            <p:cNvPr id="21" name="Freeform 4"/>
            <p:cNvSpPr/>
            <p:nvPr/>
          </p:nvSpPr>
          <p:spPr>
            <a:xfrm>
              <a:off x="0" y="0"/>
              <a:ext cx="1934713" cy="2980305"/>
            </a:xfrm>
            <a:custGeom>
              <a:avLst/>
              <a:gdLst/>
              <a:ahLst/>
              <a:cxnLst/>
              <a:rect l="l" t="t" r="r" b="b"/>
              <a:pathLst>
                <a:path w="1934713" h="2980305">
                  <a:moveTo>
                    <a:pt x="0" y="0"/>
                  </a:moveTo>
                  <a:lnTo>
                    <a:pt x="1934713" y="0"/>
                  </a:lnTo>
                  <a:lnTo>
                    <a:pt x="1934713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43000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330"/>
                </a:lnSpc>
                <a:spcBef>
                  <a:spcPct val="0"/>
                </a:spcBef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132760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A64A5F-C151-CE9E-C4C3-276F3F6D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8C1FA1-4CD1-50FD-B7A3-95294B2C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앙상블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C7A26-61E5-9259-BB3F-DA4F052CD6F2}"/>
              </a:ext>
            </a:extLst>
          </p:cNvPr>
          <p:cNvSpPr txBox="1"/>
          <p:nvPr/>
        </p:nvSpPr>
        <p:spPr>
          <a:xfrm>
            <a:off x="187594" y="1195904"/>
            <a:ext cx="646331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보팅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87633-D2C4-381F-ABAA-84FAD96B8691}"/>
              </a:ext>
            </a:extLst>
          </p:cNvPr>
          <p:cNvSpPr txBox="1"/>
          <p:nvPr/>
        </p:nvSpPr>
        <p:spPr>
          <a:xfrm>
            <a:off x="258513" y="3783742"/>
            <a:ext cx="646331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배깅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73878-13CD-7B9A-8010-0639578586B9}"/>
              </a:ext>
            </a:extLst>
          </p:cNvPr>
          <p:cNvSpPr txBox="1"/>
          <p:nvPr/>
        </p:nvSpPr>
        <p:spPr>
          <a:xfrm>
            <a:off x="258514" y="5431263"/>
            <a:ext cx="877163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부스팅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2F08D-AF45-52F6-B510-11A790C02673}"/>
              </a:ext>
            </a:extLst>
          </p:cNvPr>
          <p:cNvSpPr txBox="1"/>
          <p:nvPr/>
        </p:nvSpPr>
        <p:spPr>
          <a:xfrm>
            <a:off x="1074897" y="1195904"/>
            <a:ext cx="1107996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하드보팅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EB9E2-31A4-8667-21D9-73511DD4739B}"/>
              </a:ext>
            </a:extLst>
          </p:cNvPr>
          <p:cNvSpPr txBox="1"/>
          <p:nvPr/>
        </p:nvSpPr>
        <p:spPr>
          <a:xfrm>
            <a:off x="1064757" y="1980495"/>
            <a:ext cx="1338828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소프트보팅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67B34-023C-0D6A-98C4-91C4AE38768F}"/>
              </a:ext>
            </a:extLst>
          </p:cNvPr>
          <p:cNvSpPr txBox="1"/>
          <p:nvPr/>
        </p:nvSpPr>
        <p:spPr>
          <a:xfrm>
            <a:off x="1135677" y="3783742"/>
            <a:ext cx="1604222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Random Forest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88C8D-CEC4-C0BF-2350-D83C54AD8008}"/>
              </a:ext>
            </a:extLst>
          </p:cNvPr>
          <p:cNvSpPr txBox="1"/>
          <p:nvPr/>
        </p:nvSpPr>
        <p:spPr>
          <a:xfrm>
            <a:off x="1213936" y="5431263"/>
            <a:ext cx="2160456" cy="46166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순서대로 학습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약한 분석 </a:t>
            </a:r>
            <a:endParaRPr kumimoji="1" lang="en-US" altLang="ko-KR" sz="1200" dirty="0"/>
          </a:p>
          <a:p>
            <a:r>
              <a:rPr kumimoji="1" lang="ko-KR" altLang="en-US" sz="1200" dirty="0"/>
              <a:t>모형에 가중치 부여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A0B48A-BA9E-C155-FA97-36FD17FFF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92" y="3299684"/>
            <a:ext cx="5254101" cy="31763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483B25-52C8-247B-98D3-042D49E5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472" y="728343"/>
            <a:ext cx="5254101" cy="20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1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6BE2CD-F690-2133-3AA2-57ABA7FE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7C3180-8FFC-70B3-6874-C3E763DA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379F29-138C-A943-4449-5AD16F49D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37" y="1135089"/>
            <a:ext cx="7772400" cy="50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2C2FAB-3014-5977-D2EC-B1AA7DFA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E8ABE6-1E23-F55A-E862-F9B285B1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C1C820-51E4-CD19-E1C1-A46A05E9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41" y="626076"/>
            <a:ext cx="4758117" cy="62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1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2D1AFD-A458-21B1-00F3-7D2164C8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0FA746-66A0-C527-C5B9-4DC450C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공간시각화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카토그램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CCF04C-7E6A-CEDA-AB0C-0DEFEE69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333500"/>
            <a:ext cx="3873500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E97CBA-0B09-AD67-A35A-9D280126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37" y="3429000"/>
            <a:ext cx="3701128" cy="31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1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4AFE57-CAB2-F48E-A763-A87B2F1A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52D7DA-AA88-1FB5-57EE-6159C04A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시각화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간트차트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7F45A1-5980-885F-D0EA-0310774B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43" y="1331383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4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7CBB1C-305C-194E-8505-DF6F6C2F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8B2B07-FA24-1094-247F-BFDC45BF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시계열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구성요소</a:t>
            </a:r>
          </a:p>
        </p:txBody>
      </p:sp>
      <p:pic>
        <p:nvPicPr>
          <p:cNvPr id="8" name="그림 7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209C4D67-A5B4-C97B-0BA6-9C1C0950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1" y="806045"/>
            <a:ext cx="6038647" cy="5982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E4956C-310C-7C1F-B4DD-C6B2ECC3BDEB}"/>
              </a:ext>
            </a:extLst>
          </p:cNvPr>
          <p:cNvSpPr txBox="1"/>
          <p:nvPr/>
        </p:nvSpPr>
        <p:spPr>
          <a:xfrm>
            <a:off x="7133061" y="28135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추세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17A15-0341-84E8-2175-D3CCE63CDD5E}"/>
              </a:ext>
            </a:extLst>
          </p:cNvPr>
          <p:cNvSpPr txBox="1"/>
          <p:nvPr/>
        </p:nvSpPr>
        <p:spPr>
          <a:xfrm>
            <a:off x="7133061" y="42554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계절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40A17-F15A-934C-CFB7-7F8C689DD7D9}"/>
              </a:ext>
            </a:extLst>
          </p:cNvPr>
          <p:cNvSpPr txBox="1"/>
          <p:nvPr/>
        </p:nvSpPr>
        <p:spPr>
          <a:xfrm>
            <a:off x="6775880" y="550984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불규칙</a:t>
            </a:r>
            <a:endParaRPr kumimoji="1" lang="en-US" altLang="ko-KR" dirty="0"/>
          </a:p>
          <a:p>
            <a:pPr algn="ctr"/>
            <a:r>
              <a:rPr kumimoji="1" lang="ko-KR" altLang="en-US" dirty="0" err="1"/>
              <a:t>잔차보고</a:t>
            </a:r>
            <a:r>
              <a:rPr kumimoji="1" lang="ko-KR" altLang="en-US" dirty="0"/>
              <a:t> 파악</a:t>
            </a:r>
          </a:p>
        </p:txBody>
      </p:sp>
    </p:spTree>
    <p:extLst>
      <p:ext uri="{BB962C8B-B14F-4D97-AF65-F5344CB8AC3E}">
        <p14:creationId xmlns:p14="http://schemas.microsoft.com/office/powerpoint/2010/main" val="344937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2CD6AD-1E0A-B9DC-AA80-A8930630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A77928-B331-FDB4-E86A-A45BF08E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7ABF4A-547D-30C7-E36D-0CCC17EE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82" y="3010258"/>
            <a:ext cx="6305844" cy="38217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EF9FD2-87D7-326B-F6C5-816D5502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59515"/>
            <a:ext cx="7772400" cy="21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0C78DB-0A36-7F32-C70F-633453CA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D355E9-B4D4-02D4-F20A-4867F5AF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텍스트마이닝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14705E-458D-5664-DEDD-E529AA20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7" y="1164981"/>
            <a:ext cx="5588000" cy="323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D20601-879C-4E98-F8FA-75BC89141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175" y="2088662"/>
            <a:ext cx="2844800" cy="1206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9946F3-4B18-3335-3B64-B02EF95AB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558" y="4829043"/>
            <a:ext cx="3040185" cy="18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/>
              <a:t>2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6274"/>
              </p:ext>
            </p:extLst>
          </p:nvPr>
        </p:nvGraphicFramePr>
        <p:xfrm>
          <a:off x="420306" y="3486545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오리엔테이션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 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데이터분석계획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수집 및 저장계획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통계기법이해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중간고사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70479"/>
                  </a:ext>
                </a:extLst>
              </a:tr>
            </a:tbl>
          </a:graphicData>
        </a:graphic>
      </p:graphicFrame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B50CC27D-D09B-0FF2-9382-63BF6066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05054"/>
              </p:ext>
            </p:extLst>
          </p:nvPr>
        </p:nvGraphicFramePr>
        <p:xfrm>
          <a:off x="4679950" y="3473034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39168968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통계기법이해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분석모형설계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통계기법이해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분석모형설계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분석기법 적용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분석기법 적용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 모형 평가 및 개선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분석결과 해석 및 활용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기말고사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4428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5FB22-9BBC-D609-7CBA-D35483E67D28}"/>
              </a:ext>
            </a:extLst>
          </p:cNvPr>
          <p:cNvSpPr/>
          <p:nvPr/>
        </p:nvSpPr>
        <p:spPr>
          <a:xfrm>
            <a:off x="420306" y="6043750"/>
            <a:ext cx="4068762" cy="369332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5560A-6900-01F9-8702-7886B0562176}"/>
              </a:ext>
            </a:extLst>
          </p:cNvPr>
          <p:cNvSpPr/>
          <p:nvPr/>
        </p:nvSpPr>
        <p:spPr>
          <a:xfrm>
            <a:off x="4679950" y="5668726"/>
            <a:ext cx="4068762" cy="3693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8A615A-3CD9-40C7-E7D7-ECEB87CA1767}"/>
              </a:ext>
            </a:extLst>
          </p:cNvPr>
          <p:cNvGrpSpPr/>
          <p:nvPr/>
        </p:nvGrpSpPr>
        <p:grpSpPr>
          <a:xfrm>
            <a:off x="290683" y="3243827"/>
            <a:ext cx="1197736" cy="379187"/>
            <a:chOff x="4688086" y="2023287"/>
            <a:chExt cx="1197736" cy="379187"/>
          </a:xfrm>
        </p:grpSpPr>
        <p:sp>
          <p:nvSpPr>
            <p:cNvPr id="32" name="오각형 74">
              <a:extLst>
                <a:ext uri="{FF2B5EF4-FFF2-40B4-BE49-F238E27FC236}">
                  <a16:creationId xmlns:a16="http://schemas.microsoft.com/office/drawing/2014/main" id="{D74B7E90-231C-9B85-44A5-B57185C31AFC}"/>
                </a:ext>
              </a:extLst>
            </p:cNvPr>
            <p:cNvSpPr/>
            <p:nvPr/>
          </p:nvSpPr>
          <p:spPr>
            <a:xfrm>
              <a:off x="4688086" y="2045731"/>
              <a:ext cx="1197736" cy="262792"/>
            </a:xfrm>
            <a:prstGeom prst="homePlate">
              <a:avLst/>
            </a:prstGeom>
            <a:gradFill>
              <a:gsLst>
                <a:gs pos="0">
                  <a:srgbClr val="005FA3"/>
                </a:gs>
                <a:gs pos="100000">
                  <a:srgbClr val="004274"/>
                </a:gs>
              </a:gsLst>
              <a:lin ang="54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46C807-3C61-E566-DC91-4328C27C5E78}"/>
                </a:ext>
              </a:extLst>
            </p:cNvPr>
            <p:cNvSpPr txBox="1"/>
            <p:nvPr/>
          </p:nvSpPr>
          <p:spPr>
            <a:xfrm>
              <a:off x="4723645" y="2023287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주차별</a:t>
              </a:r>
              <a:r>
                <a:rPr lang="ko-KR" altLang="en-US" sz="1400" b="1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강의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73E2ED0-28F1-FAA7-7B92-DFBBB55D2D54}"/>
                </a:ext>
              </a:extLst>
            </p:cNvPr>
            <p:cNvSpPr/>
            <p:nvPr/>
          </p:nvSpPr>
          <p:spPr>
            <a:xfrm rot="10800000">
              <a:off x="4688086" y="2303096"/>
              <a:ext cx="95130" cy="99378"/>
            </a:xfrm>
            <a:prstGeom prst="triangle">
              <a:avLst>
                <a:gd name="adj" fmla="val 0"/>
              </a:avLst>
            </a:prstGeom>
            <a:solidFill>
              <a:srgbClr val="00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B8CDAC-F6A3-9E60-92C8-3A41FB0F0DDD}"/>
              </a:ext>
            </a:extLst>
          </p:cNvPr>
          <p:cNvSpPr/>
          <p:nvPr/>
        </p:nvSpPr>
        <p:spPr>
          <a:xfrm>
            <a:off x="1288026" y="1009860"/>
            <a:ext cx="7460687" cy="1625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FDC8C-84E5-00AD-4E1B-6F97A2682DFB}"/>
              </a:ext>
            </a:extLst>
          </p:cNvPr>
          <p:cNvSpPr/>
          <p:nvPr/>
        </p:nvSpPr>
        <p:spPr>
          <a:xfrm>
            <a:off x="1288027" y="2706544"/>
            <a:ext cx="7460686" cy="43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7F3D3-A7BD-480D-993C-629EC7FA2A3E}"/>
              </a:ext>
            </a:extLst>
          </p:cNvPr>
          <p:cNvSpPr txBox="1"/>
          <p:nvPr/>
        </p:nvSpPr>
        <p:spPr>
          <a:xfrm>
            <a:off x="1302774" y="1171250"/>
            <a:ext cx="7445938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과목은 최근 급격한 발전을 보이는 빅데이터 분석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(Big Data Analytics)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대해 이론적 지식을 습득해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</a:t>
            </a:r>
            <a:r>
              <a:rPr lang="ko-KR" altLang="en-US" sz="1400" b="1" i="0" u="sng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개인 연구를 위한 역량을 제고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하는데 목적이 있다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분석기사 필기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데이터분석 준 전문가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400" dirty="0" err="1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ADsP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시준비를 위한 빅데이터 전반의 이론수업</a:t>
            </a: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B7327-0A56-46ED-ECC1-6EE2E80B79B6}"/>
              </a:ext>
            </a:extLst>
          </p:cNvPr>
          <p:cNvSpPr/>
          <p:nvPr/>
        </p:nvSpPr>
        <p:spPr>
          <a:xfrm>
            <a:off x="395288" y="2706544"/>
            <a:ext cx="843577" cy="439678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0900D-78DB-2803-55EE-ABB78167EB4C}"/>
              </a:ext>
            </a:extLst>
          </p:cNvPr>
          <p:cNvSpPr/>
          <p:nvPr/>
        </p:nvSpPr>
        <p:spPr>
          <a:xfrm>
            <a:off x="395288" y="1000029"/>
            <a:ext cx="843577" cy="1635105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수업 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0FA29-B67F-56A6-FD16-037F409A123B}"/>
              </a:ext>
            </a:extLst>
          </p:cNvPr>
          <p:cNvSpPr txBox="1"/>
          <p:nvPr/>
        </p:nvSpPr>
        <p:spPr>
          <a:xfrm>
            <a:off x="1329256" y="2722833"/>
            <a:ext cx="5306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유인물 및 자료제공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9EC171-C9CB-2732-4FD7-1D51C4A3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C3EFF6-76FB-F416-F923-74C88216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빅데이터 결과해석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2F7EA-F205-03FE-39E7-C88BD77E9339}"/>
              </a:ext>
            </a:extLst>
          </p:cNvPr>
          <p:cNvSpPr txBox="1"/>
          <p:nvPr/>
        </p:nvSpPr>
        <p:spPr>
          <a:xfrm>
            <a:off x="317932" y="1656537"/>
            <a:ext cx="646331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군집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B164C-E689-05F2-0892-F6488A65F1BA}"/>
              </a:ext>
            </a:extLst>
          </p:cNvPr>
          <p:cNvSpPr txBox="1"/>
          <p:nvPr/>
        </p:nvSpPr>
        <p:spPr>
          <a:xfrm>
            <a:off x="317932" y="2994464"/>
            <a:ext cx="646331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분류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566E0-3B0C-EBE4-978F-C0A689D3F804}"/>
              </a:ext>
            </a:extLst>
          </p:cNvPr>
          <p:cNvSpPr txBox="1"/>
          <p:nvPr/>
        </p:nvSpPr>
        <p:spPr>
          <a:xfrm>
            <a:off x="317933" y="4355098"/>
            <a:ext cx="646331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군집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D30E6-C5F6-FD33-8A72-44FA5CC87EB7}"/>
              </a:ext>
            </a:extLst>
          </p:cNvPr>
          <p:cNvSpPr txBox="1"/>
          <p:nvPr/>
        </p:nvSpPr>
        <p:spPr>
          <a:xfrm>
            <a:off x="1351006" y="1194872"/>
            <a:ext cx="723275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범주형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C7ACD-3F73-934D-7F67-9860F5FCB2E3}"/>
              </a:ext>
            </a:extLst>
          </p:cNvPr>
          <p:cNvSpPr txBox="1"/>
          <p:nvPr/>
        </p:nvSpPr>
        <p:spPr>
          <a:xfrm>
            <a:off x="1351005" y="2106206"/>
            <a:ext cx="723275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연속형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91A07-0D02-504B-0E7B-CEBA9E6E3018}"/>
              </a:ext>
            </a:extLst>
          </p:cNvPr>
          <p:cNvSpPr txBox="1"/>
          <p:nvPr/>
        </p:nvSpPr>
        <p:spPr>
          <a:xfrm>
            <a:off x="2335427" y="821918"/>
            <a:ext cx="723275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자카드</a:t>
            </a:r>
            <a:endParaRPr kumimoji="1"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66E5A-1045-043E-C898-BB1B4475BF11}"/>
              </a:ext>
            </a:extLst>
          </p:cNvPr>
          <p:cNvSpPr txBox="1"/>
          <p:nvPr/>
        </p:nvSpPr>
        <p:spPr>
          <a:xfrm>
            <a:off x="2335427" y="1348760"/>
            <a:ext cx="1298625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혼동행렬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ROC</a:t>
            </a:r>
            <a:endParaRPr kumimoji="1"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64C9D-EC96-D874-239B-9773F60F0D13}"/>
              </a:ext>
            </a:extLst>
          </p:cNvPr>
          <p:cNvSpPr txBox="1"/>
          <p:nvPr/>
        </p:nvSpPr>
        <p:spPr>
          <a:xfrm>
            <a:off x="2335426" y="2106206"/>
            <a:ext cx="6080511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유클리드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맨해튼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민코프스키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표준화거리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마할라노비스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캔버라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체비셰프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2F755-C3F2-328A-5074-9BE12022507C}"/>
              </a:ext>
            </a:extLst>
          </p:cNvPr>
          <p:cNvSpPr txBox="1"/>
          <p:nvPr/>
        </p:nvSpPr>
        <p:spPr>
          <a:xfrm>
            <a:off x="1293340" y="3017540"/>
            <a:ext cx="1298625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혼동행렬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ROC</a:t>
            </a:r>
            <a:endParaRPr kumimoji="1"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960C-5C23-1238-9900-DC87BBDB11BD}"/>
              </a:ext>
            </a:extLst>
          </p:cNvPr>
          <p:cNvSpPr txBox="1"/>
          <p:nvPr/>
        </p:nvSpPr>
        <p:spPr>
          <a:xfrm>
            <a:off x="2788508" y="3017539"/>
            <a:ext cx="3201517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정확도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정밀도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재현율</a:t>
            </a:r>
            <a:r>
              <a:rPr kumimoji="1" lang="en-US" altLang="ko-KR" sz="1400" dirty="0"/>
              <a:t>/</a:t>
            </a:r>
            <a:r>
              <a:rPr kumimoji="1" lang="ko-KR" altLang="en-US" sz="1400" dirty="0"/>
              <a:t>민감도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특이도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BF50E-BD06-F92C-FFE1-1FD0EA599A7F}"/>
              </a:ext>
            </a:extLst>
          </p:cNvPr>
          <p:cNvSpPr txBox="1"/>
          <p:nvPr/>
        </p:nvSpPr>
        <p:spPr>
          <a:xfrm>
            <a:off x="1293339" y="4378543"/>
            <a:ext cx="2367956" cy="95410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MAE :  </a:t>
            </a:r>
            <a:r>
              <a:rPr kumimoji="1" lang="ko-KR" altLang="en-US" sz="1400" dirty="0"/>
              <a:t>평균절대오차</a:t>
            </a:r>
            <a:endParaRPr kumimoji="1" lang="en-US" altLang="ko-KR" sz="1400" dirty="0"/>
          </a:p>
          <a:p>
            <a:r>
              <a:rPr kumimoji="1" lang="en-US" altLang="ko-KR" sz="1400" dirty="0"/>
              <a:t>MSE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 </a:t>
            </a:r>
            <a:r>
              <a:rPr kumimoji="1" lang="ko-KR" altLang="en-US" sz="1400" dirty="0" err="1"/>
              <a:t>평균제곱오차</a:t>
            </a:r>
            <a:endParaRPr kumimoji="1" lang="en-US" altLang="ko-KR" sz="1400" dirty="0"/>
          </a:p>
          <a:p>
            <a:r>
              <a:rPr kumimoji="1" lang="en-US" altLang="ko-KR" sz="1400" dirty="0"/>
              <a:t>RMSE : </a:t>
            </a:r>
            <a:r>
              <a:rPr kumimoji="1" lang="ko-KR" altLang="en-US" sz="1400" dirty="0" err="1"/>
              <a:t>평균제곱근오차</a:t>
            </a:r>
            <a:endParaRPr kumimoji="1" lang="en-US" altLang="ko-KR" sz="1400" dirty="0"/>
          </a:p>
          <a:p>
            <a:r>
              <a:rPr kumimoji="1" lang="en-US" altLang="ko-KR" sz="1400" dirty="0"/>
              <a:t>MAPE : </a:t>
            </a:r>
            <a:r>
              <a:rPr kumimoji="1" lang="ko-KR" altLang="en-US" sz="1400" dirty="0" err="1"/>
              <a:t>평균절대백분율오차</a:t>
            </a:r>
            <a:endParaRPr kumimoji="1"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4B5B9-AEE3-33EF-07D6-B15B60E28366}"/>
              </a:ext>
            </a:extLst>
          </p:cNvPr>
          <p:cNvSpPr txBox="1"/>
          <p:nvPr/>
        </p:nvSpPr>
        <p:spPr>
          <a:xfrm>
            <a:off x="4123036" y="4270820"/>
            <a:ext cx="2031325" cy="116955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R</a:t>
            </a:r>
            <a:r>
              <a:rPr kumimoji="1" lang="en-US" altLang="ko-KR" sz="1400" baseline="30000" dirty="0"/>
              <a:t>2 </a:t>
            </a:r>
            <a:r>
              <a:rPr kumimoji="1" lang="en-US" altLang="ko-KR" sz="1400" dirty="0"/>
              <a:t>– </a:t>
            </a:r>
            <a:r>
              <a:rPr kumimoji="1" lang="ko-KR" altLang="en-US" sz="1400" dirty="0"/>
              <a:t>결정계수</a:t>
            </a:r>
            <a:endParaRPr kumimoji="1" lang="en-US" altLang="ko-KR" sz="1400" dirty="0"/>
          </a:p>
          <a:p>
            <a:r>
              <a:rPr kumimoji="1" lang="en-US" altLang="ko-KR" sz="1400" dirty="0"/>
              <a:t>adj.R</a:t>
            </a:r>
            <a:r>
              <a:rPr kumimoji="1" lang="en-US" altLang="ko-KR" sz="1400" baseline="30000" dirty="0"/>
              <a:t>2 </a:t>
            </a:r>
            <a:r>
              <a:rPr kumimoji="1" lang="en-US" altLang="ko-KR" sz="1400" dirty="0"/>
              <a:t>-</a:t>
            </a:r>
            <a:r>
              <a:rPr kumimoji="1" lang="ko-KR" altLang="en-US" sz="1400" dirty="0"/>
              <a:t> 수정된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결정계수</a:t>
            </a:r>
            <a:endParaRPr kumimoji="1" lang="en-US" altLang="ko-KR" sz="1400" dirty="0"/>
          </a:p>
          <a:p>
            <a:r>
              <a:rPr kumimoji="1" lang="en-US" altLang="ko-KR" sz="1400" dirty="0"/>
              <a:t>SST</a:t>
            </a:r>
          </a:p>
          <a:p>
            <a:r>
              <a:rPr kumimoji="1" lang="en-US" altLang="ko-KR" sz="1400" dirty="0"/>
              <a:t>SSR</a:t>
            </a:r>
          </a:p>
          <a:p>
            <a:r>
              <a:rPr kumimoji="1" lang="en-US" altLang="ko-KR" sz="1400" dirty="0"/>
              <a:t>SSE</a:t>
            </a:r>
            <a:endParaRPr kumimoji="1" lang="ko-KR" altLang="en-US" sz="1400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688DA-89EE-D4E7-B267-88285693FD64}"/>
              </a:ext>
            </a:extLst>
          </p:cNvPr>
          <p:cNvSpPr txBox="1"/>
          <p:nvPr/>
        </p:nvSpPr>
        <p:spPr>
          <a:xfrm>
            <a:off x="6616102" y="4593985"/>
            <a:ext cx="723275" cy="5232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산점도</a:t>
            </a:r>
            <a:endParaRPr kumimoji="1" lang="en-US" altLang="ko-KR" sz="1400" dirty="0"/>
          </a:p>
          <a:p>
            <a:r>
              <a:rPr kumimoji="1" lang="en-US" altLang="ko-KR" sz="1400" dirty="0" err="1"/>
              <a:t>QQplot</a:t>
            </a:r>
            <a:endParaRPr kumimoji="1" lang="ko-KR" altLang="en-US" sz="1400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33976CE-0B0C-0E29-9D64-C3F76CA57D1F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964263" y="1348761"/>
            <a:ext cx="386743" cy="492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ECD8CF0B-E3C9-E200-4A87-E37485ED4D2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074281" y="975807"/>
            <a:ext cx="261146" cy="372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A5D0843-00C8-2A37-B197-19893BCBCD5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074281" y="1348761"/>
            <a:ext cx="261146" cy="153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FF917CE0-B194-2CE1-CE8A-D3A176CA01C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964263" y="1841203"/>
            <a:ext cx="386742" cy="418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FE647678-B848-CFA3-ED4E-BF4C7315939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074280" y="2260095"/>
            <a:ext cx="2611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A7DF8AA3-8B78-13D6-920E-34E77879243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64263" y="3171429"/>
            <a:ext cx="329077" cy="7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3C04BD4-46CF-E92F-2DDE-94819D35FC5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591965" y="3171428"/>
            <a:ext cx="19654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73498685-0B32-251D-3676-518219D09FD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964264" y="4539764"/>
            <a:ext cx="329075" cy="315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12DAF830-1F2E-6BE2-AFE3-F3B01AE1006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661295" y="4855596"/>
            <a:ext cx="461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87E5FA44-FF40-AE83-F03E-9B5269B0E6F5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154361" y="4855595"/>
            <a:ext cx="461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E3DDC9-E3E9-A18B-71A1-257C38A5C7D4}"/>
              </a:ext>
            </a:extLst>
          </p:cNvPr>
          <p:cNvSpPr/>
          <p:nvPr/>
        </p:nvSpPr>
        <p:spPr>
          <a:xfrm>
            <a:off x="2279158" y="766274"/>
            <a:ext cx="867696" cy="428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5A92D90-104A-B845-EA31-9B2C4ECA24CE}"/>
              </a:ext>
            </a:extLst>
          </p:cNvPr>
          <p:cNvSpPr/>
          <p:nvPr/>
        </p:nvSpPr>
        <p:spPr>
          <a:xfrm>
            <a:off x="1245994" y="2887820"/>
            <a:ext cx="4850005" cy="54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0C5933F-36F4-9A3A-2354-BF4FE1559D5F}"/>
              </a:ext>
            </a:extLst>
          </p:cNvPr>
          <p:cNvSpPr/>
          <p:nvPr/>
        </p:nvSpPr>
        <p:spPr>
          <a:xfrm>
            <a:off x="2335426" y="2059928"/>
            <a:ext cx="2401331" cy="398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4FE588E-F989-88DA-CC68-387DEB6F303C}"/>
              </a:ext>
            </a:extLst>
          </p:cNvPr>
          <p:cNvSpPr/>
          <p:nvPr/>
        </p:nvSpPr>
        <p:spPr>
          <a:xfrm>
            <a:off x="1269665" y="4355097"/>
            <a:ext cx="2401331" cy="694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47142C4-AD2B-D2F4-9318-EC08A5079CC7}"/>
              </a:ext>
            </a:extLst>
          </p:cNvPr>
          <p:cNvSpPr/>
          <p:nvPr/>
        </p:nvSpPr>
        <p:spPr>
          <a:xfrm>
            <a:off x="3983900" y="4160075"/>
            <a:ext cx="2268619" cy="1383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210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A00A47-B258-2D29-1F84-AFA98C8F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A63F34-312E-29D5-C1CA-006C8BD4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빅데이터 결과해석 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유의성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적합성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B4672-6EDA-E0E8-5DF3-FDC50285D4F6}"/>
              </a:ext>
            </a:extLst>
          </p:cNvPr>
          <p:cNvSpPr txBox="1"/>
          <p:nvPr/>
        </p:nvSpPr>
        <p:spPr>
          <a:xfrm>
            <a:off x="344113" y="1471871"/>
            <a:ext cx="1107996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교차검증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B2775-73A5-6A36-B6AC-EA777B73D320}"/>
              </a:ext>
            </a:extLst>
          </p:cNvPr>
          <p:cNvSpPr txBox="1"/>
          <p:nvPr/>
        </p:nvSpPr>
        <p:spPr>
          <a:xfrm>
            <a:off x="277351" y="3267428"/>
            <a:ext cx="1338828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모수유의성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89736-AF34-53D8-B914-537EF2516123}"/>
              </a:ext>
            </a:extLst>
          </p:cNvPr>
          <p:cNvSpPr txBox="1"/>
          <p:nvPr/>
        </p:nvSpPr>
        <p:spPr>
          <a:xfrm>
            <a:off x="277351" y="5386129"/>
            <a:ext cx="877163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적합성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0FC9C-0E41-1F0B-8E96-9A535556B322}"/>
              </a:ext>
            </a:extLst>
          </p:cNvPr>
          <p:cNvSpPr txBox="1"/>
          <p:nvPr/>
        </p:nvSpPr>
        <p:spPr>
          <a:xfrm>
            <a:off x="2109841" y="1073863"/>
            <a:ext cx="609141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K-fold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02D40-9C9C-A47F-98FE-38924F00601F}"/>
              </a:ext>
            </a:extLst>
          </p:cNvPr>
          <p:cNvSpPr txBox="1"/>
          <p:nvPr/>
        </p:nvSpPr>
        <p:spPr>
          <a:xfrm>
            <a:off x="2109841" y="1863743"/>
            <a:ext cx="902811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홀드아웃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7FA6D-8473-F2E2-7E74-BA6AEA2C20C2}"/>
              </a:ext>
            </a:extLst>
          </p:cNvPr>
          <p:cNvSpPr txBox="1"/>
          <p:nvPr/>
        </p:nvSpPr>
        <p:spPr>
          <a:xfrm>
            <a:off x="4087747" y="1386690"/>
            <a:ext cx="1202573" cy="52322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리브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 </a:t>
            </a:r>
            <a:r>
              <a:rPr kumimoji="1" lang="ko-KR" altLang="en-US" sz="1400" dirty="0"/>
              <a:t>아웃</a:t>
            </a:r>
            <a:endParaRPr kumimoji="1" lang="en-US" altLang="ko-KR" sz="1400" dirty="0"/>
          </a:p>
          <a:p>
            <a:r>
              <a:rPr kumimoji="1" lang="ko-KR" altLang="en-US" sz="1400" dirty="0" err="1"/>
              <a:t>리브</a:t>
            </a:r>
            <a:r>
              <a:rPr kumimoji="1" lang="ko-KR" altLang="en-US" sz="1400" dirty="0"/>
              <a:t> 원 아웃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5D57-020E-CBEE-98B1-66FC364B2849}"/>
              </a:ext>
            </a:extLst>
          </p:cNvPr>
          <p:cNvSpPr txBox="1"/>
          <p:nvPr/>
        </p:nvSpPr>
        <p:spPr>
          <a:xfrm>
            <a:off x="2109842" y="2653623"/>
            <a:ext cx="543739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평균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ECD8D-924D-D838-8936-3FDABB8A7531}"/>
              </a:ext>
            </a:extLst>
          </p:cNvPr>
          <p:cNvSpPr txBox="1"/>
          <p:nvPr/>
        </p:nvSpPr>
        <p:spPr>
          <a:xfrm>
            <a:off x="2109841" y="3880128"/>
            <a:ext cx="543739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분산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CB25F-73E7-95AE-BE68-19D0682BDEC6}"/>
              </a:ext>
            </a:extLst>
          </p:cNvPr>
          <p:cNvSpPr txBox="1"/>
          <p:nvPr/>
        </p:nvSpPr>
        <p:spPr>
          <a:xfrm>
            <a:off x="3473476" y="2337396"/>
            <a:ext cx="614271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z</a:t>
            </a:r>
            <a:r>
              <a:rPr kumimoji="1" lang="ko-KR" altLang="en-US" sz="1400" dirty="0"/>
              <a:t>검증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BF130-B0BB-CC77-B54C-437A07812F64}"/>
              </a:ext>
            </a:extLst>
          </p:cNvPr>
          <p:cNvSpPr txBox="1"/>
          <p:nvPr/>
        </p:nvSpPr>
        <p:spPr>
          <a:xfrm>
            <a:off x="3483094" y="2774417"/>
            <a:ext cx="604653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</a:t>
            </a:r>
            <a:r>
              <a:rPr kumimoji="1" lang="ko-KR" altLang="en-US" sz="1400" dirty="0"/>
              <a:t>검증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CB982-5380-17DF-584D-B7290A0BA75E}"/>
              </a:ext>
            </a:extLst>
          </p:cNvPr>
          <p:cNvSpPr txBox="1"/>
          <p:nvPr/>
        </p:nvSpPr>
        <p:spPr>
          <a:xfrm>
            <a:off x="2954220" y="3903682"/>
            <a:ext cx="1261884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/>
              <a:t>카이제곱검증</a:t>
            </a:r>
            <a:endParaRPr kumimoji="1"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4CCF7-75E7-D92E-D68B-7986BC5AAD0B}"/>
              </a:ext>
            </a:extLst>
          </p:cNvPr>
          <p:cNvSpPr txBox="1"/>
          <p:nvPr/>
        </p:nvSpPr>
        <p:spPr>
          <a:xfrm>
            <a:off x="2957425" y="4343594"/>
            <a:ext cx="598241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f</a:t>
            </a:r>
            <a:r>
              <a:rPr kumimoji="1" lang="ko-KR" altLang="en-US" sz="1400" dirty="0"/>
              <a:t>검증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3FCDC-2CA8-D290-B33D-7E2DB170794D}"/>
              </a:ext>
            </a:extLst>
          </p:cNvPr>
          <p:cNvSpPr txBox="1"/>
          <p:nvPr/>
        </p:nvSpPr>
        <p:spPr>
          <a:xfrm>
            <a:off x="3473476" y="3262104"/>
            <a:ext cx="902811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분산분석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78A54-C38B-1385-40DF-9B9323FA0015}"/>
              </a:ext>
            </a:extLst>
          </p:cNvPr>
          <p:cNvSpPr txBox="1"/>
          <p:nvPr/>
        </p:nvSpPr>
        <p:spPr>
          <a:xfrm>
            <a:off x="1930304" y="4952745"/>
            <a:ext cx="1261884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/>
              <a:t>카이제곱검증</a:t>
            </a:r>
            <a:endParaRPr kumimoji="1"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078EFA-DE06-E759-A225-832CBD8C8251}"/>
              </a:ext>
            </a:extLst>
          </p:cNvPr>
          <p:cNvSpPr txBox="1"/>
          <p:nvPr/>
        </p:nvSpPr>
        <p:spPr>
          <a:xfrm>
            <a:off x="1930304" y="5613774"/>
            <a:ext cx="1261884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/>
              <a:t>샤피로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윌크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9E5B60-4B7F-DECA-71C9-D5137E957084}"/>
              </a:ext>
            </a:extLst>
          </p:cNvPr>
          <p:cNvSpPr txBox="1"/>
          <p:nvPr/>
        </p:nvSpPr>
        <p:spPr>
          <a:xfrm>
            <a:off x="1930304" y="6255859"/>
            <a:ext cx="1261884" cy="3077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/>
              <a:t>콜모고로프</a:t>
            </a:r>
            <a:endParaRPr kumimoji="1" lang="ko-KR" altLang="en-US" sz="1400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0D6DDC1-354F-5001-502B-C856BF831B6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452109" y="1227752"/>
            <a:ext cx="657732" cy="428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D8724DAB-7B7C-DB39-141E-489A62F257C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452109" y="1656537"/>
            <a:ext cx="657732" cy="361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18FBDAF-E37E-59AB-9D2D-0B59333F017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52109" y="1648300"/>
            <a:ext cx="2635638" cy="8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CC6BA6D-B9C9-B109-E551-54F8A06E772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616179" y="2807512"/>
            <a:ext cx="493663" cy="64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AF2C5952-A7C0-F5CF-24DE-731C4BB61BE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616179" y="3452094"/>
            <a:ext cx="493662" cy="581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5C57789F-D69D-704A-1F00-0EB73A826BC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653581" y="2491285"/>
            <a:ext cx="819895" cy="316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4C3DB24D-5418-25E3-EAE2-E7BF7A7EA52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653581" y="2807512"/>
            <a:ext cx="829513" cy="120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8D9B908E-09AD-5B13-02A0-D4817A619107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2653581" y="2807512"/>
            <a:ext cx="819895" cy="608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A1E1634D-1C24-870A-AFCE-EB1C4605E5A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653580" y="4034017"/>
            <a:ext cx="300640" cy="2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4B3E8A50-E928-3443-0D89-2AFCF260C657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53580" y="4034017"/>
            <a:ext cx="303845" cy="463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480B7F5-CD28-9B0D-80BD-6748BB5A0DE7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1154514" y="5106634"/>
            <a:ext cx="775790" cy="464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39C75B4D-10FD-5059-2CF3-255774E011C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1154514" y="5570795"/>
            <a:ext cx="775790" cy="19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865301F3-B3F4-FB57-80EA-7D7F17C6A8A4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154514" y="5570795"/>
            <a:ext cx="775790" cy="83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20549A6-F68F-CA70-0FF2-51299F715FA3}"/>
              </a:ext>
            </a:extLst>
          </p:cNvPr>
          <p:cNvSpPr/>
          <p:nvPr/>
        </p:nvSpPr>
        <p:spPr>
          <a:xfrm>
            <a:off x="2007213" y="973548"/>
            <a:ext cx="1106689" cy="1252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F509B0E-344C-C491-E835-46B71253A865}"/>
              </a:ext>
            </a:extLst>
          </p:cNvPr>
          <p:cNvSpPr/>
          <p:nvPr/>
        </p:nvSpPr>
        <p:spPr>
          <a:xfrm>
            <a:off x="2007212" y="2299194"/>
            <a:ext cx="2507123" cy="2396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595D18C-8306-D239-3DCD-D5F9D42F3791}"/>
              </a:ext>
            </a:extLst>
          </p:cNvPr>
          <p:cNvSpPr/>
          <p:nvPr/>
        </p:nvSpPr>
        <p:spPr>
          <a:xfrm>
            <a:off x="1893606" y="4880239"/>
            <a:ext cx="1360340" cy="1125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244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09AF86-F6EE-EBFC-5E08-E015F759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7C87BE-807F-5C26-D696-BEBCA25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혼동행렬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5CEDDD9-CBBC-BD34-8ABF-6910BC8A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7589"/>
            <a:ext cx="4924425" cy="266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28B91-006D-B31D-8762-DFCFA1662F58}"/>
              </a:ext>
            </a:extLst>
          </p:cNvPr>
          <p:cNvSpPr txBox="1"/>
          <p:nvPr/>
        </p:nvSpPr>
        <p:spPr>
          <a:xfrm>
            <a:off x="123375" y="4307893"/>
            <a:ext cx="4576762" cy="1998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TP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참 양성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참인데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예측도 참인 경우</a:t>
            </a:r>
            <a:b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FP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거짓 양성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):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거짓인데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예측은 참인 경우 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          (1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종 오류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b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FN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거짓 음성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):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참인데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예측은 거짓인 경우 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          (2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종 오류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 </a:t>
            </a:r>
            <a:b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TN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참 음성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거짓인데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예측도 거짓인 경우 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AA4173-6FEF-915D-5545-31F60F92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50" y="2715207"/>
            <a:ext cx="45347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34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C51FAA-20D7-3646-C879-3BD0DC71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EB1460-E877-29DE-3E0E-416F04F0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혼동행렬 수식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2437B9-53F3-E03B-0364-1C36BB6C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" y="982133"/>
            <a:ext cx="3231458" cy="58758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3DC983-3D7A-A945-8DE1-A21BE06B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43100"/>
            <a:ext cx="3895819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2C01AF-896E-65CE-650C-9821D37C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D9DA24-5F89-1085-6625-A10F94A5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과대적합</a:t>
            </a:r>
            <a:r>
              <a:rPr lang="en-US" altLang="ko-KR" dirty="0"/>
              <a:t>, </a:t>
            </a:r>
            <a:r>
              <a:rPr lang="ko-KR" altLang="en-US" dirty="0"/>
              <a:t>과소적합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423918-74AB-92E3-A8FA-88E321187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7"/>
          <a:stretch/>
        </p:blipFill>
        <p:spPr bwMode="auto">
          <a:xfrm>
            <a:off x="259492" y="1802616"/>
            <a:ext cx="5244412" cy="35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187B2-3BFC-8259-8D6A-B3E07EF40933}"/>
              </a:ext>
            </a:extLst>
          </p:cNvPr>
          <p:cNvSpPr txBox="1"/>
          <p:nvPr/>
        </p:nvSpPr>
        <p:spPr>
          <a:xfrm>
            <a:off x="0" y="6642556"/>
            <a:ext cx="46357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0" i="0" dirty="0">
                <a:solidFill>
                  <a:srgbClr val="777777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https://www.youtube.com/watch?v=dBLZg-RqoLg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3498C-45E9-DEAC-9BE3-81EA5F952B47}"/>
              </a:ext>
            </a:extLst>
          </p:cNvPr>
          <p:cNvSpPr txBox="1"/>
          <p:nvPr/>
        </p:nvSpPr>
        <p:spPr>
          <a:xfrm>
            <a:off x="5857103" y="2034746"/>
            <a:ext cx="2467342" cy="2268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 err="1">
                <a:solidFill>
                  <a:srgbClr val="0000FF"/>
                </a:solidFill>
              </a:rPr>
              <a:t>과적합</a:t>
            </a:r>
            <a:r>
              <a:rPr kumimoji="1" lang="ko-KR" altLang="en-US" sz="1600" dirty="0">
                <a:solidFill>
                  <a:srgbClr val="0000FF"/>
                </a:solidFill>
              </a:rPr>
              <a:t> 방지</a:t>
            </a:r>
            <a:endParaRPr kumimoji="1" lang="en-US" altLang="ko-KR" sz="16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0000FF"/>
                </a:solidFill>
              </a:rPr>
              <a:t>데이터 더 많이</a:t>
            </a:r>
            <a:endParaRPr kumimoji="1" lang="en-US" altLang="ko-KR" sz="16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0000FF"/>
                </a:solidFill>
              </a:rPr>
              <a:t>교차 검증 </a:t>
            </a:r>
            <a:r>
              <a:rPr kumimoji="1" lang="ko-KR" altLang="en-US" sz="1600" dirty="0" err="1">
                <a:solidFill>
                  <a:srgbClr val="0000FF"/>
                </a:solidFill>
              </a:rPr>
              <a:t>여러번</a:t>
            </a:r>
            <a:endParaRPr kumimoji="1" lang="en-US" altLang="ko-KR" sz="16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err="1">
                <a:solidFill>
                  <a:srgbClr val="0000FF"/>
                </a:solidFill>
              </a:rPr>
              <a:t>피쳐</a:t>
            </a:r>
            <a:r>
              <a:rPr kumimoji="1" lang="ko-KR" altLang="en-US" sz="1600" dirty="0">
                <a:solidFill>
                  <a:srgbClr val="0000FF"/>
                </a:solidFill>
              </a:rPr>
              <a:t> 수 줄이기</a:t>
            </a:r>
            <a:endParaRPr kumimoji="1" lang="en-US" altLang="ko-KR" sz="16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err="1">
                <a:solidFill>
                  <a:srgbClr val="0000FF"/>
                </a:solidFill>
              </a:rPr>
              <a:t>하이퍼파라미터튜닝</a:t>
            </a:r>
            <a:endParaRPr kumimoji="1" lang="en-US" altLang="ko-KR" sz="16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0000FF"/>
                </a:solidFill>
              </a:rPr>
              <a:t>정규화 </a:t>
            </a:r>
            <a:r>
              <a:rPr kumimoji="1" lang="en-US" altLang="ko-KR" sz="1600" dirty="0">
                <a:solidFill>
                  <a:srgbClr val="0000FF"/>
                </a:solidFill>
              </a:rPr>
              <a:t>–</a:t>
            </a:r>
            <a:r>
              <a:rPr kumimoji="1" lang="ko-KR" altLang="en-US" sz="1600" dirty="0">
                <a:solidFill>
                  <a:srgbClr val="0000FF"/>
                </a:solidFill>
              </a:rPr>
              <a:t> 규제주기 </a:t>
            </a:r>
            <a:r>
              <a:rPr kumimoji="1" lang="en-US" altLang="ko-KR" sz="1600" dirty="0">
                <a:solidFill>
                  <a:srgbClr val="0000FF"/>
                </a:solidFill>
              </a:rPr>
              <a:t>(L1, L2)</a:t>
            </a:r>
            <a:endParaRPr kumimoji="1"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0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5EE49E-95D4-19A3-696A-A2D65949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6ADECB-783B-16C4-F6B4-800E5AD0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L1, L2 Regularization (Lasso, Ridge)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C78D5-FD03-F706-F9E4-1016F0CB6E1B}"/>
              </a:ext>
            </a:extLst>
          </p:cNvPr>
          <p:cNvSpPr txBox="1"/>
          <p:nvPr/>
        </p:nvSpPr>
        <p:spPr>
          <a:xfrm>
            <a:off x="197709" y="1729946"/>
            <a:ext cx="6115649" cy="790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0000FF"/>
                </a:solidFill>
              </a:rPr>
              <a:t>L1</a:t>
            </a:r>
            <a:r>
              <a:rPr kumimoji="1" lang="ko-KR" altLang="en-US" sz="1600" dirty="0">
                <a:solidFill>
                  <a:srgbClr val="0000FF"/>
                </a:solidFill>
              </a:rPr>
              <a:t> </a:t>
            </a:r>
            <a:r>
              <a:rPr kumimoji="1" lang="en-US" altLang="ko-KR" sz="1600" dirty="0">
                <a:solidFill>
                  <a:srgbClr val="0000FF"/>
                </a:solidFill>
              </a:rPr>
              <a:t>Norm(Lasso,</a:t>
            </a:r>
            <a:r>
              <a:rPr kumimoji="1" lang="ko-KR" altLang="en-US" sz="1600" dirty="0">
                <a:solidFill>
                  <a:srgbClr val="0000FF"/>
                </a:solidFill>
              </a:rPr>
              <a:t> </a:t>
            </a:r>
            <a:r>
              <a:rPr kumimoji="1" lang="ko-KR" altLang="en-US" sz="1600" dirty="0" err="1">
                <a:solidFill>
                  <a:srgbClr val="0000FF"/>
                </a:solidFill>
              </a:rPr>
              <a:t>맨하탄</a:t>
            </a:r>
            <a:r>
              <a:rPr kumimoji="1" lang="ko-KR" altLang="en-US" sz="1600" dirty="0">
                <a:solidFill>
                  <a:srgbClr val="0000FF"/>
                </a:solidFill>
              </a:rPr>
              <a:t> 거리</a:t>
            </a:r>
            <a:r>
              <a:rPr kumimoji="1" lang="en-US" altLang="ko-KR" sz="1600" dirty="0">
                <a:solidFill>
                  <a:srgbClr val="0000FF"/>
                </a:solidFill>
              </a:rPr>
              <a:t>) : </a:t>
            </a:r>
            <a:r>
              <a:rPr kumimoji="1" lang="ko-KR" altLang="en-US" sz="1600" dirty="0">
                <a:solidFill>
                  <a:srgbClr val="0000FF"/>
                </a:solidFill>
              </a:rPr>
              <a:t>가중치 절대값을 손실 함수에 더함 </a:t>
            </a:r>
            <a:endParaRPr kumimoji="1" lang="en-US" altLang="ko-KR" sz="16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rgbClr val="0000FF"/>
                </a:solidFill>
              </a:rPr>
              <a:t>L2 Norm(Ridge,</a:t>
            </a:r>
            <a:r>
              <a:rPr kumimoji="1" lang="ko-KR" altLang="en-US" sz="1600" dirty="0">
                <a:solidFill>
                  <a:srgbClr val="0000FF"/>
                </a:solidFill>
              </a:rPr>
              <a:t> 유클리드 거리</a:t>
            </a:r>
            <a:r>
              <a:rPr kumimoji="1" lang="en-US" altLang="ko-KR" sz="1600" dirty="0">
                <a:solidFill>
                  <a:srgbClr val="0000FF"/>
                </a:solidFill>
              </a:rPr>
              <a:t>) :</a:t>
            </a:r>
            <a:r>
              <a:rPr kumimoji="1" lang="ko-KR" altLang="en-US" sz="1600" dirty="0">
                <a:solidFill>
                  <a:srgbClr val="0000FF"/>
                </a:solidFill>
              </a:rPr>
              <a:t> 가중치 제곱근을 손실 함수에 더함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3B06-8E09-2D65-E0BF-31D34528DB2C}"/>
              </a:ext>
            </a:extLst>
          </p:cNvPr>
          <p:cNvSpPr txBox="1"/>
          <p:nvPr/>
        </p:nvSpPr>
        <p:spPr>
          <a:xfrm>
            <a:off x="197709" y="859898"/>
            <a:ext cx="7487947" cy="790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rgbClr val="0000FF"/>
                </a:solidFill>
              </a:rPr>
              <a:t>가중치 규제 </a:t>
            </a:r>
            <a:r>
              <a:rPr kumimoji="1" lang="en-US" altLang="ko-KR" sz="1600" dirty="0">
                <a:solidFill>
                  <a:srgbClr val="0000FF"/>
                </a:solidFill>
              </a:rPr>
              <a:t>:</a:t>
            </a:r>
            <a:r>
              <a:rPr kumimoji="1" lang="ko-KR" altLang="en-US" sz="1600" dirty="0">
                <a:solidFill>
                  <a:srgbClr val="0000FF"/>
                </a:solidFill>
              </a:rPr>
              <a:t> </a:t>
            </a:r>
            <a:r>
              <a:rPr kumimoji="1" lang="ko-KR" altLang="en-US" sz="1600" dirty="0"/>
              <a:t>모델의 손실 </a:t>
            </a:r>
            <a:r>
              <a:rPr kumimoji="1" lang="ko-KR" altLang="en-US" sz="1600" dirty="0" err="1"/>
              <a:t>함수값이</a:t>
            </a:r>
            <a:r>
              <a:rPr kumimoji="1" lang="ko-KR" altLang="en-US" sz="1600" dirty="0"/>
              <a:t> 너무 작아지지 않도록 특정한 값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함수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추가 </a:t>
            </a:r>
            <a:br>
              <a:rPr kumimoji="1" lang="en-US" altLang="ko-KR" sz="1600" dirty="0"/>
            </a:br>
            <a:r>
              <a:rPr kumimoji="1" lang="ko-KR" altLang="en-US" sz="1600" dirty="0"/>
              <a:t>                         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주로 회귀분석시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76E9C7-CEDA-988D-93EE-9369A504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6" y="2693283"/>
            <a:ext cx="7772400" cy="39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F820F0-34E7-67A0-1127-A734B08E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C97CEF-BBF9-B230-1E11-5CB11AA0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최적화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경사하강법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3D794-AC89-847B-0EC0-7C01D08E4910}"/>
              </a:ext>
            </a:extLst>
          </p:cNvPr>
          <p:cNvSpPr txBox="1"/>
          <p:nvPr/>
        </p:nvSpPr>
        <p:spPr>
          <a:xfrm>
            <a:off x="187594" y="1195904"/>
            <a:ext cx="1338828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경사하강법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C89AE-ED8B-D801-FD08-E0A69534DF34}"/>
              </a:ext>
            </a:extLst>
          </p:cNvPr>
          <p:cNvSpPr txBox="1"/>
          <p:nvPr/>
        </p:nvSpPr>
        <p:spPr>
          <a:xfrm>
            <a:off x="1674524" y="1195904"/>
            <a:ext cx="2531462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SGD</a:t>
            </a:r>
            <a:r>
              <a:rPr kumimoji="1" lang="ko-KR" altLang="en-US" dirty="0"/>
              <a:t> 확률적 </a:t>
            </a:r>
            <a:r>
              <a:rPr kumimoji="1" lang="ko-KR" altLang="en-US" dirty="0" err="1"/>
              <a:t>경사하강법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746C3-5706-E3BD-38BA-5410E7489E97}"/>
              </a:ext>
            </a:extLst>
          </p:cNvPr>
          <p:cNvSpPr txBox="1"/>
          <p:nvPr/>
        </p:nvSpPr>
        <p:spPr>
          <a:xfrm>
            <a:off x="1674523" y="1735482"/>
            <a:ext cx="1555234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미니배치 </a:t>
            </a:r>
            <a:r>
              <a:rPr kumimoji="1" lang="en-US" altLang="ko-KR" dirty="0"/>
              <a:t>SGD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EE7F4A-6057-D1B4-22EA-DFA362C3B1A4}"/>
              </a:ext>
            </a:extLst>
          </p:cNvPr>
          <p:cNvSpPr txBox="1"/>
          <p:nvPr/>
        </p:nvSpPr>
        <p:spPr>
          <a:xfrm>
            <a:off x="1674523" y="2284715"/>
            <a:ext cx="877163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모멘텀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6F6ED-F9C3-94E3-139F-20667CCE5198}"/>
              </a:ext>
            </a:extLst>
          </p:cNvPr>
          <p:cNvSpPr txBox="1"/>
          <p:nvPr/>
        </p:nvSpPr>
        <p:spPr>
          <a:xfrm>
            <a:off x="1674523" y="2833948"/>
            <a:ext cx="1003865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AdaGrad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9F093-E140-575B-DF29-B44E5AA7D15E}"/>
              </a:ext>
            </a:extLst>
          </p:cNvPr>
          <p:cNvSpPr txBox="1"/>
          <p:nvPr/>
        </p:nvSpPr>
        <p:spPr>
          <a:xfrm>
            <a:off x="1674523" y="3383181"/>
            <a:ext cx="734496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Adam</a:t>
            </a:r>
            <a:endParaRPr kumimoji="1"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A6CCDA-C73E-1FCC-E8F9-878011A0E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4" y="3932414"/>
            <a:ext cx="7772400" cy="19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1682</TotalTime>
  <Words>457</Words>
  <Application>Microsoft Macintosh PowerPoint</Application>
  <PresentationFormat>화면 슬라이드 쇼(4:3)</PresentationFormat>
  <Paragraphs>126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나눔스퀘어 네오 Regular</vt:lpstr>
      <vt:lpstr>맑은 고딕</vt:lpstr>
      <vt:lpstr>KoPub돋움체 Medium</vt:lpstr>
      <vt:lpstr>Arial</vt:lpstr>
      <vt:lpstr>Calibri</vt:lpstr>
      <vt:lpstr>Calibri Light</vt:lpstr>
      <vt:lpstr>Helvetica</vt:lpstr>
      <vt:lpstr>Wingdings</vt:lpstr>
      <vt:lpstr>Office 테마</vt:lpstr>
      <vt:lpstr>PowerPoint 프레젠테이션</vt:lpstr>
      <vt:lpstr>수업 목표</vt:lpstr>
      <vt:lpstr>빅데이터 결과해석</vt:lpstr>
      <vt:lpstr>빅데이터 결과해석 (모델, 유의성, 적합성)</vt:lpstr>
      <vt:lpstr>혼동행렬</vt:lpstr>
      <vt:lpstr>혼동행렬 수식</vt:lpstr>
      <vt:lpstr>과대적합, 과소적합</vt:lpstr>
      <vt:lpstr>L1, L2 Regularization (Lasso, Ridge)</vt:lpstr>
      <vt:lpstr>최적화 - 경사하강법</vt:lpstr>
      <vt:lpstr>앙상블</vt:lpstr>
      <vt:lpstr>분석결과 시각화</vt:lpstr>
      <vt:lpstr>시각화</vt:lpstr>
      <vt:lpstr>공간시각화 - 카토그램</vt:lpstr>
      <vt:lpstr>시각화 - 간트차트</vt:lpstr>
      <vt:lpstr>시계열 - 구성요소</vt:lpstr>
      <vt:lpstr>PowerPoint 프레젠테이션</vt:lpstr>
      <vt:lpstr>텍스트마이닝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김초명</cp:lastModifiedBy>
  <cp:revision>108</cp:revision>
  <dcterms:created xsi:type="dcterms:W3CDTF">2023-08-16T02:40:43Z</dcterms:created>
  <dcterms:modified xsi:type="dcterms:W3CDTF">2024-06-05T05:44:46Z</dcterms:modified>
</cp:coreProperties>
</file>