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597" autoAdjust="0"/>
    <p:restoredTop sz="84243" autoAdjust="0"/>
  </p:normalViewPr>
  <p:slideViewPr>
    <p:cSldViewPr snapToGrid="0">
      <p:cViewPr varScale="1">
        <p:scale>
          <a:sx n="100" d="100"/>
          <a:sy n="100" d="100"/>
        </p:scale>
        <p:origin x="534" y="108"/>
      </p:cViewPr>
      <p:guideLst>
        <p:guide orient="horz" pos="218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1764" y="9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77D90317-C3EF-49CF-8DF4-001C3C66B4D8}" type="datetime1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AC700BF5-20D5-4A42-A62B-B44F8DF0EF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253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A4CFB8A9-4056-4503-B64C-BF1B4DA52135}" type="datetime1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44B0C86F-B3D4-476C-AB6C-FAB6FBF17B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349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en-US" altLang="ko-KR" sz="2100"/>
              <a:t>ex.  </a:t>
            </a:r>
            <a:r>
              <a:rPr lang="ko-KR" altLang="en-US" sz="2100"/>
              <a:t>사진 </a:t>
            </a:r>
            <a:r>
              <a:rPr lang="en-US" altLang="ko-KR" sz="2100"/>
              <a:t>-&gt;</a:t>
            </a:r>
            <a:r>
              <a:rPr lang="ko-KR" altLang="en-US" sz="2100"/>
              <a:t> 비정형 데이터 </a:t>
            </a:r>
            <a:r>
              <a:rPr lang="en-US" altLang="ko-KR" sz="2100"/>
              <a:t>(</a:t>
            </a:r>
            <a:r>
              <a:rPr lang="ko-KR" altLang="en-US" sz="2100"/>
              <a:t>숫자</a:t>
            </a:r>
            <a:r>
              <a:rPr lang="en-US" altLang="ko-KR" sz="2100"/>
              <a:t>x)</a:t>
            </a:r>
            <a:endParaRPr lang="en-US" altLang="ko-KR" sz="210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44B0C86F-B3D4-476C-AB6C-FAB6FBF17B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869167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 sz="200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44B0C86F-B3D4-476C-AB6C-FAB6FBF17B3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541797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 sz="180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44B0C86F-B3D4-476C-AB6C-FAB6FBF17B3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29828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 sz="2000"/>
              <a:t>유전 알고리즘 </a:t>
            </a:r>
            <a:r>
              <a:rPr lang="en-US" altLang="ko-KR" sz="2000"/>
              <a:t>-</a:t>
            </a:r>
            <a:r>
              <a:rPr lang="ko-KR" altLang="en-US" sz="2000"/>
              <a:t> 인스타그램 알고리즘을 통해 광고</a:t>
            </a:r>
            <a:endParaRPr lang="ko-KR" altLang="en-US" sz="200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44B0C86F-B3D4-476C-AB6C-FAB6FBF17B3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65282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 sz="2000" b="1"/>
              <a:t>시험에 나옴</a:t>
            </a:r>
            <a:r>
              <a:rPr lang="en-US" altLang="ko-KR" sz="2000" b="1"/>
              <a:t>.</a:t>
            </a:r>
            <a:r>
              <a:rPr lang="ko-KR" altLang="en-US" sz="2000" b="1"/>
              <a:t> </a:t>
            </a:r>
            <a:r>
              <a:rPr lang="en-US" altLang="ko-KR" sz="2000" b="1"/>
              <a:t>/</a:t>
            </a:r>
            <a:r>
              <a:rPr lang="ko-KR" altLang="en-US" sz="2000" b="1"/>
              <a:t> 중요한 그림</a:t>
            </a:r>
            <a:endParaRPr lang="ko-KR" altLang="en-US" sz="2000" b="1"/>
          </a:p>
          <a:p>
            <a:pPr lvl="0">
              <a:defRPr/>
            </a:pPr>
            <a:endParaRPr lang="ko-KR" altLang="en-US" sz="2000" b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44B0C86F-B3D4-476C-AB6C-FAB6FBF17B3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856948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 sz="2000"/>
              <a:t>거버넌스 </a:t>
            </a:r>
            <a:r>
              <a:rPr lang="en-US" altLang="ko-KR" sz="2000"/>
              <a:t>-</a:t>
            </a:r>
            <a:r>
              <a:rPr lang="ko-KR" altLang="en-US" sz="2000"/>
              <a:t> 단계</a:t>
            </a:r>
            <a:r>
              <a:rPr lang="en-US" altLang="ko-KR" sz="2000"/>
              <a:t>,</a:t>
            </a:r>
            <a:r>
              <a:rPr lang="ko-KR" altLang="en-US" sz="2000"/>
              <a:t> 준비하는 과정</a:t>
            </a:r>
            <a:r>
              <a:rPr lang="en-US" altLang="ko-KR" sz="2000"/>
              <a:t>.</a:t>
            </a:r>
            <a:r>
              <a:rPr lang="ko-KR" altLang="en-US" sz="2000"/>
              <a:t> 총괄적으로 아우르는 개념</a:t>
            </a:r>
            <a:r>
              <a:rPr lang="en-US" altLang="ko-KR" sz="2000"/>
              <a:t>.</a:t>
            </a:r>
            <a:endParaRPr lang="en-US" altLang="ko-KR" sz="200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44B0C86F-B3D4-476C-AB6C-FAB6FBF17B3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85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4703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 sz="2000"/>
              <a:t>컴퓨터 언어는 </a:t>
            </a:r>
            <a:r>
              <a:rPr lang="en-US" altLang="ko-KR" sz="2000"/>
              <a:t>‘</a:t>
            </a:r>
            <a:r>
              <a:rPr lang="ko-KR" altLang="en-US" sz="2000"/>
              <a:t>반정형 데이터</a:t>
            </a:r>
            <a:r>
              <a:rPr lang="en-US" altLang="ko-KR" sz="2000"/>
              <a:t>’</a:t>
            </a:r>
            <a:r>
              <a:rPr lang="ko-KR" altLang="en-US" sz="2000"/>
              <a:t> </a:t>
            </a:r>
            <a:r>
              <a:rPr lang="en-US" altLang="ko-KR" sz="2000"/>
              <a:t>/</a:t>
            </a:r>
            <a:r>
              <a:rPr lang="ko-KR" altLang="en-US" sz="2000"/>
              <a:t> 구조적 </a:t>
            </a:r>
            <a:r>
              <a:rPr lang="en-US" altLang="ko-KR" sz="2000"/>
              <a:t>O, but. </a:t>
            </a:r>
            <a:r>
              <a:rPr lang="ko-KR" altLang="en-US" sz="2000"/>
              <a:t>수치는 아님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r>
              <a:rPr lang="ko-KR" altLang="en-US" sz="2000" b="1">
                <a:solidFill>
                  <a:srgbClr val="ff0000"/>
                </a:solidFill>
              </a:rPr>
              <a:t>데이터의 유형 문제 </a:t>
            </a:r>
            <a:r>
              <a:rPr lang="en-US" altLang="ko-KR" sz="2000" b="1">
                <a:solidFill>
                  <a:srgbClr val="ff0000"/>
                </a:solidFill>
              </a:rPr>
              <a:t>*</a:t>
            </a:r>
            <a:r>
              <a:rPr lang="ko-KR" altLang="en-US" sz="2000" b="1">
                <a:solidFill>
                  <a:srgbClr val="ff0000"/>
                </a:solidFill>
              </a:rPr>
              <a:t>시험 문제에 잘 나옴</a:t>
            </a:r>
            <a:r>
              <a:rPr lang="en-US" altLang="ko-KR" sz="2000" b="1">
                <a:solidFill>
                  <a:srgbClr val="ff0000"/>
                </a:solidFill>
              </a:rPr>
              <a:t>.</a:t>
            </a:r>
            <a:endParaRPr lang="ko-KR" altLang="en-US" sz="2000" b="1">
              <a:solidFill>
                <a:srgbClr val="ff0000"/>
              </a:solidFill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44B0C86F-B3D4-476C-AB6C-FAB6FBF17B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69243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 sz="1800"/>
              <a:t>데이터 척도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범주형 자료 </a:t>
            </a:r>
            <a:r>
              <a:rPr lang="en-US" altLang="ko-KR" sz="1800"/>
              <a:t>-</a:t>
            </a:r>
            <a:r>
              <a:rPr lang="ko-KR" altLang="en-US" sz="1800"/>
              <a:t> 명목 척도</a:t>
            </a:r>
            <a:r>
              <a:rPr lang="en-US" altLang="ko-KR" sz="1800"/>
              <a:t>-</a:t>
            </a:r>
            <a:r>
              <a:rPr lang="ko-KR" altLang="en-US" sz="1800"/>
              <a:t> 범주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                </a:t>
            </a:r>
            <a:r>
              <a:rPr lang="en-US" altLang="ko-KR" sz="1800"/>
              <a:t>-</a:t>
            </a:r>
            <a:r>
              <a:rPr lang="ko-KR" altLang="en-US" sz="1800"/>
              <a:t> 순위 척도 </a:t>
            </a:r>
            <a:r>
              <a:rPr lang="en-US" altLang="ko-KR" sz="1800"/>
              <a:t>-</a:t>
            </a:r>
            <a:r>
              <a:rPr lang="ko-KR" altLang="en-US" sz="1800"/>
              <a:t> 범주 </a:t>
            </a:r>
            <a:r>
              <a:rPr lang="en-US" altLang="ko-KR" sz="1800"/>
              <a:t>-</a:t>
            </a:r>
            <a:r>
              <a:rPr lang="ko-KR" altLang="en-US" sz="1800"/>
              <a:t> 순위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연속형 자료 </a:t>
            </a:r>
            <a:r>
              <a:rPr lang="en-US" altLang="ko-KR" sz="1800"/>
              <a:t>-</a:t>
            </a:r>
            <a:r>
              <a:rPr lang="ko-KR" altLang="en-US" sz="1800"/>
              <a:t> 등간척도 </a:t>
            </a:r>
            <a:r>
              <a:rPr lang="en-US" altLang="ko-KR" sz="1800"/>
              <a:t>-</a:t>
            </a:r>
            <a:r>
              <a:rPr lang="ko-KR" altLang="en-US" sz="1800"/>
              <a:t> 범주 </a:t>
            </a:r>
            <a:r>
              <a:rPr lang="en-US" altLang="ko-KR" sz="1800"/>
              <a:t>-</a:t>
            </a:r>
            <a:r>
              <a:rPr lang="ko-KR" altLang="en-US" sz="1800"/>
              <a:t> 순위 </a:t>
            </a:r>
            <a:r>
              <a:rPr lang="en-US" altLang="ko-KR" sz="1800"/>
              <a:t>-</a:t>
            </a:r>
            <a:r>
              <a:rPr lang="ko-KR" altLang="en-US" sz="1800"/>
              <a:t>등간                                    </a:t>
            </a:r>
            <a:r>
              <a:rPr lang="en-US" altLang="ko-KR" sz="1800"/>
              <a:t>*</a:t>
            </a:r>
            <a:r>
              <a:rPr lang="ko-KR" altLang="en-US" sz="1800"/>
              <a:t> 범주형 자료 </a:t>
            </a:r>
            <a:r>
              <a:rPr lang="en-US" altLang="ko-KR" sz="1800"/>
              <a:t>-&gt;</a:t>
            </a:r>
            <a:r>
              <a:rPr lang="ko-KR" altLang="en-US" sz="1800"/>
              <a:t> 연속형 자료는 가능</a:t>
            </a:r>
            <a:r>
              <a:rPr lang="en-US" altLang="ko-KR" sz="1800"/>
              <a:t>,</a:t>
            </a:r>
            <a:r>
              <a:rPr lang="ko-KR" altLang="en-US" sz="1800"/>
              <a:t> 연속형 자료 </a:t>
            </a:r>
            <a:r>
              <a:rPr lang="en-US" altLang="ko-KR" sz="1800"/>
              <a:t>-&gt;</a:t>
            </a:r>
            <a:r>
              <a:rPr lang="ko-KR" altLang="en-US" sz="1800"/>
              <a:t> 범주형 자료는 불가</a:t>
            </a:r>
            <a:endParaRPr lang="ko-KR" altLang="en-US" sz="1800"/>
          </a:p>
          <a:p>
            <a:pPr lvl="0">
              <a:defRPr/>
            </a:pPr>
            <a:r>
              <a:rPr lang="ko-KR" altLang="en-US" sz="1800"/>
              <a:t>                </a:t>
            </a:r>
            <a:r>
              <a:rPr lang="en-US" altLang="ko-KR" sz="1800"/>
              <a:t>-</a:t>
            </a:r>
            <a:r>
              <a:rPr lang="ko-KR" altLang="en-US" sz="1800"/>
              <a:t> 비율 척도 </a:t>
            </a:r>
            <a:r>
              <a:rPr lang="en-US" altLang="ko-KR" sz="1800"/>
              <a:t>-</a:t>
            </a:r>
            <a:r>
              <a:rPr lang="ko-KR" altLang="en-US" sz="1800"/>
              <a:t> 범주 </a:t>
            </a:r>
            <a:r>
              <a:rPr lang="en-US" altLang="ko-KR" sz="1800"/>
              <a:t>-</a:t>
            </a:r>
            <a:r>
              <a:rPr lang="ko-KR" altLang="en-US" sz="1800"/>
              <a:t> 순위 </a:t>
            </a:r>
            <a:r>
              <a:rPr lang="en-US" altLang="ko-KR" sz="1800"/>
              <a:t>-</a:t>
            </a:r>
            <a:r>
              <a:rPr lang="ko-KR" altLang="en-US" sz="1800"/>
              <a:t> 등간 </a:t>
            </a:r>
            <a:r>
              <a:rPr lang="en-US" altLang="ko-KR" sz="1800"/>
              <a:t>-</a:t>
            </a:r>
            <a:r>
              <a:rPr lang="ko-KR" altLang="en-US" sz="1800"/>
              <a:t>절대 영점                      </a:t>
            </a:r>
            <a:endParaRPr lang="ko-KR" altLang="en-US" sz="180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44B0C86F-B3D4-476C-AB6C-FAB6FBF17B3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57993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000"/>
              <a:t>암묵지</a:t>
            </a:r>
            <a:r>
              <a:rPr lang="en-US" altLang="ko-KR" sz="2000"/>
              <a:t>(</a:t>
            </a:r>
            <a:r>
              <a:rPr lang="ko-KR" altLang="en-US" sz="2000"/>
              <a:t>머릿속에 나만 아는 지식</a:t>
            </a:r>
            <a:r>
              <a:rPr lang="en-US" altLang="ko-KR" sz="2000"/>
              <a:t>)</a:t>
            </a: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다른 사람한테 가르침</a:t>
            </a:r>
            <a:r>
              <a:rPr lang="en-US" altLang="ko-KR" sz="2000"/>
              <a:t>-&gt;</a:t>
            </a:r>
            <a:r>
              <a:rPr lang="ko-KR" altLang="en-US" sz="2000"/>
              <a:t> 형식지 </a:t>
            </a:r>
            <a:r>
              <a:rPr lang="en-US" altLang="ko-KR" sz="2000"/>
              <a:t>(</a:t>
            </a:r>
            <a:r>
              <a:rPr lang="ko-KR" altLang="en-US" sz="2000"/>
              <a:t>사람들이 공유하는 지식</a:t>
            </a:r>
            <a:r>
              <a:rPr lang="en-US" altLang="ko-KR" sz="2000"/>
              <a:t>)</a:t>
            </a:r>
            <a:endParaRPr lang="en-US" altLang="ko-KR" sz="2000"/>
          </a:p>
          <a:p>
            <a:pPr lvl="0">
              <a:defRPr/>
            </a:pPr>
            <a:r>
              <a:rPr lang="ko-KR" altLang="en-US" sz="2000"/>
              <a:t>공동화</a:t>
            </a:r>
            <a:r>
              <a:rPr lang="en-US" altLang="ko-KR" sz="2000"/>
              <a:t>:</a:t>
            </a:r>
            <a:r>
              <a:rPr lang="ko-KR" altLang="en-US" sz="2000"/>
              <a:t> 막 따로 학습하지 않아도 자연스럽게 알게 되는것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(ex:</a:t>
            </a:r>
            <a:r>
              <a:rPr lang="ko-KR" altLang="en-US" sz="2000"/>
              <a:t> 고유한 문화를 크면서 받아들임</a:t>
            </a:r>
            <a:r>
              <a:rPr lang="en-US" altLang="ko-KR" sz="2000"/>
              <a:t>.)</a:t>
            </a:r>
            <a:endParaRPr lang="en-US" altLang="ko-KR" sz="2000"/>
          </a:p>
          <a:p>
            <a:pPr lvl="0">
              <a:defRPr/>
            </a:pPr>
            <a:r>
              <a:rPr lang="en-US" altLang="ko-KR" sz="2000"/>
              <a:t>/</a:t>
            </a:r>
            <a:r>
              <a:rPr lang="ko-KR" altLang="en-US" sz="2000"/>
              <a:t> 표출화</a:t>
            </a:r>
            <a:r>
              <a:rPr lang="en-US" altLang="ko-KR" sz="2000"/>
              <a:t>:</a:t>
            </a:r>
            <a:r>
              <a:rPr lang="ko-KR" altLang="en-US" sz="2000"/>
              <a:t> 교수가 당일 수업과 관련된 유인물</a:t>
            </a:r>
            <a:r>
              <a:rPr lang="en-US" altLang="ko-KR" sz="2000"/>
              <a:t>(</a:t>
            </a:r>
            <a:r>
              <a:rPr lang="ko-KR" altLang="en-US" sz="2000"/>
              <a:t>형식지</a:t>
            </a:r>
            <a:r>
              <a:rPr lang="en-US" altLang="ko-KR" sz="2000"/>
              <a:t>)</a:t>
            </a:r>
            <a:r>
              <a:rPr lang="ko-KR" altLang="en-US" sz="2000"/>
              <a:t>을 나눠줌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/</a:t>
            </a:r>
            <a:r>
              <a:rPr lang="ko-KR" altLang="en-US" sz="2000"/>
              <a:t> 내면화</a:t>
            </a:r>
            <a:r>
              <a:rPr lang="en-US" altLang="ko-KR" sz="2000"/>
              <a:t>:</a:t>
            </a:r>
            <a:r>
              <a:rPr lang="ko-KR" altLang="en-US" sz="2000"/>
              <a:t> 그 유인물을 받아서 공부함</a:t>
            </a:r>
            <a:r>
              <a:rPr lang="en-US" altLang="ko-KR" sz="2000"/>
              <a:t>.</a:t>
            </a:r>
            <a:endParaRPr lang="en-US" altLang="ko-KR" sz="2000"/>
          </a:p>
          <a:p>
            <a:pPr lvl="0">
              <a:defRPr/>
            </a:pPr>
            <a:r>
              <a:rPr lang="en-US" altLang="ko-KR" sz="2000"/>
              <a:t>/</a:t>
            </a:r>
            <a:r>
              <a:rPr lang="ko-KR" altLang="en-US" sz="2000"/>
              <a:t> 연결화</a:t>
            </a:r>
            <a:r>
              <a:rPr lang="en-US" altLang="ko-KR" sz="2000"/>
              <a:t>:</a:t>
            </a:r>
            <a:r>
              <a:rPr lang="ko-KR" altLang="en-US" sz="2000"/>
              <a:t> 도서관에서 빌린 책</a:t>
            </a:r>
            <a:r>
              <a:rPr lang="en-US" altLang="ko-KR" sz="2000"/>
              <a:t>(</a:t>
            </a:r>
            <a:r>
              <a:rPr lang="ko-KR" altLang="en-US" sz="2000"/>
              <a:t>형식지</a:t>
            </a:r>
            <a:r>
              <a:rPr lang="en-US" altLang="ko-KR" sz="2000"/>
              <a:t>)</a:t>
            </a:r>
            <a:r>
              <a:rPr lang="ko-KR" altLang="en-US" sz="2000"/>
              <a:t>을 다른 종이</a:t>
            </a:r>
            <a:r>
              <a:rPr lang="en-US" altLang="ko-KR" sz="2000"/>
              <a:t>(</a:t>
            </a:r>
            <a:r>
              <a:rPr lang="ko-KR" altLang="en-US" sz="2000"/>
              <a:t>형식지</a:t>
            </a:r>
            <a:r>
              <a:rPr lang="en-US" altLang="ko-KR" sz="2000"/>
              <a:t>)</a:t>
            </a:r>
            <a:r>
              <a:rPr lang="ko-KR" altLang="en-US" sz="2000"/>
              <a:t>에 옮겨적음 </a:t>
            </a:r>
            <a:r>
              <a:rPr lang="en-US" altLang="ko-KR" sz="2000"/>
              <a:t>(</a:t>
            </a:r>
            <a:r>
              <a:rPr lang="ko-KR" altLang="en-US" sz="2000"/>
              <a:t>형식지 </a:t>
            </a:r>
            <a:r>
              <a:rPr lang="en-US" altLang="ko-KR" sz="2000"/>
              <a:t>-&gt;</a:t>
            </a:r>
            <a:r>
              <a:rPr lang="ko-KR" altLang="en-US" sz="2000"/>
              <a:t> 형식지</a:t>
            </a:r>
            <a:r>
              <a:rPr lang="en-US" altLang="ko-KR" sz="2000"/>
              <a:t>)</a:t>
            </a:r>
            <a:endParaRPr lang="en-US" altLang="ko-KR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817258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000" b="1"/>
              <a:t>DIKW - </a:t>
            </a:r>
            <a:r>
              <a:rPr lang="ko-KR" altLang="en-US" sz="2000" b="1"/>
              <a:t>시험에 항상 나옴</a:t>
            </a:r>
            <a:r>
              <a:rPr lang="en-US" altLang="ko-KR" sz="2000" b="1"/>
              <a:t>.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존재형식을 불문하고 타 데이터와 상관관계가 없는 가공하기 전의 순수한 수치나 기호를 의미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데이터의 가공 및 상관관계간 이해를 통해 패턴을 인식하고 그 의미를 부여한 데이터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상호 연결된 정보 패턴을 이해하여 이를 토대로 예측한 결과물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근본 원리에 대한 깊은 이해를 바탕으로 도출되는 창의적 아이디어</a:t>
            </a:r>
            <a:endParaRPr lang="en-US" altLang="ko-KR" sz="2000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289527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000"/>
              <a:t>DB- </a:t>
            </a:r>
            <a:r>
              <a:rPr lang="ko-KR" altLang="en-US" sz="2000"/>
              <a:t>단순히 데이터들의 집합체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DBMS -</a:t>
            </a:r>
            <a:r>
              <a:rPr lang="ko-KR" altLang="en-US" sz="2000"/>
              <a:t> </a:t>
            </a:r>
            <a:r>
              <a:rPr lang="en-US" altLang="ko-KR" sz="2000"/>
              <a:t>db</a:t>
            </a:r>
            <a:r>
              <a:rPr lang="ko-KR" altLang="en-US" sz="2000"/>
              <a:t>를 다루는 소프트웨어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/</a:t>
            </a:r>
            <a:r>
              <a:rPr lang="ko-KR" altLang="en-US" sz="2000"/>
              <a:t> 오라클</a:t>
            </a:r>
            <a:r>
              <a:rPr lang="en-US" altLang="ko-KR" sz="2000"/>
              <a:t>,</a:t>
            </a:r>
            <a:r>
              <a:rPr lang="ko-KR" altLang="en-US" sz="2000"/>
              <a:t> 몽고디비 등</a:t>
            </a:r>
            <a:r>
              <a:rPr lang="en-US" altLang="ko-KR" sz="2000"/>
              <a:t>.</a:t>
            </a:r>
            <a:endParaRPr lang="en-US" altLang="ko-KR" sz="2000"/>
          </a:p>
          <a:p>
            <a:pPr lvl="0">
              <a:defRPr/>
            </a:pPr>
            <a:r>
              <a:rPr lang="en-US" altLang="ko-KR" sz="2000"/>
              <a:t>DB</a:t>
            </a:r>
            <a:r>
              <a:rPr lang="ko-KR" altLang="en-US" sz="2000"/>
              <a:t>의 사용 </a:t>
            </a:r>
            <a:r>
              <a:rPr lang="en-US" altLang="ko-KR" sz="2000"/>
              <a:t>-</a:t>
            </a:r>
            <a:r>
              <a:rPr lang="ko-KR" altLang="en-US" sz="2000"/>
              <a:t> 대표적으로 쇼핑몰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/</a:t>
            </a:r>
            <a:r>
              <a:rPr lang="ko-KR" altLang="en-US" sz="2000" b="1"/>
              <a:t> </a:t>
            </a:r>
            <a:r>
              <a:rPr lang="en-US" altLang="ko-KR" sz="2000" b="1"/>
              <a:t>DBMS</a:t>
            </a:r>
            <a:r>
              <a:rPr lang="ko-KR" altLang="en-US" sz="2000" b="1"/>
              <a:t> 일반적 특징이나 </a:t>
            </a:r>
            <a:r>
              <a:rPr lang="en-US" altLang="ko-KR" sz="2000" b="1"/>
              <a:t>RDBMS</a:t>
            </a:r>
            <a:r>
              <a:rPr lang="ko-KR" altLang="en-US" sz="2000" b="1"/>
              <a:t>의 특징 </a:t>
            </a:r>
            <a:r>
              <a:rPr lang="en-US" altLang="ko-KR" sz="2000" b="1"/>
              <a:t>-</a:t>
            </a:r>
            <a:r>
              <a:rPr lang="ko-KR" altLang="en-US" sz="2000" b="1"/>
              <a:t> 시험 문제</a:t>
            </a:r>
            <a:endParaRPr lang="ko-KR" altLang="en-US" sz="2000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68412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000"/>
              <a:t>OLTP - </a:t>
            </a:r>
            <a:r>
              <a:rPr lang="ko-KR" altLang="en-US" sz="2000"/>
              <a:t>보통 </a:t>
            </a:r>
            <a:r>
              <a:rPr lang="en-US" altLang="ko-KR" sz="2000"/>
              <a:t>‘</a:t>
            </a:r>
            <a:r>
              <a:rPr lang="ko-KR" altLang="en-US" sz="2000"/>
              <a:t>조회</a:t>
            </a:r>
            <a:r>
              <a:rPr lang="en-US" altLang="ko-KR" sz="2000"/>
              <a:t>’</a:t>
            </a:r>
            <a:r>
              <a:rPr lang="ko-KR" altLang="en-US" sz="2000"/>
              <a:t>만 </a:t>
            </a:r>
            <a:r>
              <a:rPr lang="en-US" altLang="ko-KR" sz="2000"/>
              <a:t>/</a:t>
            </a:r>
            <a:r>
              <a:rPr lang="ko-KR" altLang="en-US" sz="2000"/>
              <a:t> </a:t>
            </a:r>
            <a:r>
              <a:rPr lang="en-US" altLang="ko-KR" sz="2000"/>
              <a:t>OLAP - ‘</a:t>
            </a:r>
            <a:r>
              <a:rPr lang="ko-KR" altLang="en-US" sz="2000"/>
              <a:t>분석</a:t>
            </a:r>
            <a:r>
              <a:rPr lang="en-US" altLang="ko-KR" sz="2000"/>
              <a:t>’</a:t>
            </a:r>
            <a:r>
              <a:rPr lang="ko-KR" altLang="en-US" sz="2000"/>
              <a:t> 중심</a:t>
            </a:r>
            <a:r>
              <a:rPr lang="en-US" altLang="ko-KR" sz="2000"/>
              <a:t>.</a:t>
            </a:r>
            <a:r>
              <a:rPr lang="ko-KR" altLang="en-US" sz="2000"/>
              <a:t> 두 차이점 이해하기</a:t>
            </a:r>
            <a:r>
              <a:rPr lang="en-US" altLang="ko-KR" sz="2000"/>
              <a:t>.</a:t>
            </a:r>
            <a:endParaRPr lang="en-US" altLang="ko-KR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591596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000"/>
              <a:t>https://pandazen.wordpress.com/2010/05/05/oltp-olap/</a:t>
            </a:r>
            <a:endParaRPr lang="en-US" altLang="ko-KR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96243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000"/>
              <a:t>위의 다섯 용어 매우 중요</a:t>
            </a:r>
            <a:r>
              <a:rPr lang="en-US" altLang="ko-KR" sz="2000"/>
              <a:t>.</a:t>
            </a:r>
            <a:r>
              <a:rPr lang="ko-KR" altLang="en-US" sz="2000"/>
              <a:t> 기억하기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|</a:t>
            </a:r>
            <a:r>
              <a:rPr lang="ko-KR" altLang="en-US" sz="2000"/>
              <a:t> </a:t>
            </a:r>
            <a:r>
              <a:rPr lang="en-US" altLang="ko-KR" sz="2000"/>
              <a:t>CS - Customer Service. / CRM</a:t>
            </a:r>
            <a:r>
              <a:rPr lang="ko-KR" altLang="en-US" sz="2000"/>
              <a:t> 서비스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|</a:t>
            </a:r>
            <a:r>
              <a:rPr lang="ko-KR" altLang="en-US" sz="2000"/>
              <a:t> </a:t>
            </a:r>
            <a:r>
              <a:rPr lang="en-US" altLang="ko-KR" sz="2000"/>
              <a:t>SCM - Service Chain Management </a:t>
            </a:r>
            <a:r>
              <a:rPr lang="ko-KR" altLang="en-US" sz="2000"/>
              <a:t>유통망 관리 </a:t>
            </a:r>
            <a:r>
              <a:rPr lang="en-US" altLang="ko-KR" sz="2000"/>
              <a:t>| </a:t>
            </a:r>
            <a:endParaRPr lang="en-US" altLang="ko-KR" sz="2000"/>
          </a:p>
          <a:p>
            <a:pPr lvl="0">
              <a:defRPr/>
            </a:pPr>
            <a:r>
              <a:rPr lang="en-US" altLang="ko-KR" sz="2000"/>
              <a:t>BI - </a:t>
            </a:r>
            <a:r>
              <a:rPr lang="ko-KR" altLang="en-US" sz="2000"/>
              <a:t>수익창출 위한 효율적인 의사결정방법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r>
              <a:rPr lang="en-US" altLang="ko-KR" sz="2000"/>
              <a:t>/</a:t>
            </a:r>
            <a:r>
              <a:rPr lang="ko-KR" altLang="en-US" sz="2000"/>
              <a:t> 돈을 버는 방법</a:t>
            </a:r>
            <a:r>
              <a:rPr lang="en-US" altLang="ko-KR" sz="2000"/>
              <a:t>. |</a:t>
            </a:r>
            <a:r>
              <a:rPr lang="ko-KR" altLang="en-US" sz="2000"/>
              <a:t> </a:t>
            </a:r>
            <a:r>
              <a:rPr lang="en-US" altLang="ko-KR" sz="2000"/>
              <a:t>EAI</a:t>
            </a:r>
            <a:br>
              <a:rPr lang="en-US" altLang="ko-KR" sz="2000"/>
            </a:br>
            <a:endParaRPr lang="en-US" altLang="ko-KR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C86F-B3D4-476C-AB6C-FAB6FBF17B3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4002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3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0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229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51743" y="6492876"/>
            <a:ext cx="384464" cy="365125"/>
          </a:xfrm>
        </p:spPr>
        <p:txBody>
          <a:bodyPr/>
          <a:lstStyle>
            <a:lvl1pPr algn="ctr">
              <a:defRPr/>
            </a:lvl1pPr>
          </a:lstStyle>
          <a:p>
            <a:fld id="{E52FEB01-36F6-4D31-80DA-9398FDFFF90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rgbClr val="143F7B"/>
          </a:solidFill>
          <a:ln>
            <a:solidFill>
              <a:srgbClr val="143F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" y="1"/>
            <a:ext cx="342900" cy="365125"/>
          </a:xfrm>
          <a:prstGeom prst="rect">
            <a:avLst/>
          </a:prstGeom>
          <a:solidFill>
            <a:srgbClr val="00ADEF"/>
          </a:solidFill>
          <a:ln>
            <a:solidFill>
              <a:srgbClr val="00AD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11" name="직선 연결선 10"/>
          <p:cNvCxnSpPr/>
          <p:nvPr userDrawn="1"/>
        </p:nvCxnSpPr>
        <p:spPr>
          <a:xfrm flipV="1">
            <a:off x="356344" y="1"/>
            <a:ext cx="0" cy="797442"/>
          </a:xfrm>
          <a:prstGeom prst="line">
            <a:avLst/>
          </a:prstGeom>
          <a:ln w="19050">
            <a:solidFill>
              <a:srgbClr val="00AD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제목 14"/>
          <p:cNvSpPr>
            <a:spLocks noGrp="1"/>
          </p:cNvSpPr>
          <p:nvPr userDrawn="1">
            <p:ph type="title"/>
          </p:nvPr>
        </p:nvSpPr>
        <p:spPr>
          <a:xfrm>
            <a:off x="401169" y="381924"/>
            <a:ext cx="8872140" cy="398721"/>
          </a:xfrm>
        </p:spPr>
        <p:txBody>
          <a:bodyPr>
            <a:noAutofit/>
          </a:bodyPr>
          <a:lstStyle>
            <a:lvl1pPr>
              <a:defRPr sz="1875">
                <a:solidFill>
                  <a:srgbClr val="0070C0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9792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8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8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80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6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7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07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9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4381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EB01-36F6-4D31-80DA-9398FDFFF9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2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image" Target="../media/image3.sv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3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1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6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7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2.xml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 5 Interesting Big Data Applications in Education - Big Data Analytics  New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5" r="9926"/>
          <a:stretch/>
        </p:blipFill>
        <p:spPr bwMode="auto">
          <a:xfrm>
            <a:off x="5471070" y="0"/>
            <a:ext cx="36729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/>
          <p:cNvSpPr/>
          <p:nvPr/>
        </p:nvSpPr>
        <p:spPr>
          <a:xfrm>
            <a:off x="644430" y="4295975"/>
            <a:ext cx="4174672" cy="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7"/>
          <p:cNvSpPr txBox="1"/>
          <p:nvPr/>
        </p:nvSpPr>
        <p:spPr>
          <a:xfrm>
            <a:off x="610027" y="3709829"/>
            <a:ext cx="4174672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ko-KR" altLang="en-US" sz="3000" spc="-126" dirty="0">
                <a:solidFill>
                  <a:srgbClr val="1F4F74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이해</a:t>
            </a:r>
            <a:endParaRPr lang="en-US" sz="3000" spc="-126" dirty="0">
              <a:solidFill>
                <a:srgbClr val="1F4F74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72000" y="4083278"/>
            <a:ext cx="425398" cy="425398"/>
          </a:xfrm>
          <a:prstGeom prst="rect">
            <a:avLst/>
          </a:prstGeom>
        </p:spPr>
      </p:pic>
      <p:sp>
        <p:nvSpPr>
          <p:cNvPr id="13" name="AutoShape 6"/>
          <p:cNvSpPr/>
          <p:nvPr/>
        </p:nvSpPr>
        <p:spPr>
          <a:xfrm>
            <a:off x="644430" y="4295975"/>
            <a:ext cx="4174672" cy="0"/>
          </a:xfrm>
          <a:prstGeom prst="line">
            <a:avLst/>
          </a:prstGeom>
          <a:ln w="38100" cap="flat">
            <a:solidFill>
              <a:srgbClr val="447B9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72000" y="4083278"/>
            <a:ext cx="425398" cy="425398"/>
          </a:xfrm>
          <a:prstGeom prst="rect">
            <a:avLst/>
          </a:prstGeom>
        </p:spPr>
      </p:pic>
      <p:sp>
        <p:nvSpPr>
          <p:cNvPr id="16" name="TextBox 9"/>
          <p:cNvSpPr txBox="1"/>
          <p:nvPr/>
        </p:nvSpPr>
        <p:spPr>
          <a:xfrm>
            <a:off x="806080" y="4341960"/>
            <a:ext cx="3851371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94"/>
              </a:lnSpc>
            </a:pPr>
            <a:r>
              <a:rPr lang="en-US" sz="1350" spc="46" dirty="0">
                <a:solidFill>
                  <a:srgbClr val="447B9C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ICT</a:t>
            </a:r>
            <a:r>
              <a:rPr lang="ko-KR" altLang="en-US" sz="1350" spc="46" dirty="0">
                <a:solidFill>
                  <a:srgbClr val="447B9C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융합연구센터 김초명</a:t>
            </a:r>
            <a:endParaRPr lang="en-US" sz="1350" spc="46" dirty="0">
              <a:solidFill>
                <a:srgbClr val="447B9C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20" name="Group 3"/>
          <p:cNvGrpSpPr/>
          <p:nvPr/>
        </p:nvGrpSpPr>
        <p:grpSpPr>
          <a:xfrm>
            <a:off x="5471070" y="0"/>
            <a:ext cx="3672931" cy="6858000"/>
            <a:chOff x="0" y="0"/>
            <a:chExt cx="1934713" cy="2980305"/>
          </a:xfrm>
        </p:grpSpPr>
        <p:sp>
          <p:nvSpPr>
            <p:cNvPr id="21" name="Freeform 4"/>
            <p:cNvSpPr/>
            <p:nvPr/>
          </p:nvSpPr>
          <p:spPr>
            <a:xfrm>
              <a:off x="0" y="0"/>
              <a:ext cx="1934713" cy="2980305"/>
            </a:xfrm>
            <a:custGeom>
              <a:avLst/>
              <a:gdLst/>
              <a:ahLst/>
              <a:cxnLst/>
              <a:rect l="l" t="t" r="r" b="b"/>
              <a:pathLst>
                <a:path w="1934713" h="2980305">
                  <a:moveTo>
                    <a:pt x="0" y="0"/>
                  </a:moveTo>
                  <a:lnTo>
                    <a:pt x="1934713" y="0"/>
                  </a:lnTo>
                  <a:lnTo>
                    <a:pt x="1934713" y="2980305"/>
                  </a:lnTo>
                  <a:lnTo>
                    <a:pt x="0" y="2980305"/>
                  </a:lnTo>
                  <a:close/>
                </a:path>
              </a:pathLst>
            </a:custGeom>
            <a:solidFill>
              <a:srgbClr val="1F4F74">
                <a:alpha val="43000"/>
              </a:srgbClr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330"/>
                </a:lnSpc>
                <a:spcBef>
                  <a:spcPct val="0"/>
                </a:spcBef>
              </a:pPr>
              <a:endParaRPr sz="600"/>
            </a:p>
          </p:txBody>
        </p:sp>
      </p:grpSp>
    </p:spTree>
    <p:extLst>
      <p:ext uri="{BB962C8B-B14F-4D97-AF65-F5344CB8AC3E}">
        <p14:creationId xmlns:p14="http://schemas.microsoft.com/office/powerpoint/2010/main" val="132760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90568A1-E52C-4C07-3C5A-FFBF4024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B17C0EB-CD23-8A08-06CD-5C2DD521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OLTP &gt; ETL &gt; OLAP &gt; BI</a:t>
            </a:r>
            <a:endParaRPr lang="ko-KR" altLang="en-US" dirty="0"/>
          </a:p>
        </p:txBody>
      </p:sp>
      <p:pic>
        <p:nvPicPr>
          <p:cNvPr id="7170" name="Picture 2" descr="OLTP – OLAP | 許 祿 煒 的 熊 猫 Blog - PandaZen blog">
            <a:extLst>
              <a:ext uri="{FF2B5EF4-FFF2-40B4-BE49-F238E27FC236}">
                <a16:creationId xmlns:a16="http://schemas.microsoft.com/office/drawing/2014/main" id="{1C544125-83CA-A64C-2D52-1A1144D2A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14" y="843889"/>
            <a:ext cx="7825317" cy="5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09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F7233CF-74D1-7C8A-24F6-EC95AD97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642CD2A-7C7A-2079-F210-5EBA0A79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용어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508B8-4918-4BAA-36ED-67AAFF0CFC0C}"/>
              </a:ext>
            </a:extLst>
          </p:cNvPr>
          <p:cNvSpPr txBox="1"/>
          <p:nvPr/>
        </p:nvSpPr>
        <p:spPr>
          <a:xfrm>
            <a:off x="309339" y="922150"/>
            <a:ext cx="8682261" cy="296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CRM(Customer Relationship Management)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en-US" altLang="ko-KR" sz="1400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고객관계 관리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고객과의 양호한 관계를 유지 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&gt;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가치창출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SCM(Supply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Chain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Management)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공급망 관리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기업에서 생산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유통 등 모든 공급망 단계를 최적화해 수요자가 원하는 제품을 빠르게 제공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KPI(Key Performance Indicator)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기업이 목표를 달성하기 위한 핵심성과지표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EAI(Enterprise Application Integration)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전사적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응용 프로그램 통합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기업 응용 프로그램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애플리케이션 통합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주문처리시스템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택배송장프린트시스템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마케팅자동화 등등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50B7A5-7893-6C8A-8FCC-FB623BF92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39" y="3989918"/>
            <a:ext cx="3348181" cy="26855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E9CED3-D198-74F6-5714-D261D69A2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790" y="4033380"/>
            <a:ext cx="3153027" cy="25985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61F3C2-EF26-3336-A370-572B0B22A671}"/>
              </a:ext>
            </a:extLst>
          </p:cNvPr>
          <p:cNvSpPr txBox="1"/>
          <p:nvPr/>
        </p:nvSpPr>
        <p:spPr>
          <a:xfrm>
            <a:off x="1728391" y="6631976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EAI </a:t>
            </a:r>
            <a:r>
              <a:rPr lang="ko-KR" altLang="en-US" sz="1000" b="1" dirty="0"/>
              <a:t>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8148BF-28DC-7B64-C433-707EB1059385}"/>
              </a:ext>
            </a:extLst>
          </p:cNvPr>
          <p:cNvSpPr txBox="1"/>
          <p:nvPr/>
        </p:nvSpPr>
        <p:spPr>
          <a:xfrm>
            <a:off x="5327265" y="6611779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EAI </a:t>
            </a:r>
            <a:r>
              <a:rPr lang="ko-KR" altLang="en-US" sz="1000" b="1" dirty="0"/>
              <a:t>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A480BC-C31C-D108-5FB4-B7522A0E725C}"/>
              </a:ext>
            </a:extLst>
          </p:cNvPr>
          <p:cNvSpPr txBox="1"/>
          <p:nvPr/>
        </p:nvSpPr>
        <p:spPr>
          <a:xfrm>
            <a:off x="5837341" y="2537739"/>
            <a:ext cx="3154259" cy="1030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BI(Business Intelligence)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기업의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수익창출을 위한 효율적인 의사결정방법을 연구하는 학문</a:t>
            </a:r>
          </a:p>
        </p:txBody>
      </p:sp>
    </p:spTree>
    <p:extLst>
      <p:ext uri="{BB962C8B-B14F-4D97-AF65-F5344CB8AC3E}">
        <p14:creationId xmlns:p14="http://schemas.microsoft.com/office/powerpoint/2010/main" val="27755215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E8E91D-8465-A0D3-4B56-2285AC62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057D1E8-B5CF-F684-9E63-D881585D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 특징 </a:t>
            </a:r>
            <a:r>
              <a:rPr lang="en-US" altLang="ko-KR" dirty="0"/>
              <a:t>(3V, 4V, 5V)</a:t>
            </a:r>
            <a:endParaRPr lang="ko-KR" altLang="en-US" dirty="0"/>
          </a:p>
        </p:txBody>
      </p:sp>
      <p:pic>
        <p:nvPicPr>
          <p:cNvPr id="8194" name="Picture 2" descr="BIGDATA] bigdata(빅데이터)의 정의 3V, 4V, 5V에 대하여">
            <a:extLst>
              <a:ext uri="{FF2B5EF4-FFF2-40B4-BE49-F238E27FC236}">
                <a16:creationId xmlns:a16="http://schemas.microsoft.com/office/drawing/2014/main" id="{584F9BA2-769F-DFC8-13DD-74D143A74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153178"/>
            <a:ext cx="600075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75699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19B843-3C7D-89DC-82B4-FE6A74C9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BB8D5A0-B0D1-1ABD-58EE-380D5731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빅데이터에 거는 기대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57070-3335-30E9-62F7-D4CD379E98BA}"/>
              </a:ext>
            </a:extLst>
          </p:cNvPr>
          <p:cNvSpPr txBox="1"/>
          <p:nvPr/>
        </p:nvSpPr>
        <p:spPr>
          <a:xfrm>
            <a:off x="309339" y="922150"/>
            <a:ext cx="8682261" cy="296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산업혁명의 석탄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·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철</a:t>
            </a:r>
            <a:endParaRPr lang="en-US" altLang="ko-KR" sz="1400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제조업 뿐만 아니라 서비스분야의 생산성을 획지적으로 끌어올려 생활 전반에 혁명적 변화를 가져올 것</a:t>
            </a:r>
            <a:endParaRPr lang="en-US" altLang="ko-KR" sz="1400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21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세기 원유</a:t>
            </a:r>
            <a:endParaRPr lang="en-US" altLang="ko-KR" sz="1400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원유처럼 산업 전반의 생산성을 향상 시키고 새로운 범주의 산업을 만들어 낼 것으로 기대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렌즈</a:t>
            </a:r>
            <a:endParaRPr lang="en-US" altLang="ko-KR" sz="1400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현미경이 생물학 발전에 끼쳤던 영향만큼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빅데이터도 렌즈처럼 산업발전에 큰 영향을 끼칠 것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플랫폼</a:t>
            </a:r>
            <a:endParaRPr lang="en-US" altLang="ko-KR" sz="1400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플랫폼이란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?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공동 활용의 목적으로 구축된 유무형의 구조물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빅데이터는 플랫폼으로서 다양한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서드파티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비즈니스에 활용될 것으로 기대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5989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19B843-3C7D-89DC-82B4-FE6A74C9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BB8D5A0-B0D1-1ABD-58EE-380D5731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빅데이터가 만들어내는 변화와 영향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57070-3335-30E9-62F7-D4CD379E98BA}"/>
              </a:ext>
            </a:extLst>
          </p:cNvPr>
          <p:cNvSpPr txBox="1"/>
          <p:nvPr/>
        </p:nvSpPr>
        <p:spPr>
          <a:xfrm>
            <a:off x="401169" y="990202"/>
            <a:ext cx="8682261" cy="2646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사전처리 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사후 처리</a:t>
            </a:r>
            <a:endParaRPr lang="en-US" altLang="ko-KR" sz="1400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데이터를 사전에 처리하지 않고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가능한 많은 데이터를 모으고 다양한 방식으로 조합해 숨은 인사이트 발굴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표본조사 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전수조사</a:t>
            </a:r>
            <a:endParaRPr lang="en-US" altLang="ko-KR" sz="1400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데이터처리비용 감소에 따른 데이터 활용방법 변화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질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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양</a:t>
            </a:r>
            <a:endParaRPr lang="en-US" altLang="ko-KR" sz="1400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수집 데이터의 양이 증가할 수록 분석의 정확도가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높아저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양질의 분석 결과 산출에 영향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인과관계 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상관관계</a:t>
            </a:r>
            <a:endParaRPr lang="en-US" altLang="ko-KR" sz="1400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Wingdings" panose="05000000000000000000" pitchFamily="2" charset="2"/>
              </a:rPr>
              <a:t>특정한 인과관계가 중요시 되던 과거와 달리 데이터의 증가에 따라 상관관계를 통해 특정 현상 발생 가능성 증가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762BF-B219-EBF8-7024-76A1CD4424F6}"/>
              </a:ext>
            </a:extLst>
          </p:cNvPr>
          <p:cNvSpPr txBox="1"/>
          <p:nvPr/>
        </p:nvSpPr>
        <p:spPr>
          <a:xfrm>
            <a:off x="261714" y="4681350"/>
            <a:ext cx="8682261" cy="167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투명성 제고로 연구개발 및 관리 효율성 제고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시뮬레이션을 통한 수요 포착 및 주요 변수 탐색으로 경쟁력 강화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세분화 및 맞춤 서비스 제공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알고리즘을 활용한 의사결정 보조 혹은 대체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비즈니스 모델과 제품</a:t>
            </a:r>
            <a:r>
              <a:rPr lang="en-US" altLang="ko-KR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4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서비스 </a:t>
            </a:r>
            <a:r>
              <a:rPr lang="ko-KR" altLang="en-US" sz="14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혁신등</a:t>
            </a:r>
            <a:endParaRPr lang="en-US" altLang="ko-KR" sz="14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FE3149-7AC8-7C7E-CE0D-630582C3038B}"/>
              </a:ext>
            </a:extLst>
          </p:cNvPr>
          <p:cNvCxnSpPr/>
          <p:nvPr/>
        </p:nvCxnSpPr>
        <p:spPr>
          <a:xfrm>
            <a:off x="401169" y="4123267"/>
            <a:ext cx="81840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FC6E95-868F-2D50-12A0-F607CBFB2097}"/>
              </a:ext>
            </a:extLst>
          </p:cNvPr>
          <p:cNvSpPr txBox="1"/>
          <p:nvPr/>
        </p:nvSpPr>
        <p:spPr>
          <a:xfrm>
            <a:off x="401169" y="4194842"/>
            <a:ext cx="4639732" cy="382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빅데이터가 가치를 만들어내는 </a:t>
            </a:r>
            <a:r>
              <a:rPr lang="en-US" altLang="ko-KR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5</a:t>
            </a:r>
            <a:r>
              <a:rPr lang="ko-KR" altLang="en-US" sz="14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가지 방식</a:t>
            </a:r>
            <a:endParaRPr lang="en-US" altLang="ko-KR" sz="1400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2749607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3BE7D6-8F94-EC7B-B867-2A72601A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빅데이터 활용 기본 테크닉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202BB-9C50-D732-FD65-908E994461E0}"/>
              </a:ext>
            </a:extLst>
          </p:cNvPr>
          <p:cNvSpPr txBox="1"/>
          <p:nvPr/>
        </p:nvSpPr>
        <p:spPr>
          <a:xfrm>
            <a:off x="230869" y="939083"/>
            <a:ext cx="8682261" cy="522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연관규칙학습</a:t>
            </a:r>
            <a: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(Association Rule Learning)</a:t>
            </a:r>
            <a:b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어떤 변인간에 주목할 만한 상관관계가 있는지 찾아내는 방법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유형분석</a:t>
            </a:r>
            <a: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(Classification Tree Analysis)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새로운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사건이 속할 범주를 찾아 내는 일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유전알고리즘</a:t>
            </a:r>
            <a: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(Genetic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Algorithms)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최적화가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필요한 문제의 해결책 및 솔루션 발굴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기계학습</a:t>
            </a:r>
            <a: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(Machine Learning)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학습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데이터로부터 학습한 알려진 패턴과 특성을 통해 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‘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예측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회귀분석</a:t>
            </a:r>
            <a: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(Regression</a:t>
            </a: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Analysis)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독립변수를 조작하면서 종속변수가 어떻게 변하는지 보며 두 </a:t>
            </a:r>
            <a:r>
              <a:rPr lang="ko-KR" altLang="en-US" sz="16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변인의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관계 확인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감정분석</a:t>
            </a:r>
            <a: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(Sentiment Analysis)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특정</a:t>
            </a:r>
            <a:r>
              <a:rPr lang="en-US" altLang="ko-KR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데이터에 대한 감정을 분석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소셜네트워크분석</a:t>
            </a:r>
            <a:r>
              <a:rPr lang="en-US" altLang="ko-KR" sz="16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(Social Network Analysis)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고객 간의 소셜 관계를 파악</a:t>
            </a:r>
            <a:endParaRPr lang="en-US" altLang="ko-KR" sz="16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357301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93DC54-6263-DCA7-04F1-665EC3C0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9C6052-DB0D-5BC2-A6A4-20B666C4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사이언스의 구성요소 및 역량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15447" y="1057274"/>
            <a:ext cx="8626483" cy="48975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1836561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D5AB47-60D0-951F-AD58-6A57C711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D618C35-048C-0904-C25B-3B7D9DFB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 거버넌스 </a:t>
            </a:r>
            <a:r>
              <a:rPr lang="en-US" altLang="ko-KR" dirty="0"/>
              <a:t>- </a:t>
            </a:r>
            <a:r>
              <a:rPr lang="ko-KR" altLang="en-US" dirty="0"/>
              <a:t>분석성숙도</a:t>
            </a:r>
          </a:p>
        </p:txBody>
      </p:sp>
      <p:pic>
        <p:nvPicPr>
          <p:cNvPr id="14342" name="Picture 6" descr="ADsP 2과목 데이터 분석 기획">
            <a:extLst>
              <a:ext uri="{FF2B5EF4-FFF2-40B4-BE49-F238E27FC236}">
                <a16:creationId xmlns:a16="http://schemas.microsoft.com/office/drawing/2014/main" id="{A21A8368-0F60-A4C6-2CA8-DA197664B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12" y="923925"/>
            <a:ext cx="71628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91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6F4DCE-C04C-FFAB-5A9F-0498E8DE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739F58B-DDCD-C23D-C7BD-D39E76E6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분석조직유형</a:t>
            </a:r>
          </a:p>
        </p:txBody>
      </p:sp>
      <p:pic>
        <p:nvPicPr>
          <p:cNvPr id="15362" name="Picture 2" descr="ADsP] 데이터 분석 준전문가 2과목 정리(7day) : 네이버 블로그">
            <a:extLst>
              <a:ext uri="{FF2B5EF4-FFF2-40B4-BE49-F238E27FC236}">
                <a16:creationId xmlns:a16="http://schemas.microsoft.com/office/drawing/2014/main" id="{2DE305F6-D1D1-1C62-8E52-F174BC69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90700"/>
            <a:ext cx="7620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72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91BCDD-AFA7-E35D-9660-B6B1B962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0A72E5-ACF9-B379-DDFC-5594E0FF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마이데이터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8E373-EE6B-E043-146D-13FAA24D5A24}"/>
              </a:ext>
            </a:extLst>
          </p:cNvPr>
          <p:cNvSpPr txBox="1"/>
          <p:nvPr/>
        </p:nvSpPr>
        <p:spPr>
          <a:xfrm>
            <a:off x="309339" y="1001099"/>
            <a:ext cx="8682261" cy="4763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</a:t>
            </a:r>
            <a:r>
              <a:rPr lang="en-US" altLang="ko-KR" sz="17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3</a:t>
            </a:r>
            <a:r>
              <a:rPr lang="ko-KR" altLang="en-US" sz="17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법 </a:t>
            </a:r>
            <a:endParaRPr lang="en-US" altLang="ko-KR" sz="1700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개인정보보호법</a:t>
            </a:r>
            <a:endParaRPr lang="en-US" altLang="ko-KR" sz="17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정보통신망법</a:t>
            </a:r>
            <a:endParaRPr lang="en-US" altLang="ko-KR" sz="17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신용정보법</a:t>
            </a:r>
            <a:endParaRPr lang="en-US" altLang="ko-KR" sz="17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700" b="1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마이데이터</a:t>
            </a:r>
            <a:r>
              <a:rPr lang="ko-KR" altLang="en-US" sz="17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개념  </a:t>
            </a:r>
            <a:endParaRPr lang="en-US" altLang="ko-KR" sz="1700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자기정보결정권</a:t>
            </a:r>
            <a:b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7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개인을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중심으로 개인터를 구성하고</a:t>
            </a: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자신의 정보를 어떤 목적으로</a:t>
            </a: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어떻게 활용할 것인지에</a:t>
            </a:r>
            <a:b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대해 적극적으로 참여</a:t>
            </a:r>
            <a:endParaRPr lang="en-US" altLang="ko-KR" sz="17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 경제 활성화</a:t>
            </a:r>
            <a:b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7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협약된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기관</a:t>
            </a: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업</a:t>
            </a: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간 가능했던 개인데이터 공유 체계가 개방 형태로 변화하여 </a:t>
            </a:r>
            <a:r>
              <a:rPr lang="ko-KR" altLang="en-US" sz="1700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스타트업들의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적극적 참여 및 새로운 서비스 모델이</a:t>
            </a: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등장할 수 있는 시장 조성</a:t>
            </a:r>
            <a:endParaRPr lang="en-US" altLang="ko-KR" sz="17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7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03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pPr/>
              <a:t>2</a:t>
            </a:fld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</a:p>
        </p:txBody>
      </p:sp>
      <p:graphicFrame>
        <p:nvGraphicFramePr>
          <p:cNvPr id="23" name="표 12">
            <a:extLst>
              <a:ext uri="{FF2B5EF4-FFF2-40B4-BE49-F238E27FC236}">
                <a16:creationId xmlns:a16="http://schemas.microsoft.com/office/drawing/2014/main" id="{DD2E3C1E-65B0-7556-0F45-A606008BF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56274"/>
              </p:ext>
            </p:extLst>
          </p:nvPr>
        </p:nvGraphicFramePr>
        <p:xfrm>
          <a:off x="420306" y="3486545"/>
          <a:ext cx="4068762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8762">
                  <a:extLst>
                    <a:ext uri="{9D8B030D-6E8A-4147-A177-3AD203B41FA5}">
                      <a16:colId xmlns:a16="http://schemas.microsoft.com/office/drawing/2014/main" val="198991877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오리엔테이션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66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빅데이터 이해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3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데이터분석계획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4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수집 및 저장계획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5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데이터 </a:t>
                      </a:r>
                      <a:r>
                        <a:rPr lang="ko-KR" altLang="en-US" sz="1200" b="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전처리</a:t>
                      </a: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6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데이터 탐색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7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통계기법이해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0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8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중간고사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670479"/>
                  </a:ext>
                </a:extLst>
              </a:tr>
            </a:tbl>
          </a:graphicData>
        </a:graphic>
      </p:graphicFrame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B50CC27D-D09B-0FF2-9382-63BF6066F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93725"/>
              </p:ext>
            </p:extLst>
          </p:nvPr>
        </p:nvGraphicFramePr>
        <p:xfrm>
          <a:off x="4679950" y="3473034"/>
          <a:ext cx="4068762" cy="292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068762">
                  <a:extLst>
                    <a:ext uri="{9D8B030D-6E8A-4147-A177-3AD203B41FA5}">
                      <a16:colId xmlns:a16="http://schemas.microsoft.com/office/drawing/2014/main" val="39168968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9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분석모형 설계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66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10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분석모형 설계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2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11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분석기법 적용 </a:t>
                      </a:r>
                      <a:r>
                        <a:rPr lang="en-US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915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12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분석기법 적용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01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13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분석 모형 평가 및 개선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3111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14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분석결과 해석 및 활용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980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15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차시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– 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</a:rPr>
                        <a:t>기말고사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5408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344289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95FB22-9BBC-D609-7CBA-D35483E67D28}"/>
              </a:ext>
            </a:extLst>
          </p:cNvPr>
          <p:cNvSpPr/>
          <p:nvPr/>
        </p:nvSpPr>
        <p:spPr>
          <a:xfrm>
            <a:off x="420306" y="6043750"/>
            <a:ext cx="4068762" cy="369332"/>
          </a:xfrm>
          <a:prstGeom prst="rect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65560A-6900-01F9-8702-7886B0562176}"/>
              </a:ext>
            </a:extLst>
          </p:cNvPr>
          <p:cNvSpPr/>
          <p:nvPr/>
        </p:nvSpPr>
        <p:spPr>
          <a:xfrm>
            <a:off x="4679950" y="5668726"/>
            <a:ext cx="4068762" cy="369332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C8A615A-3CD9-40C7-E7D7-ECEB87CA1767}"/>
              </a:ext>
            </a:extLst>
          </p:cNvPr>
          <p:cNvGrpSpPr/>
          <p:nvPr/>
        </p:nvGrpSpPr>
        <p:grpSpPr>
          <a:xfrm>
            <a:off x="290683" y="3243827"/>
            <a:ext cx="1197736" cy="379187"/>
            <a:chOff x="4688086" y="2023287"/>
            <a:chExt cx="1197736" cy="379187"/>
          </a:xfrm>
        </p:grpSpPr>
        <p:sp>
          <p:nvSpPr>
            <p:cNvPr id="32" name="오각형 74">
              <a:extLst>
                <a:ext uri="{FF2B5EF4-FFF2-40B4-BE49-F238E27FC236}">
                  <a16:creationId xmlns:a16="http://schemas.microsoft.com/office/drawing/2014/main" id="{D74B7E90-231C-9B85-44A5-B57185C31AFC}"/>
                </a:ext>
              </a:extLst>
            </p:cNvPr>
            <p:cNvSpPr/>
            <p:nvPr/>
          </p:nvSpPr>
          <p:spPr>
            <a:xfrm>
              <a:off x="4688086" y="2045731"/>
              <a:ext cx="1197736" cy="262792"/>
            </a:xfrm>
            <a:prstGeom prst="homePlate">
              <a:avLst/>
            </a:prstGeom>
            <a:gradFill>
              <a:gsLst>
                <a:gs pos="0">
                  <a:srgbClr val="005FA3"/>
                </a:gs>
                <a:gs pos="100000">
                  <a:srgbClr val="004274"/>
                </a:gs>
              </a:gsLst>
              <a:lin ang="5400000" scaled="0"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E46C807-3C61-E566-DC91-4328C27C5E78}"/>
                </a:ext>
              </a:extLst>
            </p:cNvPr>
            <p:cNvSpPr txBox="1"/>
            <p:nvPr/>
          </p:nvSpPr>
          <p:spPr>
            <a:xfrm>
              <a:off x="4723645" y="2023287"/>
              <a:ext cx="9284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spc="-1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주차별</a:t>
              </a:r>
              <a:r>
                <a:rPr lang="ko-KR" altLang="en-US" sz="1400" b="1" spc="-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강의</a:t>
              </a:r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D73E2ED0-28F1-FAA7-7B92-DFBBB55D2D54}"/>
                </a:ext>
              </a:extLst>
            </p:cNvPr>
            <p:cNvSpPr/>
            <p:nvPr/>
          </p:nvSpPr>
          <p:spPr>
            <a:xfrm rot="10800000">
              <a:off x="4688086" y="2303096"/>
              <a:ext cx="95130" cy="99378"/>
            </a:xfrm>
            <a:prstGeom prst="triangle">
              <a:avLst>
                <a:gd name="adj" fmla="val 0"/>
              </a:avLst>
            </a:prstGeom>
            <a:solidFill>
              <a:srgbClr val="0026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B8CDAC-F6A3-9E60-92C8-3A41FB0F0DDD}"/>
              </a:ext>
            </a:extLst>
          </p:cNvPr>
          <p:cNvSpPr/>
          <p:nvPr/>
        </p:nvSpPr>
        <p:spPr>
          <a:xfrm>
            <a:off x="1288026" y="1009860"/>
            <a:ext cx="7460687" cy="16252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6FDC8C-84E5-00AD-4E1B-6F97A2682DFB}"/>
              </a:ext>
            </a:extLst>
          </p:cNvPr>
          <p:cNvSpPr/>
          <p:nvPr/>
        </p:nvSpPr>
        <p:spPr>
          <a:xfrm>
            <a:off x="1288027" y="2706544"/>
            <a:ext cx="7460686" cy="43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27F3D3-A7BD-480D-993C-629EC7FA2A3E}"/>
              </a:ext>
            </a:extLst>
          </p:cNvPr>
          <p:cNvSpPr txBox="1"/>
          <p:nvPr/>
        </p:nvSpPr>
        <p:spPr>
          <a:xfrm>
            <a:off x="1302774" y="1171250"/>
            <a:ext cx="7445938" cy="135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본 과목은 최근 급격한 발전을 보이는 빅데이터 분석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(Big Data Analytics)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에 대해 이론적 지식을 습득해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추후 </a:t>
            </a:r>
            <a:r>
              <a:rPr lang="ko-KR" altLang="en-US" sz="1400" b="1" i="0" u="sng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개인 연구를 위한 역량을 제고</a:t>
            </a: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하는데 목적이 있다</a:t>
            </a:r>
            <a:r>
              <a:rPr lang="en-US" altLang="ko-KR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400" i="0" dirty="0">
              <a:solidFill>
                <a:srgbClr val="4A4A4A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 i="0" dirty="0">
                <a:solidFill>
                  <a:srgbClr val="4A4A4A"/>
                </a:solidFill>
                <a:effectLst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빅데이터 분석기사 필기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 </a:t>
            </a:r>
            <a:r>
              <a:rPr lang="ko-KR" altLang="en-US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데이터분석 준 전문가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</a:t>
            </a:r>
            <a:r>
              <a:rPr lang="en-US" altLang="ko-KR" sz="1400" dirty="0" err="1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ADsP</a:t>
            </a:r>
            <a:r>
              <a:rPr lang="en-US" altLang="ko-KR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) </a:t>
            </a:r>
            <a:r>
              <a:rPr lang="ko-KR" altLang="en-US" sz="14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시준비를 위한 빅데이터 전반의 이론수업</a:t>
            </a:r>
            <a:endParaRPr lang="en-US" altLang="ko-KR" sz="1400" i="0" dirty="0">
              <a:solidFill>
                <a:srgbClr val="4A4A4A"/>
              </a:solidFill>
              <a:effectLst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10B7327-0A56-46ED-ECC1-6EE2E80B79B6}"/>
              </a:ext>
            </a:extLst>
          </p:cNvPr>
          <p:cNvSpPr/>
          <p:nvPr/>
        </p:nvSpPr>
        <p:spPr>
          <a:xfrm>
            <a:off x="395288" y="2706544"/>
            <a:ext cx="843577" cy="439678"/>
          </a:xfrm>
          <a:prstGeom prst="rect">
            <a:avLst/>
          </a:prstGeom>
          <a:solidFill>
            <a:srgbClr val="005A9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교재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8F0900D-78DB-2803-55EE-ABB78167EB4C}"/>
              </a:ext>
            </a:extLst>
          </p:cNvPr>
          <p:cNvSpPr/>
          <p:nvPr/>
        </p:nvSpPr>
        <p:spPr>
          <a:xfrm>
            <a:off x="395288" y="1000029"/>
            <a:ext cx="843577" cy="1635105"/>
          </a:xfrm>
          <a:prstGeom prst="rect">
            <a:avLst/>
          </a:prstGeom>
          <a:solidFill>
            <a:srgbClr val="005A9B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수업 개요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30FA29-B67F-56A6-FD16-037F409A123B}"/>
              </a:ext>
            </a:extLst>
          </p:cNvPr>
          <p:cNvSpPr txBox="1"/>
          <p:nvPr/>
        </p:nvSpPr>
        <p:spPr>
          <a:xfrm>
            <a:off x="1329256" y="2722833"/>
            <a:ext cx="530649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4A4A4A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유인물 및 자료제공</a:t>
            </a:r>
            <a:endParaRPr lang="ko-KR" altLang="en-US" sz="12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359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8D7DA0-3549-EACD-CE81-903A5F18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1CAE582-365F-C163-8C4C-D338F45A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개인정보 </a:t>
            </a:r>
            <a:r>
              <a:rPr lang="ko-KR" altLang="en-US" dirty="0" err="1"/>
              <a:t>비식별화처리</a:t>
            </a:r>
            <a:endParaRPr lang="ko-KR" altLang="en-US" dirty="0"/>
          </a:p>
        </p:txBody>
      </p:sp>
      <p:pic>
        <p:nvPicPr>
          <p:cNvPr id="16386" name="Picture 2" descr="빅데이터 활용을 위한 개인정보 비식별화 방법 : 네이버 블로그">
            <a:extLst>
              <a:ext uri="{FF2B5EF4-FFF2-40B4-BE49-F238E27FC236}">
                <a16:creationId xmlns:a16="http://schemas.microsoft.com/office/drawing/2014/main" id="{6DEBF359-55FF-402E-54C6-684201835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385888"/>
            <a:ext cx="593407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40262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F99F72-BA1A-27CE-0065-1A9A142B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2A3115C-5AA8-BB91-2FDF-670DB1D8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기초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2AFDE-31CF-B25C-4BDF-9A2C25AAD175}"/>
              </a:ext>
            </a:extLst>
          </p:cNvPr>
          <p:cNvSpPr txBox="1"/>
          <p:nvPr/>
        </p:nvSpPr>
        <p:spPr>
          <a:xfrm>
            <a:off x="264570" y="883623"/>
            <a:ext cx="8903399" cy="254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데이터의 정의</a:t>
            </a:r>
            <a:endParaRPr lang="en-US" altLang="ko-KR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추론과 추정의 근거를 이루는 사실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이론을 세우는데 기초가 되는 사실 또는 바탕이 되는 자료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컴퓨터가 처리할 수 있는 문자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숫자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소리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그림 따위의 형태로 된 자료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객관적 사실이라는 존재적 특성을 갖는 동시에 추론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·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예측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·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전망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·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추정을 위한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근거로서의</a:t>
            </a:r>
            <a:b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당위적 특성을 보유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1EBB4-CFFD-26B9-7701-D62FC2B8238C}"/>
              </a:ext>
            </a:extLst>
          </p:cNvPr>
          <p:cNvSpPr txBox="1"/>
          <p:nvPr/>
        </p:nvSpPr>
        <p:spPr>
          <a:xfrm>
            <a:off x="264570" y="3844521"/>
            <a:ext cx="8823249" cy="2129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데이터의 유형</a:t>
            </a:r>
            <a:endParaRPr lang="en-US" altLang="ko-KR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정량적 데이터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정형 데이터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 </a:t>
            </a:r>
            <a:b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수치로 표현할 수 있는 숫자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도형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기호 등의 데이터를 말하며 저장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검색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분석에 활용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정성적 데이터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비정형 데이터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)</a:t>
            </a:r>
            <a:b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-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언어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문자 등의 정형화 되지 않은 데이터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69062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34142-BDB4-05A3-B2EE-05A8780E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95E3F1-74D1-F788-CF2E-59E7124B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유형</a:t>
            </a:r>
          </a:p>
        </p:txBody>
      </p:sp>
      <p:pic>
        <p:nvPicPr>
          <p:cNvPr id="1026" name="Picture 2" descr="XML Files: What They Are &amp; How to Open Them">
            <a:extLst>
              <a:ext uri="{FF2B5EF4-FFF2-40B4-BE49-F238E27FC236}">
                <a16:creationId xmlns:a16="http://schemas.microsoft.com/office/drawing/2014/main" id="{97FA0E63-6310-5101-FC3D-B9AD3A1E9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9" y="907304"/>
            <a:ext cx="4969771" cy="305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SON editing in Visual Studio Code">
            <a:extLst>
              <a:ext uri="{FF2B5EF4-FFF2-40B4-BE49-F238E27FC236}">
                <a16:creationId xmlns:a16="http://schemas.microsoft.com/office/drawing/2014/main" id="{3C46992B-6938-9016-6D8C-8084FD70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471" y="4084638"/>
            <a:ext cx="71437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37030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C34142-BDB4-05A3-B2EE-05A8780E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95E3F1-74D1-F788-CF2E-59E7124B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유형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3230DE-6E91-8A18-D0FF-0C5CF627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81" y="1045960"/>
            <a:ext cx="46187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4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BEF24F-4F06-4830-4D2F-AAF11336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C7810E0-5467-D21A-F569-7C61D2F6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암묵지와 </a:t>
            </a:r>
            <a:r>
              <a:rPr lang="ko-KR" altLang="en-US" dirty="0" err="1"/>
              <a:t>형식지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F7D8D-887C-38A4-D746-1FDF22EECF37}"/>
              </a:ext>
            </a:extLst>
          </p:cNvPr>
          <p:cNvSpPr txBox="1"/>
          <p:nvPr/>
        </p:nvSpPr>
        <p:spPr>
          <a:xfrm>
            <a:off x="144933" y="1357727"/>
            <a:ext cx="2712602" cy="8833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암묵지</a:t>
            </a:r>
            <a:endParaRPr lang="en-US" altLang="ko-KR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머릿속에만 존재하는 지식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00382-3EB4-5C59-C8A2-4040FA6C4692}"/>
              </a:ext>
            </a:extLst>
          </p:cNvPr>
          <p:cNvSpPr txBox="1"/>
          <p:nvPr/>
        </p:nvSpPr>
        <p:spPr>
          <a:xfrm>
            <a:off x="4306115" y="1357727"/>
            <a:ext cx="4750018" cy="88338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err="1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형식지</a:t>
            </a:r>
            <a:endParaRPr lang="en-US" altLang="ko-KR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외부로 표출돼 여러 사람이 공유할 수 있는 지식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53BDC1E-05E2-8E01-6333-485E5B15E3CA}"/>
              </a:ext>
            </a:extLst>
          </p:cNvPr>
          <p:cNvSpPr/>
          <p:nvPr/>
        </p:nvSpPr>
        <p:spPr>
          <a:xfrm>
            <a:off x="3034380" y="1487896"/>
            <a:ext cx="1106557" cy="7023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지식형성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49E71B-4EC6-9BB5-63D1-FBF9F053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818193"/>
            <a:ext cx="54864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6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DAAC0B-638D-C6ED-FB2B-F3E3BB44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C4DBCD-6B14-08AB-8B5E-F9E91ABC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데이터와 정보 </a:t>
            </a:r>
            <a:r>
              <a:rPr lang="en-US" altLang="ko-KR" dirty="0"/>
              <a:t>DIKW</a:t>
            </a:r>
            <a:endParaRPr lang="ko-KR" altLang="en-US" dirty="0"/>
          </a:p>
        </p:txBody>
      </p:sp>
      <p:pic>
        <p:nvPicPr>
          <p:cNvPr id="2050" name="Picture 2" descr="Dikw Pyramid Royalty-Free Images, Stock Photos &amp; Pictures | Shutterstock">
            <a:extLst>
              <a:ext uri="{FF2B5EF4-FFF2-40B4-BE49-F238E27FC236}">
                <a16:creationId xmlns:a16="http://schemas.microsoft.com/office/drawing/2014/main" id="{CA2C73FF-8B5B-FE98-C377-E3D83B340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112838"/>
            <a:ext cx="5715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E49821-0FB6-0E8A-EA13-F084A3F5875C}"/>
              </a:ext>
            </a:extLst>
          </p:cNvPr>
          <p:cNvSpPr txBox="1"/>
          <p:nvPr/>
        </p:nvSpPr>
        <p:spPr>
          <a:xfrm>
            <a:off x="385539" y="3947499"/>
            <a:ext cx="8363187" cy="254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데이터의 정보</a:t>
            </a:r>
            <a:endParaRPr lang="en-US" altLang="ko-KR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</a:t>
            </a:r>
            <a: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(Data):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개별 데이터 자체는 의미가 중요하지 않음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객관적인 사실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정보</a:t>
            </a:r>
            <a: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(Information):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데이터간 관계에서 의미가 도출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유용한지는 모름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지식</a:t>
            </a:r>
            <a: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(Knowledge):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데이터를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통해 도출된 다양한 정보를 구조화 해서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‘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유의미한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’</a:t>
            </a:r>
            <a:b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                       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정보를 분류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+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인적인 경험을 결합해 고유의 지식으로 내재화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지혜</a:t>
            </a:r>
            <a:r>
              <a:rPr lang="en-US" altLang="ko-KR" b="1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(Wisdom):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지식의 축적과 아이디어가 결합된 창의적 산물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126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F80EE3-0DBC-240A-3951-03D11325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A616704-B928-FEAD-0C90-2DF2EEB4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5C240-D4C2-270A-7711-4B8A5498724A}"/>
              </a:ext>
            </a:extLst>
          </p:cNvPr>
          <p:cNvSpPr txBox="1"/>
          <p:nvPr/>
        </p:nvSpPr>
        <p:spPr>
          <a:xfrm>
            <a:off x="309339" y="1001099"/>
            <a:ext cx="8682261" cy="5548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Data-Base(DB)</a:t>
            </a:r>
            <a:r>
              <a:rPr lang="ko-KR" altLang="en-US" sz="17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en-US" altLang="ko-KR" sz="1700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체계적으로 수집</a:t>
            </a: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·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축적하여 다양한 용도와 방법으로 이용할 수 있게 정리한 정보의 집합체</a:t>
            </a:r>
            <a:endParaRPr lang="en-US" altLang="ko-KR" sz="17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특정 기업이나 조직 또는 개인이 필요에 의해 데이터를 일정한 형태로 저장해 놓은 것</a:t>
            </a:r>
            <a:endParaRPr lang="en-US" altLang="ko-KR" sz="17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Data-Base Management System(DBMS)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이용자가 쉽게 데이터베이스를 구축</a:t>
            </a: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·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유지할 수 있게 하는 관리 소프트웨어</a:t>
            </a:r>
            <a:endParaRPr lang="en-US" altLang="ko-KR" sz="17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효율적인 데이터 관리 뿐만 아니라 예기치 못한 사건으로 인한 데이터의 손상을 피하고</a:t>
            </a: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필요시 데이터를 복구하기 위한 강력한 기능의 소프트웨어</a:t>
            </a:r>
            <a:endParaRPr lang="en-US" altLang="ko-KR" sz="17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7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DBMS </a:t>
            </a:r>
            <a:r>
              <a:rPr lang="ko-KR" altLang="en-US" sz="17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일반적 특징</a:t>
            </a:r>
            <a:endParaRPr lang="en-US" altLang="ko-KR" sz="1700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통합된 데이터</a:t>
            </a: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(Integrated): 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동일한 내용의 데이터가 중복되지 않게 통합됨</a:t>
            </a:r>
            <a:endParaRPr lang="en-US" altLang="ko-KR" sz="17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저장된 데이터</a:t>
            </a: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(Stored): 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컴퓨터가 접근할 수 있는 저장매체에 저장</a:t>
            </a:r>
            <a:endParaRPr lang="en-US" altLang="ko-KR" sz="17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공용 데이터</a:t>
            </a: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(Shared): 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여러 사용자가 다른 목적으로</a:t>
            </a: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공동으로 사용가능</a:t>
            </a:r>
            <a:endParaRPr lang="en-US" altLang="ko-KR" sz="17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변화하는 데이터</a:t>
            </a: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(Operational): 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운영가능한 데이터</a:t>
            </a: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삽입</a:t>
            </a: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·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삭제</a:t>
            </a: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·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갱신 등 항상 최신의       </a:t>
            </a:r>
            <a:b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                                                        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상태로 유지</a:t>
            </a:r>
            <a:endParaRPr lang="en-US" altLang="ko-KR" sz="17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737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0238B19-4DD3-4B0E-F857-8BE674BA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EB01-36F6-4D31-80DA-9398FDFFF90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E88581-40FA-B808-68D2-66D531CD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활용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B21CB5-AA7A-22B2-8FC3-641EB1F5F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073" y="711784"/>
            <a:ext cx="6753164" cy="27284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09727B-8076-A1A1-EE4C-8FC52CF7866D}"/>
              </a:ext>
            </a:extLst>
          </p:cNvPr>
          <p:cNvSpPr txBox="1"/>
          <p:nvPr/>
        </p:nvSpPr>
        <p:spPr>
          <a:xfrm>
            <a:off x="1443873" y="3239220"/>
            <a:ext cx="1172328" cy="4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OLTP</a:t>
            </a:r>
            <a:endParaRPr lang="en-US" altLang="ko-KR" sz="17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F63D4-C000-5A80-A261-633DF73909C1}"/>
              </a:ext>
            </a:extLst>
          </p:cNvPr>
          <p:cNvSpPr txBox="1"/>
          <p:nvPr/>
        </p:nvSpPr>
        <p:spPr>
          <a:xfrm>
            <a:off x="5609473" y="3184293"/>
            <a:ext cx="1172328" cy="447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OLAP</a:t>
            </a:r>
            <a:endParaRPr lang="en-US" altLang="ko-KR" sz="17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826C32-9852-59AF-B0E0-6B1DDD8A4DA3}"/>
              </a:ext>
            </a:extLst>
          </p:cNvPr>
          <p:cNvSpPr txBox="1"/>
          <p:nvPr/>
        </p:nvSpPr>
        <p:spPr>
          <a:xfrm>
            <a:off x="230869" y="3873902"/>
            <a:ext cx="8682261" cy="2801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Online Transaction Processing </a:t>
            </a:r>
            <a:r>
              <a:rPr lang="ko-KR" altLang="en-US" sz="17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en-US" altLang="ko-KR" sz="1700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네트워크상의 여러 이용자가 실시간으로 데이터베이스의 데이터를 갱신하거나 조회하는 등</a:t>
            </a:r>
            <a:b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</a:b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단위 작업 처리 방식</a:t>
            </a:r>
            <a:endParaRPr lang="en-US" altLang="ko-KR" sz="17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신용카드 조회</a:t>
            </a: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금융전산관리</a:t>
            </a: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CRM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등</a:t>
            </a:r>
            <a:endParaRPr lang="en-US" altLang="ko-KR" sz="17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Online Analytical Processing </a:t>
            </a:r>
            <a:r>
              <a:rPr lang="ko-KR" altLang="en-US" sz="1700" b="1" dirty="0">
                <a:solidFill>
                  <a:srgbClr val="0000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endParaRPr lang="en-US" altLang="ko-KR" sz="1700" b="1" dirty="0">
              <a:solidFill>
                <a:srgbClr val="0000FF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정보의 수집</a:t>
            </a: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공유에서 벗어나 </a:t>
            </a: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‘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분석</a:t>
            </a: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’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이 중심이 되는 시스템</a:t>
            </a:r>
            <a:endParaRPr lang="en-US" altLang="ko-KR" sz="17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BI(Business Insight) </a:t>
            </a:r>
            <a:r>
              <a:rPr lang="ko-KR" altLang="en-US" sz="1700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추출 등</a:t>
            </a:r>
            <a:endParaRPr lang="en-US" altLang="ko-KR" sz="1700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01808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639</ep:Words>
  <ep:PresentationFormat>화면 슬라이드 쇼(4:3)</ep:PresentationFormat>
  <ep:Paragraphs>147</ep:Paragraphs>
  <ep:Slides>20</ep:Slides>
  <ep:Notes>15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수업 목표</vt:lpstr>
      <vt:lpstr>데이터 기초</vt:lpstr>
      <vt:lpstr>데이터 유형</vt:lpstr>
      <vt:lpstr>데이터 유형</vt:lpstr>
      <vt:lpstr>암묵지와 형식지</vt:lpstr>
      <vt:lpstr>데이터와 정보 DIKW</vt:lpstr>
      <vt:lpstr>DB와 DBMS</vt:lpstr>
      <vt:lpstr>데이터베이스 활용</vt:lpstr>
      <vt:lpstr>OLTP &gt; ETL &gt; OLAP &gt; BI</vt:lpstr>
      <vt:lpstr>비즈니스 용어</vt:lpstr>
      <vt:lpstr>빅데이터 특징 (3V, 4V, 5V)</vt:lpstr>
      <vt:lpstr>빅데이터에 거는 기대</vt:lpstr>
      <vt:lpstr>빅데이터가 만들어내는 변화와 영향</vt:lpstr>
      <vt:lpstr>빅데이터 활용 기본 테크닉</vt:lpstr>
      <vt:lpstr>데이터 사이언스의 구성요소 및 역량</vt:lpstr>
      <vt:lpstr>데이터 분석 거버넌스 - 분석성숙도</vt:lpstr>
      <vt:lpstr>분석조직유형</vt:lpstr>
      <vt:lpstr>마이데이터</vt:lpstr>
      <vt:lpstr>개인정보 비식별화처리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2023-08-16T02:40:43.000</dcterms:created>
  <dc:creator>user</dc:creator>
  <cp:lastModifiedBy>user</cp:lastModifiedBy>
  <dcterms:modified xsi:type="dcterms:W3CDTF">2024-04-24T04:55:19.208</dcterms:modified>
  <cp:revision>77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