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82" r:id="rId6"/>
    <p:sldId id="283" r:id="rId7"/>
    <p:sldId id="265" r:id="rId8"/>
    <p:sldId id="263" r:id="rId9"/>
    <p:sldId id="268" r:id="rId10"/>
    <p:sldId id="261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4897" autoAdjust="0"/>
    <p:restoredTop sz="85101" autoAdjust="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>
        <p:guide orient="horz" pos="2159"/>
        <p:guide pos="2879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7D90317-C3EF-49CF-8DF4-001C3C66B4D8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4CFB8A9-4056-4503-B64C-BF1B4DA52135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sz="1800"/>
              <a:t>가용데이터에 대한 고려</a:t>
            </a:r>
            <a:r>
              <a:rPr kumimoji="1" lang="en-US" altLang="ko-KR" sz="1800"/>
              <a:t>(</a:t>
            </a:r>
            <a:r>
              <a:rPr kumimoji="1" lang="en" altLang="ko-Kore-KR" sz="1800"/>
              <a:t>Available Data)</a:t>
            </a:r>
            <a:endParaRPr kumimoji="1" lang="en" altLang="ko-Kore-KR" sz="1800"/>
          </a:p>
          <a:p>
            <a:pPr lvl="0">
              <a:defRPr/>
            </a:pPr>
            <a:r>
              <a:rPr kumimoji="1" lang="ko-KR" altLang="en-US" sz="1800"/>
              <a:t>분석을 위한 데이터 확보가 우선이며</a:t>
            </a:r>
            <a:r>
              <a:rPr kumimoji="1" lang="en-US" altLang="ko-KR" sz="1800"/>
              <a:t>, </a:t>
            </a:r>
            <a:r>
              <a:rPr kumimoji="1" lang="ko-KR" altLang="en-US" sz="1800"/>
              <a:t>데이터의 유형에 따라 적용 가능한 솔루션과 분석 방법이 다르기 때문에 유형에 대한 분석이 선행적으로 이루어져야 한다</a:t>
            </a:r>
            <a:r>
              <a:rPr kumimoji="1" lang="en-US" altLang="ko-KR" sz="1800"/>
              <a:t>.</a:t>
            </a:r>
            <a:endParaRPr kumimoji="1" lang="en-US" altLang="ko-KR" sz="1800"/>
          </a:p>
          <a:p>
            <a:pPr lvl="0">
              <a:defRPr/>
            </a:pPr>
            <a:endParaRPr kumimoji="1" lang="en-US" altLang="ko-KR" sz="1800"/>
          </a:p>
          <a:p>
            <a:pPr lvl="0">
              <a:defRPr/>
            </a:pPr>
            <a:r>
              <a:rPr kumimoji="1" lang="ko-KR" altLang="en-US" sz="1800"/>
              <a:t>적절한 활용방안과 활용사례</a:t>
            </a:r>
            <a:r>
              <a:rPr kumimoji="1" lang="en-US" altLang="ko-KR" sz="1800"/>
              <a:t>(</a:t>
            </a:r>
            <a:r>
              <a:rPr kumimoji="1" lang="en" altLang="ko-Kore-KR" sz="1800"/>
              <a:t>Proper Business Use Case)</a:t>
            </a:r>
            <a:endParaRPr kumimoji="1" lang="en" altLang="ko-Kore-KR" sz="1800"/>
          </a:p>
          <a:p>
            <a:pPr lvl="0">
              <a:defRPr/>
            </a:pPr>
            <a:r>
              <a:rPr kumimoji="1" lang="ko-KR" altLang="en-US" sz="1800"/>
              <a:t>분석을 적용하여 성과를 낼 수 있는 대상 업무가 있어야 한다</a:t>
            </a:r>
            <a:r>
              <a:rPr kumimoji="1" lang="en-US" altLang="ko-KR" sz="1800"/>
              <a:t>. </a:t>
            </a:r>
            <a:r>
              <a:rPr kumimoji="1" lang="ko-KR" altLang="en-US" sz="1800"/>
              <a:t>동 업종 또는 동 업무의 분석 적용 사례를 참조할 수 있다</a:t>
            </a:r>
            <a:r>
              <a:rPr kumimoji="1" lang="en-US" altLang="ko-KR" sz="1800"/>
              <a:t>. </a:t>
            </a:r>
            <a:r>
              <a:rPr kumimoji="1" lang="ko-KR" altLang="en-US" sz="1800"/>
              <a:t>유사 분석 시나리오 및 솔루션을 최대한 활용하는 것이 중요하다</a:t>
            </a:r>
            <a:endParaRPr kumimoji="1" lang="ko-KR" altLang="en-US" sz="1800"/>
          </a:p>
          <a:p>
            <a:pPr lvl="0">
              <a:defRPr/>
            </a:pPr>
            <a:endParaRPr kumimoji="1" lang="ko-KR" altLang="en-US" sz="1800"/>
          </a:p>
          <a:p>
            <a:pPr lvl="0">
              <a:defRPr/>
            </a:pPr>
            <a:r>
              <a:rPr kumimoji="1" lang="ko-KR" altLang="en-US" sz="1800"/>
              <a:t>장애요소들에 대한 사전계획 수립 </a:t>
            </a:r>
            <a:r>
              <a:rPr kumimoji="1" lang="en-US" altLang="ko-KR" sz="1800"/>
              <a:t>(</a:t>
            </a:r>
            <a:r>
              <a:rPr kumimoji="1" lang="en" altLang="ko-Kore-KR" sz="1800"/>
              <a:t>Low Barrier of Execution)</a:t>
            </a:r>
            <a:endParaRPr kumimoji="1" lang="en" altLang="ko-Kore-KR" sz="1800"/>
          </a:p>
          <a:p>
            <a:pPr lvl="0">
              <a:defRPr/>
            </a:pPr>
            <a:r>
              <a:rPr kumimoji="1" lang="en" altLang="ko-Kore-KR" sz="1800"/>
              <a:t>1</a:t>
            </a:r>
            <a:r>
              <a:rPr kumimoji="1" lang="ko-KR" altLang="en-US" sz="1800"/>
              <a:t>회성 분석에 그치지 않고 조직 역량으로 내재화되기 위해서는 지속적인 교육 및 활용방안 등의 변화 관리가 고려되어야 한다</a:t>
            </a:r>
            <a:r>
              <a:rPr kumimoji="1" lang="en-US" altLang="ko-KR" sz="1800"/>
              <a:t>.</a:t>
            </a:r>
            <a:endParaRPr kumimoji="1" lang="en-US" altLang="ko-KR" sz="1800"/>
          </a:p>
          <a:p>
            <a:pPr lvl="0">
              <a:defRPr/>
            </a:pPr>
            <a:endParaRPr kumimoji="1" lang="en-US" altLang="ko-KR" sz="1800"/>
          </a:p>
          <a:p>
            <a:pPr lvl="0">
              <a:defRPr/>
            </a:pPr>
            <a:r>
              <a:rPr kumimoji="1" lang="ko-KR" altLang="en-US" sz="1800"/>
              <a:t>분석 대상과 방법 </a:t>
            </a:r>
            <a:r>
              <a:rPr kumimoji="1" lang="en-US" altLang="ko-KR" sz="1800"/>
              <a:t>-</a:t>
            </a:r>
            <a:r>
              <a:rPr kumimoji="1" lang="ko-KR" altLang="en-US" sz="1800"/>
              <a:t> 시험 잘 나옴</a:t>
            </a:r>
            <a:endParaRPr kumimoji="1"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[De Martino et al., 2002] M. De Martino, A. Bertone, R. </a:t>
            </a:r>
            <a:r>
              <a:rPr lang="en" altLang="ko-Kore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Albertoni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H. </a:t>
            </a:r>
            <a:r>
              <a:rPr lang="en" altLang="ko-Kore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Hauska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U. </a:t>
            </a:r>
            <a:r>
              <a:rPr lang="en" altLang="ko-Kore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Demsar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lang="en" altLang="ko-Kore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Dunkars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Technical Report of Data Mining, INVISIP IST-2000-29640, Information </a:t>
            </a:r>
            <a:r>
              <a:rPr lang="en" altLang="ko-Kore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lang="en" altLang="ko-Kore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Site Planning, WP No2: Technology Analysis, D2.2, 28.2.2002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5436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" altLang="ko-Kore-KR"/>
              <a:t>https://www.saedsayad.com/data_mining_map.htm</a:t>
            </a:r>
            <a:endParaRPr kumimoji="1" lang="en" altLang="ko-Kore-KR"/>
          </a:p>
          <a:p>
            <a:pPr lvl="0">
              <a:defRPr/>
            </a:pPr>
            <a:endParaRPr kumimoji="1" lang="en-US" altLang="ko-Kore-KR"/>
          </a:p>
          <a:p>
            <a:pPr lvl="0">
              <a:defRPr/>
            </a:pPr>
            <a:r>
              <a:rPr lang="en" altLang="ko-Kore-KR" b="0" i="0">
                <a:solidFill>
                  <a:srgbClr val="333333"/>
                </a:solidFill>
                <a:effectLst/>
                <a:latin typeface="Helvetica Neue"/>
              </a:rPr>
              <a:t>ftp://public.dhe.ibm.com/software/analytics/spss/documentation/modeler/14.2/en/CRISP_DM.pdf "IBM SPSS Modeler CRISP-DM" Guide</a:t>
            </a:r>
            <a:endParaRPr lang="en" altLang="ko-Kore-KR" b="0" i="0">
              <a:solidFill>
                <a:srgbClr val="333333"/>
              </a:solidFill>
              <a:effectLst/>
              <a:latin typeface="Helvetica Neue"/>
            </a:endParaRPr>
          </a:p>
          <a:p>
            <a:pPr lvl="0">
              <a:defRPr/>
            </a:pPr>
            <a:r>
              <a:rPr kumimoji="1" lang="en" altLang="ko-Kore-KR"/>
              <a:t>https://adioshun.gitbooks.io/data-analytics-with-r/content/</a:t>
            </a:r>
            <a:endParaRPr kumimoji="1" lang="en" altLang="ko-Kore-KR"/>
          </a:p>
          <a:p>
            <a:pPr lvl="0">
              <a:defRPr/>
            </a:pPr>
            <a:endParaRPr kumimoji="1" lang="en" altLang="ko-Kore-KR"/>
          </a:p>
          <a:p>
            <a:pPr lvl="0">
              <a:defRPr/>
            </a:pPr>
            <a:r>
              <a:rPr kumimoji="1" lang="en-US" altLang="ko-KR" sz="2100"/>
              <a:t>KDD</a:t>
            </a:r>
            <a:r>
              <a:rPr kumimoji="1" lang="ko-KR" altLang="en-US" sz="2100"/>
              <a:t>보다 조금 더 비즈니스적</a:t>
            </a:r>
            <a:r>
              <a:rPr kumimoji="1" lang="en-US" altLang="ko-KR" sz="2100"/>
              <a:t>/</a:t>
            </a:r>
            <a:r>
              <a:rPr kumimoji="1" lang="ko-KR" altLang="en-US" sz="2100"/>
              <a:t> 빅데이터 이해 중요시</a:t>
            </a:r>
            <a:endParaRPr kumimoji="1" lang="ko-KR" altLang="en-US" sz="2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5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www.saedsayad.com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data_mining_map.htm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ftp://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public.dhe.ibm.com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/software/analytics/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spss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/documentation/modeler/14.2/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CRISP_DM.pdf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"IBM SPSS Modeler CRISP-DM" Guide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adioshun.gitbooks.io</a:t>
            </a:r>
            <a:r>
              <a:rPr kumimoji="1" lang="en" altLang="ko-Kore-KR" dirty="0"/>
              <a:t>/data-analytics-with-r/content/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www.saedsayad.com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data_mining_map.htm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3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24600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 sz="2000"/>
              <a:t>프로토 타입 시행착오</a:t>
            </a:r>
            <a:endParaRPr lang="ko-KR" altLang="en-US" sz="20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76368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8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www.saedsayad.com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data_mining_map.htm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ftp://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public.dhe.ibm.com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/software/analytics/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spss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/documentation/modeler/14.2/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CRISP_DM.pdf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"IBM SPSS Modeler CRISP-DM" Guide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adioshun.gitbooks.io</a:t>
            </a:r>
            <a:r>
              <a:rPr kumimoji="1" lang="en" altLang="ko-Kore-KR" dirty="0"/>
              <a:t>/data-analytics-with-r/content/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144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13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8843E-7BE8-DC96-67F5-4C58B916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3ABF96-F1E8-8229-555F-92C8AE7E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 Science Methodology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421B69-7F36-E071-B638-435E62724803}"/>
              </a:ext>
            </a:extLst>
          </p:cNvPr>
          <p:cNvSpPr/>
          <p:nvPr/>
        </p:nvSpPr>
        <p:spPr>
          <a:xfrm>
            <a:off x="-1" y="836199"/>
            <a:ext cx="9144001" cy="4846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Data Science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2515C7-3CB0-F2B1-B12F-22CCBE624AE9}"/>
              </a:ext>
            </a:extLst>
          </p:cNvPr>
          <p:cNvGrpSpPr/>
          <p:nvPr/>
        </p:nvGrpSpPr>
        <p:grpSpPr>
          <a:xfrm>
            <a:off x="2875" y="1499398"/>
            <a:ext cx="9133332" cy="316316"/>
            <a:chOff x="2875" y="1499398"/>
            <a:chExt cx="12192000" cy="383776"/>
          </a:xfrm>
        </p:grpSpPr>
        <p:sp>
          <p:nvSpPr>
            <p:cNvPr id="6" name="화살표: 오각형 29">
              <a:extLst>
                <a:ext uri="{FF2B5EF4-FFF2-40B4-BE49-F238E27FC236}">
                  <a16:creationId xmlns:a16="http://schemas.microsoft.com/office/drawing/2014/main" id="{DB56DA94-9445-2638-806A-3603B3688A5F}"/>
                </a:ext>
              </a:extLst>
            </p:cNvPr>
            <p:cNvSpPr/>
            <p:nvPr/>
          </p:nvSpPr>
          <p:spPr>
            <a:xfrm>
              <a:off x="9566875" y="1499398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Deployment</a:t>
              </a:r>
              <a:endPara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" name="화살표: 오각형 13">
              <a:extLst>
                <a:ext uri="{FF2B5EF4-FFF2-40B4-BE49-F238E27FC236}">
                  <a16:creationId xmlns:a16="http://schemas.microsoft.com/office/drawing/2014/main" id="{01933B06-2B13-5D03-4E0A-B71CC618E55A}"/>
                </a:ext>
              </a:extLst>
            </p:cNvPr>
            <p:cNvSpPr/>
            <p:nvPr/>
          </p:nvSpPr>
          <p:spPr>
            <a:xfrm>
              <a:off x="7379203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Modeling</a:t>
              </a:r>
              <a:endPara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화살표: 오각형 14">
              <a:extLst>
                <a:ext uri="{FF2B5EF4-FFF2-40B4-BE49-F238E27FC236}">
                  <a16:creationId xmlns:a16="http://schemas.microsoft.com/office/drawing/2014/main" id="{F10C098F-F286-FD3D-573B-B888F4F71BF8}"/>
                </a:ext>
              </a:extLst>
            </p:cNvPr>
            <p:cNvSpPr/>
            <p:nvPr/>
          </p:nvSpPr>
          <p:spPr>
            <a:xfrm>
              <a:off x="4938919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 Exploration</a:t>
              </a:r>
              <a:endPara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" name="화살표: 오각형 15">
              <a:extLst>
                <a:ext uri="{FF2B5EF4-FFF2-40B4-BE49-F238E27FC236}">
                  <a16:creationId xmlns:a16="http://schemas.microsoft.com/office/drawing/2014/main" id="{8FA2DC25-A616-9621-0D9C-32939AF44A1E}"/>
                </a:ext>
              </a:extLst>
            </p:cNvPr>
            <p:cNvSpPr/>
            <p:nvPr/>
          </p:nvSpPr>
          <p:spPr>
            <a:xfrm>
              <a:off x="2443159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 Preparation</a:t>
              </a:r>
              <a:endPara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화살표: 오각형 16">
              <a:extLst>
                <a:ext uri="{FF2B5EF4-FFF2-40B4-BE49-F238E27FC236}">
                  <a16:creationId xmlns:a16="http://schemas.microsoft.com/office/drawing/2014/main" id="{7D260895-9D6D-68EA-AC67-B91F7C23FD22}"/>
                </a:ext>
              </a:extLst>
            </p:cNvPr>
            <p:cNvSpPr/>
            <p:nvPr/>
          </p:nvSpPr>
          <p:spPr>
            <a:xfrm>
              <a:off x="2875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Problem Definition</a:t>
              </a:r>
              <a:endPara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FE87675-7205-AC60-6690-75B199C17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"/>
          <a:stretch/>
        </p:blipFill>
        <p:spPr>
          <a:xfrm>
            <a:off x="71357" y="1991409"/>
            <a:ext cx="4452000" cy="46840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7CF2CE-6DE6-0695-5ED5-028455F90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70" y="1814570"/>
            <a:ext cx="4310646" cy="5044574"/>
          </a:xfrm>
          <a:prstGeom prst="rect">
            <a:avLst/>
          </a:prstGeom>
        </p:spPr>
      </p:pic>
      <p:cxnSp>
        <p:nvCxnSpPr>
          <p:cNvPr id="13" name="직선 연결선 1">
            <a:extLst>
              <a:ext uri="{FF2B5EF4-FFF2-40B4-BE49-F238E27FC236}">
                <a16:creationId xmlns:a16="http://schemas.microsoft.com/office/drawing/2014/main" id="{29FEA25E-FB33-D05A-48AF-D9D57CFB83AC}"/>
              </a:ext>
            </a:extLst>
          </p:cNvPr>
          <p:cNvCxnSpPr/>
          <p:nvPr/>
        </p:nvCxnSpPr>
        <p:spPr>
          <a:xfrm>
            <a:off x="4586653" y="934391"/>
            <a:ext cx="0" cy="567690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8A4405-97FA-3DB7-2092-AEEA9A1B9D69}"/>
              </a:ext>
            </a:extLst>
          </p:cNvPr>
          <p:cNvSpPr txBox="1"/>
          <p:nvPr/>
        </p:nvSpPr>
        <p:spPr>
          <a:xfrm>
            <a:off x="4571999" y="1301234"/>
            <a:ext cx="46035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" altLang="ko-Kore-KR" sz="800" dirty="0"/>
              <a:t>https://</a:t>
            </a:r>
            <a:r>
              <a:rPr kumimoji="1" lang="en" altLang="ko-Kore-KR" sz="800" dirty="0" err="1"/>
              <a:t>www.saedsayad.com</a:t>
            </a:r>
            <a:r>
              <a:rPr kumimoji="1" lang="en" altLang="ko-Kore-KR" sz="800" dirty="0"/>
              <a:t>/</a:t>
            </a:r>
            <a:r>
              <a:rPr kumimoji="1" lang="en" altLang="ko-Kore-KR" sz="800" dirty="0" err="1"/>
              <a:t>data_mining_map.htm</a:t>
            </a:r>
            <a:r>
              <a:rPr kumimoji="1" lang="en-US" altLang="ko-Kore-KR" sz="800" dirty="0"/>
              <a:t>l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28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1EADD4-7E9D-1AA9-8B35-9D91174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0A40EC-C454-1025-317C-EEBA5606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분석과제 발굴 방법론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E2272F-ACE0-200E-A153-632A273E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85900"/>
            <a:ext cx="86772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9E7007-F95B-F809-1102-E41258C4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844F7F-7C0F-2DF6-4677-2D4017DC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</a:t>
            </a:r>
            <a:r>
              <a:rPr lang="en-US" altLang="ko-KR" dirty="0"/>
              <a:t>, </a:t>
            </a:r>
            <a:r>
              <a:rPr lang="ko-KR" altLang="en-US" dirty="0"/>
              <a:t>하향식 접근법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74A11-9C43-153E-C04E-E06B7E97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94" y="1103244"/>
            <a:ext cx="5255812" cy="26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DC54C-23BA-567B-D5B2-2D43281C8FB7}"/>
              </a:ext>
            </a:extLst>
          </p:cNvPr>
          <p:cNvSpPr txBox="1"/>
          <p:nvPr/>
        </p:nvSpPr>
        <p:spPr>
          <a:xfrm>
            <a:off x="421420" y="4744409"/>
            <a:ext cx="7442420" cy="129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상향식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바텀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접근법의 대표적인 방법론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 모델</a:t>
            </a:r>
            <a:endParaRPr lang="ko-KR" altLang="en-US" b="0" i="0" dirty="0">
              <a:solidFill>
                <a:srgbClr val="333333"/>
              </a:solidFill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하향식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탑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접근법의 대표적인 방법론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폭포수 모델</a:t>
            </a:r>
            <a:endParaRPr lang="ko-KR" altLang="en-US" b="0" i="0" dirty="0">
              <a:solidFill>
                <a:srgbClr val="333333"/>
              </a:solidFill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최적의 의사결정은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 접근방식의 </a:t>
            </a:r>
            <a:r>
              <a:rPr lang="ko-KR" altLang="en-US" b="1" i="0" u="sng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상호 보완 관계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 → 디자인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씽킹</a:t>
            </a:r>
            <a:endParaRPr lang="ko-KR" altLang="en-US" b="0" i="0" dirty="0">
              <a:solidFill>
                <a:srgbClr val="333333"/>
              </a:solidFill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13973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13B50D-B6A1-A328-2039-B7E2F48E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29D53-D199-076E-4B6A-28BE62F8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분석과제 발굴 방법론 개념도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925F-7348-C2FD-631F-87B22CFBFC92}"/>
              </a:ext>
            </a:extLst>
          </p:cNvPr>
          <p:cNvSpPr/>
          <p:nvPr/>
        </p:nvSpPr>
        <p:spPr>
          <a:xfrm>
            <a:off x="2850542" y="1052789"/>
            <a:ext cx="3442915" cy="3987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분석대상이 무엇인지 알고 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10459D-AA76-A98B-31AD-4FFA2221D858}"/>
              </a:ext>
            </a:extLst>
          </p:cNvPr>
          <p:cNvSpPr/>
          <p:nvPr/>
        </p:nvSpPr>
        <p:spPr>
          <a:xfrm>
            <a:off x="1419608" y="1761356"/>
            <a:ext cx="1954696" cy="3295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하향식 접근법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6C44B8-D46A-B330-0AA7-7063D1A8DFE9}"/>
              </a:ext>
            </a:extLst>
          </p:cNvPr>
          <p:cNvSpPr/>
          <p:nvPr/>
        </p:nvSpPr>
        <p:spPr>
          <a:xfrm>
            <a:off x="5873364" y="1761356"/>
            <a:ext cx="1954696" cy="3295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상향식 접근법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A29BB1-9ED7-096C-C08C-C79E0127FCC4}"/>
              </a:ext>
            </a:extLst>
          </p:cNvPr>
          <p:cNvSpPr/>
          <p:nvPr/>
        </p:nvSpPr>
        <p:spPr>
          <a:xfrm>
            <a:off x="5873364" y="2368273"/>
            <a:ext cx="1954696" cy="3295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지도학습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180F32-C41C-05C0-EA1A-7629978B2E46}"/>
              </a:ext>
            </a:extLst>
          </p:cNvPr>
          <p:cNvSpPr/>
          <p:nvPr/>
        </p:nvSpPr>
        <p:spPr>
          <a:xfrm>
            <a:off x="5877339" y="2806842"/>
            <a:ext cx="1954696" cy="329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비지도학습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2029CA-4F95-DA05-59A5-3668C80A2C4C}"/>
              </a:ext>
            </a:extLst>
          </p:cNvPr>
          <p:cNvSpPr/>
          <p:nvPr/>
        </p:nvSpPr>
        <p:spPr>
          <a:xfrm>
            <a:off x="5873364" y="3245412"/>
            <a:ext cx="1954696" cy="530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프로토타입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시행착오 해결법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0D1173-355C-5FC5-8968-8AC3EDCE3AB8}"/>
              </a:ext>
            </a:extLst>
          </p:cNvPr>
          <p:cNvSpPr/>
          <p:nvPr/>
        </p:nvSpPr>
        <p:spPr>
          <a:xfrm>
            <a:off x="1419608" y="2388555"/>
            <a:ext cx="2861871" cy="2995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비즈니스 모델 탐색 기법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F63C0-12C5-5CCA-9688-231E25E71D12}"/>
              </a:ext>
            </a:extLst>
          </p:cNvPr>
          <p:cNvSpPr/>
          <p:nvPr/>
        </p:nvSpPr>
        <p:spPr>
          <a:xfrm>
            <a:off x="1419608" y="2746624"/>
            <a:ext cx="2861871" cy="2995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분석기회 발굴 및 범위 확장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18472-DEA3-BA68-05AB-6F0BE2D9B2C4}"/>
              </a:ext>
            </a:extLst>
          </p:cNvPr>
          <p:cNvSpPr/>
          <p:nvPr/>
        </p:nvSpPr>
        <p:spPr>
          <a:xfrm>
            <a:off x="1419608" y="3095629"/>
            <a:ext cx="2861871" cy="2995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외부 참조 모델 기반 문제 탐색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B3CE05-C5B4-3202-F8C1-B5FCE7B2BD36}"/>
              </a:ext>
            </a:extLst>
          </p:cNvPr>
          <p:cNvSpPr/>
          <p:nvPr/>
        </p:nvSpPr>
        <p:spPr>
          <a:xfrm>
            <a:off x="1419608" y="3444634"/>
            <a:ext cx="2861871" cy="2995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분석 </a:t>
            </a:r>
            <a:r>
              <a:rPr lang="ko-KR" altLang="en-US" sz="1600" dirty="0" err="1"/>
              <a:t>유스케이스</a:t>
            </a: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9C8A5A-C279-B51C-3033-D11EE495BD90}"/>
              </a:ext>
            </a:extLst>
          </p:cNvPr>
          <p:cNvSpPr/>
          <p:nvPr/>
        </p:nvSpPr>
        <p:spPr>
          <a:xfrm>
            <a:off x="513161" y="2375839"/>
            <a:ext cx="850789" cy="13671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문제</a:t>
            </a:r>
            <a:endParaRPr lang="en-US" altLang="ko-KR" sz="1600" dirty="0"/>
          </a:p>
          <a:p>
            <a:pPr algn="ctr"/>
            <a:r>
              <a:rPr lang="ko-KR" altLang="en-US" sz="1600" dirty="0"/>
              <a:t>탐색</a:t>
            </a:r>
            <a:endParaRPr lang="en-US" altLang="ko-KR" sz="1600" dirty="0"/>
          </a:p>
          <a:p>
            <a:pPr algn="ctr"/>
            <a:r>
              <a:rPr lang="ko-KR" altLang="en-US" sz="1600" dirty="0"/>
              <a:t>단계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A74122-8E00-DBB8-BBD0-4F416BED34FA}"/>
              </a:ext>
            </a:extLst>
          </p:cNvPr>
          <p:cNvSpPr/>
          <p:nvPr/>
        </p:nvSpPr>
        <p:spPr>
          <a:xfrm>
            <a:off x="1419608" y="3824028"/>
            <a:ext cx="2861871" cy="8488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식별된 비즈니스 문제를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데이터 문제로 변환하여 </a:t>
            </a:r>
            <a:endParaRPr lang="en-US" altLang="ko-KR" sz="1600" dirty="0"/>
          </a:p>
          <a:p>
            <a:pPr algn="ctr"/>
            <a:r>
              <a:rPr lang="ko-KR" altLang="en-US" sz="1600" dirty="0"/>
              <a:t>과제를 정의</a:t>
            </a:r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CEFF0-7290-0542-0E8B-0DAD81027E65}"/>
              </a:ext>
            </a:extLst>
          </p:cNvPr>
          <p:cNvSpPr/>
          <p:nvPr/>
        </p:nvSpPr>
        <p:spPr>
          <a:xfrm>
            <a:off x="513161" y="3824028"/>
            <a:ext cx="850789" cy="8488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문제</a:t>
            </a:r>
            <a:endParaRPr lang="en-US" altLang="ko-KR" sz="1600" dirty="0"/>
          </a:p>
          <a:p>
            <a:pPr algn="ctr"/>
            <a:r>
              <a:rPr lang="ko-KR" altLang="en-US" sz="1600" dirty="0"/>
              <a:t>정의</a:t>
            </a:r>
            <a:endParaRPr lang="en-US" altLang="ko-KR" sz="1600" dirty="0"/>
          </a:p>
          <a:p>
            <a:pPr algn="ctr"/>
            <a:r>
              <a:rPr lang="ko-KR" altLang="en-US" sz="1600" dirty="0"/>
              <a:t>단계</a:t>
            </a:r>
            <a:endParaRPr lang="en-US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8A8A24-8B87-970E-AD3C-DD563765E0BE}"/>
              </a:ext>
            </a:extLst>
          </p:cNvPr>
          <p:cNvSpPr/>
          <p:nvPr/>
        </p:nvSpPr>
        <p:spPr>
          <a:xfrm>
            <a:off x="1419608" y="4728573"/>
            <a:ext cx="2861871" cy="8488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과제 정의 후 어떻게 해결할 것인지 그 방안을 탐색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분석기법</a:t>
            </a:r>
            <a:r>
              <a:rPr lang="en-US" altLang="ko-KR" sz="1600" dirty="0"/>
              <a:t>, </a:t>
            </a:r>
            <a:r>
              <a:rPr lang="ko-KR" altLang="en-US" sz="1600" dirty="0"/>
              <a:t>시스템 등</a:t>
            </a:r>
            <a:r>
              <a:rPr lang="en-US" altLang="ko-KR" sz="1600" dirty="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D4ECE-21CC-15E2-3F49-521270B28428}"/>
              </a:ext>
            </a:extLst>
          </p:cNvPr>
          <p:cNvSpPr/>
          <p:nvPr/>
        </p:nvSpPr>
        <p:spPr>
          <a:xfrm>
            <a:off x="513161" y="4728573"/>
            <a:ext cx="850789" cy="8488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해결</a:t>
            </a:r>
            <a:endParaRPr lang="en-US" altLang="ko-KR" sz="1600" dirty="0"/>
          </a:p>
          <a:p>
            <a:pPr algn="ctr"/>
            <a:r>
              <a:rPr lang="ko-KR" altLang="en-US" sz="1600" dirty="0"/>
              <a:t>방안</a:t>
            </a:r>
            <a:endParaRPr lang="en-US" altLang="ko-KR" sz="1600" dirty="0"/>
          </a:p>
          <a:p>
            <a:pPr algn="ctr"/>
            <a:r>
              <a:rPr lang="ko-KR" altLang="en-US" sz="1600" dirty="0"/>
              <a:t>탐색</a:t>
            </a:r>
            <a:endParaRPr lang="en-US" altLang="ko-KR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ECEEF5-89F9-E24E-5884-1DA570B60D1C}"/>
              </a:ext>
            </a:extLst>
          </p:cNvPr>
          <p:cNvSpPr/>
          <p:nvPr/>
        </p:nvSpPr>
        <p:spPr>
          <a:xfrm>
            <a:off x="1419608" y="5633118"/>
            <a:ext cx="2861871" cy="527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경제적 타당성</a:t>
            </a:r>
            <a:r>
              <a:rPr lang="en-US" altLang="ko-KR" sz="1600" dirty="0"/>
              <a:t>, </a:t>
            </a:r>
            <a:r>
              <a:rPr lang="ko-KR" altLang="en-US" sz="1600" dirty="0"/>
              <a:t>기술적 </a:t>
            </a:r>
            <a:r>
              <a:rPr lang="ko-KR" altLang="en-US" sz="1600" dirty="0" err="1"/>
              <a:t>타당성등을</a:t>
            </a:r>
            <a:r>
              <a:rPr lang="ko-KR" altLang="en-US" sz="1600" dirty="0"/>
              <a:t> 검토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9BD515-5644-D19D-372C-5BF16CBF446A}"/>
              </a:ext>
            </a:extLst>
          </p:cNvPr>
          <p:cNvSpPr/>
          <p:nvPr/>
        </p:nvSpPr>
        <p:spPr>
          <a:xfrm>
            <a:off x="513161" y="5633117"/>
            <a:ext cx="850789" cy="527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타당성검토</a:t>
            </a:r>
            <a:endParaRPr lang="en-US" altLang="ko-KR" sz="16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E94ABB-F001-E4A5-FFC5-D89A13D7AB4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329555" y="518911"/>
            <a:ext cx="309846" cy="21750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E42EB3A-347C-4B1A-4C3D-411F87D4FA4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5556433" y="467077"/>
            <a:ext cx="309846" cy="227871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ADFB23-A960-578F-14AD-51F4323EE29A}"/>
              </a:ext>
            </a:extLst>
          </p:cNvPr>
          <p:cNvCxnSpPr>
            <a:stCxn id="5" idx="2"/>
          </p:cNvCxnSpPr>
          <p:nvPr/>
        </p:nvCxnSpPr>
        <p:spPr>
          <a:xfrm>
            <a:off x="2396956" y="2090878"/>
            <a:ext cx="0" cy="2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DFBFF85-AD72-8288-0CD9-BCADDBE9DF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50712" y="2090878"/>
            <a:ext cx="0" cy="2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0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BF9AAF-DF93-7EFE-036F-38CC2F7F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34495F-3670-5B9B-F83F-E6218861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탐색 단계 프로세스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F6931-037F-FD6E-AF77-6FC3FD13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43050"/>
            <a:ext cx="8096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F6B214-A646-DAE8-682B-828CC4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2E422D-F362-3E75-5F96-6482F27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특징을 고려한 분석 </a:t>
            </a:r>
            <a:r>
              <a:rPr lang="en-US" altLang="ko-KR" dirty="0"/>
              <a:t>ROI</a:t>
            </a:r>
            <a:r>
              <a:rPr lang="ko-KR" altLang="en-US" dirty="0"/>
              <a:t>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0EE32-CF6B-8641-8D1D-A3A3BD61C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69"/>
          <a:stretch/>
        </p:blipFill>
        <p:spPr>
          <a:xfrm>
            <a:off x="859416" y="1078272"/>
            <a:ext cx="7425167" cy="349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DAC7B-B3E5-8020-CF49-7A3AC9A6E313}"/>
              </a:ext>
            </a:extLst>
          </p:cNvPr>
          <p:cNvSpPr txBox="1"/>
          <p:nvPr/>
        </p:nvSpPr>
        <p:spPr>
          <a:xfrm>
            <a:off x="333955" y="4922538"/>
            <a:ext cx="7323151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누적된 총 순효과를 총비용으로 나누어 계산한 비율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ROI (%)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누적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순효과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총비용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만약 어떤 프로젝트의 누적된 총 순이익이 총비용의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100%.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=&gt; IT-ROI : 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투자성과 도출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16653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101756-A0B2-4C52-F57D-4C72DF2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F61F33-99AB-E093-A378-0EFB178C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포트폴리오 </a:t>
            </a:r>
            <a:r>
              <a:rPr lang="ko-KR" altLang="en-US" dirty="0" err="1"/>
              <a:t>사분면</a:t>
            </a:r>
            <a:r>
              <a:rPr lang="ko-KR" altLang="en-US" dirty="0"/>
              <a:t> 분석을 통한 과제 우선순위 선정 기법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EE039-CBCD-A334-EC27-B215709C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3" y="1569450"/>
            <a:ext cx="4067175" cy="3952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ADA3C-55D5-6620-E7A9-9F5C4671BBB5}"/>
              </a:ext>
            </a:extLst>
          </p:cNvPr>
          <p:cNvSpPr txBox="1"/>
          <p:nvPr/>
        </p:nvSpPr>
        <p:spPr>
          <a:xfrm>
            <a:off x="4236098" y="1668450"/>
            <a:ext cx="457995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사분면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전략적 중요도가 높아 경영에 미치는 영향이 커 현재 시급하게 추진이 필요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사분면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현재 시점에서 전략적 중요도가 높지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않지만중장기적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관점에서 반드시 추진해야 할 과제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바로 적용하기는 난이도가 높다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l" fontAlgn="base"/>
            <a:endParaRPr lang="en-US" altLang="ko-KR" sz="1400" b="0" i="0" dirty="0">
              <a:solidFill>
                <a:srgbClr val="000000"/>
              </a:solidFill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사분면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전력적 중요도가 높아 현재 시점에 전략적 가치를 두며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여렵지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않아 바로 적용 가능할 필요가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사분면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중요도가 높지 않아 중장기적 추진이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바람직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​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​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=&gt;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시급성과 난이도가 높은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사분면은 경영진 혹 실무 담당자의 의사결정에 따라 적용 우선순위를 조정할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=&gt;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기술적요소에 따라서도 우선순위 조정 가능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l" fontAlgn="base"/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=&gt;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범위에 따라서도 적용 우선순위 조정 가능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37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모델링 프로세스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1A0DD-4BED-6C69-EFDC-02AE0FC46676}"/>
              </a:ext>
            </a:extLst>
          </p:cNvPr>
          <p:cNvSpPr/>
          <p:nvPr/>
        </p:nvSpPr>
        <p:spPr>
          <a:xfrm>
            <a:off x="-1" y="941728"/>
            <a:ext cx="9144001" cy="273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CRISP-DM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437490"/>
            <a:ext cx="9133333" cy="386175"/>
            <a:chOff x="2874" y="1502174"/>
            <a:chExt cx="8481581" cy="386175"/>
          </a:xfrm>
        </p:grpSpPr>
        <p:sp>
          <p:nvSpPr>
            <p:cNvPr id="66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6946600" y="1507349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전개</a:t>
              </a:r>
            </a:p>
          </p:txBody>
        </p:sp>
        <p:sp>
          <p:nvSpPr>
            <p:cNvPr id="60" name="화살표: 오각형 29">
              <a:extLst>
                <a:ext uri="{FF2B5EF4-FFF2-40B4-BE49-F238E27FC236}">
                  <a16:creationId xmlns:a16="http://schemas.microsoft.com/office/drawing/2014/main" id="{740DC868-DD8B-FE1D-042E-1EA6F107E93D}"/>
                </a:ext>
              </a:extLst>
            </p:cNvPr>
            <p:cNvSpPr/>
            <p:nvPr/>
          </p:nvSpPr>
          <p:spPr>
            <a:xfrm>
              <a:off x="5599544" y="1507349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평가</a:t>
              </a:r>
            </a:p>
          </p:txBody>
        </p:sp>
        <p:sp>
          <p:nvSpPr>
            <p:cNvPr id="61" name="화살표: 오각형 13">
              <a:extLst>
                <a:ext uri="{FF2B5EF4-FFF2-40B4-BE49-F238E27FC236}">
                  <a16:creationId xmlns:a16="http://schemas.microsoft.com/office/drawing/2014/main" id="{88675483-B8ED-3FB7-3542-7B57712FF37F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</a:t>
              </a:r>
            </a:p>
          </p:txBody>
        </p:sp>
        <p:sp>
          <p:nvSpPr>
            <p:cNvPr id="62" name="화살표: 오각형 14">
              <a:extLst>
                <a:ext uri="{FF2B5EF4-FFF2-40B4-BE49-F238E27FC236}">
                  <a16:creationId xmlns:a16="http://schemas.microsoft.com/office/drawing/2014/main" id="{9B7199F5-1A7E-B32B-12D8-60D4C9431BD6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준비</a:t>
              </a:r>
            </a:p>
          </p:txBody>
        </p:sp>
        <p:sp>
          <p:nvSpPr>
            <p:cNvPr id="63" name="화살표: 오각형 15">
              <a:extLst>
                <a:ext uri="{FF2B5EF4-FFF2-40B4-BE49-F238E27FC236}">
                  <a16:creationId xmlns:a16="http://schemas.microsoft.com/office/drawing/2014/main" id="{4AF91E70-4A32-427D-EA32-71D0BDCD6588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데이터의 이해</a:t>
              </a:r>
            </a:p>
          </p:txBody>
        </p:sp>
        <p:sp>
          <p:nvSpPr>
            <p:cNvPr id="64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업무 이해</a:t>
              </a:r>
            </a:p>
          </p:txBody>
        </p:sp>
      </p:grpSp>
      <p:graphicFrame>
        <p:nvGraphicFramePr>
          <p:cNvPr id="71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34781"/>
              </p:ext>
            </p:extLst>
          </p:nvPr>
        </p:nvGraphicFramePr>
        <p:xfrm>
          <a:off x="457915" y="3700571"/>
          <a:ext cx="8206832" cy="2306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38016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  <a:gridCol w="6668816">
                  <a:extLst>
                    <a:ext uri="{9D8B030D-6E8A-4147-A177-3AD203B41FA5}">
                      <a16:colId xmlns:a16="http://schemas.microsoft.com/office/drawing/2014/main" val="1897727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빅데이터를 활용한 프로젝트 목표 설정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목적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상황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마이닝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목표설정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계획 수립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[2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데이터의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초기 데이터 수집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기술 분석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품질확인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[3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데이터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셋 선택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정제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데이터셋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편성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통합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포맷팅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 기법 선택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테스트 계획 설계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작성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[5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결과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모델링 과정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적용성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[6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모니터링과 유지보수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종료 보고서 작성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5812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347768" y="46122"/>
            <a:ext cx="3796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빅데이터응용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_2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주차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</a:t>
            </a:r>
            <a:r>
              <a:rPr lang="ko-KR" altLang="en-US" sz="1300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연구방법론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및 개념정리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365A0-CF4D-499A-96EE-A05C9124A870}"/>
              </a:ext>
            </a:extLst>
          </p:cNvPr>
          <p:cNvSpPr/>
          <p:nvPr/>
        </p:nvSpPr>
        <p:spPr>
          <a:xfrm>
            <a:off x="-10669" y="2203626"/>
            <a:ext cx="9144001" cy="273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데이터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DA14B7-2A50-DB5E-CCE4-F97DDA2B8FF5}"/>
              </a:ext>
            </a:extLst>
          </p:cNvPr>
          <p:cNvGrpSpPr/>
          <p:nvPr/>
        </p:nvGrpSpPr>
        <p:grpSpPr>
          <a:xfrm>
            <a:off x="-10669" y="2696612"/>
            <a:ext cx="9133333" cy="383776"/>
            <a:chOff x="2874" y="1499398"/>
            <a:chExt cx="8481581" cy="383776"/>
          </a:xfrm>
        </p:grpSpPr>
        <p:sp>
          <p:nvSpPr>
            <p:cNvPr id="15" name="화살표: 오각형 16">
              <a:extLst>
                <a:ext uri="{FF2B5EF4-FFF2-40B4-BE49-F238E27FC236}">
                  <a16:creationId xmlns:a16="http://schemas.microsoft.com/office/drawing/2014/main" id="{3D0FF6EF-F0DF-B235-2996-08F06F8566F3}"/>
                </a:ext>
              </a:extLst>
            </p:cNvPr>
            <p:cNvSpPr/>
            <p:nvPr/>
          </p:nvSpPr>
          <p:spPr>
            <a:xfrm>
              <a:off x="6946600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적용</a:t>
              </a:r>
            </a:p>
          </p:txBody>
        </p:sp>
        <p:sp>
          <p:nvSpPr>
            <p:cNvPr id="16" name="화살표: 오각형 29">
              <a:extLst>
                <a:ext uri="{FF2B5EF4-FFF2-40B4-BE49-F238E27FC236}">
                  <a16:creationId xmlns:a16="http://schemas.microsoft.com/office/drawing/2014/main" id="{617702FE-BD39-D041-3DE8-A171486F3FFF}"/>
                </a:ext>
              </a:extLst>
            </p:cNvPr>
            <p:cNvSpPr/>
            <p:nvPr/>
          </p:nvSpPr>
          <p:spPr>
            <a:xfrm>
              <a:off x="5599544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검증 및 테스트</a:t>
              </a:r>
            </a:p>
          </p:txBody>
        </p:sp>
        <p:sp>
          <p:nvSpPr>
            <p:cNvPr id="17" name="화살표: 오각형 13">
              <a:extLst>
                <a:ext uri="{FF2B5EF4-FFF2-40B4-BE49-F238E27FC236}">
                  <a16:creationId xmlns:a16="http://schemas.microsoft.com/office/drawing/2014/main" id="{21F78488-9593-F8AE-975C-83D2A7D55B1B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 성능평가</a:t>
              </a:r>
            </a:p>
          </p:txBody>
        </p:sp>
        <p:sp>
          <p:nvSpPr>
            <p:cNvPr id="18" name="화살표: 오각형 14">
              <a:extLst>
                <a:ext uri="{FF2B5EF4-FFF2-40B4-BE49-F238E27FC236}">
                  <a16:creationId xmlns:a16="http://schemas.microsoft.com/office/drawing/2014/main" id="{0631AF61-6ECB-7CA1-550F-A595700F57DD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 설계</a:t>
              </a:r>
            </a:p>
          </p:txBody>
        </p:sp>
        <p:sp>
          <p:nvSpPr>
            <p:cNvPr id="19" name="화살표: 오각형 15">
              <a:extLst>
                <a:ext uri="{FF2B5EF4-FFF2-40B4-BE49-F238E27FC236}">
                  <a16:creationId xmlns:a16="http://schemas.microsoft.com/office/drawing/2014/main" id="{F50A77DD-B38E-A537-0BF2-FC8F28199F0E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탐색적 분석</a:t>
              </a:r>
              <a:endParaRPr lang="en-US" altLang="ko-KR" sz="13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유의 변수 도출</a:t>
              </a:r>
            </a:p>
          </p:txBody>
        </p:sp>
        <p:sp>
          <p:nvSpPr>
            <p:cNvPr id="20" name="화살표: 오각형 16">
              <a:extLst>
                <a:ext uri="{FF2B5EF4-FFF2-40B4-BE49-F238E27FC236}">
                  <a16:creationId xmlns:a16="http://schemas.microsoft.com/office/drawing/2014/main" id="{3D669F3E-DCFD-941E-548E-6C084EAC8E2F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데이터마트</a:t>
              </a:r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설계</a:t>
              </a:r>
              <a:r>
                <a:rPr lang="en-US" altLang="ko-KR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54818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3725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6DCD2-174D-8659-C03E-5B6D316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DD64A7-DE3A-F63E-EA06-D4171D0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NCS </a:t>
            </a:r>
            <a:r>
              <a:rPr lang="ko-KR" altLang="en-US" dirty="0"/>
              <a:t>빅데이터 분석 기획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D2947-DDEF-9BDD-2086-D958662C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6" y="780645"/>
            <a:ext cx="4927012" cy="602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8D2F8F-9C33-A626-FDFF-E17DF266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75" y="2771035"/>
            <a:ext cx="3646525" cy="1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3DBE1D-13C4-C00E-DB22-F9771327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F32C6B-7C00-17AD-53BB-B7D4FE72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B603E-DB32-7F99-8C90-19ACC068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3" y="381924"/>
            <a:ext cx="4571236" cy="6444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4E170-993B-5400-C297-6485D1760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1"/>
          <a:stretch/>
        </p:blipFill>
        <p:spPr>
          <a:xfrm>
            <a:off x="4691269" y="789317"/>
            <a:ext cx="4389120" cy="60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2FC25-6AF3-2BD2-F3DA-9007662E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8845" y="6492875"/>
            <a:ext cx="384464" cy="365125"/>
          </a:xfrm>
        </p:spPr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5C06DD-FBF0-6C3E-6285-742A7480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분석기획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3FF6B4E-A9C1-71A5-385E-9E930EF674E8}"/>
              </a:ext>
            </a:extLst>
          </p:cNvPr>
          <p:cNvSpPr txBox="1">
            <a:spLocks/>
          </p:cNvSpPr>
          <p:nvPr/>
        </p:nvSpPr>
        <p:spPr>
          <a:xfrm>
            <a:off x="8953439" y="6492875"/>
            <a:ext cx="319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DBB60D-7DED-0616-084A-E13D96B872EA}"/>
              </a:ext>
            </a:extLst>
          </p:cNvPr>
          <p:cNvSpPr/>
          <p:nvPr/>
        </p:nvSpPr>
        <p:spPr>
          <a:xfrm>
            <a:off x="4714063" y="4138039"/>
            <a:ext cx="4295179" cy="304800"/>
          </a:xfrm>
          <a:prstGeom prst="rect">
            <a:avLst/>
          </a:prstGeom>
          <a:solidFill>
            <a:srgbClr val="F9E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43F7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기획 시 고려사항 </a:t>
            </a:r>
            <a:r>
              <a:rPr lang="en-US" altLang="ko-KR" sz="1600" b="1" dirty="0">
                <a:solidFill>
                  <a:srgbClr val="143F7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600" b="1" dirty="0">
                <a:solidFill>
                  <a:srgbClr val="143F7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2220E-EFD4-E473-00D4-30B85BB6AFDC}"/>
              </a:ext>
            </a:extLst>
          </p:cNvPr>
          <p:cNvSpPr txBox="1"/>
          <p:nvPr/>
        </p:nvSpPr>
        <p:spPr>
          <a:xfrm>
            <a:off x="4709105" y="4461634"/>
            <a:ext cx="4295176" cy="227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가용데이터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가용데이터에 대한 유형파악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적절한 활용방안과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유스케이스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적절한 활용방안과 유사 사례 먼저 탐색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기존의 사례 및 솔루션 활용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사전계획 수립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장애 요소에 대한 사전 계획 수립</a:t>
            </a:r>
          </a:p>
          <a:p>
            <a:pPr fontAlgn="base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61A651-2314-0CBB-9CCA-C4E9430A4FEB}"/>
              </a:ext>
            </a:extLst>
          </p:cNvPr>
          <p:cNvGrpSpPr/>
          <p:nvPr/>
        </p:nvGrpSpPr>
        <p:grpSpPr>
          <a:xfrm>
            <a:off x="4806527" y="1178924"/>
            <a:ext cx="4002105" cy="2828700"/>
            <a:chOff x="4941869" y="968483"/>
            <a:chExt cx="4002105" cy="2828700"/>
          </a:xfrm>
        </p:grpSpPr>
        <p:pic>
          <p:nvPicPr>
            <p:cNvPr id="11" name="그림 10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31BAD9BE-CA9D-B91F-1E63-C7FC28F13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39"/>
            <a:stretch/>
          </p:blipFill>
          <p:spPr>
            <a:xfrm>
              <a:off x="4941869" y="968483"/>
              <a:ext cx="4002105" cy="2505105"/>
            </a:xfrm>
            <a:prstGeom prst="rect">
              <a:avLst/>
            </a:prstGeom>
          </p:spPr>
        </p:pic>
        <p:pic>
          <p:nvPicPr>
            <p:cNvPr id="12" name="그림 11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2D5DD975-DE7C-B58B-37FD-58DFB1A0D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23" r="75804" b="28113"/>
            <a:stretch/>
          </p:blipFill>
          <p:spPr>
            <a:xfrm>
              <a:off x="6548859" y="3492383"/>
              <a:ext cx="1290323" cy="304800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DD5CC8-AC96-A896-D0C5-A51B08BB103A}"/>
              </a:ext>
            </a:extLst>
          </p:cNvPr>
          <p:cNvSpPr/>
          <p:nvPr/>
        </p:nvSpPr>
        <p:spPr>
          <a:xfrm>
            <a:off x="4659991" y="1015588"/>
            <a:ext cx="4295179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43F7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대상과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C606FD-9F96-ACD2-8ED1-4B10ADCC5920}"/>
              </a:ext>
            </a:extLst>
          </p:cNvPr>
          <p:cNvSpPr/>
          <p:nvPr/>
        </p:nvSpPr>
        <p:spPr>
          <a:xfrm>
            <a:off x="193899" y="1024852"/>
            <a:ext cx="4295179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143F7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분석기획의 능력단위 요소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BD4581-67D5-2847-C321-252B319736CA}"/>
              </a:ext>
            </a:extLst>
          </p:cNvPr>
          <p:cNvGrpSpPr/>
          <p:nvPr/>
        </p:nvGrpSpPr>
        <p:grpSpPr>
          <a:xfrm>
            <a:off x="226878" y="1528742"/>
            <a:ext cx="4131220" cy="1417722"/>
            <a:chOff x="514350" y="1392535"/>
            <a:chExt cx="5175414" cy="141772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AADCB13-D3CD-4EF1-8023-1E6EE8B0AD74}"/>
                </a:ext>
              </a:extLst>
            </p:cNvPr>
            <p:cNvGrpSpPr/>
            <p:nvPr/>
          </p:nvGrpSpPr>
          <p:grpSpPr>
            <a:xfrm>
              <a:off x="514350" y="1392535"/>
              <a:ext cx="5175414" cy="1417722"/>
              <a:chOff x="514350" y="1392535"/>
              <a:chExt cx="5175414" cy="141772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133D7A-97D9-094A-66DA-3F962AA94B6E}"/>
                  </a:ext>
                </a:extLst>
              </p:cNvPr>
              <p:cNvSpPr txBox="1"/>
              <p:nvPr/>
            </p:nvSpPr>
            <p:spPr>
              <a:xfrm>
                <a:off x="514350" y="1392535"/>
                <a:ext cx="220738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0070C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도메인 이슈 도출하기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F9BBF9-0692-ADDA-BDF1-87EEDAA3ADBE}"/>
                  </a:ext>
                </a:extLst>
              </p:cNvPr>
              <p:cNvSpPr txBox="1"/>
              <p:nvPr/>
            </p:nvSpPr>
            <p:spPr>
              <a:xfrm>
                <a:off x="527218" y="1917705"/>
                <a:ext cx="5162546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fontAlgn="base">
                  <a:buFont typeface="Wingdings" pitchFamily="2" charset="2"/>
                  <a:buChar char="Ø"/>
                </a:pP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주어진 업무에 대해 문제점을 정의하고 빅데이터 분석을 통한 개선방향 도출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171450" indent="-171450" fontAlgn="base">
                  <a:buFont typeface="Wingdings" pitchFamily="2" charset="2"/>
                  <a:buChar char="Ø"/>
                </a:pP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문제점 및 이에 대한 개선 목표가 포함된 빅데이터 요건 정의서 수립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92123-1D61-AC76-1FD6-245127C7425C}"/>
                </a:ext>
              </a:extLst>
            </p:cNvPr>
            <p:cNvSpPr txBox="1"/>
            <p:nvPr/>
          </p:nvSpPr>
          <p:spPr>
            <a:xfrm>
              <a:off x="514350" y="1656095"/>
              <a:ext cx="516254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분석과제</a:t>
              </a:r>
              <a:r>
                <a:rPr lang="en-US" altLang="ko-KR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As/Is</a:t>
              </a:r>
              <a:r>
                <a:rPr lang="ko-KR" altLang="en-US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및 개선방향 도출</a:t>
              </a:r>
              <a:endParaRPr lang="en-US" altLang="ko-KR" sz="1300" b="1" dirty="0">
                <a:solidFill>
                  <a:schemeClr val="accent2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0B3E4D-33E1-97BF-895F-FA7D47C7A76D}"/>
              </a:ext>
            </a:extLst>
          </p:cNvPr>
          <p:cNvGrpSpPr/>
          <p:nvPr/>
        </p:nvGrpSpPr>
        <p:grpSpPr>
          <a:xfrm>
            <a:off x="218276" y="3048108"/>
            <a:ext cx="4131220" cy="1017613"/>
            <a:chOff x="514350" y="1392535"/>
            <a:chExt cx="5175414" cy="101761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DC2669A-2828-A834-2644-BFD11AD38562}"/>
                </a:ext>
              </a:extLst>
            </p:cNvPr>
            <p:cNvGrpSpPr/>
            <p:nvPr/>
          </p:nvGrpSpPr>
          <p:grpSpPr>
            <a:xfrm>
              <a:off x="514350" y="1392535"/>
              <a:ext cx="5175414" cy="1017613"/>
              <a:chOff x="514350" y="1392535"/>
              <a:chExt cx="5175414" cy="101761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C8331F-E143-03E2-E7BF-6B75DF008D08}"/>
                  </a:ext>
                </a:extLst>
              </p:cNvPr>
              <p:cNvSpPr txBox="1"/>
              <p:nvPr/>
            </p:nvSpPr>
            <p:spPr>
              <a:xfrm>
                <a:off x="514350" y="1392535"/>
                <a:ext cx="195033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0070C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분석목표 수립하기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EBC6D-1455-B74D-CC10-380E70F1C8F9}"/>
                  </a:ext>
                </a:extLst>
              </p:cNvPr>
              <p:cNvSpPr txBox="1"/>
              <p:nvPr/>
            </p:nvSpPr>
            <p:spPr>
              <a:xfrm>
                <a:off x="527218" y="1917705"/>
                <a:ext cx="5162546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fontAlgn="base">
                  <a:buFont typeface="Wingdings" pitchFamily="2" charset="2"/>
                  <a:buChar char="Ø"/>
                </a:pP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빅데이터 분석을 통해 얻고자 하는 목표를 정의한 분석 목표 정의서 수립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072F8F-9963-6E3C-61A0-A4417CEF5B64}"/>
                </a:ext>
              </a:extLst>
            </p:cNvPr>
            <p:cNvSpPr txBox="1"/>
            <p:nvPr/>
          </p:nvSpPr>
          <p:spPr>
            <a:xfrm>
              <a:off x="514350" y="1656095"/>
              <a:ext cx="516254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분석 목표 정의서 확정</a:t>
              </a:r>
              <a:endParaRPr lang="en-US" altLang="ko-KR" sz="1300" b="1" dirty="0">
                <a:solidFill>
                  <a:schemeClr val="accent2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D604EB-773D-BF27-D8A5-BD408C89EECA}"/>
              </a:ext>
            </a:extLst>
          </p:cNvPr>
          <p:cNvGrpSpPr/>
          <p:nvPr/>
        </p:nvGrpSpPr>
        <p:grpSpPr>
          <a:xfrm>
            <a:off x="226878" y="4174365"/>
            <a:ext cx="4131220" cy="1017613"/>
            <a:chOff x="514350" y="1392535"/>
            <a:chExt cx="5175414" cy="101761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35F3175-C321-3B58-C1A2-277E65687EC9}"/>
                </a:ext>
              </a:extLst>
            </p:cNvPr>
            <p:cNvGrpSpPr/>
            <p:nvPr/>
          </p:nvGrpSpPr>
          <p:grpSpPr>
            <a:xfrm>
              <a:off x="514350" y="1392535"/>
              <a:ext cx="5175414" cy="1017613"/>
              <a:chOff x="514350" y="1392535"/>
              <a:chExt cx="5175414" cy="101761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0AD9F7-0C32-CD0B-CAEE-E91389FA5CB0}"/>
                  </a:ext>
                </a:extLst>
              </p:cNvPr>
              <p:cNvSpPr txBox="1"/>
              <p:nvPr/>
            </p:nvSpPr>
            <p:spPr>
              <a:xfrm>
                <a:off x="514350" y="1392535"/>
                <a:ext cx="195033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0070C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프로젝트 계획하기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7F19A0-DC57-6C08-69B4-8739EB886E34}"/>
                  </a:ext>
                </a:extLst>
              </p:cNvPr>
              <p:cNvSpPr txBox="1"/>
              <p:nvPr/>
            </p:nvSpPr>
            <p:spPr>
              <a:xfrm>
                <a:off x="527218" y="1917705"/>
                <a:ext cx="5162546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fontAlgn="base">
                  <a:buFont typeface="Wingdings" pitchFamily="2" charset="2"/>
                  <a:buChar char="Ø"/>
                </a:pP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빅데이터 분석을 위한 예산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소요 기간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현재의 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IT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환경 등을 고려하여 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WBS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작성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3137DC-221D-3352-B883-B6B2A9F7ED2B}"/>
                </a:ext>
              </a:extLst>
            </p:cNvPr>
            <p:cNvSpPr txBox="1"/>
            <p:nvPr/>
          </p:nvSpPr>
          <p:spPr>
            <a:xfrm>
              <a:off x="514350" y="1656095"/>
              <a:ext cx="516254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프로젝트 계획 설계</a:t>
              </a:r>
              <a:endParaRPr lang="en-US" altLang="ko-KR" sz="1300" b="1" dirty="0">
                <a:solidFill>
                  <a:schemeClr val="accent2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B4047DB-F100-FA8A-5C5A-8B827CCE8930}"/>
              </a:ext>
            </a:extLst>
          </p:cNvPr>
          <p:cNvGrpSpPr/>
          <p:nvPr/>
        </p:nvGrpSpPr>
        <p:grpSpPr>
          <a:xfrm>
            <a:off x="237150" y="5357127"/>
            <a:ext cx="4131220" cy="1017613"/>
            <a:chOff x="514350" y="1392535"/>
            <a:chExt cx="5175414" cy="10176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F1085E-95D1-91EB-F138-F31A36037510}"/>
                </a:ext>
              </a:extLst>
            </p:cNvPr>
            <p:cNvGrpSpPr/>
            <p:nvPr/>
          </p:nvGrpSpPr>
          <p:grpSpPr>
            <a:xfrm>
              <a:off x="514350" y="1392535"/>
              <a:ext cx="5175414" cy="1017613"/>
              <a:chOff x="514350" y="1392535"/>
              <a:chExt cx="5175414" cy="101761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D5A6FF-3829-C596-464D-44D79A094CBB}"/>
                  </a:ext>
                </a:extLst>
              </p:cNvPr>
              <p:cNvSpPr txBox="1"/>
              <p:nvPr/>
            </p:nvSpPr>
            <p:spPr>
              <a:xfrm>
                <a:off x="514350" y="1392535"/>
                <a:ext cx="262508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0070C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보유데이터 자산 확인하기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274CA-8976-ABED-3D04-0758AF787C4B}"/>
                  </a:ext>
                </a:extLst>
              </p:cNvPr>
              <p:cNvSpPr txBox="1"/>
              <p:nvPr/>
            </p:nvSpPr>
            <p:spPr>
              <a:xfrm>
                <a:off x="527218" y="1917705"/>
                <a:ext cx="5162546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fontAlgn="base">
                  <a:buFont typeface="Wingdings" pitchFamily="2" charset="2"/>
                  <a:buChar char="Ø"/>
                </a:pP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분석목표와 프로젝트 계획에 따른 사전 데이터 점검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171450" indent="-171450" fontAlgn="base">
                  <a:buFont typeface="Wingdings" pitchFamily="2" charset="2"/>
                  <a:buChar char="Ø"/>
                </a:pP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데이터 품질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분량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수집 경로 및 데이터 유형 점검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C5F1C1-845A-820E-FD94-C719C02C0248}"/>
                </a:ext>
              </a:extLst>
            </p:cNvPr>
            <p:cNvSpPr txBox="1"/>
            <p:nvPr/>
          </p:nvSpPr>
          <p:spPr>
            <a:xfrm>
              <a:off x="514350" y="1656095"/>
              <a:ext cx="516254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내</a:t>
              </a:r>
              <a:r>
                <a:rPr lang="en-US" altLang="ko-KR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1300" b="1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외부 데이터 활용 수준 분석 및 컴플라이언스 점검</a:t>
              </a:r>
              <a:endParaRPr lang="en-US" altLang="ko-KR" sz="1300" b="1" dirty="0">
                <a:solidFill>
                  <a:schemeClr val="accent2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47" name="직선 연결선 1">
            <a:extLst>
              <a:ext uri="{FF2B5EF4-FFF2-40B4-BE49-F238E27FC236}">
                <a16:creationId xmlns:a16="http://schemas.microsoft.com/office/drawing/2014/main" id="{F9512270-80B4-E4AF-5B2C-D7C96535F6F9}"/>
              </a:ext>
            </a:extLst>
          </p:cNvPr>
          <p:cNvCxnSpPr/>
          <p:nvPr/>
        </p:nvCxnSpPr>
        <p:spPr>
          <a:xfrm>
            <a:off x="4586653" y="934391"/>
            <a:ext cx="0" cy="567690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데이터 분석 방법론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1A0DD-4BED-6C69-EFDC-02AE0FC46676}"/>
              </a:ext>
            </a:extLst>
          </p:cNvPr>
          <p:cNvSpPr/>
          <p:nvPr/>
        </p:nvSpPr>
        <p:spPr>
          <a:xfrm>
            <a:off x="-1" y="836199"/>
            <a:ext cx="9144001" cy="4846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KDD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aphicFrame>
        <p:nvGraphicFramePr>
          <p:cNvPr id="71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/>
        </p:nvGraphicFramePr>
        <p:xfrm>
          <a:off x="544762" y="2092747"/>
          <a:ext cx="8206832" cy="306546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38016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  <a:gridCol w="6668816">
                  <a:extLst>
                    <a:ext uri="{9D8B030D-6E8A-4147-A177-3AD203B41FA5}">
                      <a16:colId xmlns:a16="http://schemas.microsoft.com/office/drawing/2014/main" val="1897727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셋 선택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비즈니스 도메인에 대한 이해와 프로젝트 목표 설정이 필수</a:t>
                      </a:r>
                      <a:endParaRPr lang="en-US" altLang="ko-Kore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분석에 필요한 데이터를 선택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sym typeface="Wingdings" pitchFamily="2" charset="2"/>
                        </a:rPr>
                        <a:t>타깃 데이터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sym typeface="Wingdings" pitchFamily="2" charset="2"/>
                        </a:rPr>
                        <a:t>(target data)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sym typeface="Wingdings" pitchFamily="2" charset="2"/>
                        </a:rPr>
                        <a:t>생성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[2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전처리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잡음</a:t>
                      </a:r>
                      <a:r>
                        <a:rPr lang="en-US" altLang="ko-Kore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이상치</a:t>
                      </a:r>
                      <a:r>
                        <a:rPr lang="en-US" altLang="ko-Kore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결측치를 파악하여 제거하거나 의미있는 데이터로 재가공</a:t>
                      </a:r>
                      <a:endParaRPr lang="en-US" altLang="ko-Kore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추가로 요구되는 데이터셋이 있다면 데이터 선택 프로세스를 다시 실행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[3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변환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변수 생성</a:t>
                      </a:r>
                      <a:r>
                        <a:rPr lang="en-US" altLang="ko-Kore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선택하고 데이터의 차원을 축소</a:t>
                      </a:r>
                      <a:endParaRPr lang="en-US" altLang="ko-Kore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학습용 데이터</a:t>
                      </a:r>
                      <a:r>
                        <a:rPr lang="en-US" altLang="ko-Kore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(training dataset)</a:t>
                      </a: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와 검증</a:t>
                      </a:r>
                      <a:r>
                        <a:rPr lang="en-US" altLang="ko-Kore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(test dataset)</a:t>
                      </a: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분리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마이닝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학습용 데이터를 이용하여 분석 목적에 맞는 데이터 마이닝 기법을 선택하고 적절한 알고리즘을 적용</a:t>
                      </a:r>
                      <a:endParaRPr lang="en-US" altLang="ko-Kore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필요에 따라 전처리와 변환 프로세스도 추가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[5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해석과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목적과의 일치성을 확인하고 평가</a:t>
                      </a:r>
                      <a:endParaRPr lang="en-US" altLang="ko-Kore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ore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발견한 지식을 업무에 활용하기 위한 방안 마련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347768" y="46122"/>
            <a:ext cx="3796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빅데이터응용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_2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주차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</a:t>
            </a:r>
            <a:r>
              <a:rPr lang="ko-KR" altLang="en-US" sz="1300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연구방법론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및 개념정리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40B0AF-495F-9F8E-B947-0EABD3160E47}"/>
              </a:ext>
            </a:extLst>
          </p:cNvPr>
          <p:cNvGrpSpPr/>
          <p:nvPr/>
        </p:nvGrpSpPr>
        <p:grpSpPr>
          <a:xfrm>
            <a:off x="2875" y="1499398"/>
            <a:ext cx="9133332" cy="316316"/>
            <a:chOff x="2875" y="1499398"/>
            <a:chExt cx="12192000" cy="383776"/>
          </a:xfrm>
        </p:grpSpPr>
        <p:sp>
          <p:nvSpPr>
            <p:cNvPr id="6" name="화살표: 오각형 29">
              <a:extLst>
                <a:ext uri="{FF2B5EF4-FFF2-40B4-BE49-F238E27FC236}">
                  <a16:creationId xmlns:a16="http://schemas.microsoft.com/office/drawing/2014/main" id="{86743D1D-3525-7AF1-7FDA-62A925B4F5DC}"/>
                </a:ext>
              </a:extLst>
            </p:cNvPr>
            <p:cNvSpPr/>
            <p:nvPr/>
          </p:nvSpPr>
          <p:spPr>
            <a:xfrm>
              <a:off x="9566875" y="1499398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해석과 평가</a:t>
              </a:r>
            </a:p>
          </p:txBody>
        </p:sp>
        <p:sp>
          <p:nvSpPr>
            <p:cNvPr id="7" name="화살표: 오각형 13">
              <a:extLst>
                <a:ext uri="{FF2B5EF4-FFF2-40B4-BE49-F238E27FC236}">
                  <a16:creationId xmlns:a16="http://schemas.microsoft.com/office/drawing/2014/main" id="{2D7F91A1-23E3-189B-0522-7FE967D42068}"/>
                </a:ext>
              </a:extLst>
            </p:cNvPr>
            <p:cNvSpPr/>
            <p:nvPr/>
          </p:nvSpPr>
          <p:spPr>
            <a:xfrm>
              <a:off x="7379203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마이닝</a:t>
              </a:r>
            </a:p>
          </p:txBody>
        </p:sp>
        <p:sp>
          <p:nvSpPr>
            <p:cNvPr id="8" name="화살표: 오각형 14">
              <a:extLst>
                <a:ext uri="{FF2B5EF4-FFF2-40B4-BE49-F238E27FC236}">
                  <a16:creationId xmlns:a16="http://schemas.microsoft.com/office/drawing/2014/main" id="{2944A9CF-E729-DD41-D6D9-9C5E22AA552E}"/>
                </a:ext>
              </a:extLst>
            </p:cNvPr>
            <p:cNvSpPr/>
            <p:nvPr/>
          </p:nvSpPr>
          <p:spPr>
            <a:xfrm>
              <a:off x="4938919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변환</a:t>
              </a:r>
            </a:p>
          </p:txBody>
        </p:sp>
        <p:sp>
          <p:nvSpPr>
            <p:cNvPr id="9" name="화살표: 오각형 15">
              <a:extLst>
                <a:ext uri="{FF2B5EF4-FFF2-40B4-BE49-F238E27FC236}">
                  <a16:creationId xmlns:a16="http://schemas.microsoft.com/office/drawing/2014/main" id="{E7E56CA7-3176-116A-2ABB-9801D7C639E2}"/>
                </a:ext>
              </a:extLst>
            </p:cNvPr>
            <p:cNvSpPr/>
            <p:nvPr/>
          </p:nvSpPr>
          <p:spPr>
            <a:xfrm>
              <a:off x="2443159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</a:t>
              </a:r>
              <a:r>
                <a:rPr lang="ko-KR" altLang="en-US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전처리</a:t>
              </a:r>
              <a:endPara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화살표: 오각형 16">
              <a:extLst>
                <a:ext uri="{FF2B5EF4-FFF2-40B4-BE49-F238E27FC236}">
                  <a16:creationId xmlns:a16="http://schemas.microsoft.com/office/drawing/2014/main" id="{93A39009-296E-1C3E-6C7D-F2E246B3398A}"/>
                </a:ext>
              </a:extLst>
            </p:cNvPr>
            <p:cNvSpPr/>
            <p:nvPr/>
          </p:nvSpPr>
          <p:spPr>
            <a:xfrm>
              <a:off x="2875" y="1502174"/>
              <a:ext cx="2628000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데이터셋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7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F0639E-737D-A7FA-A39C-E78A5B26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12B9D5-E881-B182-B553-3E9EAA26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9B388-645A-8EE0-DB27-C9EF0EA8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" y="1572669"/>
            <a:ext cx="8953011" cy="36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7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데이터 분석 방법론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1A0DD-4BED-6C69-EFDC-02AE0FC46676}"/>
              </a:ext>
            </a:extLst>
          </p:cNvPr>
          <p:cNvSpPr/>
          <p:nvPr/>
        </p:nvSpPr>
        <p:spPr>
          <a:xfrm>
            <a:off x="-1" y="836199"/>
            <a:ext cx="9144001" cy="4846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CRISP-DM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434714"/>
            <a:ext cx="9133333" cy="383776"/>
            <a:chOff x="2874" y="1499398"/>
            <a:chExt cx="8481581" cy="383776"/>
          </a:xfrm>
        </p:grpSpPr>
        <p:sp>
          <p:nvSpPr>
            <p:cNvPr id="66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6946600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전개</a:t>
              </a:r>
            </a:p>
          </p:txBody>
        </p:sp>
        <p:sp>
          <p:nvSpPr>
            <p:cNvPr id="60" name="화살표: 오각형 29">
              <a:extLst>
                <a:ext uri="{FF2B5EF4-FFF2-40B4-BE49-F238E27FC236}">
                  <a16:creationId xmlns:a16="http://schemas.microsoft.com/office/drawing/2014/main" id="{740DC868-DD8B-FE1D-042E-1EA6F107E93D}"/>
                </a:ext>
              </a:extLst>
            </p:cNvPr>
            <p:cNvSpPr/>
            <p:nvPr/>
          </p:nvSpPr>
          <p:spPr>
            <a:xfrm>
              <a:off x="5599544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평가</a:t>
              </a:r>
            </a:p>
          </p:txBody>
        </p:sp>
        <p:sp>
          <p:nvSpPr>
            <p:cNvPr id="61" name="화살표: 오각형 13">
              <a:extLst>
                <a:ext uri="{FF2B5EF4-FFF2-40B4-BE49-F238E27FC236}">
                  <a16:creationId xmlns:a16="http://schemas.microsoft.com/office/drawing/2014/main" id="{88675483-B8ED-3FB7-3542-7B57712FF37F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</a:t>
              </a:r>
            </a:p>
          </p:txBody>
        </p:sp>
        <p:sp>
          <p:nvSpPr>
            <p:cNvPr id="62" name="화살표: 오각형 14">
              <a:extLst>
                <a:ext uri="{FF2B5EF4-FFF2-40B4-BE49-F238E27FC236}">
                  <a16:creationId xmlns:a16="http://schemas.microsoft.com/office/drawing/2014/main" id="{9B7199F5-1A7E-B32B-12D8-60D4C9431BD6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준비</a:t>
              </a:r>
            </a:p>
          </p:txBody>
        </p:sp>
        <p:sp>
          <p:nvSpPr>
            <p:cNvPr id="63" name="화살표: 오각형 15">
              <a:extLst>
                <a:ext uri="{FF2B5EF4-FFF2-40B4-BE49-F238E27FC236}">
                  <a16:creationId xmlns:a16="http://schemas.microsoft.com/office/drawing/2014/main" id="{4AF91E70-4A32-427D-EA32-71D0BDCD6588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데이터의 이해</a:t>
              </a:r>
            </a:p>
          </p:txBody>
        </p:sp>
        <p:sp>
          <p:nvSpPr>
            <p:cNvPr id="64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업무 이해</a:t>
              </a:r>
            </a:p>
          </p:txBody>
        </p:sp>
      </p:grpSp>
      <p:graphicFrame>
        <p:nvGraphicFramePr>
          <p:cNvPr id="71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/>
        </p:nvGraphicFramePr>
        <p:xfrm>
          <a:off x="544762" y="2092747"/>
          <a:ext cx="8206832" cy="2306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38016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  <a:gridCol w="6668816">
                  <a:extLst>
                    <a:ext uri="{9D8B030D-6E8A-4147-A177-3AD203B41FA5}">
                      <a16:colId xmlns:a16="http://schemas.microsoft.com/office/drawing/2014/main" val="1897727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빅데이터를 활용한 프로젝트 목표 설정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목적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상황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마이닝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목표설정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계획 수립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[2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데이터의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초기 데이터 수집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기술 분석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품질확인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[3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데이터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셋 선택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정제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데이터셋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편성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통합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포맷팅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 기법 선택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테스트 계획 설계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작성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[5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결과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모델링 과정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적용성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[6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모니터링과 유지보수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종료 보고서 작성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5812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347768" y="46122"/>
            <a:ext cx="3796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빅데이터응용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_2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주차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</a:t>
            </a:r>
            <a:r>
              <a:rPr lang="ko-KR" altLang="en-US" sz="1300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연구방법론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및 개념정리</a:t>
            </a:r>
          </a:p>
        </p:txBody>
      </p:sp>
    </p:spTree>
    <p:extLst>
      <p:ext uri="{BB962C8B-B14F-4D97-AF65-F5344CB8AC3E}">
        <p14:creationId xmlns:p14="http://schemas.microsoft.com/office/powerpoint/2010/main" val="229821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데이터 분석 방법론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1A0DD-4BED-6C69-EFDC-02AE0FC46676}"/>
              </a:ext>
            </a:extLst>
          </p:cNvPr>
          <p:cNvSpPr/>
          <p:nvPr/>
        </p:nvSpPr>
        <p:spPr>
          <a:xfrm>
            <a:off x="-1" y="836199"/>
            <a:ext cx="9144001" cy="4846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CRISP-DM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434714"/>
            <a:ext cx="9133333" cy="383776"/>
            <a:chOff x="2874" y="1499398"/>
            <a:chExt cx="8481581" cy="383776"/>
          </a:xfrm>
        </p:grpSpPr>
        <p:sp>
          <p:nvSpPr>
            <p:cNvPr id="66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6946600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전개</a:t>
              </a:r>
            </a:p>
          </p:txBody>
        </p:sp>
        <p:sp>
          <p:nvSpPr>
            <p:cNvPr id="60" name="화살표: 오각형 29">
              <a:extLst>
                <a:ext uri="{FF2B5EF4-FFF2-40B4-BE49-F238E27FC236}">
                  <a16:creationId xmlns:a16="http://schemas.microsoft.com/office/drawing/2014/main" id="{740DC868-DD8B-FE1D-042E-1EA6F107E93D}"/>
                </a:ext>
              </a:extLst>
            </p:cNvPr>
            <p:cNvSpPr/>
            <p:nvPr/>
          </p:nvSpPr>
          <p:spPr>
            <a:xfrm>
              <a:off x="5599544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평가</a:t>
              </a:r>
            </a:p>
          </p:txBody>
        </p:sp>
        <p:sp>
          <p:nvSpPr>
            <p:cNvPr id="61" name="화살표: 오각형 13">
              <a:extLst>
                <a:ext uri="{FF2B5EF4-FFF2-40B4-BE49-F238E27FC236}">
                  <a16:creationId xmlns:a16="http://schemas.microsoft.com/office/drawing/2014/main" id="{88675483-B8ED-3FB7-3542-7B57712FF37F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</a:t>
              </a:r>
            </a:p>
          </p:txBody>
        </p:sp>
        <p:sp>
          <p:nvSpPr>
            <p:cNvPr id="62" name="화살표: 오각형 14">
              <a:extLst>
                <a:ext uri="{FF2B5EF4-FFF2-40B4-BE49-F238E27FC236}">
                  <a16:creationId xmlns:a16="http://schemas.microsoft.com/office/drawing/2014/main" id="{9B7199F5-1A7E-B32B-12D8-60D4C9431BD6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준비</a:t>
              </a:r>
            </a:p>
          </p:txBody>
        </p:sp>
        <p:sp>
          <p:nvSpPr>
            <p:cNvPr id="63" name="화살표: 오각형 15">
              <a:extLst>
                <a:ext uri="{FF2B5EF4-FFF2-40B4-BE49-F238E27FC236}">
                  <a16:creationId xmlns:a16="http://schemas.microsoft.com/office/drawing/2014/main" id="{4AF91E70-4A32-427D-EA32-71D0BDCD6588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데이터의 이해</a:t>
              </a:r>
            </a:p>
          </p:txBody>
        </p:sp>
        <p:sp>
          <p:nvSpPr>
            <p:cNvPr id="64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업무 이해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347768" y="46122"/>
            <a:ext cx="3796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빅데이터응용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_2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주차</a:t>
            </a:r>
            <a:r>
              <a:rPr lang="en-US" altLang="ko-KR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</a:t>
            </a:r>
            <a:r>
              <a:rPr lang="ko-KR" altLang="en-US" sz="1300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연구방법론</a:t>
            </a:r>
            <a:r>
              <a:rPr lang="ko-KR" altLang="en-US" sz="13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및 개념정리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E2992-C4E5-2FB2-E285-F0146595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5" y="1855259"/>
            <a:ext cx="8902005" cy="5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20EFDF-09AB-6876-BFC3-8E1A21A53C21}"/>
              </a:ext>
            </a:extLst>
          </p:cNvPr>
          <p:cNvSpPr/>
          <p:nvPr/>
        </p:nvSpPr>
        <p:spPr>
          <a:xfrm>
            <a:off x="4766466" y="6484146"/>
            <a:ext cx="4223084" cy="3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3B861-BE2A-26A2-3146-2EF86DBFDAC1}"/>
              </a:ext>
            </a:extLst>
          </p:cNvPr>
          <p:cNvSpPr txBox="1"/>
          <p:nvPr/>
        </p:nvSpPr>
        <p:spPr>
          <a:xfrm>
            <a:off x="5531007" y="6510198"/>
            <a:ext cx="36229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" altLang="ko-Kore-KR" sz="800" dirty="0"/>
              <a:t>https://</a:t>
            </a:r>
            <a:r>
              <a:rPr kumimoji="1" lang="en" altLang="ko-Kore-KR" sz="800" dirty="0" err="1"/>
              <a:t>adioshun.gitbooks.io</a:t>
            </a:r>
            <a:r>
              <a:rPr kumimoji="1" lang="en" altLang="ko-Kore-KR" sz="800" dirty="0"/>
              <a:t>/data-analytics-with-r/content/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563593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499</ep:Words>
  <ep:PresentationFormat>화면 슬라이드 쇼(4:3)</ep:PresentationFormat>
  <ep:Paragraphs>112</ep:Paragraphs>
  <ep:Slides>17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수업 목표</vt:lpstr>
      <vt:lpstr>NCS 빅데이터 분석 기획</vt:lpstr>
      <vt:lpstr>슬라이드 4</vt:lpstr>
      <vt:lpstr>분석기획</vt:lpstr>
      <vt:lpstr>전통적 데이터 분석 방법론</vt:lpstr>
      <vt:lpstr>슬라이드 7</vt:lpstr>
      <vt:lpstr>전통적 데이터 분석 방법론</vt:lpstr>
      <vt:lpstr>전통적 데이터 분석 방법론</vt:lpstr>
      <vt:lpstr>Data Science Methodology</vt:lpstr>
      <vt:lpstr>분석과제 발굴 방법론</vt:lpstr>
      <vt:lpstr>상향식, 하향식 접근법</vt:lpstr>
      <vt:lpstr>분석과제 발굴 방법론 개념도</vt:lpstr>
      <vt:lpstr>해결방안 탐색 단계 프로세스</vt:lpstr>
      <vt:lpstr>빅데이터 특징을 고려한 분석 ROI요소</vt:lpstr>
      <vt:lpstr>포트폴리오 사분면 분석을 통한 과제 우선순위 선정 기법</vt:lpstr>
      <vt:lpstr>데이터 분석 모델링 프로세스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2023-08-16T02:40:43.000</dcterms:created>
  <dc:creator>user</dc:creator>
  <cp:lastModifiedBy>user</cp:lastModifiedBy>
  <dcterms:modified xsi:type="dcterms:W3CDTF">2024-03-21T07:53:31.676</dcterms:modified>
  <cp:revision>61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