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2" r:id="rId4"/>
    <p:sldId id="260" r:id="rId5"/>
    <p:sldId id="259" r:id="rId6"/>
    <p:sldId id="266" r:id="rId7"/>
    <p:sldId id="264" r:id="rId8"/>
    <p:sldId id="263" r:id="rId9"/>
    <p:sldId id="265" r:id="rId10"/>
    <p:sldId id="261" r:id="rId11"/>
    <p:sldId id="267" r:id="rId12"/>
    <p:sldId id="270" r:id="rId13"/>
    <p:sldId id="271" r:id="rId14"/>
    <p:sldId id="268" r:id="rId15"/>
    <p:sldId id="269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4472C4"/>
    <a:srgbClr val="FFC000"/>
    <a:srgbClr val="15658A"/>
    <a:srgbClr val="0093D0"/>
    <a:srgbClr val="03B4DE"/>
    <a:srgbClr val="0EB6E7"/>
    <a:srgbClr val="99D4F3"/>
    <a:srgbClr val="03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7" autoAdjust="0"/>
    <p:restoredTop sz="78532" autoAdjust="0"/>
  </p:normalViewPr>
  <p:slideViewPr>
    <p:cSldViewPr snapToGrid="0" showGuides="1">
      <p:cViewPr varScale="1">
        <p:scale>
          <a:sx n="120" d="100"/>
          <a:sy n="120" d="100"/>
        </p:scale>
        <p:origin x="96" y="258"/>
      </p:cViewPr>
      <p:guideLst>
        <p:guide orient="horz" pos="2183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www.saedsayad.com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data_mining_map.htm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ftp://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public.dhe.ibm.com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/software/analytics/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spss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/documentation/modeler/14.2/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en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CRISP_DM.pdf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"IBM SPSS Modeler CRISP-DM" Guide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adioshun.gitbooks.io</a:t>
            </a:r>
            <a:r>
              <a:rPr kumimoji="1" lang="en" altLang="ko-Kore-KR" dirty="0"/>
              <a:t>/data-analytics-with-r/content/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5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때문에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웨어하우스는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사이언스나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케이스에 적합하지 않을 뿐더러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저장하기에 비용 효율적이지 않다는 점이 한계로 지적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5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57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RDBMS vs NoSQL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8" y="860213"/>
            <a:ext cx="8643870" cy="55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Mart, Warehouse, Lake</a:t>
            </a:r>
            <a:endParaRPr lang="ko-KR" altLang="en-US" dirty="0"/>
          </a:p>
        </p:txBody>
      </p:sp>
      <p:pic>
        <p:nvPicPr>
          <p:cNvPr id="5122" name="Picture 2" descr="Data Warehouse 와 Data 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7" y="1177481"/>
            <a:ext cx="74009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 Schema vs Snowflake Schema</a:t>
            </a:r>
            <a:endParaRPr lang="ko-KR" altLang="en-US" dirty="0"/>
          </a:p>
        </p:txBody>
      </p:sp>
      <p:pic>
        <p:nvPicPr>
          <p:cNvPr id="8194" name="Picture 2" descr="Star schema와 Snowflake schema 비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27" y="1611202"/>
            <a:ext cx="7712122" cy="40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5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 Schema vs Snowflake Schema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01169" y="1568302"/>
            <a:ext cx="8179305" cy="4354032"/>
            <a:chOff x="806524" y="1557669"/>
            <a:chExt cx="8179305" cy="4354032"/>
          </a:xfrm>
        </p:grpSpPr>
        <p:pic>
          <p:nvPicPr>
            <p:cNvPr id="9218" name="Picture 2" descr="Star 스키마와 Snowflake 스키마 비교: 5가지 차이점 | Integrate.i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58"/>
            <a:stretch/>
          </p:blipFill>
          <p:spPr bwMode="auto">
            <a:xfrm>
              <a:off x="4645553" y="1557669"/>
              <a:ext cx="4340276" cy="43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Star 스키마와 Snowflake 스키마 비교: 5가지 차이점 | Integrate.i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14"/>
            <a:stretch/>
          </p:blipFill>
          <p:spPr bwMode="auto">
            <a:xfrm>
              <a:off x="806524" y="1557669"/>
              <a:ext cx="3839028" cy="43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Star 스키마와 Snowflake 스키마 비교: 5가지 차이점 | Integrate.i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95" r="44289"/>
            <a:stretch/>
          </p:blipFill>
          <p:spPr bwMode="auto">
            <a:xfrm>
              <a:off x="4353157" y="1557669"/>
              <a:ext cx="584791" cy="43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14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관리의 진화 단계</a:t>
            </a:r>
            <a:r>
              <a:rPr lang="en-US" altLang="ko-KR" dirty="0"/>
              <a:t>(The Evolution of Data Management)</a:t>
            </a:r>
            <a:endParaRPr lang="ko-KR" altLang="en-US" dirty="0"/>
          </a:p>
        </p:txBody>
      </p:sp>
      <p:pic>
        <p:nvPicPr>
          <p:cNvPr id="6146" name="Picture 2" descr="2021년 급부상중인 데이터 매니지먼트 트렌드와 이를 주도하는 사업자는? - 로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4" y="1537291"/>
            <a:ext cx="8847135" cy="37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84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 vs Data Lake</a:t>
            </a:r>
            <a:endParaRPr lang="ko-KR" altLang="en-US" dirty="0"/>
          </a:p>
        </p:txBody>
      </p:sp>
      <p:pic>
        <p:nvPicPr>
          <p:cNvPr id="7170" name="Picture 2" descr="데이터 전략②] 데이터 레이크, 활용 어렵지만 쓰임새 높아 &lt; 기획특집 &lt; 기획특집 &lt; 기사본문 - 아이티데일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72" y="2082634"/>
            <a:ext cx="5156280" cy="42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89" y="1177633"/>
            <a:ext cx="943107" cy="905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09" y="1177633"/>
            <a:ext cx="771633" cy="1000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042" y="1177633"/>
            <a:ext cx="61633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 vs Data Lake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23905"/>
              </p:ext>
            </p:extLst>
          </p:nvPr>
        </p:nvGraphicFramePr>
        <p:xfrm>
          <a:off x="186291" y="1194981"/>
          <a:ext cx="875768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917">
                  <a:extLst>
                    <a:ext uri="{9D8B030D-6E8A-4147-A177-3AD203B41FA5}">
                      <a16:colId xmlns:a16="http://schemas.microsoft.com/office/drawing/2014/main" val="1499568799"/>
                    </a:ext>
                  </a:extLst>
                </a:gridCol>
                <a:gridCol w="3508744">
                  <a:extLst>
                    <a:ext uri="{9D8B030D-6E8A-4147-A177-3AD203B41FA5}">
                      <a16:colId xmlns:a16="http://schemas.microsoft.com/office/drawing/2014/main" val="3132077491"/>
                    </a:ext>
                  </a:extLst>
                </a:gridCol>
                <a:gridCol w="4253023">
                  <a:extLst>
                    <a:ext uri="{9D8B030D-6E8A-4147-A177-3AD203B41FA5}">
                      <a16:colId xmlns:a16="http://schemas.microsoft.com/office/drawing/2014/main" val="1338889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</a:t>
                      </a:r>
                      <a:r>
                        <a:rPr lang="ko-KR" altLang="en-US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웨어하우스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 레이크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3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Schema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-on-write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Schema-on-read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7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액세스방법</a:t>
                      </a:r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표준화된 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SQL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및 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BI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도구를 통해 액세스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SQL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과 유사한 시스템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(NoSQL,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MongoDB</a:t>
                      </a:r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개발자가 만든 프로그램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(Spark, YARN</a:t>
                      </a:r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정제된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Raw</a:t>
                      </a:r>
                      <a:r>
                        <a:rPr lang="en-US" altLang="ko-KR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9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저장 및 처리에 높은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저렴한 비용으로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6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빠른 응답시간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간편한 데이터 사용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성숙한 거버넌스 체계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 접근성이 제한적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정제되고 안전한 데이터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높은</a:t>
                      </a:r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동시성과 통합성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빠른 응답시간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성숙한 거버넌스 체계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단일 데이터 모델로부터 자유로움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도구 확장성이 좋음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리얼타임 데이터 분석 가능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스트리밍가능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단일소스에서 정형</a:t>
                      </a:r>
                      <a:r>
                        <a:rPr lang="en-US" altLang="ko-KR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&amp;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비정형 데이터 사용가능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사용자가 응용프로그램 및 쿼리를 </a:t>
                      </a:r>
                      <a:r>
                        <a:rPr lang="ko-KR" altLang="en-US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커스터마이징해서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사용가능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민첩한 </a:t>
                      </a:r>
                      <a:r>
                        <a:rPr lang="ko-KR" altLang="en-US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모델링지원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간편한 데이터 사용 및 높은 데이터 접근성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빅데이터 분석 솔루션과 연동이 편리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저장용량의</a:t>
                      </a:r>
                      <a:r>
                        <a:rPr lang="ko-KR" altLang="en-US" sz="16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확장성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3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52430-1378-02DC-63D1-617FF528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262063"/>
            <a:ext cx="5762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6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4958D-EDD7-E87A-EB6D-419379B6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DD1F69-5959-FC09-6A74-E0088E9D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Overview of the Hadoop ecosystem - Apache Hive Essentials [Book]">
            <a:extLst>
              <a:ext uri="{FF2B5EF4-FFF2-40B4-BE49-F238E27FC236}">
                <a16:creationId xmlns:a16="http://schemas.microsoft.com/office/drawing/2014/main" id="{5265EEFC-9697-AD37-A7B0-0FC9CB9C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50"/>
            <a:ext cx="9144000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4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하둡에코시스템</a:t>
            </a:r>
            <a:r>
              <a:rPr lang="en-US" altLang="ko-KR" dirty="0"/>
              <a:t>(Hadoop)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F23A1F-D74B-B758-8A11-ADED2B07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972"/>
            <a:ext cx="9144000" cy="51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모델링 프로세스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31A0DD-4BED-6C69-EFDC-02AE0FC46676}"/>
              </a:ext>
            </a:extLst>
          </p:cNvPr>
          <p:cNvSpPr/>
          <p:nvPr/>
        </p:nvSpPr>
        <p:spPr>
          <a:xfrm>
            <a:off x="-1" y="941728"/>
            <a:ext cx="9144001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CRISP-DM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" y="1437490"/>
            <a:ext cx="9133333" cy="386175"/>
            <a:chOff x="2874" y="1502174"/>
            <a:chExt cx="8481581" cy="386175"/>
          </a:xfrm>
        </p:grpSpPr>
        <p:sp>
          <p:nvSpPr>
            <p:cNvPr id="66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6946600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전개</a:t>
              </a:r>
            </a:p>
          </p:txBody>
        </p:sp>
        <p:sp>
          <p:nvSpPr>
            <p:cNvPr id="60" name="화살표: 오각형 29">
              <a:extLst>
                <a:ext uri="{FF2B5EF4-FFF2-40B4-BE49-F238E27FC236}">
                  <a16:creationId xmlns:a16="http://schemas.microsoft.com/office/drawing/2014/main" id="{740DC868-DD8B-FE1D-042E-1EA6F107E93D}"/>
                </a:ext>
              </a:extLst>
            </p:cNvPr>
            <p:cNvSpPr/>
            <p:nvPr/>
          </p:nvSpPr>
          <p:spPr>
            <a:xfrm>
              <a:off x="5599544" y="1507349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평가</a:t>
              </a:r>
            </a:p>
          </p:txBody>
        </p:sp>
        <p:sp>
          <p:nvSpPr>
            <p:cNvPr id="61" name="화살표: 오각형 13">
              <a:extLst>
                <a:ext uri="{FF2B5EF4-FFF2-40B4-BE49-F238E27FC236}">
                  <a16:creationId xmlns:a16="http://schemas.microsoft.com/office/drawing/2014/main" id="{88675483-B8ED-3FB7-3542-7B57712FF37F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</a:t>
              </a:r>
            </a:p>
          </p:txBody>
        </p:sp>
        <p:sp>
          <p:nvSpPr>
            <p:cNvPr id="62" name="화살표: 오각형 14">
              <a:extLst>
                <a:ext uri="{FF2B5EF4-FFF2-40B4-BE49-F238E27FC236}">
                  <a16:creationId xmlns:a16="http://schemas.microsoft.com/office/drawing/2014/main" id="{9B7199F5-1A7E-B32B-12D8-60D4C9431BD6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준비</a:t>
              </a:r>
            </a:p>
          </p:txBody>
        </p:sp>
        <p:sp>
          <p:nvSpPr>
            <p:cNvPr id="63" name="화살표: 오각형 15">
              <a:extLst>
                <a:ext uri="{FF2B5EF4-FFF2-40B4-BE49-F238E27FC236}">
                  <a16:creationId xmlns:a16="http://schemas.microsoft.com/office/drawing/2014/main" id="{4AF91E70-4A32-427D-EA32-71D0BDCD6588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데이터의 이해</a:t>
              </a:r>
            </a:p>
          </p:txBody>
        </p:sp>
        <p:sp>
          <p:nvSpPr>
            <p:cNvPr id="64" name="화살표: 오각형 16">
              <a:extLst>
                <a:ext uri="{FF2B5EF4-FFF2-40B4-BE49-F238E27FC236}">
                  <a16:creationId xmlns:a16="http://schemas.microsoft.com/office/drawing/2014/main" id="{BF59779A-24C9-1513-E3C8-60CA6F197AC2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업무 이해</a:t>
              </a:r>
            </a:p>
          </p:txBody>
        </p:sp>
      </p:grpSp>
      <p:graphicFrame>
        <p:nvGraphicFramePr>
          <p:cNvPr id="71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/>
        </p:nvGraphicFramePr>
        <p:xfrm>
          <a:off x="457915" y="3700571"/>
          <a:ext cx="8206832" cy="24688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8016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  <a:gridCol w="6668816">
                  <a:extLst>
                    <a:ext uri="{9D8B030D-6E8A-4147-A177-3AD203B41FA5}">
                      <a16:colId xmlns:a16="http://schemas.microsoft.com/office/drawing/2014/main" val="1897727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빅데이터를 활용한 프로젝트 목표 설정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업무 목적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상황 파악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마이닝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목표설정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계획 수립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[2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데이터의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초기 데이터 수집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기술 분석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품질확인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[3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데이터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셋 선택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정제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분석용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데이터셋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편성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통합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ko-KR" altLang="en-US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포맷팅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[4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모델링 기법 선택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테스트 계획 설계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작성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[5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결과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모델링 과정 평가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적용성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평가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[6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전개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모니터링과 유지보수 계획 수립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종료 보고서 작성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5812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365A0-CF4D-499A-96EE-A05C9124A870}"/>
              </a:ext>
            </a:extLst>
          </p:cNvPr>
          <p:cNvSpPr/>
          <p:nvPr/>
        </p:nvSpPr>
        <p:spPr>
          <a:xfrm>
            <a:off x="-10669" y="2203626"/>
            <a:ext cx="9154669" cy="273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데이터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DA14B7-2A50-DB5E-CCE4-F97DDA2B8FF5}"/>
              </a:ext>
            </a:extLst>
          </p:cNvPr>
          <p:cNvGrpSpPr/>
          <p:nvPr/>
        </p:nvGrpSpPr>
        <p:grpSpPr>
          <a:xfrm>
            <a:off x="-10669" y="2696612"/>
            <a:ext cx="9133333" cy="383776"/>
            <a:chOff x="2874" y="1499398"/>
            <a:chExt cx="8481581" cy="383776"/>
          </a:xfrm>
        </p:grpSpPr>
        <p:sp>
          <p:nvSpPr>
            <p:cNvPr id="15" name="화살표: 오각형 16">
              <a:extLst>
                <a:ext uri="{FF2B5EF4-FFF2-40B4-BE49-F238E27FC236}">
                  <a16:creationId xmlns:a16="http://schemas.microsoft.com/office/drawing/2014/main" id="{3D0FF6EF-F0DF-B235-2996-08F06F8566F3}"/>
                </a:ext>
              </a:extLst>
            </p:cNvPr>
            <p:cNvSpPr/>
            <p:nvPr/>
          </p:nvSpPr>
          <p:spPr>
            <a:xfrm>
              <a:off x="6946600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적용</a:t>
              </a:r>
            </a:p>
          </p:txBody>
        </p:sp>
        <p:sp>
          <p:nvSpPr>
            <p:cNvPr id="16" name="화살표: 오각형 29">
              <a:extLst>
                <a:ext uri="{FF2B5EF4-FFF2-40B4-BE49-F238E27FC236}">
                  <a16:creationId xmlns:a16="http://schemas.microsoft.com/office/drawing/2014/main" id="{617702FE-BD39-D041-3DE8-A171486F3FFF}"/>
                </a:ext>
              </a:extLst>
            </p:cNvPr>
            <p:cNvSpPr/>
            <p:nvPr/>
          </p:nvSpPr>
          <p:spPr>
            <a:xfrm>
              <a:off x="5599544" y="1499398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검증 및 테스트</a:t>
              </a:r>
            </a:p>
          </p:txBody>
        </p:sp>
        <p:sp>
          <p:nvSpPr>
            <p:cNvPr id="17" name="화살표: 오각형 13">
              <a:extLst>
                <a:ext uri="{FF2B5EF4-FFF2-40B4-BE49-F238E27FC236}">
                  <a16:creationId xmlns:a16="http://schemas.microsoft.com/office/drawing/2014/main" id="{21F78488-9593-F8AE-975C-83D2A7D55B1B}"/>
                </a:ext>
              </a:extLst>
            </p:cNvPr>
            <p:cNvSpPr/>
            <p:nvPr/>
          </p:nvSpPr>
          <p:spPr>
            <a:xfrm>
              <a:off x="4319360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156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성능평가</a:t>
              </a:r>
            </a:p>
          </p:txBody>
        </p:sp>
        <p:sp>
          <p:nvSpPr>
            <p:cNvPr id="18" name="화살표: 오각형 14">
              <a:extLst>
                <a:ext uri="{FF2B5EF4-FFF2-40B4-BE49-F238E27FC236}">
                  <a16:creationId xmlns:a16="http://schemas.microsoft.com/office/drawing/2014/main" id="{0631AF61-6ECB-7CA1-550F-A595700F57DD}"/>
                </a:ext>
              </a:extLst>
            </p:cNvPr>
            <p:cNvSpPr/>
            <p:nvPr/>
          </p:nvSpPr>
          <p:spPr>
            <a:xfrm>
              <a:off x="2891352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09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모델링 설계</a:t>
              </a:r>
            </a:p>
          </p:txBody>
        </p:sp>
        <p:sp>
          <p:nvSpPr>
            <p:cNvPr id="19" name="화살표: 오각형 15">
              <a:extLst>
                <a:ext uri="{FF2B5EF4-FFF2-40B4-BE49-F238E27FC236}">
                  <a16:creationId xmlns:a16="http://schemas.microsoft.com/office/drawing/2014/main" id="{F50A77DD-B38E-A537-0BF2-FC8F28199F0E}"/>
                </a:ext>
              </a:extLst>
            </p:cNvPr>
            <p:cNvSpPr/>
            <p:nvPr/>
          </p:nvSpPr>
          <p:spPr>
            <a:xfrm>
              <a:off x="1430881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0EB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탐색적 분석</a:t>
              </a:r>
              <a:endParaRPr lang="en-US" altLang="ko-KR" sz="13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유의 변수 도출</a:t>
              </a:r>
            </a:p>
          </p:txBody>
        </p:sp>
        <p:sp>
          <p:nvSpPr>
            <p:cNvPr id="20" name="화살표: 오각형 16">
              <a:extLst>
                <a:ext uri="{FF2B5EF4-FFF2-40B4-BE49-F238E27FC236}">
                  <a16:creationId xmlns:a16="http://schemas.microsoft.com/office/drawing/2014/main" id="{3D669F3E-DCFD-941E-548E-6C084EAC8E2F}"/>
                </a:ext>
              </a:extLst>
            </p:cNvPr>
            <p:cNvSpPr/>
            <p:nvPr/>
          </p:nvSpPr>
          <p:spPr>
            <a:xfrm>
              <a:off x="2874" y="1502174"/>
              <a:ext cx="1537855" cy="381000"/>
            </a:xfrm>
            <a:prstGeom prst="homePlate">
              <a:avLst>
                <a:gd name="adj" fmla="val 23333"/>
              </a:avLst>
            </a:prstGeom>
            <a:solidFill>
              <a:srgbClr val="99D4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마트 </a:t>
              </a:r>
              <a:endParaRPr lang="en-US" altLang="ko-KR" sz="13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설계</a:t>
              </a:r>
              <a:r>
                <a:rPr lang="en-US" altLang="ko-KR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3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0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4" y="910224"/>
            <a:ext cx="8786688" cy="54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8" y="943904"/>
            <a:ext cx="8621457" cy="55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41846" y="1712710"/>
            <a:ext cx="4905375" cy="3848101"/>
            <a:chOff x="1941846" y="1712710"/>
            <a:chExt cx="4905375" cy="3848101"/>
          </a:xfrm>
        </p:grpSpPr>
        <p:pic>
          <p:nvPicPr>
            <p:cNvPr id="3074" name="Picture 2" descr="R 데이터 변환 : (5) 차원 축소 - (5-1) 주성분분석 (PCA) | 마케팅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846" y="1712710"/>
              <a:ext cx="4905375" cy="384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s://t1.daumcdn.net/cfile/tistory/222D7B4255B866C42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01" t="34374" r="3537" b="41084"/>
            <a:stretch/>
          </p:blipFill>
          <p:spPr bwMode="auto">
            <a:xfrm>
              <a:off x="5443719" y="2977115"/>
              <a:ext cx="1360969" cy="98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89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pic>
        <p:nvPicPr>
          <p:cNvPr id="1026" name="Picture 2" descr="https://postfiles.pstatic.net/MjAyMTAzMjJfMTA3/MDAxNjE2Mzc4NTA4NzE2.are2pPtbmEL5MdqcoUbZLRnJM95NU3rZuWFd_665YYAg.xn8G7dRNzwQ7vyELPE0y6nfk_bbxo5AXy9E5o4E_VQIg.PNG.valuelinku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4" y="1149350"/>
            <a:ext cx="71818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1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정규화</a:t>
            </a:r>
          </a:p>
        </p:txBody>
      </p:sp>
      <p:pic>
        <p:nvPicPr>
          <p:cNvPr id="2050" name="Picture 2" descr="https://postfiles.pstatic.net/MjAyMTAzMjJfMTA5/MDAxNjE2Mzc5NzAwMjA3.0qGAqnQJj4KavBJbe6r384rKROBl_IVIWp5oe5TTpIog.zj2I6nYgMNVFiRFgTIKe-lsoqpazVrp8BnOQL_0meEwg.PNG.valuelinku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5" y="1721515"/>
            <a:ext cx="7239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0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비식별화</a:t>
            </a:r>
            <a:endParaRPr lang="ko-KR" altLang="en-US" dirty="0"/>
          </a:p>
        </p:txBody>
      </p:sp>
      <p:pic>
        <p:nvPicPr>
          <p:cNvPr id="4100" name="Picture 4" descr="http://www.comworld.co.kr/news/photo/201806/49458_32433_51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22" y="780645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1986"/>
              </p:ext>
            </p:extLst>
          </p:nvPr>
        </p:nvGraphicFramePr>
        <p:xfrm>
          <a:off x="253459" y="3221665"/>
          <a:ext cx="8624726" cy="3305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9">
                  <a:extLst>
                    <a:ext uri="{9D8B030D-6E8A-4147-A177-3AD203B41FA5}">
                      <a16:colId xmlns:a16="http://schemas.microsoft.com/office/drawing/2014/main" val="2542661135"/>
                    </a:ext>
                  </a:extLst>
                </a:gridCol>
                <a:gridCol w="7389627">
                  <a:extLst>
                    <a:ext uri="{9D8B030D-6E8A-4147-A177-3AD203B41FA5}">
                      <a16:colId xmlns:a16="http://schemas.microsoft.com/office/drawing/2014/main" val="2374064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비식별</a:t>
                      </a:r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endParaRPr lang="en-US" altLang="ko-KR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처리타입</a:t>
                      </a:r>
                      <a:endParaRPr lang="ko-KR" altLang="en-US" sz="16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501674"/>
                  </a:ext>
                </a:extLst>
              </a:tr>
              <a:tr h="495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정형</a:t>
                      </a:r>
                      <a:endParaRPr lang="en-US" altLang="ko-KR" sz="16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특정 개인을 구분할 수 잇는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식별자를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제거하거나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마스킹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(masking)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하여 처리하는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6441"/>
                  </a:ext>
                </a:extLst>
              </a:tr>
              <a:tr h="676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보장형</a:t>
                      </a:r>
                      <a:r>
                        <a:rPr lang="ko-KR" altLang="en-US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특정 개인이 식별될 수 있는 위험을 제로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(zero)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에 가깝도록 데이터를 처리하는 방법으로 차분 프라이버스시 방법 등의 수학적 모델링에 의한 알고리즘을 적용하여 처리하는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62919"/>
                  </a:ext>
                </a:extLst>
              </a:tr>
              <a:tr h="676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통계적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재식별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가능성을 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의 확률로 축소하는 것이 어렵기 때문에 특정 속성값에 대한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노출빈도를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통계적으로 균일하게 처리하는 비식별처리로써 데이터의 속성값에 적용한다는 부분에서 정형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비식별화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대상과 차이가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82331"/>
                  </a:ext>
                </a:extLst>
              </a:tr>
              <a:tr h="676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데이터의 활용 목적에 따라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비식별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처리 기법을 결정하는 방식으로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재식별이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미치는 영향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노출이 가능한 데이터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비식별데이터의 관리 방법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재식별</a:t>
                      </a:r>
                      <a:r>
                        <a:rPr lang="ko-KR" altLang="en-US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가능성을 분석하여 적합한 방식을 선정하는 방법</a:t>
                      </a:r>
                      <a:r>
                        <a:rPr lang="en-US" altLang="ko-KR" sz="15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endParaRPr lang="ko-KR" altLang="en-US" sz="15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4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680</Words>
  <Application>Microsoft Office PowerPoint</Application>
  <PresentationFormat>화면 슬라이드 쇼(4:3)</PresentationFormat>
  <Paragraphs>144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 Neue</vt:lpstr>
      <vt:lpstr>KoPub돋움체 Medium</vt:lpstr>
      <vt:lpstr>KoPub돋움체_Pro Bold</vt:lpstr>
      <vt:lpstr>나눔스퀘어 네오 Regular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수업 목표</vt:lpstr>
      <vt:lpstr>데이터 분석 모델링 프로세스</vt:lpstr>
      <vt:lpstr>데이터 수집방법</vt:lpstr>
      <vt:lpstr>데이터의 이해</vt:lpstr>
      <vt:lpstr>데이터 변환</vt:lpstr>
      <vt:lpstr>데이터 변환</vt:lpstr>
      <vt:lpstr>데이터 정규화</vt:lpstr>
      <vt:lpstr>데이터 비식별화</vt:lpstr>
      <vt:lpstr>RDBMS vs NoSQL</vt:lpstr>
      <vt:lpstr>Data Mart, Warehouse, Lake</vt:lpstr>
      <vt:lpstr>Star Schema vs Snowflake Schema</vt:lpstr>
      <vt:lpstr>Star Schema vs Snowflake Schema</vt:lpstr>
      <vt:lpstr>데이터 관리의 진화 단계(The Evolution of Data Management)</vt:lpstr>
      <vt:lpstr>Data Warehouse vs Data Lake</vt:lpstr>
      <vt:lpstr>Data Warehouse vs Data Lake</vt:lpstr>
      <vt:lpstr>하둡(Hadoop)</vt:lpstr>
      <vt:lpstr>PowerPoint 프레젠테이션</vt:lpstr>
      <vt:lpstr>하둡에코시스템(Hadoop)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72</cp:revision>
  <dcterms:created xsi:type="dcterms:W3CDTF">2023-08-16T02:40:43Z</dcterms:created>
  <dcterms:modified xsi:type="dcterms:W3CDTF">2024-03-27T13:55:27Z</dcterms:modified>
</cp:coreProperties>
</file>