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60" r:id="rId1"/>
  </p:sldMasterIdLst>
  <p:notesMasterIdLst>
    <p:notesMasterId r:id="rId2"/>
  </p:notesMasterIdLst>
  <p:handoutMasterIdLst>
    <p:handoutMasterId r:id="rId3"/>
  </p:handoutMasterIdLst>
  <p:sldIdLst>
    <p:sldId id="256" r:id="rId4"/>
    <p:sldId id="258" r:id="rId5"/>
    <p:sldId id="262" r:id="rId6"/>
    <p:sldId id="263" r:id="rId7"/>
    <p:sldId id="265" r:id="rId8"/>
    <p:sldId id="264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76" r:id="rId20"/>
    <p:sldId id="277" r:id="rId21"/>
    <p:sldId id="281" r:id="rId22"/>
    <p:sldId id="278" r:id="rId23"/>
    <p:sldId id="279" r:id="rId24"/>
    <p:sldId id="280" r:id="rId25"/>
    <p:sldId id="282" r:id="rId26"/>
    <p:sldId id="283" r:id="rId27"/>
    <p:sldId id="284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4897" autoAdjust="0"/>
    <p:restoredTop sz="78532" autoAdjust="0"/>
  </p:normalViewPr>
  <p:slideViewPr>
    <p:cSldViewPr snapToGrid="0">
      <p:cViewPr varScale="1">
        <p:scale>
          <a:sx n="100" d="100"/>
          <a:sy n="100" d="100"/>
        </p:scale>
        <p:origin x="108" y="258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1764" y="9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presProps" Target="presProps.xml"  /><Relationship Id="rId3" Type="http://schemas.openxmlformats.org/officeDocument/2006/relationships/handoutMaster" Target="handoutMasters/handoutMaster1.xml"  /><Relationship Id="rId30" Type="http://schemas.openxmlformats.org/officeDocument/2006/relationships/viewProps" Target="viewProps.xml"  /><Relationship Id="rId31" Type="http://schemas.openxmlformats.org/officeDocument/2006/relationships/theme" Target="theme/theme1.xml"  /><Relationship Id="rId32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77D90317-C3EF-49CF-8DF4-001C3C66B4D8}" type="datetime1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AC700BF5-20D5-4A42-A62B-B44F8DF0E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253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A4CFB8A9-4056-4503-B64C-BF1B4DA52135}" type="datetime1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44B0C86F-B3D4-476C-AB6C-FAB6FBF17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9349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2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5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8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0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www.saedsayad.com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data_mining_map.htm</a:t>
            </a:r>
            <a:endParaRPr kumimoji="1" lang="en" altLang="ko-Kore-KR" dirty="0"/>
          </a:p>
          <a:p>
            <a:endParaRPr kumimoji="1" lang="en-US" altLang="ko-Kore-KR" dirty="0"/>
          </a:p>
          <a:p>
            <a:r>
              <a:rPr lang="en" altLang="ko-Kore-K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ftp://</a:t>
            </a:r>
            <a:r>
              <a:rPr lang="en" altLang="ko-Kore-K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public.dhe.ibm.com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/software/analytics/</a:t>
            </a:r>
            <a:r>
              <a:rPr lang="en" altLang="ko-Kore-K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spss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/documentation/modeler/14.2/</a:t>
            </a:r>
            <a:r>
              <a:rPr lang="en" altLang="ko-Kore-K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en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/</a:t>
            </a:r>
            <a:r>
              <a:rPr lang="en" altLang="ko-Kore-K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CRISP_DM.pdf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"IBM SPSS Modeler CRISP-DM" Guide</a:t>
            </a:r>
          </a:p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adioshun.gitbooks.io</a:t>
            </a:r>
            <a:r>
              <a:rPr kumimoji="1" lang="en" altLang="ko-Kore-KR" dirty="0"/>
              <a:t>/data-analytics-with-r/content/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33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위키북스</a:t>
            </a:r>
            <a:r>
              <a:rPr lang="ko-KR" altLang="en-US" dirty="0"/>
              <a:t> </a:t>
            </a:r>
            <a:r>
              <a:rPr lang="en-US" altLang="ko-KR" dirty="0"/>
              <a:t>-2021 </a:t>
            </a:r>
            <a:r>
              <a:rPr lang="ko-KR" altLang="en-US" dirty="0" err="1"/>
              <a:t>빅데이터분석기사</a:t>
            </a:r>
            <a:r>
              <a:rPr lang="ko-KR" altLang="en-US" dirty="0"/>
              <a:t> 필기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596365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44B0C86F-B3D4-476C-AB6C-FAB6FBF17B3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67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https://wikidocs.net/161352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03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https://velog.io/@simon919/%ED%86%B5%EA%B3%84%EB%85%B8%ED%8A%B8-2.-%EA%B8%B0%EC%88%A0%ED%86%B5%EA%B3%84%EC%99%80-%EA%B7%B8%EB%9E%98%ED%94%84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653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effectLst/>
                <a:latin typeface="Roboto" panose="02000000000000000000" pitchFamily="2" charset="0"/>
              </a:rPr>
              <a:t>두 번째 종류는 </a:t>
            </a:r>
            <a:r>
              <a:rPr lang="ko-KR" altLang="en-US" b="1" i="0" dirty="0">
                <a:effectLst/>
                <a:latin typeface="Roboto" panose="02000000000000000000" pitchFamily="2" charset="0"/>
              </a:rPr>
              <a:t>‘군집의 중심 중 가장 가까운 것과 거리가 짧으면 </a:t>
            </a:r>
            <a:r>
              <a:rPr lang="ko-KR" altLang="en-US" b="1" i="0" dirty="0" err="1">
                <a:effectLst/>
                <a:latin typeface="Roboto" panose="02000000000000000000" pitchFamily="2" charset="0"/>
              </a:rPr>
              <a:t>정상값</a:t>
            </a:r>
            <a:r>
              <a:rPr lang="en-US" altLang="ko-KR" b="1" i="0" dirty="0">
                <a:effectLst/>
                <a:latin typeface="Roboto" panose="02000000000000000000" pitchFamily="2" charset="0"/>
              </a:rPr>
              <a:t>, </a:t>
            </a:r>
            <a:r>
              <a:rPr lang="ko-KR" altLang="en-US" b="1" i="0" dirty="0">
                <a:effectLst/>
                <a:latin typeface="Roboto" panose="02000000000000000000" pitchFamily="2" charset="0"/>
              </a:rPr>
              <a:t>길면 </a:t>
            </a:r>
            <a:r>
              <a:rPr lang="ko-KR" altLang="en-US" b="1" i="0" dirty="0" err="1">
                <a:effectLst/>
                <a:latin typeface="Roboto" panose="02000000000000000000" pitchFamily="2" charset="0"/>
              </a:rPr>
              <a:t>이상값이다</a:t>
            </a:r>
            <a:r>
              <a:rPr lang="en-US" altLang="ko-KR" b="1" i="0" dirty="0">
                <a:effectLst/>
                <a:latin typeface="Roboto" panose="02000000000000000000" pitchFamily="2" charset="0"/>
              </a:rPr>
              <a:t>.’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 라고 가정한다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.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군집화를 수행하고 </a:t>
            </a:r>
            <a:r>
              <a:rPr lang="ko-KR" altLang="en-US" b="0" i="0" dirty="0" err="1">
                <a:effectLst/>
                <a:latin typeface="Roboto" panose="02000000000000000000" pitchFamily="2" charset="0"/>
              </a:rPr>
              <a:t>관측값이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 포함된 </a:t>
            </a:r>
            <a:r>
              <a:rPr lang="ko-KR" altLang="en-US" b="1" i="0" dirty="0">
                <a:effectLst/>
                <a:latin typeface="Roboto" panose="02000000000000000000" pitchFamily="2" charset="0"/>
              </a:rPr>
              <a:t>군집의 중심과 </a:t>
            </a:r>
            <a:r>
              <a:rPr lang="ko-KR" altLang="en-US" b="1" i="0" dirty="0" err="1">
                <a:effectLst/>
                <a:latin typeface="Roboto" panose="02000000000000000000" pitchFamily="2" charset="0"/>
              </a:rPr>
              <a:t>관측값</a:t>
            </a:r>
            <a:r>
              <a:rPr lang="ko-KR" altLang="en-US" b="1" i="0" dirty="0">
                <a:effectLst/>
                <a:latin typeface="Roboto" panose="02000000000000000000" pitchFamily="2" charset="0"/>
              </a:rPr>
              <a:t> 사이의 거리를 이상 점수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로 놓는 것이 기본 과정이다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. </a:t>
            </a:r>
            <a:r>
              <a:rPr lang="en-US" altLang="ko-KR" b="1" i="0" dirty="0">
                <a:effectLst/>
                <a:latin typeface="Roboto" panose="02000000000000000000" pitchFamily="2" charset="0"/>
              </a:rPr>
              <a:t>Self-Organizing map(SOM), k-Means Clustering, EM algorithm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 등이 존재하며 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SOM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은 </a:t>
            </a:r>
            <a:r>
              <a:rPr lang="ko-KR" altLang="en-US" b="0" i="0" dirty="0" err="1">
                <a:effectLst/>
                <a:latin typeface="Roboto" panose="02000000000000000000" pitchFamily="2" charset="0"/>
              </a:rPr>
              <a:t>준지도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 학습 방법으로 침입 탐지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오작동 탐지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사기 탐지 분야에 사용되었다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.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이 종류의 기법들은 훈련 데이터를 군집화하고 테스트 데이터를 군집과 비교해 이상 점수를 얻는 방식으로 </a:t>
            </a:r>
            <a:r>
              <a:rPr lang="ko-KR" altLang="en-US" b="0" i="0" dirty="0" err="1">
                <a:effectLst/>
                <a:latin typeface="Roboto" panose="02000000000000000000" pitchFamily="2" charset="0"/>
              </a:rPr>
              <a:t>준지도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 학습 방법이 될 수 있다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.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이와 같은 기법은 </a:t>
            </a:r>
            <a:r>
              <a:rPr lang="ko-KR" altLang="en-US" b="1" i="0" dirty="0" err="1">
                <a:effectLst/>
                <a:latin typeface="Roboto" panose="02000000000000000000" pitchFamily="2" charset="0"/>
              </a:rPr>
              <a:t>이상값들이</a:t>
            </a:r>
            <a:r>
              <a:rPr lang="ko-KR" altLang="en-US" b="1" i="0" dirty="0">
                <a:effectLst/>
                <a:latin typeface="Roboto" panose="02000000000000000000" pitchFamily="2" charset="0"/>
              </a:rPr>
              <a:t> 군집을 이룰 때 성능이 떨어진다는 단점이 존재한다</a:t>
            </a:r>
            <a:r>
              <a:rPr lang="en-US" altLang="ko-KR" b="1" i="0" dirty="0">
                <a:effectLst/>
                <a:latin typeface="Roboto" panose="02000000000000000000" pitchFamily="2" charset="0"/>
              </a:rPr>
              <a:t>.</a:t>
            </a:r>
          </a:p>
          <a:p>
            <a:endParaRPr lang="en-US" altLang="ko-KR" b="1" i="0" dirty="0">
              <a:effectLst/>
              <a:latin typeface="Roboto" panose="02000000000000000000" pitchFamily="2" charset="0"/>
            </a:endParaRPr>
          </a:p>
          <a:p>
            <a:r>
              <a:rPr lang="en-US" altLang="ko-KR" dirty="0"/>
              <a:t>https://datanetworkanalysis.github.io/2020/03/03/understanding_outlier2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219554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히스토그램 </a:t>
            </a:r>
            <a:r>
              <a:rPr lang="en-US" altLang="ko-KR"/>
              <a:t>-</a:t>
            </a:r>
            <a:r>
              <a:rPr lang="ko-KR" altLang="en-US"/>
              <a:t> 정규분포처럼 외곽선이 그려져있음</a:t>
            </a:r>
            <a:r>
              <a:rPr lang="en-US" altLang="ko-KR"/>
              <a:t>.</a:t>
            </a:r>
            <a:r>
              <a:rPr lang="ko-KR" altLang="en-US"/>
              <a:t> 분포 확인 가능 </a:t>
            </a:r>
            <a:r>
              <a:rPr lang="en-US" altLang="ko-KR"/>
              <a:t>/</a:t>
            </a:r>
            <a:r>
              <a:rPr lang="ko-KR" altLang="en-US"/>
              <a:t> 연속적이기 떄문에 순서 변경 불가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바 차트와 헷갈리지 않기 </a:t>
            </a:r>
            <a:r>
              <a:rPr lang="en-US" altLang="ko-KR"/>
              <a:t>(</a:t>
            </a:r>
            <a:r>
              <a:rPr lang="ko-KR" altLang="en-US"/>
              <a:t>빈 여백 존재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 순서 변경 가능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파이 차트 </a:t>
            </a:r>
            <a:r>
              <a:rPr lang="en-US" altLang="ko-KR"/>
              <a:t>-</a:t>
            </a:r>
            <a:r>
              <a:rPr lang="ko-KR" altLang="en-US"/>
              <a:t> 비율 확인 가능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789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위키북스</a:t>
            </a:r>
            <a:r>
              <a:rPr lang="en-US" altLang="ko-KR" dirty="0"/>
              <a:t>-</a:t>
            </a:r>
            <a:r>
              <a:rPr lang="ko-KR" altLang="en-US" dirty="0" err="1"/>
              <a:t>빅데이터분석기사</a:t>
            </a:r>
            <a:r>
              <a:rPr lang="ko-KR" altLang="en-US" dirty="0"/>
              <a:t> 필기</a:t>
            </a:r>
            <a:r>
              <a:rPr lang="en-US" altLang="ko-KR" dirty="0"/>
              <a:t>(2021)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982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https://www.freecodecamp.org/news/the-curse-of-dimensionality-how-we-can-save-big-data-from-itself-d9fa0f872335/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114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https://www.freecodecamp.org/news/the-curse-of-dimensionality-how-we-can-save-big-data-from-itself-d9fa0f872335/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875244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03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00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229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51743" y="6492876"/>
            <a:ext cx="384464" cy="365125"/>
          </a:xfrm>
        </p:spPr>
        <p:txBody>
          <a:bodyPr/>
          <a:lstStyle>
            <a:lvl1pPr algn="ctr">
              <a:defRPr/>
            </a:lvl1pPr>
          </a:lstStyle>
          <a:p>
            <a:fld id="{E52FEB01-36F6-4D31-80DA-9398FDFFF9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1"/>
            <a:ext cx="9144000" cy="365125"/>
          </a:xfrm>
          <a:prstGeom prst="rect">
            <a:avLst/>
          </a:prstGeom>
          <a:solidFill>
            <a:srgbClr val="143F7B"/>
          </a:solidFill>
          <a:ln>
            <a:solidFill>
              <a:srgbClr val="143F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" y="1"/>
            <a:ext cx="342900" cy="365125"/>
          </a:xfrm>
          <a:prstGeom prst="rect">
            <a:avLst/>
          </a:prstGeom>
          <a:solidFill>
            <a:srgbClr val="00ADEF"/>
          </a:solidFill>
          <a:ln>
            <a:solidFill>
              <a:srgbClr val="00A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11" name="직선 연결선 10"/>
          <p:cNvCxnSpPr/>
          <p:nvPr userDrawn="1"/>
        </p:nvCxnSpPr>
        <p:spPr>
          <a:xfrm flipV="1">
            <a:off x="356344" y="1"/>
            <a:ext cx="0" cy="797442"/>
          </a:xfrm>
          <a:prstGeom prst="line">
            <a:avLst/>
          </a:prstGeom>
          <a:ln w="19050">
            <a:solidFill>
              <a:srgbClr val="00AD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4"/>
          <p:cNvSpPr>
            <a:spLocks noGrp="1"/>
          </p:cNvSpPr>
          <p:nvPr userDrawn="1">
            <p:ph type="title"/>
          </p:nvPr>
        </p:nvSpPr>
        <p:spPr>
          <a:xfrm>
            <a:off x="401169" y="381924"/>
            <a:ext cx="8872140" cy="398721"/>
          </a:xfrm>
        </p:spPr>
        <p:txBody>
          <a:bodyPr>
            <a:noAutofit/>
          </a:bodyPr>
          <a:lstStyle>
            <a:lvl1pPr>
              <a:defRPr sz="1875">
                <a:solidFill>
                  <a:srgbClr val="0070C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97928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694343" y="6489990"/>
            <a:ext cx="2057400" cy="365125"/>
          </a:xfrm>
        </p:spPr>
        <p:txBody>
          <a:bodyPr/>
          <a:lstStyle>
            <a:lvl1pPr algn="r">
              <a:defRPr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51743" y="6492876"/>
            <a:ext cx="384464" cy="365125"/>
          </a:xfrm>
        </p:spPr>
        <p:txBody>
          <a:bodyPr/>
          <a:lstStyle>
            <a:lvl1pPr algn="ctr">
              <a:defRPr/>
            </a:lvl1pPr>
          </a:lstStyle>
          <a:p>
            <a:fld id="{E52FEB01-36F6-4D31-80DA-9398FDFFF9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1"/>
            <a:ext cx="9144000" cy="365125"/>
          </a:xfrm>
          <a:prstGeom prst="rect">
            <a:avLst/>
          </a:prstGeom>
          <a:solidFill>
            <a:srgbClr val="143F7B"/>
          </a:solidFill>
          <a:ln>
            <a:solidFill>
              <a:srgbClr val="143F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" y="1"/>
            <a:ext cx="241588" cy="365125"/>
          </a:xfrm>
          <a:prstGeom prst="rect">
            <a:avLst/>
          </a:prstGeom>
          <a:solidFill>
            <a:srgbClr val="00ADEF"/>
          </a:solidFill>
          <a:ln>
            <a:solidFill>
              <a:srgbClr val="00A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11" name="직선 연결선 10"/>
          <p:cNvCxnSpPr/>
          <p:nvPr userDrawn="1"/>
        </p:nvCxnSpPr>
        <p:spPr>
          <a:xfrm flipV="1">
            <a:off x="248480" y="0"/>
            <a:ext cx="0" cy="797442"/>
          </a:xfrm>
          <a:prstGeom prst="line">
            <a:avLst/>
          </a:prstGeom>
          <a:ln w="19050">
            <a:solidFill>
              <a:srgbClr val="00AD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4"/>
          <p:cNvSpPr>
            <a:spLocks noGrp="1"/>
          </p:cNvSpPr>
          <p:nvPr userDrawn="1">
            <p:ph type="title"/>
          </p:nvPr>
        </p:nvSpPr>
        <p:spPr>
          <a:xfrm>
            <a:off x="264067" y="407324"/>
            <a:ext cx="8872140" cy="398721"/>
          </a:xfrm>
        </p:spPr>
        <p:txBody>
          <a:bodyPr>
            <a:noAutofit/>
          </a:bodyPr>
          <a:lstStyle>
            <a:lvl1pPr>
              <a:defRPr sz="1875">
                <a:solidFill>
                  <a:srgbClr val="0070C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1578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58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80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80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16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67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07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9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74381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62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Relationship Id="rId4" Type="http://schemas.openxmlformats.org/officeDocument/2006/relationships/image" Target="../media/image3.sv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1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1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2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24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2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6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9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3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1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 5 Interesting Big Data Applications in Education - Big Data Analytics  New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5" r="9926"/>
          <a:stretch/>
        </p:blipFill>
        <p:spPr bwMode="auto">
          <a:xfrm>
            <a:off x="5471070" y="0"/>
            <a:ext cx="367293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/>
          <p:cNvSpPr/>
          <p:nvPr/>
        </p:nvSpPr>
        <p:spPr>
          <a:xfrm>
            <a:off x="644430" y="4295975"/>
            <a:ext cx="4174672" cy="0"/>
          </a:xfrm>
          <a:prstGeom prst="line">
            <a:avLst/>
          </a:prstGeom>
          <a:ln w="38100" cap="flat">
            <a:solidFill>
              <a:srgbClr val="447B9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7"/>
          <p:cNvSpPr txBox="1"/>
          <p:nvPr/>
        </p:nvSpPr>
        <p:spPr>
          <a:xfrm>
            <a:off x="610027" y="3709829"/>
            <a:ext cx="4174672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ko-KR" altLang="en-US" sz="3000" spc="-126" dirty="0">
                <a:solidFill>
                  <a:srgbClr val="1F4F74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빅데이터 이해</a:t>
            </a:r>
            <a:endParaRPr lang="en-US" sz="3000" spc="-126" dirty="0">
              <a:solidFill>
                <a:srgbClr val="1F4F74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0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572000" y="4083278"/>
            <a:ext cx="425398" cy="425398"/>
          </a:xfrm>
          <a:prstGeom prst="rect">
            <a:avLst/>
          </a:prstGeom>
        </p:spPr>
      </p:pic>
      <p:sp>
        <p:nvSpPr>
          <p:cNvPr id="13" name="AutoShape 6"/>
          <p:cNvSpPr/>
          <p:nvPr/>
        </p:nvSpPr>
        <p:spPr>
          <a:xfrm>
            <a:off x="644430" y="4295975"/>
            <a:ext cx="4174672" cy="0"/>
          </a:xfrm>
          <a:prstGeom prst="line">
            <a:avLst/>
          </a:prstGeom>
          <a:ln w="38100" cap="flat">
            <a:solidFill>
              <a:srgbClr val="447B9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15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572000" y="4083278"/>
            <a:ext cx="425398" cy="425398"/>
          </a:xfrm>
          <a:prstGeom prst="rect">
            <a:avLst/>
          </a:prstGeom>
        </p:spPr>
      </p:pic>
      <p:sp>
        <p:nvSpPr>
          <p:cNvPr id="16" name="TextBox 9"/>
          <p:cNvSpPr txBox="1"/>
          <p:nvPr/>
        </p:nvSpPr>
        <p:spPr>
          <a:xfrm>
            <a:off x="806080" y="4341960"/>
            <a:ext cx="3851371" cy="333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94"/>
              </a:lnSpc>
            </a:pPr>
            <a:r>
              <a:rPr lang="en-US" sz="1350" spc="46" dirty="0">
                <a:solidFill>
                  <a:srgbClr val="447B9C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ICT</a:t>
            </a:r>
            <a:r>
              <a:rPr lang="ko-KR" altLang="en-US" sz="1350" spc="46" dirty="0">
                <a:solidFill>
                  <a:srgbClr val="447B9C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융합연구센터 김초명</a:t>
            </a:r>
            <a:endParaRPr lang="en-US" sz="1350" spc="46" dirty="0">
              <a:solidFill>
                <a:srgbClr val="447B9C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20" name="Group 3"/>
          <p:cNvGrpSpPr/>
          <p:nvPr/>
        </p:nvGrpSpPr>
        <p:grpSpPr>
          <a:xfrm>
            <a:off x="5471070" y="0"/>
            <a:ext cx="3672931" cy="6858000"/>
            <a:chOff x="0" y="0"/>
            <a:chExt cx="1934713" cy="2980305"/>
          </a:xfrm>
        </p:grpSpPr>
        <p:sp>
          <p:nvSpPr>
            <p:cNvPr id="21" name="Freeform 4"/>
            <p:cNvSpPr/>
            <p:nvPr/>
          </p:nvSpPr>
          <p:spPr>
            <a:xfrm>
              <a:off x="0" y="0"/>
              <a:ext cx="1934713" cy="2980305"/>
            </a:xfrm>
            <a:custGeom>
              <a:avLst/>
              <a:gdLst/>
              <a:ahLst/>
              <a:cxnLst/>
              <a:rect l="l" t="t" r="r" b="b"/>
              <a:pathLst>
                <a:path w="1934713" h="2980305">
                  <a:moveTo>
                    <a:pt x="0" y="0"/>
                  </a:moveTo>
                  <a:lnTo>
                    <a:pt x="1934713" y="0"/>
                  </a:lnTo>
                  <a:lnTo>
                    <a:pt x="1934713" y="2980305"/>
                  </a:lnTo>
                  <a:lnTo>
                    <a:pt x="0" y="2980305"/>
                  </a:lnTo>
                  <a:close/>
                </a:path>
              </a:pathLst>
            </a:custGeom>
            <a:solidFill>
              <a:srgbClr val="1F4F74">
                <a:alpha val="43000"/>
              </a:srgbClr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 algn="ctr">
                <a:lnSpc>
                  <a:spcPts val="1330"/>
                </a:lnSpc>
                <a:spcBef>
                  <a:spcPct val="0"/>
                </a:spcBef>
              </a:pPr>
              <a:endParaRPr sz="600"/>
            </a:p>
          </p:txBody>
        </p:sp>
      </p:grpSp>
    </p:spTree>
    <p:extLst>
      <p:ext uri="{BB962C8B-B14F-4D97-AF65-F5344CB8AC3E}">
        <p14:creationId xmlns:p14="http://schemas.microsoft.com/office/powerpoint/2010/main" val="1327606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497FA0-3310-09E8-6488-A0BF1901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670AA45-5FD8-744A-7291-E6A2D927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근접 이웃 기반 이상치 탐지</a:t>
            </a:r>
            <a:r>
              <a:rPr lang="en-US" altLang="ko-KR" dirty="0"/>
              <a:t>(NN,</a:t>
            </a:r>
            <a:r>
              <a:rPr lang="ko-KR" altLang="en-US" dirty="0"/>
              <a:t> </a:t>
            </a:r>
            <a:r>
              <a:rPr lang="en-US" altLang="ko-KR" dirty="0"/>
              <a:t>Nearest-neighbor)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71940D-3F6E-863A-17DF-973D5BFD8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67" y="972935"/>
            <a:ext cx="4743450" cy="2676525"/>
          </a:xfrm>
          <a:prstGeom prst="rect">
            <a:avLst/>
          </a:prstGeom>
        </p:spPr>
      </p:pic>
      <p:pic>
        <p:nvPicPr>
          <p:cNvPr id="6146" name="Picture 2" descr="k-nearest neighbors. A diagram showing an example of the k-nearest... |  Download Scientific Diagram">
            <a:extLst>
              <a:ext uri="{FF2B5EF4-FFF2-40B4-BE49-F238E27FC236}">
                <a16:creationId xmlns:a16="http://schemas.microsoft.com/office/drawing/2014/main" id="{FB4E39F9-4412-F8F4-4948-87FF8EBDC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387" y="3567392"/>
            <a:ext cx="4704014" cy="288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2F9D2B-B43E-2C28-6F99-F4EFEED0FA8D}"/>
              </a:ext>
            </a:extLst>
          </p:cNvPr>
          <p:cNvSpPr txBox="1"/>
          <p:nvPr/>
        </p:nvSpPr>
        <p:spPr>
          <a:xfrm>
            <a:off x="7586702" y="3649460"/>
            <a:ext cx="580608" cy="384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2531425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AAE896-7609-D092-5D46-89977ADD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B5694DD-50E3-D445-37D5-CB5D8BE2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0" dirty="0">
                <a:effectLst/>
                <a:latin typeface="Roboto" panose="02000000000000000000" pitchFamily="2" charset="0"/>
              </a:rPr>
              <a:t>상대밀도기반</a:t>
            </a:r>
            <a:r>
              <a:rPr lang="en-US" altLang="ko-KR" i="0" dirty="0">
                <a:effectLst/>
                <a:latin typeface="Roboto" panose="02000000000000000000" pitchFamily="2" charset="0"/>
              </a:rPr>
              <a:t>(LOF, Local Outlier Factor)</a:t>
            </a:r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96FB1EF-ABF2-5745-DEB5-81A5AA3AF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9" y="1580909"/>
            <a:ext cx="5531890" cy="496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579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56C5CF-2370-F6D2-2DB7-D3820420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F470869-3968-EF7A-489B-D9A4CC73D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군집화</a:t>
            </a:r>
            <a:r>
              <a:rPr lang="en-US" altLang="ko-KR" dirty="0"/>
              <a:t>(Clustering)</a:t>
            </a:r>
            <a:endParaRPr lang="ko-KR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D0CC50B-03EE-6AAA-B8B8-2A221F3D0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011" y="1518542"/>
            <a:ext cx="6244459" cy="480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120A71-F4E2-2928-4C0C-8D1941F352C0}"/>
              </a:ext>
            </a:extLst>
          </p:cNvPr>
          <p:cNvSpPr txBox="1"/>
          <p:nvPr/>
        </p:nvSpPr>
        <p:spPr>
          <a:xfrm>
            <a:off x="975420" y="6450676"/>
            <a:ext cx="7968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 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Self-Organizing map(SOM), k-Means Clustering</a:t>
            </a:r>
            <a:r>
              <a:rPr lang="en-US" altLang="ko-KR" b="1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EM algorithm</a:t>
            </a:r>
            <a:r>
              <a:rPr lang="en-US" altLang="ko-KR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 </a:t>
            </a:r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7D3B3A-0C7D-6859-8F35-116FC97CF1D5}"/>
              </a:ext>
            </a:extLst>
          </p:cNvPr>
          <p:cNvSpPr txBox="1"/>
          <p:nvPr/>
        </p:nvSpPr>
        <p:spPr>
          <a:xfrm>
            <a:off x="3604192" y="1220443"/>
            <a:ext cx="79685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k-Means Clustering</a:t>
            </a:r>
            <a:endParaRPr lang="ko-KR" altLang="en-US" sz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8625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B0A69D-2EB2-7DA5-75C3-060ED0B6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74503B0-13DD-E6EA-D792-0C593ECD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결측치</a:t>
            </a:r>
            <a:r>
              <a:rPr lang="en-US" altLang="ko-KR" dirty="0"/>
              <a:t>/</a:t>
            </a:r>
            <a:r>
              <a:rPr lang="ko-KR" altLang="en-US" dirty="0"/>
              <a:t>이상치 대체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613F175-22ED-B886-CB9B-E97CE55EC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375883"/>
              </p:ext>
            </p:extLst>
          </p:nvPr>
        </p:nvGraphicFramePr>
        <p:xfrm>
          <a:off x="347208" y="1277730"/>
          <a:ext cx="8256104" cy="4829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350">
                  <a:extLst>
                    <a:ext uri="{9D8B030D-6E8A-4147-A177-3AD203B41FA5}">
                      <a16:colId xmlns:a16="http://schemas.microsoft.com/office/drawing/2014/main" val="3864144638"/>
                    </a:ext>
                  </a:extLst>
                </a:gridCol>
                <a:gridCol w="5958754">
                  <a:extLst>
                    <a:ext uri="{9D8B030D-6E8A-4147-A177-3AD203B41FA5}">
                      <a16:colId xmlns:a16="http://schemas.microsoft.com/office/drawing/2014/main" val="519252558"/>
                    </a:ext>
                  </a:extLst>
                </a:gridCol>
              </a:tblGrid>
              <a:tr h="4556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특징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397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평균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대체법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평균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중앙값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최빈값등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대푯값으로 대체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086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단순 확률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대체법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추정량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표준 오차의 과소 추정 문제를 보완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07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보삽법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시계열 자료의 누락된 데이터를 보완하기 위해 활용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954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평가치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추정법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약간의 오차는 감수하면서 원래의 값을 추정하는 방법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유사한 맥락적 사정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/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행렬식 자료를 고려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89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다중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대치법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결측 데이터가 있는 데이터셋을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결측치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추정을 통해 완벽한 데이터셋으로 생성한 뒤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결측치가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채워진 데이터셋을 통해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결측치를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추정한다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여러 번의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결측치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추정은 오류를 줄이는데 도움이 되며 기존 데이터의 불확실성을 유지하며 결과를 얻을 수 있음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025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완전정보 최대우도법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적합함수인 최대우도를 바탕으로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결측치가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없는 케이스로부터 추정되는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모형모수를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가지고 가중평균을 구성하여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결측치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대신 사용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완전정보 최대우도법 함수는 모형 및 표본의 공분산 뿐만 아니라 평균을 활용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latinLnBrk="1"/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불완전 자료에 대한 완전정보 최대우도법으로 추정할 경우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비편향적이며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추정모수에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이있어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더 효율적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latinLnBrk="1"/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모형의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p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값이나 적합도 지수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6225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782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04C8AF3-6CB4-EA4C-5637-344F519B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73FD38B-F1DB-1F46-319C-4EB95714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탐색 </a:t>
            </a:r>
            <a:r>
              <a:rPr lang="en-US" altLang="ko-KR" dirty="0"/>
              <a:t>(EDA, Exploratory Data Analysis)</a:t>
            </a:r>
            <a:endParaRPr lang="ko-KR" altLang="en-US" dirty="0"/>
          </a:p>
        </p:txBody>
      </p:sp>
      <p:pic>
        <p:nvPicPr>
          <p:cNvPr id="9220" name="Picture 4" descr="R 연속변수 시각화 - 히스토그램 hist">
            <a:extLst>
              <a:ext uri="{FF2B5EF4-FFF2-40B4-BE49-F238E27FC236}">
                <a16:creationId xmlns:a16="http://schemas.microsoft.com/office/drawing/2014/main" id="{86592119-E525-41B8-394B-28EE83A315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2" r="4172"/>
          <a:stretch/>
        </p:blipFill>
        <p:spPr bwMode="auto">
          <a:xfrm>
            <a:off x="264068" y="977462"/>
            <a:ext cx="3603740" cy="302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막대 차트 | 통계 소개 | JMP">
            <a:extLst>
              <a:ext uri="{FF2B5EF4-FFF2-40B4-BE49-F238E27FC236}">
                <a16:creationId xmlns:a16="http://schemas.microsoft.com/office/drawing/2014/main" id="{F3E7974A-9300-25EF-78DC-D10E9409C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194" y="977462"/>
            <a:ext cx="3492696" cy="283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22. Matplotlib 파이 차트 그리기 - Matplotlib Tutorial - 파이썬으로 데이터 시각화하기">
            <a:extLst>
              <a:ext uri="{FF2B5EF4-FFF2-40B4-BE49-F238E27FC236}">
                <a16:creationId xmlns:a16="http://schemas.microsoft.com/office/drawing/2014/main" id="{FB1EBC9D-5950-89CF-993D-D23E3C5F2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679" y="3841254"/>
            <a:ext cx="3239068" cy="283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154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9F946A-635B-6E3E-E838-B6637951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47EC37A-C838-5C24-9002-4A691B5C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줄기</a:t>
            </a:r>
            <a:r>
              <a:rPr lang="en-US" altLang="ko-KR" dirty="0"/>
              <a:t>-</a:t>
            </a:r>
            <a:r>
              <a:rPr lang="ko-KR" altLang="en-US" dirty="0"/>
              <a:t>잎 그림</a:t>
            </a:r>
            <a:r>
              <a:rPr lang="en-US" altLang="ko-KR" dirty="0"/>
              <a:t>(stem-and-leaf-plot)</a:t>
            </a:r>
            <a:endParaRPr lang="ko-KR" altLang="en-US" dirty="0"/>
          </a:p>
        </p:txBody>
      </p:sp>
      <p:sp>
        <p:nvSpPr>
          <p:cNvPr id="4" name="AutoShape 2" descr="namu 줄기와잎 2">
            <a:extLst>
              <a:ext uri="{FF2B5EF4-FFF2-40B4-BE49-F238E27FC236}">
                <a16:creationId xmlns:a16="http://schemas.microsoft.com/office/drawing/2014/main" id="{D40F8DB4-55F9-3E7D-8391-6EDFE0A912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E3FE79-0371-B5ED-6CF1-22177777F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37" y="1070071"/>
            <a:ext cx="62579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27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AD6C0A9-5B73-48DE-8364-7177B54D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6B80BC-E771-C6D5-A23B-BA044027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상관관계</a:t>
            </a:r>
            <a:r>
              <a:rPr lang="en-US" altLang="ko-KR" dirty="0"/>
              <a:t>(Correlation), </a:t>
            </a:r>
            <a:r>
              <a:rPr lang="ko-KR" altLang="en-US" dirty="0" err="1"/>
              <a:t>산점도</a:t>
            </a:r>
            <a:endParaRPr lang="ko-KR" altLang="en-US" dirty="0"/>
          </a:p>
        </p:txBody>
      </p:sp>
      <p:pic>
        <p:nvPicPr>
          <p:cNvPr id="11266" name="Picture 2" descr="2.6 산점도 | Forecasting: Principles and Practice">
            <a:extLst>
              <a:ext uri="{FF2B5EF4-FFF2-40B4-BE49-F238E27FC236}">
                <a16:creationId xmlns:a16="http://schemas.microsoft.com/office/drawing/2014/main" id="{AEC1AA95-AF37-D8C8-A2E3-8453E984C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8483"/>
            <a:ext cx="91440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185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FDCDDD-7B4C-CAF3-0D59-4E10FF5BE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117F6D7-BB4B-7C1B-F1D2-DF252AD1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차원의 저주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2626A6-4493-9A2D-826F-754513CC8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400" y="1158821"/>
            <a:ext cx="6877050" cy="2647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B21015-E396-7457-182D-A0DB6D704C2A}"/>
              </a:ext>
            </a:extLst>
          </p:cNvPr>
          <p:cNvSpPr txBox="1"/>
          <p:nvPr/>
        </p:nvSpPr>
        <p:spPr>
          <a:xfrm>
            <a:off x="1014776" y="4731026"/>
            <a:ext cx="711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학습을 위해 차원이 증가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학습데이터는 부족함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성능저하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2369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455281-9F4D-9C50-9420-883635BF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8B73833-2E2B-18B1-EEA7-A971971C7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주성분분석</a:t>
            </a:r>
            <a:r>
              <a:rPr lang="en-US" altLang="ko-KR" dirty="0"/>
              <a:t>(PCA, Principal Component Analysis)</a:t>
            </a:r>
            <a:endParaRPr lang="ko-KR" alt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E533AAC-B87C-37A7-CBC6-D175E8382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38" y="1389158"/>
            <a:ext cx="7620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754864-B0D3-2F34-9798-598B1EAB4271}"/>
              </a:ext>
            </a:extLst>
          </p:cNvPr>
          <p:cNvSpPr txBox="1"/>
          <p:nvPr/>
        </p:nvSpPr>
        <p:spPr>
          <a:xfrm>
            <a:off x="81187" y="3997782"/>
            <a:ext cx="430793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다차원 데이터셋에서 주요한 패턴이나 구조를 찾아내기 위해 사용되는 통계적 기법</a:t>
            </a:r>
            <a:endParaRPr lang="en-US" altLang="ko-KR" sz="1400" b="0" i="0" dirty="0">
              <a:effectLst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PCA</a:t>
            </a:r>
            <a:r>
              <a:rPr lang="ko-KR" altLang="en-US" sz="14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는 고차원의 데이터를 저차원으로 효율적으로 압축하고</a:t>
            </a:r>
            <a:r>
              <a:rPr lang="en-US" altLang="ko-KR" sz="14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데이터의 차원을 축소함으로써 데이터의 복잡도를 줄이는 데 사용</a:t>
            </a:r>
            <a:endParaRPr lang="en-US" altLang="ko-KR" sz="1400" b="0" i="0" dirty="0">
              <a:effectLst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PCA</a:t>
            </a:r>
            <a:r>
              <a:rPr lang="ko-KR" altLang="en-US" sz="14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의 목표는 원래 데이터의 분산을 최대한 보존하는 새로운 축을 찾는 것</a:t>
            </a:r>
            <a:endParaRPr lang="en-US" altLang="ko-KR" sz="1400" b="0" i="0" dirty="0">
              <a:effectLst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 새로운 축은 데이터의 가장 큰 변동성</a:t>
            </a:r>
            <a:r>
              <a:rPr lang="en-US" altLang="ko-KR" sz="14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14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분산</a:t>
            </a:r>
            <a:r>
              <a:rPr lang="en-US" altLang="ko-KR" sz="14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r>
              <a:rPr lang="ko-KR" altLang="en-US" sz="14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을 설명하는 주성분</a:t>
            </a:r>
            <a:r>
              <a:rPr lang="en-US" altLang="ko-KR" sz="14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(principal component)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PCA</a:t>
            </a:r>
            <a:r>
              <a:rPr lang="ko-KR" altLang="en-US" sz="14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는 이러한 주성분들을 찾아내어 데이터를 변환하고</a:t>
            </a:r>
            <a:r>
              <a:rPr lang="en-US" altLang="ko-KR" sz="14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이를 통해 데이터의 주요한 특성을 유지하면서 차원을 줄일 수 있음</a:t>
            </a:r>
            <a:endParaRPr lang="en-US" altLang="ko-KR" sz="1400" b="0" i="0" dirty="0">
              <a:effectLst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E427F9-CED9-E68F-1795-EAEA8B149435}"/>
              </a:ext>
            </a:extLst>
          </p:cNvPr>
          <p:cNvSpPr txBox="1"/>
          <p:nvPr/>
        </p:nvSpPr>
        <p:spPr>
          <a:xfrm>
            <a:off x="4515698" y="4334471"/>
            <a:ext cx="462830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먼저    데이터에서   분산이   최대인   축  </a:t>
            </a:r>
            <a:r>
              <a:rPr lang="en-US" altLang="ko-KR" sz="14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PC1 </a:t>
            </a:r>
            <a:r>
              <a:rPr lang="ko-KR" altLang="en-US" sz="14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을  찾는다</a:t>
            </a:r>
            <a:r>
              <a:rPr lang="en-US" altLang="ko-KR" sz="14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PC1 </a:t>
            </a:r>
            <a:r>
              <a:rPr lang="ko-KR" altLang="en-US" sz="14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과 직교하면서 분산이 최대인 두 번째 축 </a:t>
            </a:r>
            <a:r>
              <a:rPr lang="en-US" altLang="ko-KR" sz="14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PC2</a:t>
            </a:r>
            <a:r>
              <a:rPr lang="ko-KR" altLang="en-US" sz="14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찾는다</a:t>
            </a:r>
            <a:r>
              <a:rPr lang="en-US" altLang="ko-KR" sz="14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PC1 </a:t>
            </a:r>
            <a:r>
              <a:rPr lang="ko-KR" altLang="en-US" sz="14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과 </a:t>
            </a:r>
            <a:r>
              <a:rPr lang="en-US" altLang="ko-KR" sz="14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PC2</a:t>
            </a:r>
            <a:r>
              <a:rPr lang="ko-KR" altLang="en-US" sz="14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 직교하면서 분산이 최대인 축 </a:t>
            </a:r>
            <a:r>
              <a:rPr lang="en-US" altLang="ko-KR" sz="14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PC3</a:t>
            </a:r>
            <a:r>
              <a:rPr lang="ko-KR" altLang="en-US" sz="14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찾는다</a:t>
            </a:r>
            <a:r>
              <a:rPr lang="en-US" altLang="ko-KR" sz="14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이를 </a:t>
            </a:r>
            <a:r>
              <a:rPr lang="en-US" altLang="ko-KR" sz="14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 </a:t>
            </a:r>
            <a:r>
              <a:rPr lang="ko-KR" altLang="en-US" sz="14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회（</a:t>
            </a:r>
            <a:r>
              <a:rPr lang="en-US" altLang="ko-KR" sz="14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</a:t>
            </a:r>
            <a:r>
              <a:rPr lang="ko-KR" altLang="en-US" sz="14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은 변수의 수） 반복하여 </a:t>
            </a:r>
            <a:r>
              <a:rPr lang="en-US" altLang="ko-KR" sz="14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 </a:t>
            </a:r>
            <a:r>
              <a:rPr lang="ko-KR" altLang="en-US" sz="14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만큼의 축을 찾는다</a:t>
            </a:r>
            <a:r>
              <a:rPr lang="en-US" altLang="ko-KR" sz="14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678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D7DC6E1-5D00-9DD3-4234-9327BEA94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F798E74-AC67-736C-BED5-12DE4C04E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차원축소 예제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97D65E-1350-9A69-27C5-C6CB8D9D5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30" y="1319379"/>
            <a:ext cx="8872140" cy="406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6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pPr/>
              <a:t>2</a:t>
            </a:fld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목표</a:t>
            </a:r>
          </a:p>
        </p:txBody>
      </p:sp>
      <p:graphicFrame>
        <p:nvGraphicFramePr>
          <p:cNvPr id="23" name="표 12">
            <a:extLst>
              <a:ext uri="{FF2B5EF4-FFF2-40B4-BE49-F238E27FC236}">
                <a16:creationId xmlns:a16="http://schemas.microsoft.com/office/drawing/2014/main" id="{DD2E3C1E-65B0-7556-0F45-A606008BF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856274"/>
              </p:ext>
            </p:extLst>
          </p:nvPr>
        </p:nvGraphicFramePr>
        <p:xfrm>
          <a:off x="420306" y="3486545"/>
          <a:ext cx="4068762" cy="2926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068762">
                  <a:extLst>
                    <a:ext uri="{9D8B030D-6E8A-4147-A177-3AD203B41FA5}">
                      <a16:colId xmlns:a16="http://schemas.microsoft.com/office/drawing/2014/main" val="198991877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오리엔테이션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1662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빅데이터 이해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22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데이터분석계획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915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데이터 수집 및 저장계획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50143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데이터 </a:t>
                      </a:r>
                      <a:r>
                        <a:rPr lang="ko-KR" altLang="en-US" sz="12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전처리</a:t>
                      </a:r>
                      <a:endParaRPr lang="ko-KR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111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6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탐색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802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7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통계기법이해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408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8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중간고사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670479"/>
                  </a:ext>
                </a:extLst>
              </a:tr>
            </a:tbl>
          </a:graphicData>
        </a:graphic>
      </p:graphicFrame>
      <p:graphicFrame>
        <p:nvGraphicFramePr>
          <p:cNvPr id="24" name="표 12">
            <a:extLst>
              <a:ext uri="{FF2B5EF4-FFF2-40B4-BE49-F238E27FC236}">
                <a16:creationId xmlns:a16="http://schemas.microsoft.com/office/drawing/2014/main" id="{B50CC27D-D09B-0FF2-9382-63BF6066F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893725"/>
              </p:ext>
            </p:extLst>
          </p:nvPr>
        </p:nvGraphicFramePr>
        <p:xfrm>
          <a:off x="4679950" y="3473034"/>
          <a:ext cx="4068762" cy="2926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068762">
                  <a:extLst>
                    <a:ext uri="{9D8B030D-6E8A-4147-A177-3AD203B41FA5}">
                      <a16:colId xmlns:a16="http://schemas.microsoft.com/office/drawing/2014/main" val="39168968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9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분석모형 설계 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1662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10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분석모형 설계 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22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11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분석기법 적용 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915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12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분석기법 적용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50143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13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분석 모형 평가 및 개선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111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14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분석결과 해석 및 활용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802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15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기말고사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408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344289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95FB22-9BBC-D609-7CBA-D35483E67D28}"/>
              </a:ext>
            </a:extLst>
          </p:cNvPr>
          <p:cNvSpPr/>
          <p:nvPr/>
        </p:nvSpPr>
        <p:spPr>
          <a:xfrm>
            <a:off x="420306" y="6043750"/>
            <a:ext cx="4068762" cy="369332"/>
          </a:xfrm>
          <a:prstGeom prst="rect">
            <a:avLst/>
          </a:prstGeom>
          <a:noFill/>
          <a:ln w="412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65560A-6900-01F9-8702-7886B0562176}"/>
              </a:ext>
            </a:extLst>
          </p:cNvPr>
          <p:cNvSpPr/>
          <p:nvPr/>
        </p:nvSpPr>
        <p:spPr>
          <a:xfrm>
            <a:off x="4679950" y="5668726"/>
            <a:ext cx="4068762" cy="36933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C8A615A-3CD9-40C7-E7D7-ECEB87CA1767}"/>
              </a:ext>
            </a:extLst>
          </p:cNvPr>
          <p:cNvGrpSpPr/>
          <p:nvPr/>
        </p:nvGrpSpPr>
        <p:grpSpPr>
          <a:xfrm>
            <a:off x="290683" y="3243827"/>
            <a:ext cx="1197736" cy="379187"/>
            <a:chOff x="4688086" y="2023287"/>
            <a:chExt cx="1197736" cy="379187"/>
          </a:xfrm>
        </p:grpSpPr>
        <p:sp>
          <p:nvSpPr>
            <p:cNvPr id="32" name="오각형 74">
              <a:extLst>
                <a:ext uri="{FF2B5EF4-FFF2-40B4-BE49-F238E27FC236}">
                  <a16:creationId xmlns:a16="http://schemas.microsoft.com/office/drawing/2014/main" id="{D74B7E90-231C-9B85-44A5-B57185C31AFC}"/>
                </a:ext>
              </a:extLst>
            </p:cNvPr>
            <p:cNvSpPr/>
            <p:nvPr/>
          </p:nvSpPr>
          <p:spPr>
            <a:xfrm>
              <a:off x="4688086" y="2045731"/>
              <a:ext cx="1197736" cy="262792"/>
            </a:xfrm>
            <a:prstGeom prst="homePlate">
              <a:avLst/>
            </a:prstGeom>
            <a:gradFill>
              <a:gsLst>
                <a:gs pos="0">
                  <a:srgbClr val="005FA3"/>
                </a:gs>
                <a:gs pos="100000">
                  <a:srgbClr val="004274"/>
                </a:gs>
              </a:gsLst>
              <a:lin ang="5400000" scaled="0"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E46C807-3C61-E566-DC91-4328C27C5E78}"/>
                </a:ext>
              </a:extLst>
            </p:cNvPr>
            <p:cNvSpPr txBox="1"/>
            <p:nvPr/>
          </p:nvSpPr>
          <p:spPr>
            <a:xfrm>
              <a:off x="4723645" y="2023287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pc="-1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주차별</a:t>
              </a:r>
              <a:r>
                <a:rPr lang="ko-KR" altLang="en-US" sz="1400" b="1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강의</a:t>
              </a:r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D73E2ED0-28F1-FAA7-7B92-DFBBB55D2D54}"/>
                </a:ext>
              </a:extLst>
            </p:cNvPr>
            <p:cNvSpPr/>
            <p:nvPr/>
          </p:nvSpPr>
          <p:spPr>
            <a:xfrm rot="10800000">
              <a:off x="4688086" y="2303096"/>
              <a:ext cx="95130" cy="99378"/>
            </a:xfrm>
            <a:prstGeom prst="triangle">
              <a:avLst>
                <a:gd name="adj" fmla="val 0"/>
              </a:avLst>
            </a:prstGeom>
            <a:solidFill>
              <a:srgbClr val="002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AB8CDAC-F6A3-9E60-92C8-3A41FB0F0DDD}"/>
              </a:ext>
            </a:extLst>
          </p:cNvPr>
          <p:cNvSpPr/>
          <p:nvPr/>
        </p:nvSpPr>
        <p:spPr>
          <a:xfrm>
            <a:off x="1288026" y="1009860"/>
            <a:ext cx="7460687" cy="16252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6FDC8C-84E5-00AD-4E1B-6F97A2682DFB}"/>
              </a:ext>
            </a:extLst>
          </p:cNvPr>
          <p:cNvSpPr/>
          <p:nvPr/>
        </p:nvSpPr>
        <p:spPr>
          <a:xfrm>
            <a:off x="1288027" y="2706544"/>
            <a:ext cx="7460686" cy="43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27F3D3-A7BD-480D-993C-629EC7FA2A3E}"/>
              </a:ext>
            </a:extLst>
          </p:cNvPr>
          <p:cNvSpPr txBox="1"/>
          <p:nvPr/>
        </p:nvSpPr>
        <p:spPr>
          <a:xfrm>
            <a:off x="1302774" y="1171250"/>
            <a:ext cx="7445938" cy="1353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본 과목은 최근 급격한 발전을 보이는 빅데이터 분석</a:t>
            </a:r>
            <a:r>
              <a:rPr lang="en-US" altLang="ko-KR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(Big Data Analytics)</a:t>
            </a:r>
            <a:r>
              <a:rPr lang="ko-KR" altLang="en-US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 대해 이론적 지식을 습득해</a:t>
            </a:r>
            <a:r>
              <a:rPr lang="en-US" altLang="ko-KR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추후 </a:t>
            </a:r>
            <a:r>
              <a:rPr lang="ko-KR" altLang="en-US" sz="1400" b="1" i="0" u="sng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개인 연구를 위한 역량을 제고</a:t>
            </a:r>
            <a:r>
              <a:rPr lang="ko-KR" altLang="en-US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하는데 목적이 있다</a:t>
            </a:r>
            <a:r>
              <a:rPr lang="en-US" altLang="ko-KR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400" i="0" dirty="0">
              <a:solidFill>
                <a:srgbClr val="4A4A4A"/>
              </a:solidFill>
              <a:effectLst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빅데이터 분석기사 필기</a:t>
            </a:r>
            <a:r>
              <a:rPr lang="en-US" altLang="ko-KR" sz="14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4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데이터분석 준 전문가</a:t>
            </a:r>
            <a:r>
              <a:rPr lang="en-US" altLang="ko-KR" sz="14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en-US" altLang="ko-KR" sz="1400" dirty="0" err="1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ADsP</a:t>
            </a:r>
            <a:r>
              <a:rPr lang="en-US" altLang="ko-KR" sz="14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 </a:t>
            </a:r>
            <a:r>
              <a:rPr lang="ko-KR" altLang="en-US" sz="14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시준비를 위한 빅데이터 전반의 이론수업</a:t>
            </a:r>
            <a:endParaRPr lang="en-US" altLang="ko-KR" sz="1400" i="0" dirty="0">
              <a:solidFill>
                <a:srgbClr val="4A4A4A"/>
              </a:solidFill>
              <a:effectLst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0B7327-0A56-46ED-ECC1-6EE2E80B79B6}"/>
              </a:ext>
            </a:extLst>
          </p:cNvPr>
          <p:cNvSpPr/>
          <p:nvPr/>
        </p:nvSpPr>
        <p:spPr>
          <a:xfrm>
            <a:off x="395288" y="2706544"/>
            <a:ext cx="843577" cy="439678"/>
          </a:xfrm>
          <a:prstGeom prst="rect">
            <a:avLst/>
          </a:prstGeom>
          <a:solidFill>
            <a:srgbClr val="005A9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교재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F0900D-78DB-2803-55EE-ABB78167EB4C}"/>
              </a:ext>
            </a:extLst>
          </p:cNvPr>
          <p:cNvSpPr/>
          <p:nvPr/>
        </p:nvSpPr>
        <p:spPr>
          <a:xfrm>
            <a:off x="395288" y="1000029"/>
            <a:ext cx="843577" cy="1635105"/>
          </a:xfrm>
          <a:prstGeom prst="rect">
            <a:avLst/>
          </a:prstGeom>
          <a:solidFill>
            <a:srgbClr val="005A9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수업 개요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30FA29-B67F-56A6-FD16-037F409A123B}"/>
              </a:ext>
            </a:extLst>
          </p:cNvPr>
          <p:cNvSpPr txBox="1"/>
          <p:nvPr/>
        </p:nvSpPr>
        <p:spPr>
          <a:xfrm>
            <a:off x="1329256" y="2722833"/>
            <a:ext cx="530649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유인물 및 자료제공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59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941051-BA5A-3BE2-FCDE-70CE63BF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FAEA340-17BC-3066-7DBD-602EC496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선형판별분석</a:t>
            </a:r>
            <a:r>
              <a:rPr lang="ko-KR" altLang="en-US" dirty="0"/>
              <a:t> </a:t>
            </a:r>
            <a:r>
              <a:rPr lang="en-US" altLang="ko-KR" dirty="0"/>
              <a:t>(LDA, Linear Discriminant Analysis)</a:t>
            </a:r>
            <a:endParaRPr lang="ko-KR" altLang="en-US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BA4FE7DA-01D3-98C9-2D69-8766B19D6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39863"/>
            <a:ext cx="76200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D22F43-88DD-8D1F-850D-0E4D9E986572}"/>
              </a:ext>
            </a:extLst>
          </p:cNvPr>
          <p:cNvSpPr txBox="1"/>
          <p:nvPr/>
        </p:nvSpPr>
        <p:spPr>
          <a:xfrm>
            <a:off x="81187" y="3997782"/>
            <a:ext cx="430793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선형 판별 분석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(Linear Discriminant Analysis, LDA)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는 </a:t>
            </a:r>
            <a:r>
              <a:rPr lang="ko-KR" altLang="en-US" sz="1400" b="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지도 학습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방법 중 하나로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클래스 간의 </a:t>
            </a:r>
            <a:r>
              <a:rPr lang="ko-KR" altLang="en-US" sz="1400" b="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결정경계</a:t>
            </a:r>
            <a:r>
              <a:rPr lang="en-US" altLang="ko-KR" sz="1400" b="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(Decision Boundary)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찾아 데이터를 분류하는 데 사용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데이터셋의 클래스를 가장 잘 구분할 수 있는 축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또는 축들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을 찾아내는 방법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LDA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는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PCA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와 유사하지만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클래스 레이블을 사용하여 데이터셋을 분류하는 데 중점을 둠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두 범주의 </a:t>
            </a:r>
            <a:r>
              <a:rPr lang="ko-KR" altLang="en-US" sz="1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중심값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평균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 멀고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각 분산이 작은 중간지점을 찾는 것이 핵심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67A83-BB49-8886-F64B-02831D9EE8CD}"/>
              </a:ext>
            </a:extLst>
          </p:cNvPr>
          <p:cNvSpPr txBox="1"/>
          <p:nvPr/>
        </p:nvSpPr>
        <p:spPr>
          <a:xfrm>
            <a:off x="4515698" y="4334471"/>
            <a:ext cx="462830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분포가 </a:t>
            </a:r>
            <a:r>
              <a:rPr lang="ko-KR" altLang="en-US" sz="1400" b="0" i="0" dirty="0" err="1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다변량</a:t>
            </a:r>
            <a:r>
              <a:rPr lang="ko-KR" altLang="en-US" sz="14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정규분포를 </a:t>
            </a:r>
            <a:r>
              <a:rPr lang="ko-KR" altLang="en-US" sz="1400" b="0" i="0" dirty="0" err="1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따라야함</a:t>
            </a:r>
            <a:endParaRPr lang="en-US" altLang="ko-KR" sz="1400" b="0" i="0" dirty="0">
              <a:effectLst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400" b="0" i="0" dirty="0" err="1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다변량</a:t>
            </a:r>
            <a:r>
              <a:rPr lang="ko-KR" altLang="en-US" sz="14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정규분포 파라미터 </a:t>
            </a:r>
            <a:r>
              <a:rPr lang="en-US" altLang="ko-KR" sz="14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14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평균과 공분산</a:t>
            </a:r>
            <a:endParaRPr lang="en-US" altLang="ko-KR" sz="1400" b="0" i="0" dirty="0">
              <a:effectLst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LDA</a:t>
            </a:r>
            <a:r>
              <a:rPr lang="ko-KR" altLang="en-US" sz="14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는 데이터를 최적으로 분류해 차원을 축소</a:t>
            </a:r>
            <a:endParaRPr lang="en-US" altLang="ko-KR" sz="1400" b="0" i="0" dirty="0">
              <a:effectLst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PCA</a:t>
            </a:r>
            <a:r>
              <a:rPr lang="ko-KR" altLang="en-US" sz="14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는 데이터를 최적으로 표현하는 관점에서의 데이터 축소</a:t>
            </a:r>
            <a:endParaRPr lang="en-US" altLang="ko-KR" sz="1400" b="0" i="0" dirty="0">
              <a:effectLst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1176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62E33D-A166-21C2-B202-5BB1FE6E3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606E651-AA55-2109-D5A7-A428E122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T-</a:t>
            </a:r>
            <a:r>
              <a:rPr lang="ko-KR" altLang="en-US" dirty="0"/>
              <a:t>분포 확률적 </a:t>
            </a:r>
            <a:r>
              <a:rPr lang="ko-KR" altLang="en-US" dirty="0" err="1"/>
              <a:t>임베딩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31DE85-9179-BE5C-CED8-79C69DC09498}"/>
              </a:ext>
            </a:extLst>
          </p:cNvPr>
          <p:cNvSpPr txBox="1"/>
          <p:nvPr/>
        </p:nvSpPr>
        <p:spPr>
          <a:xfrm>
            <a:off x="113907" y="4561368"/>
            <a:ext cx="4346775" cy="1353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222222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 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t-SNE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는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 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t-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분포를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이용해 확률적인 방법으로 접근하여 고차원에서 가까운 거리인 데이터는 저차원에서도 가깝게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고차원에서 먼 거리인 데이터는 저차원에서도 멀게 </a:t>
            </a:r>
            <a:r>
              <a:rPr lang="ko-KR" altLang="en-US" sz="1400" b="0" i="0" dirty="0" err="1">
                <a:solidFill>
                  <a:srgbClr val="222222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임베딩</a:t>
            </a:r>
            <a:endPara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4CB4FD-0F8B-4975-6013-006FDDF08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37" y="1206290"/>
            <a:ext cx="7540999" cy="31297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AE4341-D200-46B2-88BC-F760DD05BC29}"/>
              </a:ext>
            </a:extLst>
          </p:cNvPr>
          <p:cNvSpPr txBox="1"/>
          <p:nvPr/>
        </p:nvSpPr>
        <p:spPr>
          <a:xfrm>
            <a:off x="4404968" y="4561367"/>
            <a:ext cx="4346775" cy="2000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t-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분포를 활용해 하나의 기준점을 정함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모든 데이터와의 거리를 구한 후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해당하는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t-</a:t>
            </a:r>
            <a:r>
              <a:rPr lang="ko-KR" altLang="en-US" sz="1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분포값을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선택함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유사한 데이터끼리 </a:t>
            </a:r>
            <a:r>
              <a:rPr lang="ko-KR" altLang="en-US" sz="1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묶어줌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Cost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Funcation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 최소화 되도록 저차원으로 변환</a:t>
            </a:r>
          </a:p>
        </p:txBody>
      </p:sp>
    </p:spTree>
    <p:extLst>
      <p:ext uri="{BB962C8B-B14F-4D97-AF65-F5344CB8AC3E}">
        <p14:creationId xmlns:p14="http://schemas.microsoft.com/office/powerpoint/2010/main" val="3696893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8C57B5A-D5B8-C80D-C375-940BD078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EABB63B-9134-3FD9-6EA9-28A5C90F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특잇값</a:t>
            </a:r>
            <a:r>
              <a:rPr lang="ko-KR" altLang="en-US" dirty="0"/>
              <a:t> 분해 </a:t>
            </a:r>
            <a:r>
              <a:rPr lang="en-US" altLang="ko-KR" dirty="0"/>
              <a:t>(SVD, Singular Value Decomposition)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9A31E9-CF45-6B3C-29C1-656EA492B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49" y="1009612"/>
            <a:ext cx="7067094" cy="2639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D8055C-BC29-B233-2A40-31DF64E15AF0}"/>
              </a:ext>
            </a:extLst>
          </p:cNvPr>
          <p:cNvSpPr txBox="1"/>
          <p:nvPr/>
        </p:nvSpPr>
        <p:spPr>
          <a:xfrm>
            <a:off x="812649" y="3936924"/>
            <a:ext cx="7551150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SVD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는 행렬을 세개의 행렬의 곱으로 분해하는 기법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1733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02907F2-D6E0-945B-BA07-81C5DE8E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FE1ED3D-4AC3-AD26-77E5-1D98934A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전진선택법</a:t>
            </a:r>
            <a:r>
              <a:rPr lang="en-US" altLang="ko-KR"/>
              <a:t>, </a:t>
            </a:r>
            <a:r>
              <a:rPr lang="ko-KR" altLang="en-US"/>
              <a:t>후진제거법</a:t>
            </a:r>
            <a:r>
              <a:rPr lang="en-US" altLang="ko-KR"/>
              <a:t>, </a:t>
            </a:r>
            <a:r>
              <a:rPr lang="ko-KR" altLang="en-US"/>
              <a:t>단계선택법</a:t>
            </a:r>
            <a:endParaRPr lang="ko-KR" altLang="en-US" dirty="0"/>
          </a:p>
        </p:txBody>
      </p:sp>
      <p:pic>
        <p:nvPicPr>
          <p:cNvPr id="17410" name="Picture 2" descr="전진 선택(Forward Selection)과 후진 제거(Backward Elimination) · Data Science">
            <a:extLst>
              <a:ext uri="{FF2B5EF4-FFF2-40B4-BE49-F238E27FC236}">
                <a16:creationId xmlns:a16="http://schemas.microsoft.com/office/drawing/2014/main" id="{33E8D4DB-2330-7E69-0705-CEC351D7E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49" y="1386217"/>
            <a:ext cx="3920500" cy="433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전진 선택(Forward Selection)과 후진 제거(Backward Elimination) · Data Science">
            <a:extLst>
              <a:ext uri="{FF2B5EF4-FFF2-40B4-BE49-F238E27FC236}">
                <a16:creationId xmlns:a16="http://schemas.microsoft.com/office/drawing/2014/main" id="{4B528230-F1CF-057A-B188-DC2A2DA77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137" y="1386217"/>
            <a:ext cx="4103805" cy="433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448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B800450-DAC4-3BA0-5DF7-B065F9F4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556109-7FDE-918C-0E26-7A24A1A8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과소표집</a:t>
            </a:r>
            <a:r>
              <a:rPr lang="en-US" altLang="ko-KR" dirty="0"/>
              <a:t>, </a:t>
            </a:r>
            <a:r>
              <a:rPr lang="ko-KR" altLang="en-US" dirty="0"/>
              <a:t>과대표집</a:t>
            </a:r>
          </a:p>
        </p:txBody>
      </p:sp>
      <p:pic>
        <p:nvPicPr>
          <p:cNvPr id="18434" name="Picture 2" descr="과소표집, 과대표집 - 제타위키">
            <a:extLst>
              <a:ext uri="{FF2B5EF4-FFF2-40B4-BE49-F238E27FC236}">
                <a16:creationId xmlns:a16="http://schemas.microsoft.com/office/drawing/2014/main" id="{BA736593-FF91-72B2-6F17-D9D03C2473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5" t="-901" r="6000" b="901"/>
          <a:stretch/>
        </p:blipFill>
        <p:spPr bwMode="auto">
          <a:xfrm>
            <a:off x="397109" y="1777011"/>
            <a:ext cx="8182350" cy="286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287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D14DC7-EE92-C48E-D75D-8E771E8E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2CE6C4A-DBF6-E705-1F33-78710243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SMOTE</a:t>
            </a:r>
            <a:endParaRPr lang="ko-KR" altLang="en-US" dirty="0"/>
          </a:p>
        </p:txBody>
      </p:sp>
      <p:pic>
        <p:nvPicPr>
          <p:cNvPr id="19458" name="Picture 2" descr="SMOTE로 데이터 불균형 해결하기. 현실 세계의 데이터는 생각보다 이상적이지 않다. | by John | Medium">
            <a:extLst>
              <a:ext uri="{FF2B5EF4-FFF2-40B4-BE49-F238E27FC236}">
                <a16:creationId xmlns:a16="http://schemas.microsoft.com/office/drawing/2014/main" id="{2EB205B8-AF55-D847-1C99-833CEF26C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17" y="1261829"/>
            <a:ext cx="7871791" cy="349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923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모델링 프로세스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D31A0DD-4BED-6C69-EFDC-02AE0FC46676}"/>
              </a:ext>
            </a:extLst>
          </p:cNvPr>
          <p:cNvSpPr/>
          <p:nvPr/>
        </p:nvSpPr>
        <p:spPr>
          <a:xfrm>
            <a:off x="-1" y="941728"/>
            <a:ext cx="9144001" cy="2735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CRISP-DM</a:t>
            </a:r>
            <a:endParaRPr lang="ko-KR" altLang="en-US" dirty="0">
              <a:latin typeface="KoPub돋움체_Pro Bold" panose="00000800000000000000" pitchFamily="50" charset="-127"/>
              <a:ea typeface="KoPub돋움체_Pro Bold" panose="00000800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" y="1437490"/>
            <a:ext cx="9133333" cy="386175"/>
            <a:chOff x="2874" y="1502174"/>
            <a:chExt cx="8481581" cy="386175"/>
          </a:xfrm>
        </p:grpSpPr>
        <p:sp>
          <p:nvSpPr>
            <p:cNvPr id="66" name="화살표: 오각형 16">
              <a:extLst>
                <a:ext uri="{FF2B5EF4-FFF2-40B4-BE49-F238E27FC236}">
                  <a16:creationId xmlns:a16="http://schemas.microsoft.com/office/drawing/2014/main" id="{BF59779A-24C9-1513-E3C8-60CA6F197AC2}"/>
                </a:ext>
              </a:extLst>
            </p:cNvPr>
            <p:cNvSpPr/>
            <p:nvPr/>
          </p:nvSpPr>
          <p:spPr>
            <a:xfrm>
              <a:off x="6946600" y="1507349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전개</a:t>
              </a:r>
            </a:p>
          </p:txBody>
        </p:sp>
        <p:sp>
          <p:nvSpPr>
            <p:cNvPr id="60" name="화살표: 오각형 29">
              <a:extLst>
                <a:ext uri="{FF2B5EF4-FFF2-40B4-BE49-F238E27FC236}">
                  <a16:creationId xmlns:a16="http://schemas.microsoft.com/office/drawing/2014/main" id="{740DC868-DD8B-FE1D-042E-1EA6F107E93D}"/>
                </a:ext>
              </a:extLst>
            </p:cNvPr>
            <p:cNvSpPr/>
            <p:nvPr/>
          </p:nvSpPr>
          <p:spPr>
            <a:xfrm>
              <a:off x="5599544" y="1507349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평가</a:t>
              </a:r>
            </a:p>
          </p:txBody>
        </p:sp>
        <p:sp>
          <p:nvSpPr>
            <p:cNvPr id="61" name="화살표: 오각형 13">
              <a:extLst>
                <a:ext uri="{FF2B5EF4-FFF2-40B4-BE49-F238E27FC236}">
                  <a16:creationId xmlns:a16="http://schemas.microsoft.com/office/drawing/2014/main" id="{88675483-B8ED-3FB7-3542-7B57712FF37F}"/>
                </a:ext>
              </a:extLst>
            </p:cNvPr>
            <p:cNvSpPr/>
            <p:nvPr/>
          </p:nvSpPr>
          <p:spPr>
            <a:xfrm>
              <a:off x="4319360" y="1502174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rgbClr val="1565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모델링</a:t>
              </a:r>
            </a:p>
          </p:txBody>
        </p:sp>
        <p:sp>
          <p:nvSpPr>
            <p:cNvPr id="62" name="화살표: 오각형 14">
              <a:extLst>
                <a:ext uri="{FF2B5EF4-FFF2-40B4-BE49-F238E27FC236}">
                  <a16:creationId xmlns:a16="http://schemas.microsoft.com/office/drawing/2014/main" id="{9B7199F5-1A7E-B32B-12D8-60D4C9431BD6}"/>
                </a:ext>
              </a:extLst>
            </p:cNvPr>
            <p:cNvSpPr/>
            <p:nvPr/>
          </p:nvSpPr>
          <p:spPr>
            <a:xfrm>
              <a:off x="2891352" y="1502174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rgbClr val="009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데이터 준비</a:t>
              </a:r>
            </a:p>
          </p:txBody>
        </p:sp>
        <p:sp>
          <p:nvSpPr>
            <p:cNvPr id="63" name="화살표: 오각형 15">
              <a:extLst>
                <a:ext uri="{FF2B5EF4-FFF2-40B4-BE49-F238E27FC236}">
                  <a16:creationId xmlns:a16="http://schemas.microsoft.com/office/drawing/2014/main" id="{4AF91E70-4A32-427D-EA32-71D0BDCD6588}"/>
                </a:ext>
              </a:extLst>
            </p:cNvPr>
            <p:cNvSpPr/>
            <p:nvPr/>
          </p:nvSpPr>
          <p:spPr>
            <a:xfrm>
              <a:off x="1430881" y="1502174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rgbClr val="0EB6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데이터의 이해</a:t>
              </a:r>
            </a:p>
          </p:txBody>
        </p:sp>
        <p:sp>
          <p:nvSpPr>
            <p:cNvPr id="64" name="화살표: 오각형 16">
              <a:extLst>
                <a:ext uri="{FF2B5EF4-FFF2-40B4-BE49-F238E27FC236}">
                  <a16:creationId xmlns:a16="http://schemas.microsoft.com/office/drawing/2014/main" id="{BF59779A-24C9-1513-E3C8-60CA6F197AC2}"/>
                </a:ext>
              </a:extLst>
            </p:cNvPr>
            <p:cNvSpPr/>
            <p:nvPr/>
          </p:nvSpPr>
          <p:spPr>
            <a:xfrm>
              <a:off x="2874" y="1502174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rgbClr val="99D4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업무 이해</a:t>
              </a:r>
            </a:p>
          </p:txBody>
        </p:sp>
      </p:grpSp>
      <p:graphicFrame>
        <p:nvGraphicFramePr>
          <p:cNvPr id="71" name="표 12">
            <a:extLst>
              <a:ext uri="{FF2B5EF4-FFF2-40B4-BE49-F238E27FC236}">
                <a16:creationId xmlns:a16="http://schemas.microsoft.com/office/drawing/2014/main" id="{DD2E3C1E-65B0-7556-0F45-A606008BF12B}"/>
              </a:ext>
            </a:extLst>
          </p:cNvPr>
          <p:cNvGraphicFramePr>
            <a:graphicFrameLocks noGrp="1"/>
          </p:cNvGraphicFramePr>
          <p:nvPr/>
        </p:nvGraphicFramePr>
        <p:xfrm>
          <a:off x="457915" y="3700571"/>
          <a:ext cx="8206832" cy="230695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538016">
                  <a:extLst>
                    <a:ext uri="{9D8B030D-6E8A-4147-A177-3AD203B41FA5}">
                      <a16:colId xmlns:a16="http://schemas.microsoft.com/office/drawing/2014/main" val="1989918776"/>
                    </a:ext>
                  </a:extLst>
                </a:gridCol>
                <a:gridCol w="6668816">
                  <a:extLst>
                    <a:ext uri="{9D8B030D-6E8A-4147-A177-3AD203B41FA5}">
                      <a16:colId xmlns:a16="http://schemas.microsoft.com/office/drawing/2014/main" val="18977277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[1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단계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]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업무 이해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빅데이터를 활용한 프로젝트 목표 설정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업무 목적 파악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상황 파악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</a:t>
                      </a:r>
                      <a:r>
                        <a:rPr lang="ko-KR" altLang="en-US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마이닝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목표설정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프로젝트 계획 수립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2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[2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단계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]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데이터의 이해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초기 데이터 수집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기술 분석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탐색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품질확인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91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[3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단계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]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준비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분석용 데이터</a:t>
                      </a:r>
                      <a:r>
                        <a:rPr lang="ko-KR" altLang="en-US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셋 선택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정제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분석용 </a:t>
                      </a:r>
                      <a:r>
                        <a:rPr lang="ko-KR" altLang="en-US" sz="12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데이터셋</a:t>
                      </a:r>
                      <a:r>
                        <a:rPr lang="ko-KR" altLang="en-US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편성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통합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</a:t>
                      </a:r>
                      <a:r>
                        <a:rPr lang="ko-KR" altLang="en-US" sz="12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포맷팅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501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[4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단계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]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모델링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모델링 기법 선택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모델 테스트 계획 설계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모델 작성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모델 평가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11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[5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단계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]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평가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분석 결과 평가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모델링 과정 평가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모델 </a:t>
                      </a:r>
                      <a:r>
                        <a:rPr lang="ko-KR" altLang="en-US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적용성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평가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8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[6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단계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]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전개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전개 계획 수립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모니터링과 유지보수 계획 수립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프로젝트 종료 보고서 작성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프로젝트 리뷰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358121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4365A0-CF4D-499A-96EE-A05C9124A870}"/>
              </a:ext>
            </a:extLst>
          </p:cNvPr>
          <p:cNvSpPr/>
          <p:nvPr/>
        </p:nvSpPr>
        <p:spPr>
          <a:xfrm>
            <a:off x="-10669" y="2203626"/>
            <a:ext cx="9154669" cy="2735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데이터 분석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5DA14B7-2A50-DB5E-CCE4-F97DDA2B8FF5}"/>
              </a:ext>
            </a:extLst>
          </p:cNvPr>
          <p:cNvGrpSpPr/>
          <p:nvPr/>
        </p:nvGrpSpPr>
        <p:grpSpPr>
          <a:xfrm>
            <a:off x="-10669" y="2696612"/>
            <a:ext cx="9133333" cy="383776"/>
            <a:chOff x="2874" y="1499398"/>
            <a:chExt cx="8481581" cy="383776"/>
          </a:xfrm>
        </p:grpSpPr>
        <p:sp>
          <p:nvSpPr>
            <p:cNvPr id="15" name="화살표: 오각형 16">
              <a:extLst>
                <a:ext uri="{FF2B5EF4-FFF2-40B4-BE49-F238E27FC236}">
                  <a16:creationId xmlns:a16="http://schemas.microsoft.com/office/drawing/2014/main" id="{3D0FF6EF-F0DF-B235-2996-08F06F8566F3}"/>
                </a:ext>
              </a:extLst>
            </p:cNvPr>
            <p:cNvSpPr/>
            <p:nvPr/>
          </p:nvSpPr>
          <p:spPr>
            <a:xfrm>
              <a:off x="6946600" y="1499398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적용</a:t>
              </a:r>
            </a:p>
          </p:txBody>
        </p:sp>
        <p:sp>
          <p:nvSpPr>
            <p:cNvPr id="16" name="화살표: 오각형 29">
              <a:extLst>
                <a:ext uri="{FF2B5EF4-FFF2-40B4-BE49-F238E27FC236}">
                  <a16:creationId xmlns:a16="http://schemas.microsoft.com/office/drawing/2014/main" id="{617702FE-BD39-D041-3DE8-A171486F3FFF}"/>
                </a:ext>
              </a:extLst>
            </p:cNvPr>
            <p:cNvSpPr/>
            <p:nvPr/>
          </p:nvSpPr>
          <p:spPr>
            <a:xfrm>
              <a:off x="5599544" y="1499398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검증 및 테스트</a:t>
              </a:r>
            </a:p>
          </p:txBody>
        </p:sp>
        <p:sp>
          <p:nvSpPr>
            <p:cNvPr id="17" name="화살표: 오각형 13">
              <a:extLst>
                <a:ext uri="{FF2B5EF4-FFF2-40B4-BE49-F238E27FC236}">
                  <a16:creationId xmlns:a16="http://schemas.microsoft.com/office/drawing/2014/main" id="{21F78488-9593-F8AE-975C-83D2A7D55B1B}"/>
                </a:ext>
              </a:extLst>
            </p:cNvPr>
            <p:cNvSpPr/>
            <p:nvPr/>
          </p:nvSpPr>
          <p:spPr>
            <a:xfrm>
              <a:off x="4319360" y="1502174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rgbClr val="1565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모델링 성능평가</a:t>
              </a:r>
            </a:p>
          </p:txBody>
        </p:sp>
        <p:sp>
          <p:nvSpPr>
            <p:cNvPr id="18" name="화살표: 오각형 14">
              <a:extLst>
                <a:ext uri="{FF2B5EF4-FFF2-40B4-BE49-F238E27FC236}">
                  <a16:creationId xmlns:a16="http://schemas.microsoft.com/office/drawing/2014/main" id="{0631AF61-6ECB-7CA1-550F-A595700F57DD}"/>
                </a:ext>
              </a:extLst>
            </p:cNvPr>
            <p:cNvSpPr/>
            <p:nvPr/>
          </p:nvSpPr>
          <p:spPr>
            <a:xfrm>
              <a:off x="2891352" y="1502174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rgbClr val="009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모델링 설계</a:t>
              </a:r>
            </a:p>
          </p:txBody>
        </p:sp>
        <p:sp>
          <p:nvSpPr>
            <p:cNvPr id="19" name="화살표: 오각형 15">
              <a:extLst>
                <a:ext uri="{FF2B5EF4-FFF2-40B4-BE49-F238E27FC236}">
                  <a16:creationId xmlns:a16="http://schemas.microsoft.com/office/drawing/2014/main" id="{F50A77DD-B38E-A537-0BF2-FC8F28199F0E}"/>
                </a:ext>
              </a:extLst>
            </p:cNvPr>
            <p:cNvSpPr/>
            <p:nvPr/>
          </p:nvSpPr>
          <p:spPr>
            <a:xfrm>
              <a:off x="1430881" y="1502174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rgbClr val="0EB6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탐색적 분석</a:t>
              </a:r>
              <a:endParaRPr lang="en-US" altLang="ko-KR" sz="1300" b="1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유의 변수 도출</a:t>
              </a:r>
            </a:p>
          </p:txBody>
        </p:sp>
        <p:sp>
          <p:nvSpPr>
            <p:cNvPr id="20" name="화살표: 오각형 16">
              <a:extLst>
                <a:ext uri="{FF2B5EF4-FFF2-40B4-BE49-F238E27FC236}">
                  <a16:creationId xmlns:a16="http://schemas.microsoft.com/office/drawing/2014/main" id="{3D669F3E-DCFD-941E-548E-6C084EAC8E2F}"/>
                </a:ext>
              </a:extLst>
            </p:cNvPr>
            <p:cNvSpPr/>
            <p:nvPr/>
          </p:nvSpPr>
          <p:spPr>
            <a:xfrm>
              <a:off x="2874" y="1502174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rgbClr val="99D4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데이터 마트 </a:t>
              </a:r>
              <a:endParaRPr lang="en-US" altLang="ko-KR" sz="1300" b="1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설계</a:t>
              </a:r>
              <a:r>
                <a:rPr lang="en-US" altLang="ko-KR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/</a:t>
              </a:r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구축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796BBC-FC81-2266-A607-1262925E6452}"/>
              </a:ext>
            </a:extLst>
          </p:cNvPr>
          <p:cNvSpPr/>
          <p:nvPr/>
        </p:nvSpPr>
        <p:spPr>
          <a:xfrm>
            <a:off x="1458506" y="1372698"/>
            <a:ext cx="3307960" cy="550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EFF464-B1E6-9834-4B65-4205D7673512}"/>
              </a:ext>
            </a:extLst>
          </p:cNvPr>
          <p:cNvSpPr/>
          <p:nvPr/>
        </p:nvSpPr>
        <p:spPr>
          <a:xfrm>
            <a:off x="1527071" y="2636519"/>
            <a:ext cx="1731882" cy="550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5A4CB1-D536-987A-B252-022537B3B241}"/>
              </a:ext>
            </a:extLst>
          </p:cNvPr>
          <p:cNvSpPr/>
          <p:nvPr/>
        </p:nvSpPr>
        <p:spPr>
          <a:xfrm>
            <a:off x="457914" y="4303113"/>
            <a:ext cx="8206831" cy="692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03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0F1463-4DF0-A3D4-B83F-71C8016C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F4EDB62-C16C-9BCA-A7CF-D350040FA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및 탐색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E71F2A9-F03D-7C6B-E090-BE3CCD0F1DD3}"/>
              </a:ext>
            </a:extLst>
          </p:cNvPr>
          <p:cNvGrpSpPr/>
          <p:nvPr/>
        </p:nvGrpSpPr>
        <p:grpSpPr>
          <a:xfrm>
            <a:off x="10667" y="1306119"/>
            <a:ext cx="9133333" cy="383776"/>
            <a:chOff x="2874" y="1499398"/>
            <a:chExt cx="8481581" cy="383776"/>
          </a:xfrm>
        </p:grpSpPr>
        <p:sp>
          <p:nvSpPr>
            <p:cNvPr id="5" name="화살표: 오각형 16">
              <a:extLst>
                <a:ext uri="{FF2B5EF4-FFF2-40B4-BE49-F238E27FC236}">
                  <a16:creationId xmlns:a16="http://schemas.microsoft.com/office/drawing/2014/main" id="{1DA72D2D-7204-3008-BF30-D46BA1FA67E5}"/>
                </a:ext>
              </a:extLst>
            </p:cNvPr>
            <p:cNvSpPr/>
            <p:nvPr/>
          </p:nvSpPr>
          <p:spPr>
            <a:xfrm>
              <a:off x="6946600" y="1499398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변수선택</a:t>
              </a:r>
            </a:p>
          </p:txBody>
        </p:sp>
        <p:sp>
          <p:nvSpPr>
            <p:cNvPr id="6" name="화살표: 오각형 29">
              <a:extLst>
                <a:ext uri="{FF2B5EF4-FFF2-40B4-BE49-F238E27FC236}">
                  <a16:creationId xmlns:a16="http://schemas.microsoft.com/office/drawing/2014/main" id="{9419DFE2-17AF-3635-B26A-AEEB377BA31A}"/>
                </a:ext>
              </a:extLst>
            </p:cNvPr>
            <p:cNvSpPr/>
            <p:nvPr/>
          </p:nvSpPr>
          <p:spPr>
            <a:xfrm>
              <a:off x="5599544" y="1499398"/>
              <a:ext cx="1537855" cy="380999"/>
            </a:xfrm>
            <a:prstGeom prst="homePlate">
              <a:avLst>
                <a:gd name="adj" fmla="val 23333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데이터 탐색</a:t>
              </a:r>
            </a:p>
          </p:txBody>
        </p:sp>
        <p:sp>
          <p:nvSpPr>
            <p:cNvPr id="7" name="화살표: 오각형 13">
              <a:extLst>
                <a:ext uri="{FF2B5EF4-FFF2-40B4-BE49-F238E27FC236}">
                  <a16:creationId xmlns:a16="http://schemas.microsoft.com/office/drawing/2014/main" id="{646C5CBB-AE45-85E5-EB75-3C7CDE09704A}"/>
                </a:ext>
              </a:extLst>
            </p:cNvPr>
            <p:cNvSpPr/>
            <p:nvPr/>
          </p:nvSpPr>
          <p:spPr>
            <a:xfrm>
              <a:off x="4319360" y="1502174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rgbClr val="1565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이상치 대체</a:t>
              </a:r>
            </a:p>
          </p:txBody>
        </p:sp>
        <p:sp>
          <p:nvSpPr>
            <p:cNvPr id="8" name="화살표: 오각형 14">
              <a:extLst>
                <a:ext uri="{FF2B5EF4-FFF2-40B4-BE49-F238E27FC236}">
                  <a16:creationId xmlns:a16="http://schemas.microsoft.com/office/drawing/2014/main" id="{6B732870-9772-0DDB-3D81-ECB0B71D5F53}"/>
                </a:ext>
              </a:extLst>
            </p:cNvPr>
            <p:cNvSpPr/>
            <p:nvPr/>
          </p:nvSpPr>
          <p:spPr>
            <a:xfrm>
              <a:off x="2891352" y="1502174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rgbClr val="009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err="1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결측치</a:t>
              </a:r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대체</a:t>
              </a:r>
            </a:p>
          </p:txBody>
        </p:sp>
        <p:sp>
          <p:nvSpPr>
            <p:cNvPr id="9" name="화살표: 오각형 15">
              <a:extLst>
                <a:ext uri="{FF2B5EF4-FFF2-40B4-BE49-F238E27FC236}">
                  <a16:creationId xmlns:a16="http://schemas.microsoft.com/office/drawing/2014/main" id="{50837299-F359-BF5B-2FA3-E7E2EB17B91E}"/>
                </a:ext>
              </a:extLst>
            </p:cNvPr>
            <p:cNvSpPr/>
            <p:nvPr/>
          </p:nvSpPr>
          <p:spPr>
            <a:xfrm>
              <a:off x="1430881" y="1502174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rgbClr val="0EB6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이상치 확인</a:t>
              </a:r>
            </a:p>
          </p:txBody>
        </p:sp>
        <p:sp>
          <p:nvSpPr>
            <p:cNvPr id="10" name="화살표: 오각형 16">
              <a:extLst>
                <a:ext uri="{FF2B5EF4-FFF2-40B4-BE49-F238E27FC236}">
                  <a16:creationId xmlns:a16="http://schemas.microsoft.com/office/drawing/2014/main" id="{9D165F69-A1CD-D817-1420-83D710EEE217}"/>
                </a:ext>
              </a:extLst>
            </p:cNvPr>
            <p:cNvSpPr/>
            <p:nvPr/>
          </p:nvSpPr>
          <p:spPr>
            <a:xfrm>
              <a:off x="2874" y="1502174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rgbClr val="99D4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err="1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결측치</a:t>
              </a:r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확인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084689A-A8D4-7682-7ED6-90891150AFE2}"/>
              </a:ext>
            </a:extLst>
          </p:cNvPr>
          <p:cNvSpPr txBox="1"/>
          <p:nvPr/>
        </p:nvSpPr>
        <p:spPr>
          <a:xfrm>
            <a:off x="83127" y="1891876"/>
            <a:ext cx="1465280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빈칸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36163A-3408-F589-83D4-7DEEE9E31589}"/>
              </a:ext>
            </a:extLst>
          </p:cNvPr>
          <p:cNvSpPr txBox="1"/>
          <p:nvPr/>
        </p:nvSpPr>
        <p:spPr>
          <a:xfrm>
            <a:off x="4115918" y="1854858"/>
            <a:ext cx="1465280" cy="2000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평균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중앙값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최빈값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최소값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최대값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행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열 삭제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F11850-90F6-7EC2-B99B-4B7939E045A9}"/>
              </a:ext>
            </a:extLst>
          </p:cNvPr>
          <p:cNvSpPr txBox="1"/>
          <p:nvPr/>
        </p:nvSpPr>
        <p:spPr>
          <a:xfrm>
            <a:off x="6132777" y="1838962"/>
            <a:ext cx="1465280" cy="167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이해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상관관계</a:t>
            </a:r>
            <a:endParaRPr lang="en-US" altLang="ko-KR" sz="1400" b="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불균형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시각화</a:t>
            </a:r>
            <a:endParaRPr lang="en-US" altLang="ko-KR" sz="1400" b="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다변량</a:t>
            </a:r>
            <a:endPara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895F21-C7C5-7937-E7FC-D9048207AF95}"/>
              </a:ext>
            </a:extLst>
          </p:cNvPr>
          <p:cNvSpPr txBox="1"/>
          <p:nvPr/>
        </p:nvSpPr>
        <p:spPr>
          <a:xfrm>
            <a:off x="7565417" y="1830226"/>
            <a:ext cx="1465280" cy="2969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파생변수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Scaler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PCA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LDA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t-SNE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SVD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SMOTE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2CAF9-476F-5886-21C6-25E871A21E0B}"/>
              </a:ext>
            </a:extLst>
          </p:cNvPr>
          <p:cNvSpPr txBox="1"/>
          <p:nvPr/>
        </p:nvSpPr>
        <p:spPr>
          <a:xfrm>
            <a:off x="1483127" y="1890602"/>
            <a:ext cx="1465280" cy="2000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시각화 확인</a:t>
            </a:r>
            <a:endParaRPr lang="en-US" altLang="ko-KR" sz="1400" b="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사분위수</a:t>
            </a:r>
            <a:endParaRPr lang="en-US" altLang="ko-KR" sz="1400" b="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왜도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첨도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산포도</a:t>
            </a:r>
            <a:endParaRPr lang="en-US" altLang="ko-KR" sz="1400" b="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우도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C69BFF-12F0-71B8-4479-7FDB3F5B8D47}"/>
              </a:ext>
            </a:extLst>
          </p:cNvPr>
          <p:cNvCxnSpPr/>
          <p:nvPr/>
        </p:nvCxnSpPr>
        <p:spPr>
          <a:xfrm>
            <a:off x="232046" y="4194148"/>
            <a:ext cx="8679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29E3B52-5811-61B8-5631-066CC957BEE9}"/>
              </a:ext>
            </a:extLst>
          </p:cNvPr>
          <p:cNvSpPr txBox="1"/>
          <p:nvPr/>
        </p:nvSpPr>
        <p:spPr>
          <a:xfrm>
            <a:off x="83127" y="4266041"/>
            <a:ext cx="1465280" cy="103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MCAR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NMAR</a:t>
            </a:r>
            <a:endPara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C26C91C-B445-DEC4-0067-06FBA88AF462}"/>
              </a:ext>
            </a:extLst>
          </p:cNvPr>
          <p:cNvSpPr/>
          <p:nvPr/>
        </p:nvSpPr>
        <p:spPr>
          <a:xfrm>
            <a:off x="3121105" y="955111"/>
            <a:ext cx="3105883" cy="2777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Feature Engineering</a:t>
            </a:r>
            <a:endParaRPr lang="ko-KR" altLang="en-US" sz="1600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823A983-D66A-EFE7-C780-C52746931412}"/>
              </a:ext>
            </a:extLst>
          </p:cNvPr>
          <p:cNvSpPr/>
          <p:nvPr/>
        </p:nvSpPr>
        <p:spPr>
          <a:xfrm>
            <a:off x="6294558" y="955111"/>
            <a:ext cx="1303499" cy="2777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EDA</a:t>
            </a:r>
            <a:endParaRPr lang="ko-KR" altLang="en-US" sz="1600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3CF600-6538-0EB0-7C33-6E2E505B7600}"/>
              </a:ext>
            </a:extLst>
          </p:cNvPr>
          <p:cNvSpPr txBox="1"/>
          <p:nvPr/>
        </p:nvSpPr>
        <p:spPr>
          <a:xfrm>
            <a:off x="7613223" y="4191371"/>
            <a:ext cx="1656028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부분집합법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전진선택법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후진제거법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단계적선택법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8D5D7-04D4-20EB-CF04-7301C20EE5C5}"/>
              </a:ext>
            </a:extLst>
          </p:cNvPr>
          <p:cNvSpPr txBox="1"/>
          <p:nvPr/>
        </p:nvSpPr>
        <p:spPr>
          <a:xfrm>
            <a:off x="4115918" y="4250800"/>
            <a:ext cx="2843838" cy="167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단순확률대체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보삽법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평가치추정법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다중대치법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완전정보 최대우도법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CFC419-591B-CD76-F2C7-EEC65042B7E0}"/>
              </a:ext>
            </a:extLst>
          </p:cNvPr>
          <p:cNvSpPr txBox="1"/>
          <p:nvPr/>
        </p:nvSpPr>
        <p:spPr>
          <a:xfrm>
            <a:off x="1483127" y="4286415"/>
            <a:ext cx="1465280" cy="103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밀도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클러스터링</a:t>
            </a:r>
          </a:p>
        </p:txBody>
      </p:sp>
    </p:spTree>
    <p:extLst>
      <p:ext uri="{BB962C8B-B14F-4D97-AF65-F5344CB8AC3E}">
        <p14:creationId xmlns:p14="http://schemas.microsoft.com/office/powerpoint/2010/main" val="3249414984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5AF3BCE-64D8-3BDF-4091-F1FE6BBF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C545DE5-0CA8-224B-AEC8-6F2F5A7F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결측치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A7831C4-6FC5-EAB8-EE1C-971501BD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378504"/>
              </p:ext>
            </p:extLst>
          </p:nvPr>
        </p:nvGraphicFramePr>
        <p:xfrm>
          <a:off x="418768" y="1237974"/>
          <a:ext cx="8423082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675">
                  <a:extLst>
                    <a:ext uri="{9D8B030D-6E8A-4147-A177-3AD203B41FA5}">
                      <a16:colId xmlns:a16="http://schemas.microsoft.com/office/drawing/2014/main" val="3793462733"/>
                    </a:ext>
                  </a:extLst>
                </a:gridCol>
                <a:gridCol w="3069204">
                  <a:extLst>
                    <a:ext uri="{9D8B030D-6E8A-4147-A177-3AD203B41FA5}">
                      <a16:colId xmlns:a16="http://schemas.microsoft.com/office/drawing/2014/main" val="3881814099"/>
                    </a:ext>
                  </a:extLst>
                </a:gridCol>
                <a:gridCol w="3069203">
                  <a:extLst>
                    <a:ext uri="{9D8B030D-6E8A-4147-A177-3AD203B41FA5}">
                      <a16:colId xmlns:a16="http://schemas.microsoft.com/office/drawing/2014/main" val="81680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특징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예시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561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완전 무작위 결측</a:t>
                      </a:r>
                      <a:r>
                        <a:rPr lang="en-US" altLang="ko-KR" sz="1400" b="1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(MCAR)</a:t>
                      </a:r>
                    </a:p>
                    <a:p>
                      <a:pPr latinLnBrk="1"/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Missing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Completely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At Random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결측값의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발생이 다른 변수와 상관이 없는 경우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다른 변수와 무관하게 랜덤으로 발생한 결측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전산오류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통신문제등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고의성 없이 응답을 빠뜨린 경우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82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무작위 결측</a:t>
                      </a:r>
                      <a:r>
                        <a:rPr lang="en-US" altLang="ko-KR" sz="1400" b="1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(MAR)</a:t>
                      </a:r>
                    </a:p>
                    <a:p>
                      <a:pPr latinLnBrk="1"/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Missing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At Random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결측값의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발생이 특정 변수와 관련이 있으나 얻고자 하는 결과와는 상관이 없는 경우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성별에 따라 응답확률이 달라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결측이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발생할 수 있으나 데이터에 영향을 미치지 않는 경우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설문조사시 남성대답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안하는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문항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단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종속변수에 영향을 미치지 않는 문항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862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비무작위결측</a:t>
                      </a:r>
                      <a:r>
                        <a:rPr lang="en-US" altLang="ko-KR" sz="1400" b="1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(NMAR)</a:t>
                      </a:r>
                    </a:p>
                    <a:p>
                      <a:pPr latinLnBrk="1"/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Not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Missing At Random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결측값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발생이 다른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변수랑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상관있는 경우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종속변수에 영향을 미치는 경우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종속변수에 영향을 미치는 문항에 고의적으로 대답을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안하는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경우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금연설문조사시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최근에 흡연했습니까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?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에 대한 답변을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‘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고의적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’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으로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skip)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053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790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CB4167-4304-FE62-95F2-B700D5FA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B392191-4D01-446C-341F-2882E156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사분위수</a:t>
            </a:r>
            <a:r>
              <a:rPr lang="en-US" altLang="ko-KR"/>
              <a:t>(IQR, Interquartile Range)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14A629-CD4F-1FF5-9452-5012714EF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22" y="2067979"/>
            <a:ext cx="3356213" cy="371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F011EE6D-86C8-9428-65B2-E596172F999E}"/>
              </a:ext>
            </a:extLst>
          </p:cNvPr>
          <p:cNvSpPr/>
          <p:nvPr/>
        </p:nvSpPr>
        <p:spPr>
          <a:xfrm>
            <a:off x="1782067" y="2258170"/>
            <a:ext cx="580445" cy="8189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2ED8-F693-ACBA-F90B-4F1E22CE3319}"/>
              </a:ext>
            </a:extLst>
          </p:cNvPr>
          <p:cNvSpPr txBox="1"/>
          <p:nvPr/>
        </p:nvSpPr>
        <p:spPr>
          <a:xfrm>
            <a:off x="1782067" y="1516743"/>
            <a:ext cx="950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아웃라이어</a:t>
            </a:r>
            <a:r>
              <a:rPr lang="ko-KR" altLang="en-US" sz="1200" b="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endParaRPr lang="en-US" altLang="ko-KR" sz="1200" b="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200" b="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Outlier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이상치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F2BA201-5E2D-1FBC-8BA1-CA740AF78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090" y="1371925"/>
            <a:ext cx="4688288" cy="158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B71094-E7BB-DEF8-800C-1B9894304F42}"/>
              </a:ext>
            </a:extLst>
          </p:cNvPr>
          <p:cNvSpPr txBox="1"/>
          <p:nvPr/>
        </p:nvSpPr>
        <p:spPr>
          <a:xfrm>
            <a:off x="4133090" y="3116502"/>
            <a:ext cx="3565400" cy="3376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Q1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=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(n - 1) * 0.25 + 1</a:t>
            </a:r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Q2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=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(n - 1) * 0.5 + 1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Q3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=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(n - 1) * 0.75 + 1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IQR = Q3 - Q1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Lower bound = Q1 – (IQR*1.5)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Upper bound = Q3 + (IQR*1.5)</a:t>
            </a:r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437AB-76A3-44E2-8C79-79296BFC0B54}"/>
              </a:ext>
            </a:extLst>
          </p:cNvPr>
          <p:cNvSpPr txBox="1"/>
          <p:nvPr/>
        </p:nvSpPr>
        <p:spPr>
          <a:xfrm>
            <a:off x="1615272" y="5681025"/>
            <a:ext cx="914033" cy="384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Box plot</a:t>
            </a:r>
          </a:p>
        </p:txBody>
      </p:sp>
    </p:spTree>
    <p:extLst>
      <p:ext uri="{BB962C8B-B14F-4D97-AF65-F5344CB8AC3E}">
        <p14:creationId xmlns:p14="http://schemas.microsoft.com/office/powerpoint/2010/main" val="144060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6454FDD-291F-8C7E-55D0-B6DAEA5C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17BF9C9-0979-E921-287E-29F9B706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기술통계값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DA999BB-0814-3263-DE19-B03C4A9F3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662113"/>
            <a:ext cx="8924925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47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CA73F10-2E51-F9BB-B5DA-5C2A2281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90112C6-633B-C31C-C717-682E32829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왜도</a:t>
            </a:r>
            <a:r>
              <a:rPr lang="en-US" altLang="ko-KR" dirty="0"/>
              <a:t>(Skewness), </a:t>
            </a:r>
            <a:r>
              <a:rPr lang="ko-KR" altLang="en-US" dirty="0"/>
              <a:t>첨도</a:t>
            </a:r>
            <a:r>
              <a:rPr lang="en-US" altLang="ko-KR" dirty="0"/>
              <a:t>(Kurtosis)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C8D61F-CF8E-CACA-2E20-851CA4944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093" y="1336735"/>
            <a:ext cx="6261741" cy="256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75B8AE8-AEAA-1A5F-294A-9462BFE2B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094" y="4106602"/>
            <a:ext cx="6279377" cy="256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10A962-FEEC-68AC-3551-7366DA2C2EC7}"/>
                  </a:ext>
                </a:extLst>
              </p:cNvPr>
              <p:cNvSpPr txBox="1"/>
              <p:nvPr/>
            </p:nvSpPr>
            <p:spPr>
              <a:xfrm>
                <a:off x="4305631" y="4217679"/>
                <a:ext cx="1430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3</a:t>
                </a:r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10A962-FEEC-68AC-3551-7366DA2C2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631" y="4217679"/>
                <a:ext cx="1430392" cy="276999"/>
              </a:xfrm>
              <a:prstGeom prst="rect">
                <a:avLst/>
              </a:prstGeom>
              <a:blipFill>
                <a:blip r:embed="rId4"/>
                <a:stretch>
                  <a:fillRect l="-5532" t="-28889" r="-8936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DE32DAD2-3DBD-E06A-BE18-C3F5DE3ED07C}"/>
              </a:ext>
            </a:extLst>
          </p:cNvPr>
          <p:cNvSpPr/>
          <p:nvPr/>
        </p:nvSpPr>
        <p:spPr>
          <a:xfrm>
            <a:off x="2186609" y="5807686"/>
            <a:ext cx="5669280" cy="402283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B3AAD1-AE28-2C22-10BE-AF1DCE08E9D4}"/>
                  </a:ext>
                </a:extLst>
              </p:cNvPr>
              <p:cNvSpPr txBox="1"/>
              <p:nvPr/>
            </p:nvSpPr>
            <p:spPr>
              <a:xfrm>
                <a:off x="2707418" y="5804345"/>
                <a:ext cx="481451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&lt;3		  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=3		     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&gt;3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B3AAD1-AE28-2C22-10BE-AF1DCE08E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418" y="5804345"/>
                <a:ext cx="4814516" cy="646331"/>
              </a:xfrm>
              <a:prstGeom prst="rect">
                <a:avLst/>
              </a:prstGeom>
              <a:blipFill>
                <a:blip r:embed="rId5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116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C93E561-F87B-C28E-04F3-0B1725CA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9448A77-2C00-59DE-1EAD-64906C5F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우도</a:t>
            </a:r>
            <a:r>
              <a:rPr lang="en-US" altLang="ko-KR" dirty="0"/>
              <a:t>(Likelihood)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25EBA7-A414-3F49-3631-ED0875BB0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52" y="2106503"/>
            <a:ext cx="7516562" cy="394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7337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461</ep:Words>
  <ep:PresentationFormat>화면 슬라이드 쇼(4:3)</ep:PresentationFormat>
  <ep:Paragraphs>155</ep:Paragraphs>
  <ep:Slides>25</ep:Slides>
  <ep:Notes>10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ep:HeadingPairs>
  <ep:TitlesOfParts>
    <vt:vector size="26" baseType="lpstr">
      <vt:lpstr>Office 테마</vt:lpstr>
      <vt:lpstr>슬라이드 1</vt:lpstr>
      <vt:lpstr>수업 목표</vt:lpstr>
      <vt:lpstr>데이터 분석 모델링 프로세스</vt:lpstr>
      <vt:lpstr>데이터 전처리 및 탐색</vt:lpstr>
      <vt:lpstr>결측치</vt:lpstr>
      <vt:lpstr>사분위수(IQR, Interquartile Range)</vt:lpstr>
      <vt:lpstr>기술통계값</vt:lpstr>
      <vt:lpstr>왜도(Skewness), 첨도(Kurtosis)</vt:lpstr>
      <vt:lpstr>우도(Likelihood)</vt:lpstr>
      <vt:lpstr>근접 이웃 기반 이상치 탐지(NN, Nearest-neighbor)</vt:lpstr>
      <vt:lpstr>상대밀도기반(LOF, Local Outlier Factor)</vt:lpstr>
      <vt:lpstr>군집화(Clustering)</vt:lpstr>
      <vt:lpstr>결측치/이상치 대체</vt:lpstr>
      <vt:lpstr>데이터 탐색 (EDA, Exploratory Data Analysis)</vt:lpstr>
      <vt:lpstr>줄기-잎 그림(stem-and-leaf-plot)</vt:lpstr>
      <vt:lpstr>상관관계(Correlation), 산점도</vt:lpstr>
      <vt:lpstr>차원의 저주</vt:lpstr>
      <vt:lpstr>주성분분석(PCA, Principal Component Analysis)</vt:lpstr>
      <vt:lpstr>차원축소 예제</vt:lpstr>
      <vt:lpstr>선형판별분석 (LDA, Linear Discriminant Analysis)</vt:lpstr>
      <vt:lpstr>T-분포 확률적 임베딩</vt:lpstr>
      <vt:lpstr>특잇값 분해 (SVD, Singular Value Decomposition)</vt:lpstr>
      <vt:lpstr>전진선택법, 후진제거법, 단계선택법</vt:lpstr>
      <vt:lpstr>과소표집, 과대표집</vt:lpstr>
      <vt:lpstr>SMOTE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2023-08-16T02:40:43.000</dcterms:created>
  <dc:creator>user</dc:creator>
  <cp:lastModifiedBy>user</cp:lastModifiedBy>
  <dcterms:modified xsi:type="dcterms:W3CDTF">2024-04-04T06:35:03.933</dcterms:modified>
  <cp:revision>92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