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977" autoAdjust="0"/>
    <p:restoredTop sz="78532" autoAdjust="0"/>
  </p:normalViewPr>
  <p:slideViewPr>
    <p:cSldViewPr snapToGrid="0">
      <p:cViewPr varScale="1">
        <p:scale>
          <a:sx n="100" d="100"/>
          <a:sy n="100" d="100"/>
        </p:scale>
        <p:origin x="72" y="636"/>
      </p:cViewPr>
      <p:guideLst>
        <p:guide orient="horz" pos="2182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7D90317-C3EF-49CF-8DF4-001C3C66B4D8}" type="datetime1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4CFB8A9-4056-4503-B64C-BF1B4DA52135}" type="datetime1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/>
              <a:t>모집단에서 부분 집합 값을 가지고 </a:t>
            </a:r>
            <a:r>
              <a:rPr lang="en-US" altLang="ko-KR" sz="1300"/>
              <a:t>-&gt;</a:t>
            </a:r>
            <a:r>
              <a:rPr lang="ko-KR" altLang="en-US" sz="1300"/>
              <a:t> 연구를 하고 </a:t>
            </a:r>
            <a:r>
              <a:rPr lang="en-US" altLang="ko-KR" sz="1300"/>
              <a:t>-&gt;</a:t>
            </a:r>
            <a:r>
              <a:rPr lang="ko-KR" altLang="en-US" sz="1300"/>
              <a:t> 역으로 전체를 일반화 </a:t>
            </a:r>
            <a:r>
              <a:rPr lang="en-US" altLang="ko-KR" sz="1300"/>
              <a:t>-&gt;</a:t>
            </a:r>
            <a:r>
              <a:rPr lang="ko-KR" altLang="en-US" sz="1300"/>
              <a:t> </a:t>
            </a:r>
            <a:r>
              <a:rPr lang="en-US" altLang="ko-KR" sz="1300"/>
              <a:t>‘</a:t>
            </a:r>
            <a:r>
              <a:rPr lang="ko-KR" altLang="en-US" sz="1300"/>
              <a:t>통계적 추론</a:t>
            </a:r>
            <a:r>
              <a:rPr lang="en-US" altLang="ko-KR" sz="1300"/>
              <a:t>’</a:t>
            </a:r>
            <a:r>
              <a:rPr lang="ko-KR" altLang="en-US" sz="1300"/>
              <a:t>이라고 함</a:t>
            </a:r>
            <a:r>
              <a:rPr lang="en-US" altLang="ko-KR" sz="1300"/>
              <a:t>.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유의</a:t>
            </a:r>
            <a:r>
              <a:rPr lang="en-US" altLang="ko-KR" sz="1300"/>
              <a:t>(</a:t>
            </a:r>
            <a:r>
              <a:rPr lang="ko-KR" altLang="en-US" sz="1300"/>
              <a:t>임의</a:t>
            </a:r>
            <a:r>
              <a:rPr lang="en-US" altLang="ko-KR" sz="1300"/>
              <a:t>)</a:t>
            </a:r>
            <a:r>
              <a:rPr lang="ko-KR" altLang="en-US" sz="1300"/>
              <a:t>표본추출 </a:t>
            </a:r>
            <a:r>
              <a:rPr lang="en-US" altLang="ko-KR" sz="1300"/>
              <a:t>-</a:t>
            </a:r>
            <a:r>
              <a:rPr lang="ko-KR" altLang="en-US" sz="1300"/>
              <a:t>판단표본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할당 표본 </a:t>
            </a:r>
            <a:r>
              <a:rPr lang="en-US" altLang="ko-KR" sz="1300"/>
              <a:t>-</a:t>
            </a:r>
            <a:r>
              <a:rPr lang="ko-KR" altLang="en-US" sz="1300"/>
              <a:t> 비율을 줘서</a:t>
            </a:r>
            <a:r>
              <a:rPr lang="en-US" altLang="ko-KR" sz="1300"/>
              <a:t> (</a:t>
            </a:r>
            <a:r>
              <a:rPr lang="ko-KR" altLang="en-US" sz="1300"/>
              <a:t>어디를 갈지 정해놓고 뽑는 것</a:t>
            </a:r>
            <a:r>
              <a:rPr lang="en-US" altLang="ko-KR" sz="1300"/>
              <a:t>)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눈덩이 표본추출 </a:t>
            </a:r>
            <a:r>
              <a:rPr lang="en-US" altLang="ko-KR" sz="1300"/>
              <a:t>-</a:t>
            </a:r>
            <a:r>
              <a:rPr lang="ko-KR" altLang="en-US" sz="1300"/>
              <a:t> 점점 눈덩이처럼 불어남 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시험 문제는 확률표본추출에서 잘 나옴 </a:t>
            </a:r>
            <a:r>
              <a:rPr lang="en-US" altLang="ko-KR" sz="1300"/>
              <a:t>(</a:t>
            </a:r>
            <a:r>
              <a:rPr lang="ko-KR" altLang="en-US" sz="1300"/>
              <a:t>특히 층화 </a:t>
            </a:r>
            <a:r>
              <a:rPr lang="en-US" altLang="ko-KR" sz="1300"/>
              <a:t>-</a:t>
            </a:r>
            <a:r>
              <a:rPr lang="ko-KR" altLang="en-US" sz="1300"/>
              <a:t> 군집 표본추출</a:t>
            </a:r>
            <a:r>
              <a:rPr lang="en-US" altLang="ko-KR" sz="1300"/>
              <a:t>)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계통 표본추출 </a:t>
            </a:r>
            <a:r>
              <a:rPr lang="en-US" altLang="ko-KR" sz="1300"/>
              <a:t>-</a:t>
            </a:r>
            <a:r>
              <a:rPr lang="ko-KR" altLang="en-US" sz="1300"/>
              <a:t> 체계 표본추출 </a:t>
            </a:r>
            <a:r>
              <a:rPr lang="en-US" altLang="ko-KR" sz="1300"/>
              <a:t>(</a:t>
            </a:r>
            <a:r>
              <a:rPr lang="ko-KR" altLang="en-US" sz="1300"/>
              <a:t>홀수만 뽑겠다</a:t>
            </a:r>
            <a:r>
              <a:rPr lang="en-US" altLang="ko-KR" sz="1300"/>
              <a:t>/</a:t>
            </a:r>
            <a:r>
              <a:rPr lang="ko-KR" altLang="en-US" sz="1300"/>
              <a:t>세 번째 값들을 뽑겠다</a:t>
            </a:r>
            <a:r>
              <a:rPr lang="en-US" altLang="ko-KR" sz="1300"/>
              <a:t>)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층화 표본추출 </a:t>
            </a: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/>
              <a:t>20</a:t>
            </a:r>
            <a:r>
              <a:rPr lang="ko-KR" altLang="en-US" sz="1300"/>
              <a:t>대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30</a:t>
            </a:r>
            <a:r>
              <a:rPr lang="ko-KR" altLang="en-US" sz="1300"/>
              <a:t>대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40</a:t>
            </a:r>
            <a:r>
              <a:rPr lang="ko-KR" altLang="en-US" sz="1300"/>
              <a:t>대로 나눠 비율로 구분하는 등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집락 표본추출 </a:t>
            </a:r>
            <a:r>
              <a:rPr lang="en-US" altLang="ko-KR" sz="1300"/>
              <a:t>-</a:t>
            </a:r>
            <a:r>
              <a:rPr lang="ko-KR" altLang="en-US" sz="1300"/>
              <a:t> 군집 표본추출 </a:t>
            </a:r>
            <a:r>
              <a:rPr lang="en-US" altLang="ko-KR" sz="1300"/>
              <a:t>-</a:t>
            </a:r>
            <a:r>
              <a:rPr lang="ko-KR" altLang="en-US" sz="1300"/>
              <a:t> 그룹을 지어 뽑기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r>
              <a:rPr lang="en-US" altLang="ko-KR" sz="1300"/>
              <a:t>/</a:t>
            </a:r>
            <a:r>
              <a:rPr lang="ko-KR" altLang="en-US" sz="1300"/>
              <a:t>남자 서울 </a:t>
            </a:r>
            <a:r>
              <a:rPr lang="en-US" altLang="ko-KR" sz="1300"/>
              <a:t>20</a:t>
            </a:r>
            <a:r>
              <a:rPr lang="ko-KR" altLang="en-US" sz="1300"/>
              <a:t>대</a:t>
            </a:r>
            <a:r>
              <a:rPr lang="en-US" altLang="ko-KR" sz="1300"/>
              <a:t>/</a:t>
            </a:r>
            <a:r>
              <a:rPr lang="ko-KR" altLang="en-US" sz="1300"/>
              <a:t> 여자 수원 </a:t>
            </a:r>
            <a:r>
              <a:rPr lang="en-US" altLang="ko-KR" sz="1300"/>
              <a:t>30</a:t>
            </a:r>
            <a:r>
              <a:rPr lang="ko-KR" altLang="en-US" sz="1300"/>
              <a:t>대</a:t>
            </a:r>
            <a:endParaRPr lang="ko-KR" altLang="en-US" sz="13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4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3398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B(x|n,p) = nCx*P^x (1-p)^(n-x)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463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연속확률분포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연속확률밀도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표준 확률 분포 </a:t>
            </a:r>
            <a:r>
              <a:rPr lang="en-US" altLang="ko-KR"/>
              <a:t>-</a:t>
            </a:r>
            <a:r>
              <a:rPr lang="ko-KR" altLang="en-US"/>
              <a:t> 표준화를 통해서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범위로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Z = X-</a:t>
            </a:r>
            <a:r>
              <a:rPr lang="ko-KR" altLang="en-US"/>
              <a:t>평균 </a:t>
            </a:r>
            <a:r>
              <a:rPr lang="en-US" altLang="ko-KR"/>
              <a:t>/</a:t>
            </a:r>
            <a:r>
              <a:rPr lang="ko-KR" altLang="en-US"/>
              <a:t> 표준편차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112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 f(x) = (67-64)/(70-60) = 3/10 = 30%1.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M=11, </a:t>
            </a:r>
            <a:r>
              <a:rPr lang="ko-KR" altLang="en-US"/>
              <a:t>표준편차 </a:t>
            </a:r>
            <a:r>
              <a:rPr lang="en-US" altLang="ko-KR"/>
              <a:t>4,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년 이상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평균 </a:t>
            </a:r>
            <a:r>
              <a:rPr lang="en-US" altLang="ko-KR"/>
              <a:t>0,</a:t>
            </a:r>
            <a:r>
              <a:rPr lang="ko-KR" altLang="en-US"/>
              <a:t> 분산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Z</a:t>
            </a:r>
            <a:r>
              <a:rPr lang="ko-KR" altLang="en-US"/>
              <a:t>분포표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Z = (X-</a:t>
            </a:r>
            <a:r>
              <a:rPr lang="ko-KR" altLang="en-US"/>
              <a:t>평균</a:t>
            </a:r>
            <a:r>
              <a:rPr lang="en-US" altLang="ko-KR"/>
              <a:t>)/</a:t>
            </a:r>
            <a:r>
              <a:rPr lang="ko-KR" altLang="en-US"/>
              <a:t>표준편차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(14-11)/4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3/4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0.75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표준정규분포표에서 </a:t>
            </a:r>
            <a:r>
              <a:rPr lang="en-US" altLang="ko-KR"/>
              <a:t>0.75</a:t>
            </a:r>
            <a:r>
              <a:rPr lang="ko-KR" altLang="en-US"/>
              <a:t>값을 찾은 뒤 </a:t>
            </a:r>
            <a:r>
              <a:rPr lang="en-US" altLang="ko-KR"/>
              <a:t>1</a:t>
            </a:r>
            <a:r>
              <a:rPr lang="ko-KR" altLang="en-US"/>
              <a:t>에서 뺴줌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(0.5+0.2734)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0.7266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기획 단계 문제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9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midoi327/%ED%99%95%EB%A5%A0%EB%B6%84%ED%8F%AC-%EC%97%B0%EC%86%8D%ED%99%95%EB%A5%A0%EB%B6%84%ED%8F%AC%EC%99%80-%EC%9D%B4%EC%82%B0%ED%99%95%EB%A5%A0%EB%B6%84%ED%8F%AC-%EC%A0%95%EA%B7%9C%EB%B6%84%ED%8F%AC-%ED%91%9C%EC%A4%80%EC%A0%95%EA%B7%9C%EB%B6%84%ED%8F%AC-t%EB%B6%84%ED%8F%AC-%EC%B9%B4%EC%9D%B4%EC%A0%9C%EA%B3%B1%EB%B6%84%ED%8F%AC-f%EB%B6%84%ED%8F%AC-%EC%9D%B4%ED%95%AD%EB%B6%84%ED%8F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6266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71,</a:t>
            </a:r>
            <a:r>
              <a:rPr lang="ko-KR" altLang="en-US"/>
              <a:t> </a:t>
            </a:r>
            <a:r>
              <a:rPr lang="en-US" altLang="ko-KR"/>
              <a:t>67,</a:t>
            </a:r>
            <a:r>
              <a:rPr lang="ko-KR" altLang="en-US"/>
              <a:t> </a:t>
            </a:r>
            <a:r>
              <a:rPr lang="en-US" altLang="ko-KR"/>
              <a:t>68</a:t>
            </a:r>
            <a:r>
              <a:rPr lang="ko-KR" altLang="en-US"/>
              <a:t> </a:t>
            </a:r>
            <a:r>
              <a:rPr lang="en-US" altLang="ko-KR"/>
              <a:t>,74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모집단의 평균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(71+68+67+74)/4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70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편차들을 제곱</a:t>
            </a:r>
            <a:r>
              <a:rPr lang="en-US" altLang="ko-KR"/>
              <a:t>,</a:t>
            </a:r>
            <a:r>
              <a:rPr lang="ko-KR" altLang="en-US"/>
              <a:t> 곱해준다음 </a:t>
            </a:r>
            <a:r>
              <a:rPr lang="en-US" altLang="ko-KR"/>
              <a:t>n</a:t>
            </a:r>
            <a:r>
              <a:rPr lang="ko-KR" altLang="en-US"/>
              <a:t>개로 나눔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(1^2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(-2)^2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(-3)^2+4^2</a:t>
            </a:r>
            <a:r>
              <a:rPr lang="ko-KR" altLang="en-US"/>
              <a:t> </a:t>
            </a:r>
            <a:r>
              <a:rPr lang="en-US" altLang="ko-KR"/>
              <a:t>)/4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7.5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표춘편차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분산에 루트 씌움 루트</a:t>
            </a:r>
            <a:r>
              <a:rPr lang="en-US" altLang="ko-KR"/>
              <a:t>(7.5)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자유도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A=80 B=85 C=x </a:t>
            </a:r>
            <a:r>
              <a:rPr lang="ko-KR" altLang="en-US"/>
              <a:t>일 때</a:t>
            </a:r>
            <a:r>
              <a:rPr lang="en-US" altLang="ko-KR"/>
              <a:t>,</a:t>
            </a:r>
            <a:r>
              <a:rPr lang="ko-KR" altLang="en-US"/>
              <a:t> 평균이 </a:t>
            </a:r>
            <a:r>
              <a:rPr lang="en-US" altLang="ko-KR"/>
              <a:t>85</a:t>
            </a:r>
            <a:r>
              <a:rPr lang="ko-KR" altLang="en-US"/>
              <a:t>라고 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 때 </a:t>
            </a:r>
            <a:r>
              <a:rPr lang="en-US" altLang="ko-KR"/>
              <a:t>C</a:t>
            </a:r>
            <a:r>
              <a:rPr lang="ko-KR" altLang="en-US"/>
              <a:t> 값을 구하는 문제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A, B, C</a:t>
            </a:r>
            <a:r>
              <a:rPr lang="ko-KR" altLang="en-US"/>
              <a:t>의 값을 모르는 상황</a:t>
            </a:r>
            <a:br>
              <a:rPr lang="ko-KR" altLang="en-US"/>
            </a:br>
            <a:r>
              <a:rPr lang="en-US" altLang="ko-KR"/>
              <a:t>3</a:t>
            </a:r>
            <a:r>
              <a:rPr lang="ko-KR" altLang="en-US"/>
              <a:t>개인 것</a:t>
            </a:r>
            <a:r>
              <a:rPr lang="en-US" altLang="ko-KR"/>
              <a:t>,</a:t>
            </a:r>
            <a:r>
              <a:rPr lang="ko-KR" altLang="en-US"/>
              <a:t> 평균이 </a:t>
            </a:r>
            <a:r>
              <a:rPr lang="en-US" altLang="ko-KR"/>
              <a:t>85</a:t>
            </a:r>
            <a:r>
              <a:rPr lang="ko-KR" altLang="en-US"/>
              <a:t>인 것 알고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</a:t>
            </a:r>
            <a:r>
              <a:rPr lang="ko-KR" altLang="en-US"/>
              <a:t>를뽑았더니 </a:t>
            </a:r>
            <a:r>
              <a:rPr lang="en-US" altLang="ko-KR"/>
              <a:t>85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</a:t>
            </a:r>
            <a:r>
              <a:rPr lang="ko-KR" altLang="en-US"/>
              <a:t>를 뽑았더니 </a:t>
            </a:r>
            <a:r>
              <a:rPr lang="en-US" altLang="ko-KR"/>
              <a:t>80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 때 </a:t>
            </a:r>
            <a:r>
              <a:rPr lang="en-US" altLang="ko-KR"/>
              <a:t>C</a:t>
            </a:r>
            <a:r>
              <a:rPr lang="ko-KR" altLang="en-US"/>
              <a:t>값을 구하는 문제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 빼고 나머지를 알고있으면 </a:t>
            </a:r>
            <a:r>
              <a:rPr lang="en-US" altLang="ko-KR"/>
              <a:t>C</a:t>
            </a:r>
            <a:r>
              <a:rPr lang="ko-KR" altLang="en-US"/>
              <a:t>값은 이미 정해진 것이나 마찬가지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그래서 </a:t>
            </a:r>
            <a:r>
              <a:rPr lang="en-US" altLang="ko-KR"/>
              <a:t>n-1</a:t>
            </a:r>
            <a:r>
              <a:rPr lang="ko-KR" altLang="en-US"/>
              <a:t>을 자유도라고 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5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https://gridamath.tistory.com/23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2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0636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57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7.jpeg"  /><Relationship Id="rId6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A9B3D6-234C-1893-E8C8-E75A796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FCCCA7-424F-821A-98E8-EE5DD516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추론통계</a:t>
            </a:r>
          </a:p>
        </p:txBody>
      </p:sp>
      <p:pic>
        <p:nvPicPr>
          <p:cNvPr id="8196" name="Picture 4" descr="DFSS – 3. 모수의 추정과 신뢰수준 (Confidence Level) – Hi Sensor">
            <a:extLst>
              <a:ext uri="{FF2B5EF4-FFF2-40B4-BE49-F238E27FC236}">
                <a16:creationId xmlns:a16="http://schemas.microsoft.com/office/drawing/2014/main" id="{BE1D2126-202D-3488-9A51-6587DF2D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136499"/>
            <a:ext cx="62579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8FEEF8-4536-E4A1-5E2B-30AEF574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CF391B-ED47-CF20-7C06-E21A0C2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 추정</a:t>
            </a:r>
          </a:p>
        </p:txBody>
      </p:sp>
      <p:pic>
        <p:nvPicPr>
          <p:cNvPr id="9218" name="Picture 2" descr="신뢰구간 구하는 방법">
            <a:extLst>
              <a:ext uri="{FF2B5EF4-FFF2-40B4-BE49-F238E27FC236}">
                <a16:creationId xmlns:a16="http://schemas.microsoft.com/office/drawing/2014/main" id="{57983805-39A7-D42B-6488-9339C1EC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" y="1338862"/>
            <a:ext cx="6884276" cy="51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8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EE6A06-E1F6-6F79-1617-16B6C10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5FAACE-F42C-FA0B-A759-E7EFC53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3AC8-F892-F007-65F1-58A0284611E0}"/>
                  </a:ext>
                </a:extLst>
              </p:cNvPr>
              <p:cNvSpPr txBox="1"/>
              <p:nvPr/>
            </p:nvSpPr>
            <p:spPr>
              <a:xfrm>
                <a:off x="144797" y="797226"/>
                <a:ext cx="8872140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모분산이 알려져 있는 경우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명의 대학생의 통학 시간을 조사한 결과 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52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분이었다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이때 대학생들의 통학 시간의 평균에 대한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99%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\</a:t>
                </a:r>
              </a:p>
              <a:p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모분산을 모르는 경우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:r>
                  <a:rPr lang="ko-KR" altLang="en-US" sz="1600" dirty="0" err="1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대표본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</a:p>
              <a:p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표본분산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(S</a:t>
                </a:r>
                <a:r>
                  <a:rPr lang="en-US" altLang="ko-KR" sz="1600" baseline="300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2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활용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명의 대학 신입생의 수능 영어 성적을 조사한 결과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62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표준편차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13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점이었다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수능 영어 평균 점수에 대하여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모분산을 모르는 경우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:r>
                  <a:rPr lang="ko-KR" altLang="en-US" sz="1600" dirty="0" err="1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소표본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</a:p>
              <a:p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자유도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n-1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인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t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분포 활용</a:t>
                </a:r>
                <a:endParaRPr lang="en-US" altLang="ko-KR" sz="1600" dirty="0">
                  <a:solidFill>
                    <a:srgbClr val="FF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명의 대학생의 몸무게 표본을 조사한 결과 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55kg,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표준편차는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10kg.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모평균의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구해보자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모집단은 정규분포임을 가정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</a:p>
              <a:p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표준오차를 아는 경우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영어 성적을 조사한 결과 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70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표준오차는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이였다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모평균의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모비율을 아는 경우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A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회사의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1600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명을 뽑아 최근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개월간 높은 성과를 낸 경험이 있는지 조사했다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조사결과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640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명이 성과를 달성했다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이때 성과 </a:t>
                </a:r>
                <a:r>
                  <a:rPr lang="ko-KR" altLang="en-US" sz="1600" dirty="0" err="1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달성률의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95%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3AC8-F892-F007-65F1-58A02846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7" y="797226"/>
                <a:ext cx="8872140" cy="5755422"/>
              </a:xfrm>
              <a:prstGeom prst="rect">
                <a:avLst/>
              </a:prstGeom>
              <a:blipFill>
                <a:blip r:embed="rId3"/>
                <a:stretch>
                  <a:fillRect l="-412" t="-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0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C46809-BD52-8C9D-5AF4-3C400277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D7BB12-0788-5DFD-D6E6-CE4FC1A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F5D51-95F7-4E70-3644-8B5951DB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9687"/>
            <a:ext cx="7924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6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09AF86-F6EE-EBFC-5E08-E015F759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C87BE-807F-5C26-D696-BEBCA25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CEDDD9-CBBC-BD34-8ABF-6910BC8A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9544"/>
            <a:ext cx="4924425" cy="26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2F9AC0C-E138-6EBF-854B-4C16BBA1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58" y="3873501"/>
            <a:ext cx="42576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8B91-006D-B31D-8762-DFCFA1662F58}"/>
              </a:ext>
            </a:extLst>
          </p:cNvPr>
          <p:cNvSpPr txBox="1"/>
          <p:nvPr/>
        </p:nvSpPr>
        <p:spPr>
          <a:xfrm>
            <a:off x="123375" y="4307893"/>
            <a:ext cx="4576762" cy="1998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참인 경우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참인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거짓인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 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거짓인 경우   </a:t>
            </a:r>
          </a:p>
        </p:txBody>
      </p:sp>
    </p:spTree>
    <p:extLst>
      <p:ext uri="{BB962C8B-B14F-4D97-AF65-F5344CB8AC3E}">
        <p14:creationId xmlns:p14="http://schemas.microsoft.com/office/powerpoint/2010/main" val="64634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236276-16E6-1C7C-AF5A-6B0B7520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1C33C6-9B18-7DF1-8E25-9B218ED3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/>
              <a:t>검정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B8456BC-6536-7BBC-E9CA-649F7580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3" y="1108075"/>
            <a:ext cx="9144000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9186A-9C8A-3821-F484-50EC90ABFDA5}"/>
              </a:ext>
            </a:extLst>
          </p:cNvPr>
          <p:cNvSpPr txBox="1"/>
          <p:nvPr/>
        </p:nvSpPr>
        <p:spPr>
          <a:xfrm>
            <a:off x="-4762" y="6611779"/>
            <a:ext cx="4576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https://velog.io/@tnsida315/t-%EA%B2%80%EC%A0%95</a:t>
            </a:r>
          </a:p>
        </p:txBody>
      </p:sp>
    </p:spTree>
    <p:extLst>
      <p:ext uri="{BB962C8B-B14F-4D97-AF65-F5344CB8AC3E}">
        <p14:creationId xmlns:p14="http://schemas.microsoft.com/office/powerpoint/2010/main" val="87740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5CC3E-361B-3145-FFD3-48806BCE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191707-0B21-56AE-CBA9-5A6789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카이제곱검정</a:t>
            </a:r>
            <a:endParaRPr lang="ko-KR" alt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DA79416-9C5A-DE95-FAA0-307215C2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7" y="1268777"/>
            <a:ext cx="6270625" cy="51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7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86FED7-0D0A-D876-79F3-B1AF0AD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283671-0F8F-D5FF-E72A-48E762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</a:t>
            </a:r>
            <a:r>
              <a:rPr lang="ko-KR" altLang="en-US" dirty="0"/>
              <a:t>분포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12BC0E0-BA11-9891-9747-5930BDC7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7" y="1066800"/>
            <a:ext cx="38862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538646A-8693-C3B7-5D53-AF438EC1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43013"/>
            <a:ext cx="23622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C29E589-2670-319A-4552-226EBE6F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9" y="3848100"/>
            <a:ext cx="4778741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5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20530E-670B-A238-AA3C-D91DC8E9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58EDB2-281C-AFB2-882D-1947F2C9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정규성 시각화 </a:t>
            </a:r>
            <a:r>
              <a:rPr lang="en-US" altLang="ko-KR" dirty="0"/>
              <a:t>(</a:t>
            </a:r>
            <a:r>
              <a:rPr lang="en-US" altLang="ko-KR" dirty="0" err="1"/>
              <a:t>qqplot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 descr="typical quantile quantile qq plot">
            <a:extLst>
              <a:ext uri="{FF2B5EF4-FFF2-40B4-BE49-F238E27FC236}">
                <a16:creationId xmlns:a16="http://schemas.microsoft.com/office/drawing/2014/main" id="{D301CA6D-0715-FFA7-CDB8-90B794DF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923925"/>
            <a:ext cx="601027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4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26617-FD4D-6F40-F3A0-4833624A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6ECA7E-9B57-D269-431C-BEFCC00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 </a:t>
            </a:r>
            <a:r>
              <a:rPr lang="en-US" altLang="ko-KR" dirty="0"/>
              <a:t>vs </a:t>
            </a:r>
            <a:r>
              <a:rPr lang="ko-KR" altLang="en-US" dirty="0"/>
              <a:t>추론통계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99F12-8AB2-CAF4-7DAE-0839B9D2D2CE}"/>
              </a:ext>
            </a:extLst>
          </p:cNvPr>
          <p:cNvSpPr txBox="1"/>
          <p:nvPr/>
        </p:nvSpPr>
        <p:spPr>
          <a:xfrm>
            <a:off x="264067" y="946205"/>
            <a:ext cx="4791696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기술통계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데이터를 요약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설명하는 통계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최빈값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중앙값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범위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편차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추론통계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모수에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대해 추론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 및 예측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C2CDD-902E-199E-2E7D-9917301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25" y="3076083"/>
            <a:ext cx="6172862" cy="34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7DC42-6E33-45D1-6A8C-FA4EE87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A17956-4C10-4DD6-7610-C7D915CF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확률분포</a:t>
            </a:r>
          </a:p>
        </p:txBody>
      </p:sp>
      <p:pic>
        <p:nvPicPr>
          <p:cNvPr id="2050" name="Picture 2" descr="가까이, 가까이, 더 가까이－분산">
            <a:extLst>
              <a:ext uri="{FF2B5EF4-FFF2-40B4-BE49-F238E27FC236}">
                <a16:creationId xmlns:a16="http://schemas.microsoft.com/office/drawing/2014/main" id="{4FF62360-6D2D-7E8D-813A-CE2B6B7B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1" y="1653736"/>
            <a:ext cx="7272548" cy="279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F00A1B-F7F7-674E-B96F-C1332954A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2"/>
          <a:stretch/>
        </p:blipFill>
        <p:spPr bwMode="auto">
          <a:xfrm>
            <a:off x="581362" y="1811777"/>
            <a:ext cx="150188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0F99A4-C6D8-2250-2091-9B1E7518B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1"/>
          <a:stretch/>
        </p:blipFill>
        <p:spPr bwMode="auto">
          <a:xfrm>
            <a:off x="7330780" y="1720648"/>
            <a:ext cx="142977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확률과 통계] 18. 확률밀도함수, Probability Density Function of Continuous Random  Variable : 네이버 블로그">
            <a:extLst>
              <a:ext uri="{FF2B5EF4-FFF2-40B4-BE49-F238E27FC236}">
                <a16:creationId xmlns:a16="http://schemas.microsoft.com/office/drawing/2014/main" id="{FA6C33E8-797C-8C72-A4E3-E447EA2B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23" y="4145254"/>
            <a:ext cx="2583884" cy="15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확률 질량 함수 - 위키백과, 우리 모두의 백과사전">
            <a:extLst>
              <a:ext uri="{FF2B5EF4-FFF2-40B4-BE49-F238E27FC236}">
                <a16:creationId xmlns:a16="http://schemas.microsoft.com/office/drawing/2014/main" id="{694A3610-4630-71DF-5556-844476CD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4603916"/>
            <a:ext cx="2069618" cy="9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D4A98E-3DBD-C4BC-CD1B-C530E2BE61F2}"/>
              </a:ext>
            </a:extLst>
          </p:cNvPr>
          <p:cNvCxnSpPr/>
          <p:nvPr/>
        </p:nvCxnSpPr>
        <p:spPr>
          <a:xfrm>
            <a:off x="4758458" y="1019503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9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38206C-975D-0336-04B3-06BAC2EA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EE4412-2DD4-D6AA-F7E0-98A7295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이산확률분포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CFF37-B95D-1124-2312-A2B3DEF39C36}"/>
              </a:ext>
            </a:extLst>
          </p:cNvPr>
          <p:cNvSpPr txBox="1"/>
          <p:nvPr/>
        </p:nvSpPr>
        <p:spPr>
          <a:xfrm>
            <a:off x="264067" y="946205"/>
            <a:ext cx="4750018" cy="4622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이항분포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성공과 실패할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포아송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일정한 시간 또는 공간 내에서 발생하는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사건의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발생 횟수에 따른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초기하분포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매 실험조건이 달라지는 경우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93E8C-EA99-753C-9FFE-E84608D2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21" y="1272815"/>
            <a:ext cx="3400425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68FB4-40F2-6B25-D5AB-F9BD3884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085" y="2634936"/>
            <a:ext cx="2105025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AC7497-835A-1FA1-FF7B-24537551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794" y="3218687"/>
            <a:ext cx="173355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E8B3DA-7B94-F2B1-ECC9-5F9FDA81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21" y="4812596"/>
            <a:ext cx="2838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3BB450-FDB1-DE2C-0C45-4704C432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2B9351-74AD-E9C2-FB13-F7F56427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이상확률분포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6752-EC9E-480C-F549-D239DEC58DF9}"/>
              </a:ext>
            </a:extLst>
          </p:cNvPr>
          <p:cNvSpPr txBox="1"/>
          <p:nvPr/>
        </p:nvSpPr>
        <p:spPr>
          <a:xfrm>
            <a:off x="264067" y="946205"/>
            <a:ext cx="8585735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이항분포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번의 동전을 던져서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동전이 앞면이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포아송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상자를 검사한 결과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불량품이 나왔다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상자를 검사했을 때 불량품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초기하분포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매 실험조건이 달라지는 경우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빨간공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파란공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있고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개를 뽑았을 때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빨간공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796988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34129-1C13-23BB-20B7-C65D16BF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C5852C-7AB7-C247-A463-A8FAB5AF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연속확률분포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5A1D-EAEA-78A1-A65B-CAE16AB7C693}"/>
              </a:ext>
            </a:extLst>
          </p:cNvPr>
          <p:cNvSpPr txBox="1"/>
          <p:nvPr/>
        </p:nvSpPr>
        <p:spPr>
          <a:xfrm>
            <a:off x="264067" y="946205"/>
            <a:ext cx="5569153" cy="379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가우스분포로 불리기도 함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표준정규분포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변환해 활용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Z-score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활용해 구함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표준정규분포표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Z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값에 해당하는 확률을 정리해둔 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균등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확률변수에 대해 균일한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1A6A2-3A02-D1F8-CBFB-E2F9991A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38" y="1280160"/>
            <a:ext cx="1628775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62BB6A-7AAA-7B82-4A41-392FC9A2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23" y="4472609"/>
            <a:ext cx="3615098" cy="143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342696-9C58-2E8B-CD57-FE5C7D61B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050" y="2194560"/>
            <a:ext cx="2647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064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1F067-F8DA-C172-228F-522F751E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E27C1D-AAA1-7E48-E919-3CA34CA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연속확률분포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66BD-8047-BAD5-7F36-B07360032121}"/>
              </a:ext>
            </a:extLst>
          </p:cNvPr>
          <p:cNvSpPr txBox="1"/>
          <p:nvPr/>
        </p:nvSpPr>
        <p:spPr>
          <a:xfrm>
            <a:off x="264067" y="946205"/>
            <a:ext cx="8585735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균등분포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천안아산역에서 서울역까지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분이 걸린다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이번 열차가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67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 사이에 도착할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회사 근무기간은 평균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년이고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표준편차는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년인 정규분포를 따른다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회사에서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이상 근무한 종업원의 비율을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구하시오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DE876-AA32-0DB5-A912-5DDAC6F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E2B154-2EC6-995A-C44E-A255967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검정통계량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B1AF2F-316A-EDFE-0C39-66E57D97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/>
          <a:stretch/>
        </p:blipFill>
        <p:spPr bwMode="auto">
          <a:xfrm>
            <a:off x="207165" y="927692"/>
            <a:ext cx="8736810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510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825</ep:Words>
  <ep:PresentationFormat>화면 슬라이드 쇼(4:3)</ep:PresentationFormat>
  <ep:Paragraphs>129</ep:Paragraphs>
  <ep:Slides>18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추론통계</vt:lpstr>
      <vt:lpstr>신뢰구간 추정</vt:lpstr>
      <vt:lpstr>예제</vt:lpstr>
      <vt:lpstr>가설검정</vt:lpstr>
      <vt:lpstr>가설검정</vt:lpstr>
      <vt:lpstr>t-검정</vt:lpstr>
      <vt:lpstr>연속확률분포</vt:lpstr>
      <vt:lpstr>연속확률분포 예제</vt:lpstr>
      <vt:lpstr>정규성 시각화 (qqplot)</vt:lpstr>
      <vt:lpstr>추론통계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2023-08-16T02:40:43.000</dcterms:created>
  <dc:creator>user</dc:creator>
  <cp:lastModifiedBy>user</cp:lastModifiedBy>
  <dcterms:modified xsi:type="dcterms:W3CDTF">2024-04-11T07:13:38.516</dcterms:modified>
  <cp:revision>120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