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7" r:id="rId2"/>
    <p:sldId id="297" r:id="rId3"/>
    <p:sldId id="318" r:id="rId4"/>
    <p:sldId id="319" r:id="rId5"/>
    <p:sldId id="320" r:id="rId6"/>
    <p:sldId id="258" r:id="rId7"/>
    <p:sldId id="267" r:id="rId8"/>
    <p:sldId id="270" r:id="rId9"/>
    <p:sldId id="287" r:id="rId10"/>
    <p:sldId id="28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9" r:id="rId24"/>
    <p:sldId id="296" r:id="rId25"/>
    <p:sldId id="291" r:id="rId26"/>
    <p:sldId id="292" r:id="rId27"/>
    <p:sldId id="295" r:id="rId28"/>
    <p:sldId id="298" r:id="rId29"/>
    <p:sldId id="299" r:id="rId30"/>
    <p:sldId id="303" r:id="rId31"/>
    <p:sldId id="304" r:id="rId32"/>
    <p:sldId id="314" r:id="rId33"/>
    <p:sldId id="305" r:id="rId34"/>
    <p:sldId id="315" r:id="rId35"/>
    <p:sldId id="306" r:id="rId36"/>
    <p:sldId id="307" r:id="rId37"/>
    <p:sldId id="300" r:id="rId38"/>
    <p:sldId id="308" r:id="rId39"/>
    <p:sldId id="313" r:id="rId40"/>
    <p:sldId id="316" r:id="rId41"/>
    <p:sldId id="310" r:id="rId42"/>
    <p:sldId id="311" r:id="rId43"/>
    <p:sldId id="312" r:id="rId44"/>
    <p:sldId id="302" r:id="rId45"/>
    <p:sldId id="31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2" y="318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4.xml"  /><Relationship Id="rId50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30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23.png"  /><Relationship Id="rId4" Type="http://schemas.openxmlformats.org/officeDocument/2006/relationships/image" Target="../media/image2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2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Relationship Id="rId4" Type="http://schemas.openxmlformats.org/officeDocument/2006/relationships/image" Target="../media/image28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00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48762" y="3000884"/>
            <a:ext cx="6094476" cy="112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3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endParaRPr lang="ko-KR" altLang="en-US" sz="34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3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Set Cover Problem</a:t>
            </a:r>
            <a:endParaRPr lang="ko-KR" altLang="en-US" sz="34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TextBox 47"/>
          <p:cNvSpPr txBox="1"/>
          <p:nvPr/>
        </p:nvSpPr>
        <p:spPr>
          <a:xfrm>
            <a:off x="3048761" y="4729174"/>
            <a:ext cx="6094476" cy="64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20194111</a:t>
            </a:r>
            <a:r>
              <a:rPr lang="ko-KR" altLang="en-US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최민규</a:t>
            </a:r>
            <a:endParaRPr lang="ko-KR" altLang="en-US" sz="18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20194092</a:t>
            </a:r>
            <a:r>
              <a:rPr lang="ko-KR" altLang="en-US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조원희</a:t>
            </a:r>
            <a:endParaRPr lang="ko-KR" altLang="en-US" sz="18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TextBox 47"/>
          <p:cNvSpPr txBox="1"/>
          <p:nvPr/>
        </p:nvSpPr>
        <p:spPr>
          <a:xfrm>
            <a:off x="3048761" y="2621520"/>
            <a:ext cx="6094476" cy="36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8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56331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Brute Force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229" y="1443610"/>
            <a:ext cx="1661540" cy="166154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9692" y="4478291"/>
            <a:ext cx="1472615" cy="1472615"/>
          </a:xfrm>
          <a:prstGeom prst="rect">
            <a:avLst/>
          </a:prstGeom>
        </p:spPr>
      </p:pic>
      <p:sp>
        <p:nvSpPr>
          <p:cNvPr id="158" name="가로 글상자 157"/>
          <p:cNvSpPr txBox="1"/>
          <p:nvPr/>
        </p:nvSpPr>
        <p:spPr>
          <a:xfrm>
            <a:off x="3194088" y="3229565"/>
            <a:ext cx="5803824" cy="35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조금 더 복잡도가 낮고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실용적인 알고리즘이 없을까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59" name="아래쪽 화살표 158"/>
          <p:cNvSpPr/>
          <p:nvPr/>
        </p:nvSpPr>
        <p:spPr>
          <a:xfrm>
            <a:off x="5788024" y="3643926"/>
            <a:ext cx="615951" cy="77468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60" name="가로 글상자 159"/>
          <p:cNvSpPr txBox="1"/>
          <p:nvPr/>
        </p:nvSpPr>
        <p:spPr>
          <a:xfrm>
            <a:off x="3122032" y="6027696"/>
            <a:ext cx="611870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Greedy </a:t>
            </a:r>
            <a:r>
              <a:rPr lang="ko-KR" altLang="en-US" sz="2400" b="1">
                <a:solidFill>
                  <a:srgbClr val="FF0000"/>
                </a:solidFill>
              </a:rPr>
              <a:t>알고리즘을 적용해서 해결해보자</a:t>
            </a:r>
            <a:r>
              <a:rPr lang="en-US" altLang="ko-KR" sz="2400" b="1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36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1" animBg="1"/>
      <p:bldP spid="1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38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40" name="아래쪽 화살표 139"/>
          <p:cNvSpPr/>
          <p:nvPr/>
        </p:nvSpPr>
        <p:spPr>
          <a:xfrm>
            <a:off x="8237448" y="2728880"/>
            <a:ext cx="615951" cy="182961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grpSp>
        <p:nvGrpSpPr>
          <p:cNvPr id="152" name="그룹 151"/>
          <p:cNvGrpSpPr/>
          <p:nvPr/>
        </p:nvGrpSpPr>
        <p:grpSpPr>
          <a:xfrm>
            <a:off x="829453" y="4614278"/>
            <a:ext cx="10896600" cy="2062512"/>
            <a:chOff x="765174" y="2747612"/>
            <a:chExt cx="10896600" cy="2062512"/>
          </a:xfrm>
        </p:grpSpPr>
        <p:sp>
          <p:nvSpPr>
            <p:cNvPr id="153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4" name="TextBox 47"/>
            <p:cNvSpPr txBox="1"/>
            <p:nvPr/>
          </p:nvSpPr>
          <p:spPr>
            <a:xfrm>
              <a:off x="3300661" y="2747611"/>
              <a:ext cx="5590677" cy="3177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0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40" grpId="1" animBg="1"/>
      <p:bldP spid="140" grpId="3" animBg="1"/>
      <p:bldP spid="15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TextBox 47"/>
          <p:cNvSpPr txBox="1"/>
          <p:nvPr/>
        </p:nvSpPr>
        <p:spPr>
          <a:xfrm>
            <a:off x="1040282" y="4996549"/>
            <a:ext cx="2290827" cy="36412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829453" y="4614277"/>
            <a:ext cx="10896600" cy="2062512"/>
            <a:chOff x="765174" y="2747611"/>
            <a:chExt cx="10896600" cy="2062512"/>
          </a:xfrm>
        </p:grpSpPr>
        <p:sp>
          <p:nvSpPr>
            <p:cNvPr id="151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2" name="TextBox 47"/>
            <p:cNvSpPr txBox="1"/>
            <p:nvPr/>
          </p:nvSpPr>
          <p:spPr>
            <a:xfrm>
              <a:off x="3300661" y="2747611"/>
              <a:ext cx="5590677" cy="3177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와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8" name="TextBox 47"/>
          <p:cNvSpPr txBox="1"/>
          <p:nvPr/>
        </p:nvSpPr>
        <p:spPr>
          <a:xfrm>
            <a:off x="1040283" y="4996550"/>
            <a:ext cx="2290827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sp>
        <p:nvSpPr>
          <p:cNvPr id="159" name="TextBox 47"/>
          <p:cNvSpPr txBox="1"/>
          <p:nvPr/>
        </p:nvSpPr>
        <p:spPr>
          <a:xfrm>
            <a:off x="3596403" y="499655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829453" y="4614278"/>
            <a:ext cx="10896600" cy="2062512"/>
            <a:chOff x="765174" y="2747611"/>
            <a:chExt cx="10896600" cy="2062512"/>
          </a:xfrm>
        </p:grpSpPr>
        <p:sp>
          <p:nvSpPr>
            <p:cNvPr id="169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0" name="TextBox 47"/>
            <p:cNvSpPr txBox="1"/>
            <p:nvPr/>
          </p:nvSpPr>
          <p:spPr>
            <a:xfrm>
              <a:off x="3300661" y="2747611"/>
              <a:ext cx="5590677" cy="3177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9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5" name="TextBox 47"/>
          <p:cNvSpPr txBox="1"/>
          <p:nvPr/>
        </p:nvSpPr>
        <p:spPr>
          <a:xfrm>
            <a:off x="1040283" y="4996550"/>
            <a:ext cx="2290827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sp>
        <p:nvSpPr>
          <p:cNvPr id="176" name="TextBox 47"/>
          <p:cNvSpPr txBox="1"/>
          <p:nvPr/>
        </p:nvSpPr>
        <p:spPr>
          <a:xfrm>
            <a:off x="3596403" y="499655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grpSp>
        <p:nvGrpSpPr>
          <p:cNvPr id="177" name="그룹 176"/>
          <p:cNvGrpSpPr/>
          <p:nvPr/>
        </p:nvGrpSpPr>
        <p:grpSpPr>
          <a:xfrm>
            <a:off x="829453" y="4614278"/>
            <a:ext cx="10896600" cy="2062512"/>
            <a:chOff x="765174" y="2747611"/>
            <a:chExt cx="10896600" cy="2062512"/>
          </a:xfrm>
        </p:grpSpPr>
        <p:sp>
          <p:nvSpPr>
            <p:cNvPr id="178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9" name="TextBox 47"/>
            <p:cNvSpPr txBox="1"/>
            <p:nvPr/>
          </p:nvSpPr>
          <p:spPr>
            <a:xfrm>
              <a:off x="3300661" y="2747610"/>
              <a:ext cx="5590677" cy="3177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</p:spTree>
    <p:extLst>
      <p:ext uri="{BB962C8B-B14F-4D97-AF65-F5344CB8AC3E}">
        <p14:creationId xmlns:p14="http://schemas.microsoft.com/office/powerpoint/2010/main" val="2484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와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5,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7,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</p:spTree>
    <p:extLst>
      <p:ext uri="{BB962C8B-B14F-4D97-AF65-F5344CB8AC3E}">
        <p14:creationId xmlns:p14="http://schemas.microsoft.com/office/powerpoint/2010/main" val="19596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와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5,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6,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</p:spTree>
    <p:extLst>
      <p:ext uri="{BB962C8B-B14F-4D97-AF65-F5344CB8AC3E}">
        <p14:creationId xmlns:p14="http://schemas.microsoft.com/office/powerpoint/2010/main" val="42879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5,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7,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9,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</p:spTree>
    <p:extLst>
      <p:ext uri="{BB962C8B-B14F-4D97-AF65-F5344CB8AC3E}">
        <p14:creationId xmlns:p14="http://schemas.microsoft.com/office/powerpoint/2010/main" val="28655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5,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84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</p:spTree>
    <p:extLst>
      <p:ext uri="{BB962C8B-B14F-4D97-AF65-F5344CB8AC3E}">
        <p14:creationId xmlns:p14="http://schemas.microsoft.com/office/powerpoint/2010/main" val="6914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84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5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</p:spTree>
    <p:extLst>
      <p:ext uri="{BB962C8B-B14F-4D97-AF65-F5344CB8AC3E}">
        <p14:creationId xmlns:p14="http://schemas.microsoft.com/office/powerpoint/2010/main" val="31341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00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5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675514" y="1456933"/>
            <a:ext cx="9128808" cy="2170187"/>
            <a:chOff x="675514" y="1456933"/>
            <a:chExt cx="9128808" cy="2170187"/>
          </a:xfrm>
        </p:grpSpPr>
        <p:sp>
          <p:nvSpPr>
            <p:cNvPr id="158" name="가로 글상자 157"/>
            <p:cNvSpPr txBox="1"/>
            <p:nvPr/>
          </p:nvSpPr>
          <p:spPr>
            <a:xfrm>
              <a:off x="675514" y="1891039"/>
              <a:ext cx="9128808" cy="1736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01.</a:t>
              </a:r>
              <a:r>
                <a:rPr lang="ko-KR" altLang="en-US" b="1">
                  <a:solidFill>
                    <a:schemeClr val="tx1"/>
                  </a:solidFill>
                </a:rPr>
                <a:t> 집합 커버 문제</a:t>
              </a:r>
              <a:r>
                <a:rPr lang="en-US" altLang="ko-KR" b="1">
                  <a:solidFill>
                    <a:schemeClr val="tx1"/>
                  </a:solidFill>
                </a:rPr>
                <a:t>(Set Cover Problem)</a:t>
              </a:r>
              <a:r>
                <a:rPr lang="ko-KR" altLang="en-US" b="1">
                  <a:solidFill>
                    <a:schemeClr val="tx1"/>
                  </a:solidFill>
                </a:rPr>
                <a:t>란</a:t>
              </a:r>
              <a:r>
                <a:rPr lang="en-US" altLang="ko-KR" b="1">
                  <a:solidFill>
                    <a:schemeClr val="tx1"/>
                  </a:solidFill>
                </a:rPr>
                <a:t>? 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02.</a:t>
              </a:r>
              <a:r>
                <a:rPr lang="ko-KR" altLang="en-US" b="1">
                  <a:solidFill>
                    <a:schemeClr val="tx1"/>
                  </a:solidFill>
                </a:rPr>
                <a:t> 집합 커버 문제</a:t>
              </a:r>
              <a:r>
                <a:rPr lang="en-US" altLang="ko-KR" b="1">
                  <a:solidFill>
                    <a:schemeClr val="tx1"/>
                  </a:solidFill>
                </a:rPr>
                <a:t>(Set Cover Problem)</a:t>
              </a:r>
              <a:r>
                <a:rPr lang="ko-KR" altLang="en-US" b="1">
                  <a:solidFill>
                    <a:schemeClr val="tx1"/>
                  </a:solidFill>
                </a:rPr>
                <a:t> </a:t>
              </a:r>
              <a:r>
                <a:rPr lang="en-US" altLang="ko-KR" b="1">
                  <a:solidFill>
                    <a:schemeClr val="tx1"/>
                  </a:solidFill>
                </a:rPr>
                <a:t>-</a:t>
              </a:r>
              <a:r>
                <a:rPr lang="ko-KR" altLang="en-US" b="1">
                  <a:solidFill>
                    <a:schemeClr val="tx1"/>
                  </a:solidFill>
                </a:rPr>
                <a:t> 신도시 학교 건립 문제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03.</a:t>
              </a:r>
              <a:r>
                <a:rPr lang="ko-KR" altLang="en-US" b="1">
                  <a:solidFill>
                    <a:schemeClr val="tx1"/>
                  </a:solidFill>
                </a:rPr>
                <a:t> 신도시 학교 건립 문제 </a:t>
              </a:r>
              <a:r>
                <a:rPr lang="en-US" altLang="ko-KR" b="1">
                  <a:solidFill>
                    <a:schemeClr val="tx1"/>
                  </a:solidFill>
                </a:rPr>
                <a:t>::</a:t>
              </a:r>
              <a:r>
                <a:rPr lang="ko-KR" altLang="en-US" b="1">
                  <a:solidFill>
                    <a:schemeClr val="tx1"/>
                  </a:solidFill>
                </a:rPr>
                <a:t> </a:t>
              </a:r>
              <a:r>
                <a:rPr lang="en-US" altLang="ko-KR" b="1">
                  <a:solidFill>
                    <a:schemeClr val="tx1"/>
                  </a:solidFill>
                </a:rPr>
                <a:t>Brute Force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04.</a:t>
              </a:r>
              <a:r>
                <a:rPr lang="ko-KR" altLang="en-US" b="1">
                  <a:solidFill>
                    <a:schemeClr val="tx1"/>
                  </a:solidFill>
                </a:rPr>
                <a:t> 신도시 학교 건립 문제 </a:t>
              </a:r>
              <a:r>
                <a:rPr lang="en-US" altLang="ko-KR" b="1">
                  <a:solidFill>
                    <a:schemeClr val="tx1"/>
                  </a:solidFill>
                </a:rPr>
                <a:t>::</a:t>
              </a:r>
              <a:r>
                <a:rPr lang="ko-KR" altLang="en-US" b="1">
                  <a:solidFill>
                    <a:schemeClr val="tx1"/>
                  </a:solidFill>
                </a:rPr>
                <a:t> </a:t>
              </a:r>
              <a:r>
                <a:rPr lang="en-US" altLang="ko-KR" b="1">
                  <a:solidFill>
                    <a:schemeClr val="tx1"/>
                  </a:solidFill>
                </a:rPr>
                <a:t>Greedy Algorithm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59" name="가로 글상자 158"/>
            <p:cNvSpPr txBox="1"/>
            <p:nvPr/>
          </p:nvSpPr>
          <p:spPr>
            <a:xfrm>
              <a:off x="1122430" y="1456933"/>
              <a:ext cx="6096000" cy="493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b="1">
                  <a:solidFill>
                    <a:srgbClr val="404040"/>
                  </a:solidFill>
                </a:rPr>
                <a:t>발표자</a:t>
              </a:r>
              <a:r>
                <a:rPr lang="en-US" altLang="ko-KR" b="1">
                  <a:solidFill>
                    <a:srgbClr val="404040"/>
                  </a:solidFill>
                </a:rPr>
                <a:t>:</a:t>
              </a:r>
              <a:r>
                <a:rPr lang="ko-KR" altLang="en-US" b="1">
                  <a:solidFill>
                    <a:srgbClr val="404040"/>
                  </a:solidFill>
                </a:rPr>
                <a:t> 최민규</a:t>
              </a:r>
            </a:p>
          </p:txBody>
        </p:sp>
        <p:sp>
          <p:nvSpPr>
            <p:cNvPr id="160" name="사각형: 둥근 위쪽 모서리 66"/>
            <p:cNvSpPr/>
            <p:nvPr/>
          </p:nvSpPr>
          <p:spPr>
            <a:xfrm>
              <a:off x="835891" y="161599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8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lvl="0" algn="ctr">
                <a:defRPr/>
              </a:pPr>
              <a:endParaRPr lang="ko-KR" altLang="en-US" sz="1100">
                <a:solidFill>
                  <a:srgbClr val="70D5EC"/>
                </a:solidFill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676884" y="4248137"/>
            <a:ext cx="9128808" cy="2170187"/>
            <a:chOff x="780682" y="4248137"/>
            <a:chExt cx="9128808" cy="2170187"/>
          </a:xfrm>
        </p:grpSpPr>
        <p:sp>
          <p:nvSpPr>
            <p:cNvPr id="161" name="가로 글상자 160"/>
            <p:cNvSpPr txBox="1"/>
            <p:nvPr/>
          </p:nvSpPr>
          <p:spPr>
            <a:xfrm>
              <a:off x="780682" y="4682243"/>
              <a:ext cx="9128808" cy="1736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05.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/>
                <a:t>C</a:t>
              </a:r>
              <a:r>
                <a:rPr lang="ko-KR" altLang="en-US" b="1" dirty="0"/>
                <a:t> </a:t>
              </a:r>
              <a:r>
                <a:rPr lang="en-US" altLang="ko-KR" b="1" dirty="0"/>
                <a:t>Program: </a:t>
              </a:r>
              <a:r>
                <a:rPr lang="ko-KR" altLang="en-US" b="1" dirty="0"/>
                <a:t>메인 함수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06.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/>
                <a:t>C</a:t>
              </a:r>
              <a:r>
                <a:rPr lang="ko-KR" altLang="en-US" b="1" dirty="0"/>
                <a:t> </a:t>
              </a:r>
              <a:r>
                <a:rPr lang="en-US" altLang="ko-KR" b="1" dirty="0"/>
                <a:t>Program: </a:t>
              </a:r>
              <a:r>
                <a:rPr lang="en-US" altLang="ko-KR" b="1" dirty="0" err="1"/>
                <a:t>Set_Cover</a:t>
              </a:r>
              <a:r>
                <a:rPr lang="en-US" altLang="ko-KR" b="1" dirty="0"/>
                <a:t> </a:t>
              </a:r>
              <a:r>
                <a:rPr lang="ko-KR" altLang="en-US" b="1" dirty="0"/>
                <a:t>함수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07.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/>
                <a:t>실행 결과 및 과정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08.</a:t>
              </a:r>
              <a:r>
                <a:rPr lang="ko-KR" altLang="en-US" b="1" dirty="0">
                  <a:solidFill>
                    <a:schemeClr val="tx1"/>
                  </a:solidFill>
                </a:rPr>
                <a:t> 코드로 보는 </a:t>
              </a:r>
              <a:r>
                <a:rPr lang="ko-KR" altLang="en-US" b="1" dirty="0"/>
                <a:t>시간 복잡도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가로 글상자 161"/>
            <p:cNvSpPr txBox="1"/>
            <p:nvPr/>
          </p:nvSpPr>
          <p:spPr>
            <a:xfrm>
              <a:off x="1227598" y="4248137"/>
              <a:ext cx="6096000" cy="493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b="1">
                  <a:solidFill>
                    <a:srgbClr val="404040"/>
                  </a:solidFill>
                </a:rPr>
                <a:t>발표자</a:t>
              </a:r>
              <a:r>
                <a:rPr lang="en-US" altLang="ko-KR" b="1">
                  <a:solidFill>
                    <a:srgbClr val="404040"/>
                  </a:solidFill>
                </a:rPr>
                <a:t>:</a:t>
              </a:r>
              <a:r>
                <a:rPr lang="ko-KR" altLang="en-US" b="1">
                  <a:solidFill>
                    <a:srgbClr val="404040"/>
                  </a:solidFill>
                </a:rPr>
                <a:t> 조원희</a:t>
              </a:r>
            </a:p>
          </p:txBody>
        </p:sp>
        <p:sp>
          <p:nvSpPr>
            <p:cNvPr id="163" name="사각형: 둥근 위쪽 모서리 66"/>
            <p:cNvSpPr/>
            <p:nvPr/>
          </p:nvSpPr>
          <p:spPr>
            <a:xfrm>
              <a:off x="941059" y="440720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8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lvl="0" algn="ctr">
                <a:defRPr/>
              </a:pPr>
              <a:endParaRPr lang="ko-KR" altLang="en-US" sz="1100">
                <a:solidFill>
                  <a:srgbClr val="70D5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와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84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5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  <p:sp>
        <p:nvSpPr>
          <p:cNvPr id="186" name="TextBox 47"/>
          <p:cNvSpPr txBox="1"/>
          <p:nvPr/>
        </p:nvSpPr>
        <p:spPr>
          <a:xfrm>
            <a:off x="4167902" y="6091925"/>
            <a:ext cx="19923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9 }</a:t>
            </a:r>
          </a:p>
        </p:txBody>
      </p:sp>
    </p:spTree>
    <p:extLst>
      <p:ext uri="{BB962C8B-B14F-4D97-AF65-F5344CB8AC3E}">
        <p14:creationId xmlns:p14="http://schemas.microsoft.com/office/powerpoint/2010/main" val="19288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19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0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37" name="TextBox 47"/>
          <p:cNvSpPr txBox="1"/>
          <p:nvPr/>
        </p:nvSpPr>
        <p:spPr>
          <a:xfrm>
            <a:off x="5427560" y="3079112"/>
            <a:ext cx="6094476" cy="9766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노드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과 간선 하나로 연결된 노드들</a:t>
            </a:r>
          </a:p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829453" y="4614278"/>
            <a:ext cx="10896600" cy="2062512"/>
            <a:chOff x="829453" y="4614278"/>
            <a:chExt cx="10896600" cy="2062512"/>
          </a:xfrm>
        </p:grpSpPr>
        <p:sp>
          <p:nvSpPr>
            <p:cNvPr id="175" name="TextBox 47"/>
            <p:cNvSpPr txBox="1"/>
            <p:nvPr/>
          </p:nvSpPr>
          <p:spPr>
            <a:xfrm>
              <a:off x="1040283" y="4996550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76" name="TextBox 47"/>
            <p:cNvSpPr txBox="1"/>
            <p:nvPr/>
          </p:nvSpPr>
          <p:spPr>
            <a:xfrm>
              <a:off x="3596403" y="4996550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829453" y="4614278"/>
              <a:ext cx="10896600" cy="2062512"/>
              <a:chOff x="765174" y="2747611"/>
              <a:chExt cx="10896600" cy="2062512"/>
            </a:xfrm>
          </p:grpSpPr>
          <p:sp>
            <p:nvSpPr>
              <p:cNvPr id="178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9" name="TextBox 47"/>
              <p:cNvSpPr txBox="1"/>
              <p:nvPr/>
            </p:nvSpPr>
            <p:spPr>
              <a:xfrm>
                <a:off x="3300661" y="2747610"/>
                <a:ext cx="5590677" cy="31776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180" name="TextBox 47"/>
          <p:cNvSpPr txBox="1"/>
          <p:nvPr/>
        </p:nvSpPr>
        <p:spPr>
          <a:xfrm>
            <a:off x="6425571" y="4996550"/>
            <a:ext cx="22202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81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82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84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85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  <p:sp>
        <p:nvSpPr>
          <p:cNvPr id="186" name="TextBox 47"/>
          <p:cNvSpPr txBox="1"/>
          <p:nvPr/>
        </p:nvSpPr>
        <p:spPr>
          <a:xfrm>
            <a:off x="4167902" y="6091925"/>
            <a:ext cx="19923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9 }</a:t>
            </a:r>
          </a:p>
        </p:txBody>
      </p:sp>
      <p:sp>
        <p:nvSpPr>
          <p:cNvPr id="187" name="TextBox 47"/>
          <p:cNvSpPr txBox="1"/>
          <p:nvPr/>
        </p:nvSpPr>
        <p:spPr>
          <a:xfrm>
            <a:off x="6425571" y="6088085"/>
            <a:ext cx="1992375" cy="360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10 }</a:t>
            </a:r>
          </a:p>
        </p:txBody>
      </p:sp>
    </p:spTree>
    <p:extLst>
      <p:ext uri="{BB962C8B-B14F-4D97-AF65-F5344CB8AC3E}">
        <p14:creationId xmlns:p14="http://schemas.microsoft.com/office/powerpoint/2010/main" val="1798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 조건을 집합으로 변환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462150" y="1824122"/>
            <a:ext cx="6094476" cy="878334"/>
            <a:chOff x="3048762" y="1478785"/>
            <a:chExt cx="6094476" cy="878334"/>
          </a:xfrm>
        </p:grpSpPr>
        <p:sp>
          <p:nvSpPr>
            <p:cNvPr id="138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9453" y="4614278"/>
            <a:ext cx="10896600" cy="2062512"/>
            <a:chOff x="765174" y="2747612"/>
            <a:chExt cx="10896600" cy="2062512"/>
          </a:xfrm>
        </p:grpSpPr>
        <p:sp>
          <p:nvSpPr>
            <p:cNvPr id="142" name="TextBox 47"/>
            <p:cNvSpPr txBox="1"/>
            <p:nvPr/>
          </p:nvSpPr>
          <p:spPr>
            <a:xfrm>
              <a:off x="976004" y="3129884"/>
              <a:ext cx="2290827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143" name="TextBox 47"/>
            <p:cNvSpPr txBox="1"/>
            <p:nvPr/>
          </p:nvSpPr>
          <p:spPr>
            <a:xfrm>
              <a:off x="3532124" y="3129884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sp>
          <p:nvSpPr>
            <p:cNvPr id="144" name="TextBox 47"/>
            <p:cNvSpPr txBox="1"/>
            <p:nvPr/>
          </p:nvSpPr>
          <p:spPr>
            <a:xfrm>
              <a:off x="6361292" y="3129884"/>
              <a:ext cx="2220274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</a:t>
              </a:r>
              <a:r>
                <a:rPr lang="ko-KR" altLang="en-US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3, 4 }</a:t>
              </a:r>
            </a:p>
          </p:txBody>
        </p:sp>
        <p:sp>
          <p:nvSpPr>
            <p:cNvPr id="145" name="TextBox 47"/>
            <p:cNvSpPr txBox="1"/>
            <p:nvPr/>
          </p:nvSpPr>
          <p:spPr>
            <a:xfrm>
              <a:off x="8742785" y="3129884"/>
              <a:ext cx="2748024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2, 3, 4, 5, 7, 8 }</a:t>
              </a:r>
            </a:p>
          </p:txBody>
        </p:sp>
        <p:sp>
          <p:nvSpPr>
            <p:cNvPr id="146" name="TextBox 47"/>
            <p:cNvSpPr txBox="1"/>
            <p:nvPr/>
          </p:nvSpPr>
          <p:spPr>
            <a:xfrm>
              <a:off x="969653" y="3679159"/>
              <a:ext cx="2290827" cy="36729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4, 5, 6, 7 }</a:t>
              </a:r>
            </a:p>
          </p:txBody>
        </p:sp>
        <p:sp>
          <p:nvSpPr>
            <p:cNvPr id="147" name="TextBox 47"/>
            <p:cNvSpPr txBox="1"/>
            <p:nvPr/>
          </p:nvSpPr>
          <p:spPr>
            <a:xfrm>
              <a:off x="3538474" y="3682334"/>
              <a:ext cx="2563876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5, 6, 7, 9, 10 }</a:t>
              </a:r>
            </a:p>
          </p:txBody>
        </p:sp>
        <p:sp>
          <p:nvSpPr>
            <p:cNvPr id="148" name="TextBox 47"/>
            <p:cNvSpPr txBox="1"/>
            <p:nvPr/>
          </p:nvSpPr>
          <p:spPr>
            <a:xfrm>
              <a:off x="6380344" y="3682334"/>
              <a:ext cx="2195575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4, 5, 6, 7 }</a:t>
              </a:r>
            </a:p>
          </p:txBody>
        </p:sp>
        <p:sp>
          <p:nvSpPr>
            <p:cNvPr id="149" name="TextBox 47"/>
            <p:cNvSpPr txBox="1"/>
            <p:nvPr/>
          </p:nvSpPr>
          <p:spPr>
            <a:xfrm>
              <a:off x="8780154" y="3682334"/>
              <a:ext cx="2589278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4, 8 }</a:t>
              </a:r>
            </a:p>
          </p:txBody>
        </p:sp>
        <p:sp>
          <p:nvSpPr>
            <p:cNvPr id="150" name="TextBox 47"/>
            <p:cNvSpPr txBox="1"/>
            <p:nvPr/>
          </p:nvSpPr>
          <p:spPr>
            <a:xfrm>
              <a:off x="6361292" y="4221419"/>
              <a:ext cx="1992375" cy="36004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6, 10 }</a:t>
              </a:r>
            </a:p>
          </p:txBody>
        </p:sp>
        <p:sp>
          <p:nvSpPr>
            <p:cNvPr id="151" name="TextBox 47"/>
            <p:cNvSpPr txBox="1"/>
            <p:nvPr/>
          </p:nvSpPr>
          <p:spPr>
            <a:xfrm>
              <a:off x="4103623" y="4225259"/>
              <a:ext cx="1992375" cy="36412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6, 9 }</a:t>
              </a: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765174" y="2747612"/>
              <a:ext cx="10896600" cy="2062512"/>
              <a:chOff x="765174" y="2747612"/>
              <a:chExt cx="10896600" cy="2062512"/>
            </a:xfrm>
          </p:grpSpPr>
          <p:sp>
            <p:nvSpPr>
              <p:cNvPr id="153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54" name="TextBox 47"/>
              <p:cNvSpPr txBox="1"/>
              <p:nvPr/>
            </p:nvSpPr>
            <p:spPr>
              <a:xfrm>
                <a:off x="3300662" y="2747612"/>
                <a:ext cx="5590676" cy="3177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78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/>
          <p:cNvSpPr/>
          <p:nvPr/>
        </p:nvSpPr>
        <p:spPr>
          <a:xfrm flipH="1">
            <a:off x="342900" y="266700"/>
            <a:ext cx="11849100" cy="6591300"/>
          </a:xfrm>
          <a:prstGeom prst="round1Rect">
            <a:avLst>
              <a:gd name="adj" fmla="val 1403"/>
            </a:avLst>
          </a:prstGeom>
          <a:solidFill>
            <a:schemeClr val="bg1">
              <a:lumMod val="95000"/>
            </a:schemeClr>
          </a:solidFill>
          <a:ln w="69850">
            <a:solidFill>
              <a:schemeClr val="bg1"/>
            </a:solidFill>
          </a:ln>
          <a:effectLst>
            <a:outerShdw blurRad="279400" dist="63500" dir="10800000" algn="r" rotWithShape="0">
              <a:srgbClr val="134FC7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760" y="300036"/>
            <a:ext cx="11806239" cy="552451"/>
            <a:chOff x="385760" y="300036"/>
            <a:chExt cx="11806239" cy="552451"/>
          </a:xfrm>
        </p:grpSpPr>
        <p:sp>
          <p:nvSpPr>
            <p:cNvPr id="8" name="사각형: 둥근 한쪽 모서리 7"/>
            <p:cNvSpPr/>
            <p:nvPr/>
          </p:nvSpPr>
          <p:spPr>
            <a:xfrm flipH="1">
              <a:off x="385760" y="304800"/>
              <a:ext cx="11806239" cy="547687"/>
            </a:xfrm>
            <a:prstGeom prst="round1Rect">
              <a:avLst>
                <a:gd name="adj" fmla="val 12707"/>
              </a:avLst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57300" lvl="0" latinLnBrk="0">
                <a:defRPr/>
              </a:pPr>
              <a:r>
                <a:rPr lang="ko-KR" altLang="en-US" sz="2400" b="1" i="1" kern="0">
                  <a:solidFill>
                    <a:srgbClr val="44546A"/>
                  </a:solidFill>
                </a:rPr>
                <a:t>집합 커버 문제 </a:t>
              </a:r>
              <a:r>
                <a:rPr lang="en-US" altLang="ko-KR" sz="2400" b="1" i="1" kern="0">
                  <a:solidFill>
                    <a:srgbClr val="44546A"/>
                  </a:solidFill>
                </a:rPr>
                <a:t>Set Cover Problem </a:t>
              </a:r>
              <a:endParaRPr lang="en-US" altLang="ko-KR" sz="700" b="1" kern="0">
                <a:solidFill>
                  <a:srgbClr val="44546A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85760" y="300036"/>
              <a:ext cx="1188248" cy="547688"/>
              <a:chOff x="385760" y="300036"/>
              <a:chExt cx="1188248" cy="547688"/>
            </a:xfrm>
          </p:grpSpPr>
          <p:sp>
            <p:nvSpPr>
              <p:cNvPr id="9" name="사각형: 둥근 한쪽 모서리 8"/>
              <p:cNvSpPr/>
              <p:nvPr/>
            </p:nvSpPr>
            <p:spPr>
              <a:xfrm flipH="1">
                <a:off x="385760" y="300037"/>
                <a:ext cx="528640" cy="547687"/>
              </a:xfrm>
              <a:prstGeom prst="round1Rect">
                <a:avLst>
                  <a:gd name="adj" fmla="val 11356"/>
                </a:avLst>
              </a:prstGeom>
              <a:solidFill>
                <a:srgbClr val="134FC7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←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 flipH="1">
                <a:off x="914400" y="300036"/>
                <a:ext cx="528640" cy="547687"/>
              </a:xfrm>
              <a:prstGeom prst="rect">
                <a:avLst/>
              </a:prstGeom>
              <a:solidFill>
                <a:srgbClr val="2F77E5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>
              <a:xfrm>
                <a:off x="1064201" y="467495"/>
                <a:ext cx="176429" cy="232832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12072" y="447672"/>
                <a:ext cx="261936" cy="261936"/>
                <a:chOff x="1312072" y="447672"/>
                <a:chExt cx="261936" cy="261936"/>
              </a:xfrm>
            </p:grpSpPr>
            <p:sp>
              <p:nvSpPr>
                <p:cNvPr id="11" name="타원 10"/>
                <p:cNvSpPr/>
                <p:nvPr/>
              </p:nvSpPr>
              <p:spPr>
                <a:xfrm flipH="1">
                  <a:off x="1312072" y="447672"/>
                  <a:ext cx="261936" cy="261936"/>
                </a:xfrm>
                <a:prstGeom prst="ellipse">
                  <a:avLst/>
                </a:prstGeom>
                <a:solidFill>
                  <a:srgbClr val="4499F7"/>
                </a:solidFill>
                <a:ln w="69850">
                  <a:noFill/>
                </a:ln>
                <a:effectLst>
                  <a:outerShdw blurRad="50800" dist="38100" dir="8100000" algn="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 flipH="1">
                  <a:off x="1394940" y="532926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flipH="1">
                  <a:off x="1453576" y="532926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flipH="1">
                  <a:off x="1394940" y="591603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flipH="1">
                  <a:off x="1453576" y="591603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37178" y="972318"/>
            <a:ext cx="2301841" cy="313557"/>
            <a:chOff x="537178" y="972318"/>
            <a:chExt cx="2301841" cy="313557"/>
          </a:xfrm>
        </p:grpSpPr>
        <p:sp>
          <p:nvSpPr>
            <p:cNvPr id="30" name="직사각형 29"/>
            <p:cNvSpPr/>
            <p:nvPr/>
          </p:nvSpPr>
          <p:spPr>
            <a:xfrm flipH="1">
              <a:off x="537178" y="972318"/>
              <a:ext cx="1066837" cy="313557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9388" lvl="0" latinLnBrk="0">
                <a:defRPr/>
              </a:pPr>
              <a:r>
                <a:rPr lang="en-US" altLang="ko-KR" sz="1000" kern="0">
                  <a:solidFill>
                    <a:srgbClr val="44546A"/>
                  </a:solidFill>
                </a:rPr>
                <a:t>Greedy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 flipH="1">
              <a:off x="1772183" y="972318"/>
              <a:ext cx="1066836" cy="313557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r>
                <a:rPr lang="en-US" altLang="ko-KR" sz="1000" kern="0">
                  <a:solidFill>
                    <a:srgbClr val="44546A"/>
                  </a:solidFill>
                </a:rPr>
                <a:t>04 page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700936" y="1042582"/>
              <a:ext cx="54187" cy="156932"/>
              <a:chOff x="2871787" y="1122365"/>
              <a:chExt cx="77757" cy="225192"/>
            </a:xfrm>
          </p:grpSpPr>
          <p:sp>
            <p:nvSpPr>
              <p:cNvPr id="34" name="이등변 삼각형 33"/>
              <p:cNvSpPr/>
              <p:nvPr/>
            </p:nvSpPr>
            <p:spPr>
              <a:xfrm>
                <a:off x="2871787" y="1122365"/>
                <a:ext cx="77757" cy="67032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0800000">
                <a:off x="2871787" y="1280525"/>
                <a:ext cx="77757" cy="67032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Freeform 11"/>
            <p:cNvSpPr>
              <a:spLocks noEditPoints="1"/>
            </p:cNvSpPr>
            <p:nvPr/>
          </p:nvSpPr>
          <p:spPr>
            <a:xfrm>
              <a:off x="628109" y="1050363"/>
              <a:ext cx="137005" cy="16820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2F77E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 flipH="1">
            <a:off x="537176" y="1402020"/>
            <a:ext cx="11654821" cy="5541233"/>
          </a:xfrm>
          <a:prstGeom prst="rect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latinLnBrk="0">
              <a:defRPr/>
            </a:pPr>
            <a:endParaRPr lang="ko-KR" altLang="en-US" sz="2400">
              <a:solidFill>
                <a:srgbClr val="44546A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가장 많은 원소를 커버하는 부분집합을 선택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에서 꺼내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Cover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 추가한다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42" name="TextBox 47"/>
          <p:cNvSpPr txBox="1"/>
          <p:nvPr/>
        </p:nvSpPr>
        <p:spPr>
          <a:xfrm>
            <a:off x="1040283" y="4996550"/>
            <a:ext cx="2290827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sp>
        <p:nvSpPr>
          <p:cNvPr id="143" name="TextBox 47"/>
          <p:cNvSpPr txBox="1"/>
          <p:nvPr/>
        </p:nvSpPr>
        <p:spPr>
          <a:xfrm>
            <a:off x="3596403" y="499655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sp>
        <p:nvSpPr>
          <p:cNvPr id="144" name="TextBox 47"/>
          <p:cNvSpPr txBox="1"/>
          <p:nvPr/>
        </p:nvSpPr>
        <p:spPr>
          <a:xfrm>
            <a:off x="6425571" y="4996550"/>
            <a:ext cx="222027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45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47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48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49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  <p:sp>
        <p:nvSpPr>
          <p:cNvPr id="150" name="TextBox 47"/>
          <p:cNvSpPr txBox="1"/>
          <p:nvPr/>
        </p:nvSpPr>
        <p:spPr>
          <a:xfrm>
            <a:off x="6425571" y="6088085"/>
            <a:ext cx="1992375" cy="360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10 }</a:t>
            </a:r>
          </a:p>
        </p:txBody>
      </p:sp>
      <p:sp>
        <p:nvSpPr>
          <p:cNvPr id="151" name="TextBox 47"/>
          <p:cNvSpPr txBox="1"/>
          <p:nvPr/>
        </p:nvSpPr>
        <p:spPr>
          <a:xfrm>
            <a:off x="4167902" y="6091925"/>
            <a:ext cx="19923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9 }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829453" y="4614278"/>
            <a:ext cx="10896600" cy="2062512"/>
            <a:chOff x="765174" y="2747612"/>
            <a:chExt cx="10896600" cy="2062512"/>
          </a:xfrm>
        </p:grpSpPr>
        <p:sp>
          <p:nvSpPr>
            <p:cNvPr id="153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4" name="TextBox 47"/>
            <p:cNvSpPr txBox="1"/>
            <p:nvPr/>
          </p:nvSpPr>
          <p:spPr>
            <a:xfrm>
              <a:off x="3300662" y="2747612"/>
              <a:ext cx="5590676" cy="3177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561958" y="3034206"/>
            <a:ext cx="6094476" cy="1154889"/>
            <a:chOff x="3048762" y="1478785"/>
            <a:chExt cx="6094476" cy="1154889"/>
          </a:xfrm>
        </p:grpSpPr>
        <p:sp>
          <p:nvSpPr>
            <p:cNvPr id="157" name="TextBox 47"/>
            <p:cNvSpPr txBox="1"/>
            <p:nvPr/>
          </p:nvSpPr>
          <p:spPr>
            <a:xfrm>
              <a:off x="3048762" y="1658480"/>
              <a:ext cx="6094476" cy="9751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2, 3, 4, 5, 7, 8 }</a:t>
              </a:r>
            </a:p>
            <a:p>
              <a:pPr marL="182563" lvl="0" latinLnBrk="0">
                <a:defRPr/>
              </a:pPr>
              <a:endPara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8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sz="1500" b="1" kern="0">
                  <a:solidFill>
                    <a:schemeClr val="lt1"/>
                  </a:solidFill>
                </a:rPr>
                <a:t>Cover</a:t>
              </a:r>
            </a:p>
          </p:txBody>
        </p:sp>
      </p:grpSp>
      <p:cxnSp>
        <p:nvCxnSpPr>
          <p:cNvPr id="159" name="선 158"/>
          <p:cNvCxnSpPr/>
          <p:nvPr/>
        </p:nvCxnSpPr>
        <p:spPr>
          <a:xfrm flipV="1">
            <a:off x="7788458" y="2366293"/>
            <a:ext cx="98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/>
          <p:nvPr/>
        </p:nvCxnSpPr>
        <p:spPr>
          <a:xfrm flipV="1">
            <a:off x="9098028" y="2358421"/>
            <a:ext cx="485224" cy="3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5462150" y="1824122"/>
            <a:ext cx="6094476" cy="879073"/>
            <a:chOff x="3048762" y="1478785"/>
            <a:chExt cx="6094476" cy="879073"/>
          </a:xfrm>
        </p:grpSpPr>
        <p:sp>
          <p:nvSpPr>
            <p:cNvPr id="138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</a:t>
              </a:r>
              <a:r>
                <a:rPr lang="en-US" altLang="ko-KR" sz="1800" ker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2, 3, 4, 5,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6, </a:t>
              </a:r>
              <a:r>
                <a:rPr lang="en-US" altLang="ko-KR" sz="1800" ker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7, 8,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cxnSp>
        <p:nvCxnSpPr>
          <p:cNvPr id="163" name="선 162"/>
          <p:cNvCxnSpPr/>
          <p:nvPr/>
        </p:nvCxnSpPr>
        <p:spPr>
          <a:xfrm>
            <a:off x="7798034" y="2368490"/>
            <a:ext cx="910542" cy="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선 163"/>
          <p:cNvCxnSpPr/>
          <p:nvPr/>
        </p:nvCxnSpPr>
        <p:spPr>
          <a:xfrm>
            <a:off x="9149765" y="2361458"/>
            <a:ext cx="360045" cy="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</p:spTree>
    <p:extLst>
      <p:ext uri="{BB962C8B-B14F-4D97-AF65-F5344CB8AC3E}">
        <p14:creationId xmlns:p14="http://schemas.microsoft.com/office/powerpoint/2010/main" val="38466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45" grpId="1" animBg="1"/>
      <p:bldP spid="156" grpId="2" animBg="1"/>
      <p:bldP spid="163" grpId="3" animBg="1"/>
      <p:bldP spid="164" grpId="4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/>
          <p:cNvSpPr/>
          <p:nvPr/>
        </p:nvSpPr>
        <p:spPr>
          <a:xfrm flipH="1">
            <a:off x="342900" y="266700"/>
            <a:ext cx="11849100" cy="6591300"/>
          </a:xfrm>
          <a:prstGeom prst="round1Rect">
            <a:avLst>
              <a:gd name="adj" fmla="val 1403"/>
            </a:avLst>
          </a:prstGeom>
          <a:solidFill>
            <a:schemeClr val="bg1">
              <a:lumMod val="95000"/>
            </a:schemeClr>
          </a:solidFill>
          <a:ln w="69850">
            <a:solidFill>
              <a:schemeClr val="bg1"/>
            </a:solidFill>
          </a:ln>
          <a:effectLst>
            <a:outerShdw blurRad="279400" dist="63500" dir="10800000" algn="r" rotWithShape="0">
              <a:srgbClr val="134FC7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760" y="300036"/>
            <a:ext cx="11806239" cy="552451"/>
            <a:chOff x="385760" y="300036"/>
            <a:chExt cx="11806239" cy="552451"/>
          </a:xfrm>
        </p:grpSpPr>
        <p:sp>
          <p:nvSpPr>
            <p:cNvPr id="8" name="사각형: 둥근 한쪽 모서리 7"/>
            <p:cNvSpPr/>
            <p:nvPr/>
          </p:nvSpPr>
          <p:spPr>
            <a:xfrm flipH="1">
              <a:off x="385760" y="304800"/>
              <a:ext cx="11806239" cy="547687"/>
            </a:xfrm>
            <a:prstGeom prst="round1Rect">
              <a:avLst>
                <a:gd name="adj" fmla="val 12707"/>
              </a:avLst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57300" lvl="0" latinLnBrk="0">
                <a:defRPr/>
              </a:pPr>
              <a:r>
                <a:rPr lang="ko-KR" altLang="en-US" sz="2400" b="1" i="1" kern="0">
                  <a:solidFill>
                    <a:srgbClr val="44546A"/>
                  </a:solidFill>
                </a:rPr>
                <a:t>집합 커버 문제 </a:t>
              </a:r>
              <a:r>
                <a:rPr lang="en-US" altLang="ko-KR" sz="2400" b="1" i="1" kern="0">
                  <a:solidFill>
                    <a:srgbClr val="44546A"/>
                  </a:solidFill>
                </a:rPr>
                <a:t>Set Cover Problem </a:t>
              </a:r>
              <a:endParaRPr lang="en-US" altLang="ko-KR" sz="700" b="1" kern="0">
                <a:solidFill>
                  <a:srgbClr val="44546A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85760" y="300036"/>
              <a:ext cx="1188248" cy="547688"/>
              <a:chOff x="385760" y="300036"/>
              <a:chExt cx="1188248" cy="547688"/>
            </a:xfrm>
          </p:grpSpPr>
          <p:sp>
            <p:nvSpPr>
              <p:cNvPr id="9" name="사각형: 둥근 한쪽 모서리 8"/>
              <p:cNvSpPr/>
              <p:nvPr/>
            </p:nvSpPr>
            <p:spPr>
              <a:xfrm flipH="1">
                <a:off x="385760" y="300037"/>
                <a:ext cx="528640" cy="547687"/>
              </a:xfrm>
              <a:prstGeom prst="round1Rect">
                <a:avLst>
                  <a:gd name="adj" fmla="val 11356"/>
                </a:avLst>
              </a:prstGeom>
              <a:solidFill>
                <a:srgbClr val="134FC7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>
                    <a:solidFill>
                      <a:prstClr val="white"/>
                    </a:solidFill>
                  </a:rPr>
                  <a:t>←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 flipH="1">
                <a:off x="914400" y="300036"/>
                <a:ext cx="528640" cy="547687"/>
              </a:xfrm>
              <a:prstGeom prst="rect">
                <a:avLst/>
              </a:prstGeom>
              <a:solidFill>
                <a:srgbClr val="2F77E5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>
              <a:xfrm>
                <a:off x="1064201" y="467495"/>
                <a:ext cx="176429" cy="232832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12072" y="447672"/>
                <a:ext cx="261936" cy="261936"/>
                <a:chOff x="1312072" y="447672"/>
                <a:chExt cx="261936" cy="261936"/>
              </a:xfrm>
            </p:grpSpPr>
            <p:sp>
              <p:nvSpPr>
                <p:cNvPr id="11" name="타원 10"/>
                <p:cNvSpPr/>
                <p:nvPr/>
              </p:nvSpPr>
              <p:spPr>
                <a:xfrm flipH="1">
                  <a:off x="1312072" y="447672"/>
                  <a:ext cx="261936" cy="261936"/>
                </a:xfrm>
                <a:prstGeom prst="ellipse">
                  <a:avLst/>
                </a:prstGeom>
                <a:solidFill>
                  <a:srgbClr val="4499F7"/>
                </a:solidFill>
                <a:ln w="69850">
                  <a:noFill/>
                </a:ln>
                <a:effectLst>
                  <a:outerShdw blurRad="50800" dist="38100" dir="8100000" algn="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 flipH="1">
                  <a:off x="1394940" y="532926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flipH="1">
                  <a:off x="1453576" y="532926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flipH="1">
                  <a:off x="1394940" y="591603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flipH="1">
                  <a:off x="1453576" y="591603"/>
                  <a:ext cx="29905" cy="29905"/>
                </a:xfrm>
                <a:prstGeom prst="ellipse">
                  <a:avLst/>
                </a:prstGeom>
                <a:solidFill>
                  <a:schemeClr val="bg1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37178" y="972318"/>
            <a:ext cx="2301841" cy="313557"/>
            <a:chOff x="537178" y="972318"/>
            <a:chExt cx="2301841" cy="313557"/>
          </a:xfrm>
        </p:grpSpPr>
        <p:sp>
          <p:nvSpPr>
            <p:cNvPr id="30" name="직사각형 29"/>
            <p:cNvSpPr/>
            <p:nvPr/>
          </p:nvSpPr>
          <p:spPr>
            <a:xfrm flipH="1">
              <a:off x="537178" y="972318"/>
              <a:ext cx="1066837" cy="313557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9388" lvl="0" latinLnBrk="0">
                <a:defRPr/>
              </a:pPr>
              <a:r>
                <a:rPr lang="en-US" altLang="ko-KR" sz="1000" kern="0">
                  <a:solidFill>
                    <a:srgbClr val="44546A"/>
                  </a:solidFill>
                </a:rPr>
                <a:t>Greedy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 flipH="1">
              <a:off x="1772183" y="972318"/>
              <a:ext cx="1066836" cy="313557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r>
                <a:rPr lang="en-US" altLang="ko-KR" sz="1000" kern="0">
                  <a:solidFill>
                    <a:srgbClr val="44546A"/>
                  </a:solidFill>
                </a:rPr>
                <a:t>04 page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700936" y="1042582"/>
              <a:ext cx="54187" cy="156932"/>
              <a:chOff x="2871787" y="1122365"/>
              <a:chExt cx="77757" cy="225192"/>
            </a:xfrm>
          </p:grpSpPr>
          <p:sp>
            <p:nvSpPr>
              <p:cNvPr id="34" name="이등변 삼각형 33"/>
              <p:cNvSpPr/>
              <p:nvPr/>
            </p:nvSpPr>
            <p:spPr>
              <a:xfrm>
                <a:off x="2871787" y="1122365"/>
                <a:ext cx="77757" cy="67032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0800000">
                <a:off x="2871787" y="1280525"/>
                <a:ext cx="77757" cy="67032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Freeform 11"/>
            <p:cNvSpPr>
              <a:spLocks noEditPoints="1"/>
            </p:cNvSpPr>
            <p:nvPr/>
          </p:nvSpPr>
          <p:spPr>
            <a:xfrm>
              <a:off x="628109" y="1050363"/>
              <a:ext cx="137005" cy="16820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2F77E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 flipH="1">
            <a:off x="537176" y="1402020"/>
            <a:ext cx="11654821" cy="5541233"/>
          </a:xfrm>
          <a:prstGeom prst="rect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latinLnBrk="0">
              <a:defRPr/>
            </a:pPr>
            <a:endParaRPr lang="ko-KR" altLang="en-US" sz="2400">
              <a:solidFill>
                <a:srgbClr val="44546A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가장 많은 원소를 커버하는 부분집합을 선택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에서 꺼내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Cover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 추가한다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반복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142" name="TextBox 47"/>
          <p:cNvSpPr txBox="1"/>
          <p:nvPr/>
        </p:nvSpPr>
        <p:spPr>
          <a:xfrm>
            <a:off x="1040283" y="4996550"/>
            <a:ext cx="2290827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sp>
        <p:nvSpPr>
          <p:cNvPr id="143" name="TextBox 47"/>
          <p:cNvSpPr txBox="1"/>
          <p:nvPr/>
        </p:nvSpPr>
        <p:spPr>
          <a:xfrm>
            <a:off x="3596403" y="499655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sp>
        <p:nvSpPr>
          <p:cNvPr id="144" name="TextBox 47"/>
          <p:cNvSpPr txBox="1"/>
          <p:nvPr/>
        </p:nvSpPr>
        <p:spPr>
          <a:xfrm>
            <a:off x="6425571" y="4996550"/>
            <a:ext cx="222027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145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48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49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  <p:sp>
        <p:nvSpPr>
          <p:cNvPr id="150" name="TextBox 47"/>
          <p:cNvSpPr txBox="1"/>
          <p:nvPr/>
        </p:nvSpPr>
        <p:spPr>
          <a:xfrm>
            <a:off x="6425571" y="6088085"/>
            <a:ext cx="1992375" cy="360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10 }</a:t>
            </a:r>
          </a:p>
        </p:txBody>
      </p:sp>
      <p:sp>
        <p:nvSpPr>
          <p:cNvPr id="151" name="TextBox 47"/>
          <p:cNvSpPr txBox="1"/>
          <p:nvPr/>
        </p:nvSpPr>
        <p:spPr>
          <a:xfrm>
            <a:off x="4167902" y="6091925"/>
            <a:ext cx="19923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9 }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829453" y="4614278"/>
            <a:ext cx="10896600" cy="2062512"/>
            <a:chOff x="765174" y="2747612"/>
            <a:chExt cx="10896600" cy="2062512"/>
          </a:xfrm>
        </p:grpSpPr>
        <p:sp>
          <p:nvSpPr>
            <p:cNvPr id="153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4" name="TextBox 47"/>
            <p:cNvSpPr txBox="1"/>
            <p:nvPr/>
          </p:nvSpPr>
          <p:spPr>
            <a:xfrm>
              <a:off x="3300662" y="2747612"/>
              <a:ext cx="5590676" cy="3177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561958" y="3034206"/>
            <a:ext cx="6094476" cy="1154889"/>
            <a:chOff x="3048762" y="1478785"/>
            <a:chExt cx="6094476" cy="1154889"/>
          </a:xfrm>
        </p:grpSpPr>
        <p:sp>
          <p:nvSpPr>
            <p:cNvPr id="157" name="TextBox 47"/>
            <p:cNvSpPr txBox="1"/>
            <p:nvPr/>
          </p:nvSpPr>
          <p:spPr>
            <a:xfrm>
              <a:off x="3048762" y="1658480"/>
              <a:ext cx="6094476" cy="9751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2, 3, 4, 5, 7, 8 }</a:t>
              </a:r>
            </a:p>
            <a:p>
              <a:pPr marL="182563" lvl="0" latinLnBrk="0">
                <a:defRPr/>
              </a:pPr>
              <a:endPara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8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sz="1500" b="1" kern="0">
                  <a:solidFill>
                    <a:schemeClr val="lt1"/>
                  </a:solidFill>
                </a:rPr>
                <a:t>Cover</a:t>
              </a:r>
            </a:p>
          </p:txBody>
        </p:sp>
      </p:grpSp>
      <p:cxnSp>
        <p:nvCxnSpPr>
          <p:cNvPr id="159" name="선 158"/>
          <p:cNvCxnSpPr/>
          <p:nvPr/>
        </p:nvCxnSpPr>
        <p:spPr>
          <a:xfrm>
            <a:off x="7788458" y="2366293"/>
            <a:ext cx="9839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/>
          <p:nvPr/>
        </p:nvCxnSpPr>
        <p:spPr>
          <a:xfrm flipV="1">
            <a:off x="9098028" y="2358421"/>
            <a:ext cx="485224" cy="3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5462150" y="1824122"/>
            <a:ext cx="6094476" cy="879073"/>
            <a:chOff x="3048762" y="1478785"/>
            <a:chExt cx="6094476" cy="879073"/>
          </a:xfrm>
        </p:grpSpPr>
        <p:sp>
          <p:nvSpPr>
            <p:cNvPr id="138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</a:t>
              </a:r>
              <a:r>
                <a:rPr lang="en-US" altLang="ko-KR" sz="1800" ker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6,</a:t>
              </a:r>
              <a:r>
                <a:rPr lang="ko-KR" altLang="en-US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cxnSp>
        <p:nvCxnSpPr>
          <p:cNvPr id="164" name="선 163"/>
          <p:cNvCxnSpPr/>
          <p:nvPr/>
        </p:nvCxnSpPr>
        <p:spPr>
          <a:xfrm>
            <a:off x="8551502" y="2358125"/>
            <a:ext cx="864108" cy="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66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67" name="가로 글상자 166"/>
          <p:cNvSpPr txBox="1"/>
          <p:nvPr/>
        </p:nvSpPr>
        <p:spPr>
          <a:xfrm>
            <a:off x="7909606" y="3402035"/>
            <a:ext cx="2750442" cy="36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, 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3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/>
      <p:bldP spid="166" grpId="0" animBg="1"/>
      <p:bldP spid="16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5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14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15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20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22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4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25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6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8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9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40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41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grpSp>
        <p:nvGrpSpPr>
          <p:cNvPr id="45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143" name="TextBox 47"/>
          <p:cNvSpPr txBox="1"/>
          <p:nvPr/>
        </p:nvSpPr>
        <p:spPr>
          <a:xfrm>
            <a:off x="3596403" y="4996550"/>
            <a:ext cx="2563876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sp>
        <p:nvSpPr>
          <p:cNvPr id="48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45" name="TextBox 47"/>
          <p:cNvSpPr txBox="1"/>
          <p:nvPr/>
        </p:nvSpPr>
        <p:spPr>
          <a:xfrm>
            <a:off x="8807064" y="4996550"/>
            <a:ext cx="2748024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</p:txBody>
      </p:sp>
      <p:sp>
        <p:nvSpPr>
          <p:cNvPr id="146" name="TextBox 47"/>
          <p:cNvSpPr txBox="1"/>
          <p:nvPr/>
        </p:nvSpPr>
        <p:spPr>
          <a:xfrm>
            <a:off x="1033932" y="5545825"/>
            <a:ext cx="2290827" cy="36729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47" name="TextBox 47"/>
          <p:cNvSpPr txBox="1"/>
          <p:nvPr/>
        </p:nvSpPr>
        <p:spPr>
          <a:xfrm>
            <a:off x="3602753" y="5549000"/>
            <a:ext cx="2563876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</a:p>
        </p:txBody>
      </p:sp>
      <p:sp>
        <p:nvSpPr>
          <p:cNvPr id="148" name="TextBox 47"/>
          <p:cNvSpPr txBox="1"/>
          <p:nvPr/>
        </p:nvSpPr>
        <p:spPr>
          <a:xfrm>
            <a:off x="6444623" y="5549000"/>
            <a:ext cx="21955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4, 5, 6, 7 }</a:t>
            </a:r>
          </a:p>
        </p:txBody>
      </p:sp>
      <p:sp>
        <p:nvSpPr>
          <p:cNvPr id="149" name="TextBox 47"/>
          <p:cNvSpPr txBox="1"/>
          <p:nvPr/>
        </p:nvSpPr>
        <p:spPr>
          <a:xfrm>
            <a:off x="8844433" y="5549000"/>
            <a:ext cx="2589278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8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4, 8 }</a:t>
            </a:r>
          </a:p>
        </p:txBody>
      </p:sp>
      <p:sp>
        <p:nvSpPr>
          <p:cNvPr id="150" name="TextBox 47"/>
          <p:cNvSpPr txBox="1"/>
          <p:nvPr/>
        </p:nvSpPr>
        <p:spPr>
          <a:xfrm>
            <a:off x="6425571" y="6088085"/>
            <a:ext cx="1992375" cy="3600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10 }</a:t>
            </a:r>
          </a:p>
        </p:txBody>
      </p:sp>
      <p:sp>
        <p:nvSpPr>
          <p:cNvPr id="151" name="TextBox 47"/>
          <p:cNvSpPr txBox="1"/>
          <p:nvPr/>
        </p:nvSpPr>
        <p:spPr>
          <a:xfrm>
            <a:off x="4167902" y="6091925"/>
            <a:ext cx="1992375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6, 9 }</a:t>
            </a:r>
          </a:p>
        </p:txBody>
      </p:sp>
      <p:sp>
        <p:nvSpPr>
          <p:cNvPr id="159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가장 많은 원소를 커버하는 부분집합을 선택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에서 꺼내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Cover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에 추가한다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반복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5462150" y="1824122"/>
            <a:ext cx="6094476" cy="879073"/>
            <a:chOff x="3048762" y="1478785"/>
            <a:chExt cx="6094476" cy="879073"/>
          </a:xfrm>
        </p:grpSpPr>
        <p:sp>
          <p:nvSpPr>
            <p:cNvPr id="138" name="TextBox 47"/>
            <p:cNvSpPr txBox="1"/>
            <p:nvPr/>
          </p:nvSpPr>
          <p:spPr>
            <a:xfrm>
              <a:off x="3048762" y="1658480"/>
              <a:ext cx="6094476" cy="6993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1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sp>
        <p:nvSpPr>
          <p:cNvPr id="164" name="TextBox 47"/>
          <p:cNvSpPr txBox="1"/>
          <p:nvPr/>
        </p:nvSpPr>
        <p:spPr>
          <a:xfrm>
            <a:off x="5561958" y="3213901"/>
            <a:ext cx="6094476" cy="97519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2, 3, 4, 5, 7, 8 }</a:t>
            </a:r>
          </a:p>
          <a:p>
            <a:pPr marL="182563" lvl="0" latinLnBrk="0">
              <a:defRPr/>
            </a:pPr>
            <a:endParaRPr lang="en-US" altLang="ko-KR" sz="18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endParaRPr lang="en-US" altLang="ko-KR" sz="11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5" name="TextBox 47"/>
          <p:cNvSpPr txBox="1"/>
          <p:nvPr/>
        </p:nvSpPr>
        <p:spPr>
          <a:xfrm>
            <a:off x="7271729" y="3034206"/>
            <a:ext cx="2674933" cy="319535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500" b="1" kern="0">
                <a:solidFill>
                  <a:schemeClr val="lt1"/>
                </a:solidFill>
              </a:rPr>
              <a:t>Cover</a:t>
            </a:r>
          </a:p>
        </p:txBody>
      </p:sp>
      <p:sp>
        <p:nvSpPr>
          <p:cNvPr id="166" name="가로 글상자 165"/>
          <p:cNvSpPr txBox="1"/>
          <p:nvPr/>
        </p:nvSpPr>
        <p:spPr>
          <a:xfrm>
            <a:off x="7909606" y="3402035"/>
            <a:ext cx="2750442" cy="36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, 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5, 6, 7, 9, 10 }</a:t>
            </a:r>
            <a:endParaRPr lang="en-US" altLang="ko-KR"/>
          </a:p>
        </p:txBody>
      </p:sp>
      <p:sp>
        <p:nvSpPr>
          <p:cNvPr id="160" name="가로 글상자 159"/>
          <p:cNvSpPr txBox="1"/>
          <p:nvPr/>
        </p:nvSpPr>
        <p:spPr>
          <a:xfrm>
            <a:off x="5572989" y="3758601"/>
            <a:ext cx="2837034" cy="363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, 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cxnSp>
        <p:nvCxnSpPr>
          <p:cNvPr id="168" name="선 167"/>
          <p:cNvCxnSpPr/>
          <p:nvPr/>
        </p:nvCxnSpPr>
        <p:spPr>
          <a:xfrm flipV="1">
            <a:off x="8697979" y="2348896"/>
            <a:ext cx="216027" cy="3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47"/>
          <p:cNvSpPr txBox="1"/>
          <p:nvPr/>
        </p:nvSpPr>
        <p:spPr>
          <a:xfrm>
            <a:off x="1040283" y="4996550"/>
            <a:ext cx="2290827" cy="36412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</a:t>
            </a:r>
          </a:p>
        </p:txBody>
      </p:sp>
      <p:sp>
        <p:nvSpPr>
          <p:cNvPr id="172" name="TextBox 47"/>
          <p:cNvSpPr txBox="1"/>
          <p:nvPr/>
        </p:nvSpPr>
        <p:spPr>
          <a:xfrm>
            <a:off x="6425571" y="4996550"/>
            <a:ext cx="2220274" cy="3641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grpSp>
        <p:nvGrpSpPr>
          <p:cNvPr id="152" name="그룹 151"/>
          <p:cNvGrpSpPr/>
          <p:nvPr/>
        </p:nvGrpSpPr>
        <p:grpSpPr>
          <a:xfrm>
            <a:off x="829453" y="4614278"/>
            <a:ext cx="10896600" cy="2062512"/>
            <a:chOff x="765174" y="2747612"/>
            <a:chExt cx="10896600" cy="2062512"/>
          </a:xfrm>
        </p:grpSpPr>
        <p:sp>
          <p:nvSpPr>
            <p:cNvPr id="153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4" name="TextBox 47"/>
            <p:cNvSpPr txBox="1"/>
            <p:nvPr/>
          </p:nvSpPr>
          <p:spPr>
            <a:xfrm>
              <a:off x="3300662" y="2747612"/>
              <a:ext cx="5590676" cy="3177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/>
      <p:bldP spid="168" grpId="2" animBg="1"/>
      <p:bldP spid="1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068" y="2003890"/>
            <a:ext cx="4109085" cy="2652701"/>
          </a:xfrm>
          <a:prstGeom prst="rect">
            <a:avLst/>
          </a:prstGeom>
        </p:spPr>
      </p:pic>
      <p:grpSp>
        <p:nvGrpSpPr>
          <p:cNvPr id="156" name="그룹 155"/>
          <p:cNvGrpSpPr/>
          <p:nvPr/>
        </p:nvGrpSpPr>
        <p:grpSpPr>
          <a:xfrm>
            <a:off x="5585332" y="1847963"/>
            <a:ext cx="6094476" cy="1154889"/>
            <a:chOff x="3048762" y="1478785"/>
            <a:chExt cx="6094476" cy="1154889"/>
          </a:xfrm>
        </p:grpSpPr>
        <p:sp>
          <p:nvSpPr>
            <p:cNvPr id="157" name="TextBox 47"/>
            <p:cNvSpPr txBox="1"/>
            <p:nvPr/>
          </p:nvSpPr>
          <p:spPr>
            <a:xfrm>
              <a:off x="3048762" y="1658480"/>
              <a:ext cx="6094476" cy="9751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S1 = {1, 2, 3, 8 }, 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2, 3, 4, 5, 7, 8 },</a:t>
              </a: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5, 6, 7,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8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sz="1500" b="1" kern="0">
                  <a:solidFill>
                    <a:schemeClr val="lt1"/>
                  </a:solidFill>
                </a:rPr>
                <a:t>Cover</a:t>
              </a:r>
            </a:p>
          </p:txBody>
        </p:sp>
      </p:grpSp>
      <p:sp>
        <p:nvSpPr>
          <p:cNvPr id="159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S</a:t>
            </a:r>
            <a:r>
              <a:rPr lang="en-US" altLang="ko-KR" sz="14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의 결과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(Cover)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를 반환한다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5589947" y="3079869"/>
            <a:ext cx="6113530" cy="1385451"/>
            <a:chOff x="5589947" y="3079869"/>
            <a:chExt cx="6113530" cy="1385451"/>
          </a:xfrm>
        </p:grpSpPr>
        <p:sp>
          <p:nvSpPr>
            <p:cNvPr id="160" name="가로 글상자 159"/>
            <p:cNvSpPr txBox="1"/>
            <p:nvPr/>
          </p:nvSpPr>
          <p:spPr>
            <a:xfrm>
              <a:off x="5589947" y="3308629"/>
              <a:ext cx="6113530" cy="1156691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1400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en-US" altLang="ko-KR" sz="1400">
                  <a:solidFill>
                    <a:schemeClr val="dk1"/>
                  </a:solidFill>
                </a:rPr>
                <a:t>1</a:t>
              </a:r>
              <a:r>
                <a:rPr lang="ko-KR" altLang="en-US" sz="1400">
                  <a:solidFill>
                    <a:schemeClr val="dk1"/>
                  </a:solidFill>
                </a:rPr>
                <a:t>번</a:t>
              </a:r>
              <a:r>
                <a:rPr lang="en-US" altLang="ko-KR" sz="1400">
                  <a:solidFill>
                    <a:schemeClr val="dk1"/>
                  </a:solidFill>
                </a:rPr>
                <a:t>,</a:t>
              </a:r>
              <a:r>
                <a:rPr lang="ko-KR" altLang="en-US" sz="1400">
                  <a:solidFill>
                    <a:schemeClr val="dk1"/>
                  </a:solidFill>
                </a:rPr>
                <a:t> </a:t>
              </a:r>
              <a:r>
                <a:rPr lang="en-US" altLang="ko-KR" sz="1400">
                  <a:solidFill>
                    <a:schemeClr val="dk1"/>
                  </a:solidFill>
                </a:rPr>
                <a:t>4</a:t>
              </a:r>
              <a:r>
                <a:rPr lang="ko-KR" altLang="en-US" sz="1400">
                  <a:solidFill>
                    <a:schemeClr val="dk1"/>
                  </a:solidFill>
                </a:rPr>
                <a:t>번</a:t>
              </a:r>
              <a:r>
                <a:rPr lang="en-US" altLang="ko-KR" sz="1400">
                  <a:solidFill>
                    <a:schemeClr val="dk1"/>
                  </a:solidFill>
                </a:rPr>
                <a:t>,</a:t>
              </a:r>
              <a:r>
                <a:rPr lang="ko-KR" altLang="en-US" sz="1400">
                  <a:solidFill>
                    <a:schemeClr val="dk1"/>
                  </a:solidFill>
                </a:rPr>
                <a:t> </a:t>
              </a:r>
              <a:r>
                <a:rPr lang="en-US" altLang="ko-KR" sz="1400">
                  <a:solidFill>
                    <a:schemeClr val="dk1"/>
                  </a:solidFill>
                </a:rPr>
                <a:t>6</a:t>
              </a:r>
              <a:r>
                <a:rPr lang="ko-KR" altLang="en-US" sz="1400">
                  <a:solidFill>
                    <a:schemeClr val="dk1"/>
                  </a:solidFill>
                </a:rPr>
                <a:t>번 마을에 학교를 세우면</a:t>
              </a:r>
            </a:p>
            <a:p>
              <a:pPr lvl="0" algn="ctr">
                <a:defRPr/>
              </a:pPr>
              <a:r>
                <a:rPr lang="ko-KR" altLang="en-US" sz="1400">
                  <a:solidFill>
                    <a:schemeClr val="dk1"/>
                  </a:solidFill>
                </a:rPr>
                <a:t>모든 마을이 </a:t>
              </a:r>
              <a:r>
                <a:rPr lang="en-US" altLang="ko-KR" sz="1400">
                  <a:solidFill>
                    <a:schemeClr val="dk1"/>
                  </a:solidFill>
                </a:rPr>
                <a:t>15</a:t>
              </a:r>
              <a:r>
                <a:rPr lang="ko-KR" altLang="en-US" sz="1400">
                  <a:solidFill>
                    <a:schemeClr val="dk1"/>
                  </a:solidFill>
                </a:rPr>
                <a:t>분 이내에 </a:t>
              </a:r>
              <a:r>
                <a:rPr lang="en-US" altLang="ko-KR" sz="1400">
                  <a:solidFill>
                    <a:schemeClr val="dk1"/>
                  </a:solidFill>
                </a:rPr>
                <a:t>(</a:t>
              </a:r>
              <a:r>
                <a:rPr lang="ko-KR" altLang="en-US" sz="1400">
                  <a:solidFill>
                    <a:schemeClr val="dk1"/>
                  </a:solidFill>
                </a:rPr>
                <a:t>즉</a:t>
              </a:r>
              <a:r>
                <a:rPr lang="en-US" altLang="ko-KR" sz="1400">
                  <a:solidFill>
                    <a:schemeClr val="dk1"/>
                  </a:solidFill>
                </a:rPr>
                <a:t>,</a:t>
              </a:r>
              <a:r>
                <a:rPr lang="ko-KR" altLang="en-US" sz="1400">
                  <a:solidFill>
                    <a:schemeClr val="dk1"/>
                  </a:solidFill>
                </a:rPr>
                <a:t> 하나의 간선으로</a:t>
              </a:r>
              <a:r>
                <a:rPr lang="en-US" altLang="ko-KR" sz="1400">
                  <a:solidFill>
                    <a:schemeClr val="dk1"/>
                  </a:solidFill>
                </a:rPr>
                <a:t>)</a:t>
              </a:r>
              <a:endParaRPr lang="ko-KR" altLang="en-US" sz="1400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 sz="1400">
                  <a:solidFill>
                    <a:schemeClr val="dk1"/>
                  </a:solidFill>
                </a:rPr>
                <a:t>접근할 수 있다</a:t>
              </a:r>
              <a:r>
                <a:rPr lang="en-US" altLang="ko-KR" sz="1400">
                  <a:solidFill>
                    <a:schemeClr val="dk1"/>
                  </a:solidFill>
                </a:rPr>
                <a:t>.</a:t>
              </a:r>
              <a:endParaRPr lang="ko-KR" altLang="en-US" sz="1400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 sz="140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61" name="TextBox 47"/>
            <p:cNvSpPr txBox="1"/>
            <p:nvPr/>
          </p:nvSpPr>
          <p:spPr>
            <a:xfrm>
              <a:off x="7272196" y="3079869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문제 해결</a:t>
              </a: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277867" y="4795486"/>
            <a:ext cx="9847564" cy="2044642"/>
            <a:chOff x="4169963" y="3079869"/>
            <a:chExt cx="9847564" cy="2044642"/>
          </a:xfrm>
        </p:grpSpPr>
        <p:sp>
          <p:nvSpPr>
            <p:cNvPr id="164" name="가로 글상자 159"/>
            <p:cNvSpPr txBox="1"/>
            <p:nvPr/>
          </p:nvSpPr>
          <p:spPr>
            <a:xfrm>
              <a:off x="4169963" y="3308629"/>
              <a:ext cx="9847564" cy="1815882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en-US" altLang="ko-KR" sz="1400" dirty="0">
                <a:solidFill>
                  <a:schemeClr val="dk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dk1"/>
                  </a:solidFill>
                </a:rPr>
                <a:t>1.</a:t>
              </a:r>
              <a:r>
                <a:rPr lang="ko-KR" altLang="en-US" sz="1400" dirty="0">
                  <a:solidFill>
                    <a:schemeClr val="dk1"/>
                  </a:solidFill>
                </a:rPr>
                <a:t> 루프를 반복하는 횟수</a:t>
              </a:r>
              <a:r>
                <a:rPr lang="en-US" altLang="ko-KR" sz="1400" dirty="0">
                  <a:solidFill>
                    <a:schemeClr val="dk1"/>
                  </a:solidFill>
                </a:rPr>
                <a:t>:</a:t>
              </a:r>
              <a:r>
                <a:rPr lang="ko-KR" altLang="en-US" sz="1400" dirty="0">
                  <a:solidFill>
                    <a:schemeClr val="dk1"/>
                  </a:solidFill>
                </a:rPr>
                <a:t> 최대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n번</a:t>
              </a:r>
              <a:endParaRPr lang="ko-KR" altLang="en-US" sz="1400" dirty="0">
                <a:solidFill>
                  <a:schemeClr val="dk1"/>
                </a:solidFill>
              </a:endParaRP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dk1"/>
                  </a:solidFill>
                </a:rPr>
                <a:t>2.</a:t>
              </a:r>
              <a:r>
                <a:rPr lang="ko-KR" altLang="en-US" sz="1400" dirty="0">
                  <a:solidFill>
                    <a:schemeClr val="dk1"/>
                  </a:solidFill>
                </a:rPr>
                <a:t> 전체 집합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F의</a:t>
              </a:r>
              <a:r>
                <a:rPr lang="ko-KR" altLang="en-US" sz="1400" dirty="0">
                  <a:solidFill>
                    <a:schemeClr val="dk1"/>
                  </a:solidFill>
                </a:rPr>
                <a:t> 원소를 가장 많이 포함하는 집합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S</a:t>
              </a:r>
              <a:r>
                <a:rPr lang="ko-KR" altLang="en-US" sz="1100" dirty="0" err="1">
                  <a:solidFill>
                    <a:schemeClr val="dk1"/>
                  </a:solidFill>
                </a:rPr>
                <a:t>i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를</a:t>
              </a:r>
              <a:r>
                <a:rPr lang="ko-KR" altLang="en-US" sz="1400" dirty="0">
                  <a:solidFill>
                    <a:schemeClr val="dk1"/>
                  </a:solidFill>
                </a:rPr>
                <a:t> 찾을 때 걸리는 시간 복잡도</a:t>
              </a:r>
              <a:r>
                <a:rPr lang="en-US" altLang="ko-KR" sz="1400" dirty="0">
                  <a:solidFill>
                    <a:schemeClr val="dk1"/>
                  </a:solidFill>
                </a:rPr>
                <a:t>: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O</a:t>
              </a:r>
              <a:r>
                <a:rPr lang="ko-KR" altLang="en-US" sz="1400" dirty="0">
                  <a:solidFill>
                    <a:schemeClr val="dk1"/>
                  </a:solidFill>
                </a:rPr>
                <a:t>(n²)</a:t>
              </a: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dk1"/>
                  </a:solidFill>
                </a:rPr>
                <a:t>3.</a:t>
              </a:r>
              <a:r>
                <a:rPr lang="ko-KR" altLang="en-US" sz="1400" dirty="0">
                  <a:solidFill>
                    <a:schemeClr val="dk1"/>
                  </a:solidFill>
                </a:rPr>
                <a:t> 집합 </a:t>
              </a:r>
              <a:r>
                <a:rPr lang="en-US" altLang="ko-KR" sz="1400" dirty="0">
                  <a:solidFill>
                    <a:schemeClr val="dk1"/>
                  </a:solidFill>
                </a:rPr>
                <a:t>F</a:t>
              </a:r>
              <a:r>
                <a:rPr lang="ko-KR" altLang="en-US" sz="1400" dirty="0">
                  <a:solidFill>
                    <a:schemeClr val="dk1"/>
                  </a:solidFill>
                </a:rPr>
                <a:t>에서 집합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Si를</a:t>
              </a:r>
              <a:r>
                <a:rPr lang="ko-KR" altLang="en-US" sz="1400" dirty="0">
                  <a:solidFill>
                    <a:schemeClr val="dk1"/>
                  </a:solidFill>
                </a:rPr>
                <a:t> 빼는 연산</a:t>
              </a:r>
              <a:r>
                <a:rPr lang="en-US" altLang="ko-KR" sz="1400" dirty="0">
                  <a:solidFill>
                    <a:schemeClr val="dk1"/>
                  </a:solidFill>
                </a:rPr>
                <a:t>: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O</a:t>
              </a:r>
              <a:r>
                <a:rPr lang="ko-KR" altLang="en-US" sz="1400" dirty="0">
                  <a:solidFill>
                    <a:schemeClr val="dk1"/>
                  </a:solidFill>
                </a:rPr>
                <a:t>(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n</a:t>
              </a:r>
              <a:r>
                <a:rPr lang="ko-KR" altLang="en-US" sz="1400" dirty="0">
                  <a:solidFill>
                    <a:schemeClr val="dk1"/>
                  </a:solidFill>
                </a:rPr>
                <a:t>)</a:t>
              </a: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dk1"/>
                  </a:solidFill>
                </a:rPr>
                <a:t>4.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S</a:t>
              </a:r>
              <a:r>
                <a:rPr lang="ko-KR" altLang="en-US" sz="1100" dirty="0" err="1">
                  <a:solidFill>
                    <a:schemeClr val="dk1"/>
                  </a:solidFill>
                </a:rPr>
                <a:t>i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를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cover에</a:t>
              </a:r>
              <a:r>
                <a:rPr lang="ko-KR" altLang="en-US" sz="1400" dirty="0">
                  <a:solidFill>
                    <a:schemeClr val="dk1"/>
                  </a:solidFill>
                </a:rPr>
                <a:t> 추가하고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F에서</a:t>
              </a:r>
              <a:r>
                <a:rPr lang="ko-KR" altLang="en-US" sz="1400" dirty="0">
                  <a:solidFill>
                    <a:schemeClr val="dk1"/>
                  </a:solidFill>
                </a:rPr>
                <a:t> 빼는 연산</a:t>
              </a:r>
              <a:r>
                <a:rPr lang="en-US" altLang="ko-KR" sz="1400" dirty="0">
                  <a:solidFill>
                    <a:schemeClr val="dk1"/>
                  </a:solidFill>
                </a:rPr>
                <a:t>: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dk1"/>
                  </a:solidFill>
                </a:rPr>
                <a:t>O</a:t>
              </a:r>
              <a:r>
                <a:rPr lang="ko-KR" altLang="en-US" sz="1400" dirty="0">
                  <a:solidFill>
                    <a:schemeClr val="dk1"/>
                  </a:solidFill>
                </a:rPr>
                <a:t>(1)</a:t>
              </a:r>
            </a:p>
            <a:p>
              <a:pPr lvl="0">
                <a:defRPr/>
              </a:pPr>
              <a:endParaRPr lang="ko-KR" altLang="en-US" sz="1400" dirty="0">
                <a:solidFill>
                  <a:schemeClr val="dk1"/>
                </a:solidFill>
              </a:endParaRP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dk1"/>
                  </a:solidFill>
                </a:rPr>
                <a:t>5.</a:t>
              </a:r>
              <a:r>
                <a:rPr lang="ko-KR" altLang="en-US" sz="1400" dirty="0">
                  <a:solidFill>
                    <a:schemeClr val="dk1"/>
                  </a:solidFill>
                </a:rPr>
                <a:t> 따라서</a:t>
              </a:r>
              <a:r>
                <a:rPr lang="en-US" altLang="ko-KR" sz="1400" dirty="0">
                  <a:solidFill>
                    <a:schemeClr val="dk1"/>
                  </a:solidFill>
                </a:rPr>
                <a:t>,</a:t>
              </a: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dk1"/>
                  </a:solidFill>
                </a:rPr>
                <a:t>전체 시간 복잡도는 </a:t>
              </a:r>
              <a:r>
                <a:rPr lang="ko-KR" altLang="en-US" sz="1400" b="1" dirty="0" err="1">
                  <a:solidFill>
                    <a:schemeClr val="dk1"/>
                  </a:solidFill>
                </a:rPr>
                <a:t>O</a:t>
              </a:r>
              <a:r>
                <a:rPr lang="ko-KR" altLang="en-US" sz="1400" b="1" dirty="0">
                  <a:solidFill>
                    <a:schemeClr val="dk1"/>
                  </a:solidFill>
                </a:rPr>
                <a:t>(</a:t>
              </a:r>
              <a:r>
                <a:rPr lang="ko-KR" altLang="en-US" sz="1400" b="1" dirty="0" err="1">
                  <a:solidFill>
                    <a:schemeClr val="dk1"/>
                  </a:solidFill>
                </a:rPr>
                <a:t>n</a:t>
              </a:r>
              <a:r>
                <a:rPr lang="en-US" altLang="ko-KR" sz="1400" b="1" dirty="0">
                  <a:solidFill>
                    <a:schemeClr val="dk1"/>
                  </a:solidFill>
                </a:rPr>
                <a:t>³</a:t>
              </a:r>
              <a:r>
                <a:rPr lang="ko-KR" altLang="en-US" sz="1400" b="1" dirty="0">
                  <a:solidFill>
                    <a:schemeClr val="dk1"/>
                  </a:solidFill>
                </a:rPr>
                <a:t>)</a:t>
              </a:r>
            </a:p>
            <a:p>
              <a:pPr lvl="0" algn="ctr">
                <a:defRPr/>
              </a:pPr>
              <a:r>
                <a:rPr lang="ko-KR" altLang="en-US" sz="1400" dirty="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65" name="TextBox 47"/>
            <p:cNvSpPr txBox="1"/>
            <p:nvPr/>
          </p:nvSpPr>
          <p:spPr>
            <a:xfrm>
              <a:off x="7272196" y="3079869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복잡도 계산</a:t>
              </a:r>
            </a:p>
          </p:txBody>
        </p:sp>
      </p:grpSp>
      <p:sp>
        <p:nvSpPr>
          <p:cNvPr id="166" name="아래쪽 화살표 165"/>
          <p:cNvSpPr/>
          <p:nvPr/>
        </p:nvSpPr>
        <p:spPr>
          <a:xfrm>
            <a:off x="8393624" y="4387583"/>
            <a:ext cx="615951" cy="80617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4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2" animBg="1"/>
      <p:bldP spid="166" grpId="1" animBg="1"/>
      <p:bldP spid="166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Brute Force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77473"/>
            <a:ext cx="5610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최적의 답</a:t>
            </a:r>
            <a:r>
              <a:rPr lang="en-US" altLang="ko-KR" b="1" dirty="0">
                <a:solidFill>
                  <a:schemeClr val="accent1"/>
                </a:solidFill>
              </a:rPr>
              <a:t>(Optimal Solution)</a:t>
            </a:r>
            <a:r>
              <a:rPr lang="ko-KR" altLang="en-US" b="1" dirty="0">
                <a:solidFill>
                  <a:schemeClr val="accent1"/>
                </a:solidFill>
              </a:rPr>
              <a:t>은 아닐 수 있다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54" name="가로 글상자 153"/>
          <p:cNvSpPr txBox="1"/>
          <p:nvPr/>
        </p:nvSpPr>
        <p:spPr>
          <a:xfrm>
            <a:off x="6096000" y="5056034"/>
            <a:ext cx="5219468" cy="641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n³)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가지며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</a:p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에 비해 훨씬 짧은 수준이다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그리디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(Greedy)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902" y="2218982"/>
            <a:ext cx="4765915" cy="3076730"/>
          </a:xfrm>
          <a:prstGeom prst="rect">
            <a:avLst/>
          </a:prstGeom>
        </p:spPr>
      </p:pic>
      <p:sp>
        <p:nvSpPr>
          <p:cNvPr id="155" name="가로 글상자 154"/>
          <p:cNvSpPr txBox="1"/>
          <p:nvPr/>
        </p:nvSpPr>
        <p:spPr>
          <a:xfrm>
            <a:off x="710576" y="5011603"/>
            <a:ext cx="5166874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1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4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13209"/>
            <a:ext cx="3567112" cy="2776537"/>
          </a:xfrm>
          <a:prstGeom prst="rect">
            <a:avLst/>
          </a:prstGeom>
        </p:spPr>
      </p:pic>
      <p:sp>
        <p:nvSpPr>
          <p:cNvPr id="148" name="순서도: 연결자 147"/>
          <p:cNvSpPr/>
          <p:nvPr/>
        </p:nvSpPr>
        <p:spPr>
          <a:xfrm>
            <a:off x="7903294" y="2047360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/>
      <p:bldP spid="154" grpId="3" animBg="1"/>
      <p:bldP spid="155" grpId="0" animBg="1"/>
      <p:bldP spid="148" grpId="2" animBg="1"/>
    </p:bld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1819403" y="3589706"/>
            <a:ext cx="9082494" cy="97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900" b="1">
                <a:solidFill>
                  <a:schemeClr val="accent1"/>
                </a:solidFill>
              </a:rPr>
              <a:t>그렇다면 이제 위의 집합 커버 문제 신도시 예제를</a:t>
            </a:r>
            <a:endParaRPr lang="ko-KR" altLang="en-US" sz="2900" b="1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en-US" altLang="ko-KR" sz="2900" b="1">
                <a:solidFill>
                  <a:schemeClr val="accent1"/>
                </a:solidFill>
              </a:rPr>
              <a:t>C </a:t>
            </a:r>
            <a:r>
              <a:rPr lang="ko-KR" altLang="en-US" sz="2900" b="1">
                <a:solidFill>
                  <a:schemeClr val="accent1"/>
                </a:solidFill>
              </a:rPr>
              <a:t>프로그램을 통해 확인해 보자</a:t>
            </a:r>
            <a:r>
              <a:rPr lang="en-US" altLang="ko-KR" sz="2900" b="1">
                <a:solidFill>
                  <a:schemeClr val="accent1"/>
                </a:solidFill>
              </a:rPr>
              <a:t>!</a:t>
            </a:r>
            <a:endParaRPr lang="en-US" altLang="ko-KR" sz="2900" b="1">
              <a:solidFill>
                <a:schemeClr val="accent1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C Program</a:t>
            </a:r>
          </a:p>
        </p:txBody>
      </p:sp>
    </p:spTree>
    <p:extLst>
      <p:ext uri="{BB962C8B-B14F-4D97-AF65-F5344CB8AC3E}">
        <p14:creationId xmlns:p14="http://schemas.microsoft.com/office/powerpoint/2010/main" val="6962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197341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가로 글상자 157">
            <a:extLst>
              <a:ext uri="{FF2B5EF4-FFF2-40B4-BE49-F238E27FC236}">
                <a16:creationId xmlns:a16="http://schemas.microsoft.com/office/drawing/2014/main" id="{5C82235B-544C-B28A-4ED3-7585E416259A}"/>
              </a:ext>
            </a:extLst>
          </p:cNvPr>
          <p:cNvSpPr txBox="1"/>
          <p:nvPr/>
        </p:nvSpPr>
        <p:spPr>
          <a:xfrm>
            <a:off x="7450196" y="2072549"/>
            <a:ext cx="2845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</a:rPr>
              <a:t>배열 </a:t>
            </a:r>
            <a:r>
              <a:rPr lang="en-US" altLang="ko-KR" b="1" dirty="0">
                <a:solidFill>
                  <a:srgbClr val="000000"/>
                </a:solidFill>
              </a:rPr>
              <a:t>U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원소의 전체 집합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42C471E-09B9-A4BD-9EFF-ADC4FF2FF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18317" y="2533934"/>
            <a:ext cx="4109085" cy="26527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CA0D56-B65E-164A-5404-A3294EBEF0C7}"/>
              </a:ext>
            </a:extLst>
          </p:cNvPr>
          <p:cNvSpPr txBox="1"/>
          <p:nvPr/>
        </p:nvSpPr>
        <p:spPr>
          <a:xfrm>
            <a:off x="5747998" y="5241186"/>
            <a:ext cx="623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 = {  1, 2, 3, 4, 5, 6, 7, 8, 9, 10 }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456F91-BFC8-4AC0-043A-23C35160E106}"/>
              </a:ext>
            </a:extLst>
          </p:cNvPr>
          <p:cNvSpPr/>
          <p:nvPr/>
        </p:nvSpPr>
        <p:spPr>
          <a:xfrm>
            <a:off x="6743700" y="2025754"/>
            <a:ext cx="4269580" cy="378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7F34AA-C286-203A-CA89-B4AA7CDC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2" y="2047420"/>
            <a:ext cx="4532387" cy="434701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9DE38B-9E16-AD3A-10CC-D9885E6DC5F8}"/>
              </a:ext>
            </a:extLst>
          </p:cNvPr>
          <p:cNvSpPr/>
          <p:nvPr/>
        </p:nvSpPr>
        <p:spPr>
          <a:xfrm>
            <a:off x="1191160" y="2407791"/>
            <a:ext cx="4269012" cy="252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::Brute Force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954" y="2208219"/>
            <a:ext cx="4765947" cy="307675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브루트포스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(Brute Force)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67948"/>
            <a:ext cx="5610984" cy="3642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b="1" u="heavy">
                <a:solidFill>
                  <a:schemeClr val="accent1"/>
                </a:solidFill>
              </a:rPr>
              <a:t>최적의 답</a:t>
            </a:r>
            <a:r>
              <a:rPr lang="en-US" altLang="ko-KR" b="1" u="heavy">
                <a:solidFill>
                  <a:schemeClr val="accent1"/>
                </a:solidFill>
              </a:rPr>
              <a:t>(Optimal Solution)</a:t>
            </a:r>
            <a:r>
              <a:rPr lang="ko-KR" altLang="en-US" b="1">
                <a:solidFill>
                  <a:schemeClr val="accent1"/>
                </a:solidFill>
              </a:rPr>
              <a:t>을 찾을 수 있다는 장점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6174301" y="5566586"/>
            <a:ext cx="5219468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가져 </a:t>
            </a:r>
            <a:r>
              <a:rPr lang="ko-KR" altLang="en-US" b="1" u="heavy" kern="0" baseline="0">
                <a:solidFill>
                  <a:srgbClr val="ff0000"/>
                </a:solidFill>
              </a:rPr>
              <a:t>실용성이 낮다</a:t>
            </a:r>
            <a:r>
              <a:rPr lang="en-US" altLang="ko-KR" b="1" u="heavy" kern="0" baseline="0">
                <a:solidFill>
                  <a:srgbClr val="ff0000"/>
                </a:solidFill>
              </a:rPr>
              <a:t>.</a:t>
            </a:r>
            <a:endParaRPr lang="en-US" altLang="ko-KR" b="1" u="heavy" kern="0" baseline="0">
              <a:solidFill>
                <a:srgbClr val="ff0000"/>
              </a:solidFill>
            </a:endParaRPr>
          </a:p>
        </p:txBody>
      </p:sp>
      <p:sp>
        <p:nvSpPr>
          <p:cNvPr id="155" name="가로 글상자 154"/>
          <p:cNvSpPr txBox="1"/>
          <p:nvPr/>
        </p:nvSpPr>
        <p:spPr>
          <a:xfrm>
            <a:off x="710576" y="5002078"/>
            <a:ext cx="4985723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2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  <a:endParaRPr lang="ko-KR" altLang="en-US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03684"/>
            <a:ext cx="3567112" cy="2776537"/>
          </a:xfrm>
          <a:prstGeom prst="rect">
            <a:avLst/>
          </a:prstGeom>
        </p:spPr>
      </p:pic>
      <p:sp>
        <p:nvSpPr>
          <p:cNvPr id="157" name="순서도: 연결자 156"/>
          <p:cNvSpPr/>
          <p:nvPr/>
        </p:nvSpPr>
        <p:spPr>
          <a:xfrm>
            <a:off x="7184537" y="2291785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3" grpId="1" animBg="1"/>
      <p:bldP spid="157" grpId="2" animBg="1"/>
      <p:bldP spid="154" grpId="3" animBg="1"/>
    </p:bld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197341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F4164D0B-5EBB-F93D-9ED1-BA788D8D38FA}"/>
              </a:ext>
            </a:extLst>
          </p:cNvPr>
          <p:cNvSpPr txBox="1"/>
          <p:nvPr/>
        </p:nvSpPr>
        <p:spPr>
          <a:xfrm>
            <a:off x="6363021" y="2104978"/>
            <a:ext cx="5019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</a:rPr>
              <a:t>배열 </a:t>
            </a:r>
            <a:r>
              <a:rPr lang="en-US" altLang="ko-KR" b="1" dirty="0">
                <a:solidFill>
                  <a:srgbClr val="000000"/>
                </a:solidFill>
              </a:rPr>
              <a:t>F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전체 집합의 부분집합으로 구성된 집합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4ABEB7-A141-B02A-46B7-9758DFFE1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18317" y="2536949"/>
            <a:ext cx="4109085" cy="26527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B68726-E7F9-340F-5EB2-CE077B370157}"/>
              </a:ext>
            </a:extLst>
          </p:cNvPr>
          <p:cNvSpPr txBox="1"/>
          <p:nvPr/>
        </p:nvSpPr>
        <p:spPr>
          <a:xfrm>
            <a:off x="7896547" y="5189650"/>
            <a:ext cx="195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8 }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F2878C-9E9A-9768-6EB8-BFC3E24ACF60}"/>
              </a:ext>
            </a:extLst>
          </p:cNvPr>
          <p:cNvSpPr/>
          <p:nvPr/>
        </p:nvSpPr>
        <p:spPr>
          <a:xfrm>
            <a:off x="6373958" y="2025754"/>
            <a:ext cx="4903642" cy="378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46F7CC-5CA6-886F-EBBB-493C4C36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2" y="2047420"/>
            <a:ext cx="4532387" cy="43470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37FFA-01D5-6E20-184A-A91D94BB0201}"/>
              </a:ext>
            </a:extLst>
          </p:cNvPr>
          <p:cNvSpPr/>
          <p:nvPr/>
        </p:nvSpPr>
        <p:spPr>
          <a:xfrm>
            <a:off x="1483481" y="2962997"/>
            <a:ext cx="3145669" cy="207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9242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197341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F4164D0B-5EBB-F93D-9ED1-BA788D8D38FA}"/>
              </a:ext>
            </a:extLst>
          </p:cNvPr>
          <p:cNvSpPr txBox="1"/>
          <p:nvPr/>
        </p:nvSpPr>
        <p:spPr>
          <a:xfrm>
            <a:off x="6363021" y="2104978"/>
            <a:ext cx="5019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</a:rPr>
              <a:t>배열 </a:t>
            </a:r>
            <a:r>
              <a:rPr lang="en-US" altLang="ko-KR" b="1" dirty="0">
                <a:solidFill>
                  <a:srgbClr val="000000"/>
                </a:solidFill>
              </a:rPr>
              <a:t>F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전체 집합의 부분집합으로 구성된 집합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4ABEB7-A141-B02A-46B7-9758DFFE1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18317" y="2474310"/>
            <a:ext cx="4109085" cy="2652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FAF083-E4B7-109B-2A9A-959E92E9D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18317" y="2536949"/>
            <a:ext cx="4109085" cy="26527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9DD55E-5F27-E38C-CB86-66239CF7534B}"/>
              </a:ext>
            </a:extLst>
          </p:cNvPr>
          <p:cNvSpPr txBox="1"/>
          <p:nvPr/>
        </p:nvSpPr>
        <p:spPr>
          <a:xfrm>
            <a:off x="7641430" y="5181562"/>
            <a:ext cx="2462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 3, 4, 8 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5F2A58-D4CA-77AF-8EC6-CF71DE933F83}"/>
              </a:ext>
            </a:extLst>
          </p:cNvPr>
          <p:cNvSpPr/>
          <p:nvPr/>
        </p:nvSpPr>
        <p:spPr>
          <a:xfrm>
            <a:off x="6373958" y="2025754"/>
            <a:ext cx="4903642" cy="378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477919-231B-7790-123D-2749CABC6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92" y="2047420"/>
            <a:ext cx="4532387" cy="43470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37FFA-01D5-6E20-184A-A91D94BB0201}"/>
              </a:ext>
            </a:extLst>
          </p:cNvPr>
          <p:cNvSpPr/>
          <p:nvPr/>
        </p:nvSpPr>
        <p:spPr>
          <a:xfrm>
            <a:off x="1483481" y="3129347"/>
            <a:ext cx="3126619" cy="221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00501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197341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F4164D0B-5EBB-F93D-9ED1-BA788D8D38FA}"/>
              </a:ext>
            </a:extLst>
          </p:cNvPr>
          <p:cNvSpPr txBox="1"/>
          <p:nvPr/>
        </p:nvSpPr>
        <p:spPr>
          <a:xfrm>
            <a:off x="6363021" y="2104978"/>
            <a:ext cx="5019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</a:rPr>
              <a:t>배열 </a:t>
            </a:r>
            <a:r>
              <a:rPr lang="en-US" altLang="ko-KR" b="1" dirty="0">
                <a:solidFill>
                  <a:srgbClr val="000000"/>
                </a:solidFill>
              </a:rPr>
              <a:t>F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전체 집합의 부분집합으로 구성된 집합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9DD55E-5F27-E38C-CB86-66239CF7534B}"/>
              </a:ext>
            </a:extLst>
          </p:cNvPr>
          <p:cNvSpPr txBox="1"/>
          <p:nvPr/>
        </p:nvSpPr>
        <p:spPr>
          <a:xfrm>
            <a:off x="7792961" y="5173435"/>
            <a:ext cx="215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1, 2,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3, 4 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5F2A58-D4CA-77AF-8EC6-CF71DE933F83}"/>
              </a:ext>
            </a:extLst>
          </p:cNvPr>
          <p:cNvSpPr/>
          <p:nvPr/>
        </p:nvSpPr>
        <p:spPr>
          <a:xfrm>
            <a:off x="6373958" y="2025754"/>
            <a:ext cx="4903642" cy="378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5BD125-9488-561A-A71E-202C4DDA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236" y="2497541"/>
            <a:ext cx="4109085" cy="26527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79A361-1A62-B1C3-1D7D-8FF1B38B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2" y="2047420"/>
            <a:ext cx="4532387" cy="434701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37FFA-01D5-6E20-184A-A91D94BB0201}"/>
              </a:ext>
            </a:extLst>
          </p:cNvPr>
          <p:cNvSpPr/>
          <p:nvPr/>
        </p:nvSpPr>
        <p:spPr>
          <a:xfrm>
            <a:off x="1443040" y="3298002"/>
            <a:ext cx="3240919" cy="250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24952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197341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가로 글상자 157">
            <a:extLst>
              <a:ext uri="{FF2B5EF4-FFF2-40B4-BE49-F238E27FC236}">
                <a16:creationId xmlns:a16="http://schemas.microsoft.com/office/drawing/2014/main" id="{6BD526E7-6EE8-17D8-C7EC-97482FACD590}"/>
              </a:ext>
            </a:extLst>
          </p:cNvPr>
          <p:cNvSpPr txBox="1"/>
          <p:nvPr/>
        </p:nvSpPr>
        <p:spPr>
          <a:xfrm>
            <a:off x="6226517" y="3185720"/>
            <a:ext cx="5291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000000"/>
                </a:solidFill>
              </a:rPr>
              <a:t>변수 </a:t>
            </a:r>
            <a:r>
              <a:rPr lang="en-US" altLang="ko-KR" b="1" dirty="0">
                <a:solidFill>
                  <a:srgbClr val="000000"/>
                </a:solidFill>
              </a:rPr>
              <a:t>n, m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각각 전체 원소의 수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집합의 개수로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000000"/>
                </a:solidFill>
              </a:rPr>
              <a:t>Set_Cover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함수에서의 매개변수로 쓰이는 변수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메인 함수에서 </a:t>
            </a:r>
            <a:r>
              <a:rPr lang="en-US" altLang="ko-KR" b="1" dirty="0" err="1">
                <a:solidFill>
                  <a:srgbClr val="000000"/>
                </a:solidFill>
              </a:rPr>
              <a:t>Set_Cover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함수 실행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5A94CD-B3E5-B94E-B148-28B3A97B40FE}"/>
              </a:ext>
            </a:extLst>
          </p:cNvPr>
          <p:cNvSpPr/>
          <p:nvPr/>
        </p:nvSpPr>
        <p:spPr>
          <a:xfrm>
            <a:off x="6288879" y="3175755"/>
            <a:ext cx="49036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4C2E54-84E3-63E0-CAE7-F8C060F2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2" y="2047420"/>
            <a:ext cx="4532387" cy="434701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B115AC-3BA8-AC33-5AC4-15B732DBEA0D}"/>
              </a:ext>
            </a:extLst>
          </p:cNvPr>
          <p:cNvSpPr/>
          <p:nvPr/>
        </p:nvSpPr>
        <p:spPr>
          <a:xfrm>
            <a:off x="1178720" y="5073139"/>
            <a:ext cx="3774281" cy="811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51164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06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Set_Cover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4F347484-B688-5613-7276-3E49A5364600}"/>
              </a:ext>
            </a:extLst>
          </p:cNvPr>
          <p:cNvSpPr txBox="1"/>
          <p:nvPr/>
        </p:nvSpPr>
        <p:spPr>
          <a:xfrm>
            <a:off x="6424485" y="2510756"/>
            <a:ext cx="53622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총 </a:t>
            </a:r>
            <a:r>
              <a:rPr lang="en-US" altLang="ko-KR" dirty="0">
                <a:solidFill>
                  <a:srgbClr val="000000"/>
                </a:solidFill>
              </a:rPr>
              <a:t>4</a:t>
            </a:r>
            <a:r>
              <a:rPr lang="ko-KR" altLang="en-US" dirty="0">
                <a:solidFill>
                  <a:srgbClr val="000000"/>
                </a:solidFill>
              </a:rPr>
              <a:t>가지의 변수를 생성하였다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count </a:t>
            </a:r>
            <a:r>
              <a:rPr lang="ko-KR" altLang="en-US" b="1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커버된 원소의 개수를 저장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rgbClr val="000000"/>
                </a:solidFill>
              </a:rPr>
              <a:t>best_cover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가장 많은 원소를 커버하는 부분집합의 커버된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원소의 개수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b="1" dirty="0" err="1">
                <a:solidFill>
                  <a:srgbClr val="000000"/>
                </a:solidFill>
              </a:rPr>
              <a:t>best_set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가장 많은 원소를 커버하는 집합의 인덱스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order </a:t>
            </a:r>
            <a:r>
              <a:rPr lang="ko-KR" altLang="en-US" b="1" dirty="0">
                <a:solidFill>
                  <a:srgbClr val="000000"/>
                </a:solidFill>
              </a:rPr>
              <a:t>변수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 err="1">
                <a:solidFill>
                  <a:srgbClr val="000000"/>
                </a:solidFill>
              </a:rPr>
              <a:t>회차를</a:t>
            </a:r>
            <a:r>
              <a:rPr lang="ko-KR" altLang="en-US" dirty="0">
                <a:solidFill>
                  <a:srgbClr val="000000"/>
                </a:solidFill>
              </a:rPr>
              <a:t> 나타내는 변수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C534AD-165F-0165-9560-C4D6E39F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81" y="2082012"/>
            <a:ext cx="5315692" cy="44487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2E074-F7BB-5F9A-773F-4A41779D77A1}"/>
              </a:ext>
            </a:extLst>
          </p:cNvPr>
          <p:cNvSpPr/>
          <p:nvPr/>
        </p:nvSpPr>
        <p:spPr>
          <a:xfrm>
            <a:off x="1121469" y="2242840"/>
            <a:ext cx="5025404" cy="811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FE46EE-32F4-E3C9-B08C-303AF5C5F72F}"/>
              </a:ext>
            </a:extLst>
          </p:cNvPr>
          <p:cNvSpPr/>
          <p:nvPr/>
        </p:nvSpPr>
        <p:spPr>
          <a:xfrm>
            <a:off x="6424485" y="2510756"/>
            <a:ext cx="523034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2103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06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Set_Cover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5" name="가로 글상자 157">
            <a:extLst>
              <a:ext uri="{FF2B5EF4-FFF2-40B4-BE49-F238E27FC236}">
                <a16:creationId xmlns:a16="http://schemas.microsoft.com/office/drawing/2014/main" id="{2A6D7656-D0A2-09E1-6587-402046C132F8}"/>
              </a:ext>
            </a:extLst>
          </p:cNvPr>
          <p:cNvSpPr txBox="1"/>
          <p:nvPr/>
        </p:nvSpPr>
        <p:spPr>
          <a:xfrm>
            <a:off x="6096000" y="2916019"/>
            <a:ext cx="604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while </a:t>
            </a:r>
            <a:r>
              <a:rPr lang="ko-KR" altLang="en-US" b="1" dirty="0">
                <a:solidFill>
                  <a:srgbClr val="000000"/>
                </a:solidFill>
              </a:rPr>
              <a:t>문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전체 집합의 원소들이 모두 다 커버되기 전까지 실행된다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53DCA2-00E2-7523-C6B2-4CD48420F202}"/>
              </a:ext>
            </a:extLst>
          </p:cNvPr>
          <p:cNvSpPr/>
          <p:nvPr/>
        </p:nvSpPr>
        <p:spPr>
          <a:xfrm>
            <a:off x="6153149" y="2916018"/>
            <a:ext cx="5972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AD618D6-C05E-C300-88B5-CBABA764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81" y="2082012"/>
            <a:ext cx="5315692" cy="44487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2E074-F7BB-5F9A-773F-4A41779D77A1}"/>
              </a:ext>
            </a:extLst>
          </p:cNvPr>
          <p:cNvSpPr/>
          <p:nvPr/>
        </p:nvSpPr>
        <p:spPr>
          <a:xfrm>
            <a:off x="1090229" y="3153503"/>
            <a:ext cx="4050724" cy="3377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91510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327192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06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Set_Cover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가로 글상자 157">
            <a:extLst>
              <a:ext uri="{FF2B5EF4-FFF2-40B4-BE49-F238E27FC236}">
                <a16:creationId xmlns:a16="http://schemas.microsoft.com/office/drawing/2014/main" id="{2A6D7656-D0A2-09E1-6587-402046C132F8}"/>
              </a:ext>
            </a:extLst>
          </p:cNvPr>
          <p:cNvSpPr txBox="1"/>
          <p:nvPr/>
        </p:nvSpPr>
        <p:spPr>
          <a:xfrm>
            <a:off x="6146873" y="3141589"/>
            <a:ext cx="6095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for</a:t>
            </a:r>
            <a:r>
              <a:rPr lang="ko-KR" altLang="en-US" b="1" dirty="0">
                <a:solidFill>
                  <a:srgbClr val="000000"/>
                </a:solidFill>
              </a:rPr>
              <a:t>문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각 부분 집합을 순회하면서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아직 커버되지 않은 전체 집합의 원소들과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부분 집합의 원소들의 비교를 통해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커버할 수 있는 원소의 개수를 변수 </a:t>
            </a:r>
            <a:r>
              <a:rPr lang="en-US" altLang="ko-KR" dirty="0">
                <a:solidFill>
                  <a:srgbClr val="000000"/>
                </a:solidFill>
              </a:rPr>
              <a:t>cover</a:t>
            </a:r>
            <a:r>
              <a:rPr lang="ko-KR" altLang="en-US" dirty="0">
                <a:solidFill>
                  <a:srgbClr val="000000"/>
                </a:solidFill>
              </a:rPr>
              <a:t>에 저장한다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그 후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현재 가장 많은 원소의 커버 개수를 나타내는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변수 </a:t>
            </a:r>
            <a:r>
              <a:rPr lang="en-US" altLang="ko-KR" dirty="0" err="1">
                <a:solidFill>
                  <a:srgbClr val="000000"/>
                </a:solidFill>
              </a:rPr>
              <a:t>best_cover</a:t>
            </a:r>
            <a:r>
              <a:rPr lang="ko-KR" altLang="en-US" dirty="0">
                <a:solidFill>
                  <a:srgbClr val="000000"/>
                </a:solidFill>
              </a:rPr>
              <a:t>와 비교를 통해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가장 많은 원소를 커버하는 집합을 업데이트 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이때 </a:t>
            </a:r>
            <a:r>
              <a:rPr lang="en-US" altLang="ko-KR" dirty="0" err="1">
                <a:solidFill>
                  <a:srgbClr val="000000"/>
                </a:solidFill>
              </a:rPr>
              <a:t>best_set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변수를 업데이트 해줌으로써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이를 나타낼 수 있게 만들었다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05379E7-86E8-1397-868E-8F958A20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81" y="2082012"/>
            <a:ext cx="5315692" cy="44487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2E074-F7BB-5F9A-773F-4A41779D77A1}"/>
              </a:ext>
            </a:extLst>
          </p:cNvPr>
          <p:cNvSpPr/>
          <p:nvPr/>
        </p:nvSpPr>
        <p:spPr>
          <a:xfrm>
            <a:off x="1406188" y="3686175"/>
            <a:ext cx="3802853" cy="2844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315F09-1DA8-D506-B31E-B33AF0F2C469}"/>
              </a:ext>
            </a:extLst>
          </p:cNvPr>
          <p:cNvSpPr/>
          <p:nvPr/>
        </p:nvSpPr>
        <p:spPr>
          <a:xfrm>
            <a:off x="6183386" y="3141589"/>
            <a:ext cx="5972097" cy="3351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09936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06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Set_Cover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F60DC0C2-793A-A9C7-14FD-B60663508C52}"/>
              </a:ext>
            </a:extLst>
          </p:cNvPr>
          <p:cNvSpPr txBox="1"/>
          <p:nvPr/>
        </p:nvSpPr>
        <p:spPr>
          <a:xfrm>
            <a:off x="7200494" y="2173575"/>
            <a:ext cx="4991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if</a:t>
            </a:r>
            <a:r>
              <a:rPr lang="ko-KR" altLang="en-US" b="1" dirty="0">
                <a:solidFill>
                  <a:srgbClr val="000000"/>
                </a:solidFill>
              </a:rPr>
              <a:t>문</a:t>
            </a:r>
            <a:r>
              <a:rPr lang="en-US" altLang="ko-KR" b="1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만약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 현재 가장 많은 원소를 커버를 나타내는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변수 </a:t>
            </a:r>
            <a:r>
              <a:rPr lang="en-US" altLang="ko-KR" b="1" dirty="0" err="1">
                <a:solidFill>
                  <a:srgbClr val="000000"/>
                </a:solidFill>
              </a:rPr>
              <a:t>best_cover</a:t>
            </a:r>
            <a:r>
              <a:rPr lang="ko-KR" altLang="en-US" dirty="0">
                <a:solidFill>
                  <a:srgbClr val="000000"/>
                </a:solidFill>
              </a:rPr>
              <a:t>가 </a:t>
            </a:r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>
                <a:solidFill>
                  <a:srgbClr val="000000"/>
                </a:solidFill>
              </a:rPr>
              <a:t>이라는 뜻은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전체 집합의 원소들이 이미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모두 커버되었다는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뜻이다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그러므로 함수로부터 </a:t>
            </a:r>
            <a:r>
              <a:rPr lang="en-US" altLang="ko-KR" b="1" dirty="0">
                <a:solidFill>
                  <a:srgbClr val="000000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021CD6-8265-B749-D663-4EF16AB3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2197348"/>
            <a:ext cx="6405669" cy="36066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91D2F5-E8B3-CC21-F3B9-B8F093BC361A}"/>
              </a:ext>
            </a:extLst>
          </p:cNvPr>
          <p:cNvSpPr/>
          <p:nvPr/>
        </p:nvSpPr>
        <p:spPr>
          <a:xfrm>
            <a:off x="1312072" y="2211386"/>
            <a:ext cx="4517228" cy="922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B89DA-70CB-AFD9-2852-8BF5AB2C534A}"/>
              </a:ext>
            </a:extLst>
          </p:cNvPr>
          <p:cNvSpPr/>
          <p:nvPr/>
        </p:nvSpPr>
        <p:spPr>
          <a:xfrm>
            <a:off x="7269236" y="2211387"/>
            <a:ext cx="4741789" cy="227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62633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76225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06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Set_Cover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가로 글상자 157">
            <a:extLst>
              <a:ext uri="{FF2B5EF4-FFF2-40B4-BE49-F238E27FC236}">
                <a16:creationId xmlns:a16="http://schemas.microsoft.com/office/drawing/2014/main" id="{F60DC0C2-793A-A9C7-14FD-B60663508C52}"/>
              </a:ext>
            </a:extLst>
          </p:cNvPr>
          <p:cNvSpPr txBox="1"/>
          <p:nvPr/>
        </p:nvSpPr>
        <p:spPr>
          <a:xfrm>
            <a:off x="7297308" y="2664657"/>
            <a:ext cx="47627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rgbClr val="000000"/>
                </a:solidFill>
              </a:rPr>
              <a:t>best_cover</a:t>
            </a:r>
            <a:r>
              <a:rPr lang="ko-KR" altLang="en-US" dirty="0">
                <a:solidFill>
                  <a:srgbClr val="000000"/>
                </a:solidFill>
              </a:rPr>
              <a:t>가 </a:t>
            </a:r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>
                <a:solidFill>
                  <a:srgbClr val="000000"/>
                </a:solidFill>
              </a:rPr>
              <a:t>이 아니라면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이번 </a:t>
            </a:r>
            <a:r>
              <a:rPr lang="ko-KR" altLang="en-US" dirty="0" err="1">
                <a:solidFill>
                  <a:srgbClr val="000000"/>
                </a:solidFill>
              </a:rPr>
              <a:t>회차에</a:t>
            </a:r>
            <a:r>
              <a:rPr lang="ko-KR" altLang="en-US" dirty="0">
                <a:solidFill>
                  <a:srgbClr val="000000"/>
                </a:solidFill>
              </a:rPr>
              <a:t> 커버된 원소들이 있다는 뜻이다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그러므로 </a:t>
            </a:r>
            <a:r>
              <a:rPr lang="en-US" altLang="ko-KR" b="1" dirty="0" err="1">
                <a:solidFill>
                  <a:srgbClr val="000000"/>
                </a:solidFill>
              </a:rPr>
              <a:t>best_set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변수를 이용하여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남아있는 전체 집합 중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가장 많이 커버될 수 있는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부분 집합의 원소들을 출력한다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이때 커버된 전체 집합의 원소들과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dirty="0">
                <a:solidFill>
                  <a:srgbClr val="000000"/>
                </a:solidFill>
              </a:rPr>
              <a:t>가장 많이 커버되는 부분집합의 배열을 </a:t>
            </a:r>
            <a:endParaRPr lang="en-US" altLang="ko-KR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</a:rPr>
              <a:t>-1</a:t>
            </a:r>
            <a:r>
              <a:rPr lang="ko-KR" altLang="en-US" dirty="0">
                <a:solidFill>
                  <a:srgbClr val="000000"/>
                </a:solidFill>
              </a:rPr>
              <a:t>로 초기화 한다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B75CBD-90DF-FF12-3759-58262614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2197348"/>
            <a:ext cx="6405669" cy="36066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91D2F5-E8B3-CC21-F3B9-B8F093BC361A}"/>
              </a:ext>
            </a:extLst>
          </p:cNvPr>
          <p:cNvSpPr/>
          <p:nvPr/>
        </p:nvSpPr>
        <p:spPr>
          <a:xfrm>
            <a:off x="1240629" y="3211661"/>
            <a:ext cx="5924695" cy="224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14B62F-A44C-AE50-4D73-3A05564C2E9E}"/>
              </a:ext>
            </a:extLst>
          </p:cNvPr>
          <p:cNvSpPr/>
          <p:nvPr/>
        </p:nvSpPr>
        <p:spPr>
          <a:xfrm>
            <a:off x="7297308" y="2681504"/>
            <a:ext cx="4762705" cy="3090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8351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07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 및 과정 살펴보기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가로 글상자 152">
            <a:extLst>
              <a:ext uri="{FF2B5EF4-FFF2-40B4-BE49-F238E27FC236}">
                <a16:creationId xmlns:a16="http://schemas.microsoft.com/office/drawing/2014/main" id="{25AFEB18-8B9B-A88A-63F6-793CF462AD76}"/>
              </a:ext>
            </a:extLst>
          </p:cNvPr>
          <p:cNvSpPr txBox="1"/>
          <p:nvPr/>
        </p:nvSpPr>
        <p:spPr>
          <a:xfrm>
            <a:off x="5314570" y="4045982"/>
            <a:ext cx="156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&lt;</a:t>
            </a:r>
            <a:r>
              <a:rPr lang="ko-KR" altLang="en-US" b="1" dirty="0">
                <a:solidFill>
                  <a:schemeClr val="accent1"/>
                </a:solidFill>
              </a:rPr>
              <a:t>실행 결과</a:t>
            </a:r>
            <a:r>
              <a:rPr lang="en-US" altLang="ko-KR" b="1" dirty="0">
                <a:solidFill>
                  <a:schemeClr val="accent1"/>
                </a:solidFill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B244-F668-0EE5-9683-AA98E824190C}"/>
              </a:ext>
            </a:extLst>
          </p:cNvPr>
          <p:cNvSpPr txBox="1"/>
          <p:nvPr/>
        </p:nvSpPr>
        <p:spPr>
          <a:xfrm>
            <a:off x="961907" y="4541674"/>
            <a:ext cx="10824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결과는 위에서 설명 했던 신도시 예제의 답 그대로 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S4, S6, S1 </a:t>
            </a: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순으로 결과가 나왔습니다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algn="ctr" latinLnBrk="0"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그렇다면 각 회차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마다 변수들이 어떤 값을 가지고 어째서 위와 같은 결과가 나왔는지 확인하겠습니다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93F77CD-32F9-63CC-F26D-96E38C6C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2749280"/>
            <a:ext cx="405821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77473"/>
            <a:ext cx="5610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chemeClr val="accent1"/>
                </a:solidFill>
              </a:rPr>
              <a:t>최적의 답</a:t>
            </a:r>
            <a:r>
              <a:rPr lang="en-US" altLang="ko-KR" b="1">
                <a:solidFill>
                  <a:schemeClr val="accent1"/>
                </a:solidFill>
              </a:rPr>
              <a:t>(Optimal Solution)</a:t>
            </a:r>
            <a:r>
              <a:rPr lang="ko-KR" altLang="en-US" b="1">
                <a:solidFill>
                  <a:schemeClr val="accent1"/>
                </a:solidFill>
              </a:rPr>
              <a:t>은 아닐 수 있다</a:t>
            </a:r>
            <a:r>
              <a:rPr lang="en-US" altLang="ko-KR" b="1">
                <a:solidFill>
                  <a:schemeClr val="accent1"/>
                </a:solidFill>
              </a:rPr>
              <a:t>.</a:t>
            </a:r>
            <a:endParaRPr lang="en-US" altLang="ko-KR" b="1">
              <a:solidFill>
                <a:schemeClr val="accent1"/>
              </a:solidFill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6096000" y="5056034"/>
            <a:ext cx="5219468" cy="641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n³)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가지며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kumimoji="0" lang="en-US" altLang="ko-KR" b="1" i="0" u="none" strike="noStrike" kern="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에 비해 훨씬 짧은 수준이다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b="1" i="0" u="none" strike="noStrike" kern="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그리디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(Greedy)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902" y="2218982"/>
            <a:ext cx="4765915" cy="3076730"/>
          </a:xfrm>
          <a:prstGeom prst="rect">
            <a:avLst/>
          </a:prstGeom>
        </p:spPr>
      </p:pic>
      <p:sp>
        <p:nvSpPr>
          <p:cNvPr id="155" name="가로 글상자 154"/>
          <p:cNvSpPr txBox="1"/>
          <p:nvPr/>
        </p:nvSpPr>
        <p:spPr>
          <a:xfrm>
            <a:off x="710576" y="5011603"/>
            <a:ext cx="5166874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1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4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  <a:endParaRPr lang="ko-KR" altLang="en-US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13209"/>
            <a:ext cx="3567112" cy="2776537"/>
          </a:xfrm>
          <a:prstGeom prst="rect">
            <a:avLst/>
          </a:prstGeom>
        </p:spPr>
      </p:pic>
      <p:sp>
        <p:nvSpPr>
          <p:cNvPr id="148" name="순서도: 연결자 147"/>
          <p:cNvSpPr/>
          <p:nvPr/>
        </p:nvSpPr>
        <p:spPr>
          <a:xfrm>
            <a:off x="7903294" y="2047360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3" grpId="1" animBg="1"/>
      <p:bldP spid="148" grpId="2" animBg="1"/>
      <p:bldP spid="154" grpId="3" animBg="1"/>
    </p:bld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07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 및 과정 살펴보기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가로 글상자 152">
            <a:extLst>
              <a:ext uri="{FF2B5EF4-FFF2-40B4-BE49-F238E27FC236}">
                <a16:creationId xmlns:a16="http://schemas.microsoft.com/office/drawing/2014/main" id="{25AFEB18-8B9B-A88A-63F6-793CF462AD76}"/>
              </a:ext>
            </a:extLst>
          </p:cNvPr>
          <p:cNvSpPr txBox="1"/>
          <p:nvPr/>
        </p:nvSpPr>
        <p:spPr>
          <a:xfrm>
            <a:off x="1919506" y="3249012"/>
            <a:ext cx="1562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b="1" dirty="0">
                <a:solidFill>
                  <a:schemeClr val="accent1"/>
                </a:solidFill>
              </a:rPr>
              <a:t>&lt;</a:t>
            </a:r>
            <a:r>
              <a:rPr lang="ko-KR" altLang="en-US" sz="1200" b="1" dirty="0">
                <a:solidFill>
                  <a:schemeClr val="accent1"/>
                </a:solidFill>
              </a:rPr>
              <a:t>실행 결과</a:t>
            </a:r>
            <a:r>
              <a:rPr lang="en-US" altLang="ko-KR" sz="1200" b="1" dirty="0">
                <a:solidFill>
                  <a:schemeClr val="accent1"/>
                </a:solidFill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B99E2E-2A1C-4C33-454D-B5E07EE7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3658009"/>
            <a:ext cx="3677163" cy="2772162"/>
          </a:xfrm>
          <a:prstGeom prst="rect">
            <a:avLst/>
          </a:prstGeom>
        </p:spPr>
      </p:pic>
      <p:sp>
        <p:nvSpPr>
          <p:cNvPr id="25" name="가로 글상자 152">
            <a:extLst>
              <a:ext uri="{FF2B5EF4-FFF2-40B4-BE49-F238E27FC236}">
                <a16:creationId xmlns:a16="http://schemas.microsoft.com/office/drawing/2014/main" id="{CCE0AEEC-F4CF-6A3B-4429-F639FC0466A2}"/>
              </a:ext>
            </a:extLst>
          </p:cNvPr>
          <p:cNvSpPr txBox="1"/>
          <p:nvPr/>
        </p:nvSpPr>
        <p:spPr>
          <a:xfrm>
            <a:off x="7775255" y="2146331"/>
            <a:ext cx="156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 err="1">
                <a:solidFill>
                  <a:schemeClr val="accent1"/>
                </a:solidFill>
              </a:rPr>
              <a:t>회차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B244-F668-0EE5-9683-AA98E824190C}"/>
              </a:ext>
            </a:extLst>
          </p:cNvPr>
          <p:cNvSpPr txBox="1"/>
          <p:nvPr/>
        </p:nvSpPr>
        <p:spPr>
          <a:xfrm>
            <a:off x="6591079" y="2528923"/>
            <a:ext cx="378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집합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 1, 2, 3, 4, 5, 6, 7, 8, 9, 10 }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3249FB-9EC6-83A5-532C-C412CD5A8E92}"/>
              </a:ext>
            </a:extLst>
          </p:cNvPr>
          <p:cNvSpPr/>
          <p:nvPr/>
        </p:nvSpPr>
        <p:spPr>
          <a:xfrm>
            <a:off x="1006175" y="3819356"/>
            <a:ext cx="3671425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00EFF-7455-0558-7CBD-6FC518C5D96C}"/>
              </a:ext>
            </a:extLst>
          </p:cNvPr>
          <p:cNvSpPr txBox="1"/>
          <p:nvPr/>
        </p:nvSpPr>
        <p:spPr>
          <a:xfrm>
            <a:off x="4964921" y="3216140"/>
            <a:ext cx="69397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돌며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S1~S10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 커버되는 원소들의 개수를 구한다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S1: cover == 4, S2: cover == 5, S3: cover == 3, S4: cover == 6, S5: cover == 4</a:t>
            </a:r>
          </a:p>
          <a:p>
            <a:pPr marL="182563" lvl="0" algn="ctr" latinLnBrk="0"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S6: cover == 5, S7: cover == 4, S8: cover == 4, S9: cover == 2, S10 cover == 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D54612-856A-41DA-518B-96ABCACEAF35}"/>
              </a:ext>
            </a:extLst>
          </p:cNvPr>
          <p:cNvSpPr/>
          <p:nvPr/>
        </p:nvSpPr>
        <p:spPr>
          <a:xfrm>
            <a:off x="1240631" y="5094524"/>
            <a:ext cx="3436970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B5FD9-688F-CFF2-3160-DBA696E7BA73}"/>
              </a:ext>
            </a:extLst>
          </p:cNvPr>
          <p:cNvSpPr txBox="1"/>
          <p:nvPr/>
        </p:nvSpPr>
        <p:spPr>
          <a:xfrm>
            <a:off x="5208698" y="4293358"/>
            <a:ext cx="6596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이때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S4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일때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cover == 6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많이 커버되는 것을 확인 할 수 있다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그러므로 가장 많은 원소를 커버하는 집합을 업데이트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best_cover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== 6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best_set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3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인덱스 번호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999D5-F0EF-DC53-27BD-005F788FEFFB}"/>
              </a:ext>
            </a:extLst>
          </p:cNvPr>
          <p:cNvSpPr txBox="1"/>
          <p:nvPr/>
        </p:nvSpPr>
        <p:spPr>
          <a:xfrm>
            <a:off x="5258258" y="5478253"/>
            <a:ext cx="6596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 후 출력하는 과정에서 전체 집합 원소들 중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커버된 원소들과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S4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배열을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93F77CD-32F9-63CC-F26D-96E38C6C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4" y="2014258"/>
            <a:ext cx="4058216" cy="122889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9553CC-93B1-D8A9-570F-98566B9B73B7}"/>
              </a:ext>
            </a:extLst>
          </p:cNvPr>
          <p:cNvSpPr/>
          <p:nvPr/>
        </p:nvSpPr>
        <p:spPr>
          <a:xfrm>
            <a:off x="819437" y="2030577"/>
            <a:ext cx="4039164" cy="503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19311C-5966-894D-7213-EA52BE027014}"/>
              </a:ext>
            </a:extLst>
          </p:cNvPr>
          <p:cNvSpPr/>
          <p:nvPr/>
        </p:nvSpPr>
        <p:spPr>
          <a:xfrm>
            <a:off x="6763858" y="2555443"/>
            <a:ext cx="3585655" cy="59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2BDB4-E854-60E7-6896-69A3C6884F30}"/>
              </a:ext>
            </a:extLst>
          </p:cNvPr>
          <p:cNvSpPr/>
          <p:nvPr/>
        </p:nvSpPr>
        <p:spPr>
          <a:xfrm>
            <a:off x="5208701" y="3723130"/>
            <a:ext cx="6695973" cy="59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41" grpId="2"/>
      <p:bldP spid="42" grpId="3"/>
    </p:bld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07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 및 과정 살펴보기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가로 글상자 152">
            <a:extLst>
              <a:ext uri="{FF2B5EF4-FFF2-40B4-BE49-F238E27FC236}">
                <a16:creationId xmlns:a16="http://schemas.microsoft.com/office/drawing/2014/main" id="{25AFEB18-8B9B-A88A-63F6-793CF462AD76}"/>
              </a:ext>
            </a:extLst>
          </p:cNvPr>
          <p:cNvSpPr txBox="1"/>
          <p:nvPr/>
        </p:nvSpPr>
        <p:spPr>
          <a:xfrm>
            <a:off x="1919506" y="3249012"/>
            <a:ext cx="1562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b="1" dirty="0">
                <a:solidFill>
                  <a:schemeClr val="accent1"/>
                </a:solidFill>
              </a:rPr>
              <a:t>&lt;</a:t>
            </a:r>
            <a:r>
              <a:rPr lang="ko-KR" altLang="en-US" sz="1200" b="1" dirty="0">
                <a:solidFill>
                  <a:schemeClr val="accent1"/>
                </a:solidFill>
              </a:rPr>
              <a:t>실행 결과</a:t>
            </a:r>
            <a:r>
              <a:rPr lang="en-US" altLang="ko-KR" sz="1200" b="1" dirty="0">
                <a:solidFill>
                  <a:schemeClr val="accent1"/>
                </a:solidFill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B99E2E-2A1C-4C33-454D-B5E07EE7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3658009"/>
            <a:ext cx="3677163" cy="2772162"/>
          </a:xfrm>
          <a:prstGeom prst="rect">
            <a:avLst/>
          </a:prstGeom>
        </p:spPr>
      </p:pic>
      <p:sp>
        <p:nvSpPr>
          <p:cNvPr id="25" name="가로 글상자 152">
            <a:extLst>
              <a:ext uri="{FF2B5EF4-FFF2-40B4-BE49-F238E27FC236}">
                <a16:creationId xmlns:a16="http://schemas.microsoft.com/office/drawing/2014/main" id="{CCE0AEEC-F4CF-6A3B-4429-F639FC0466A2}"/>
              </a:ext>
            </a:extLst>
          </p:cNvPr>
          <p:cNvSpPr txBox="1"/>
          <p:nvPr/>
        </p:nvSpPr>
        <p:spPr>
          <a:xfrm>
            <a:off x="7848206" y="2406901"/>
            <a:ext cx="156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ko-KR" altLang="en-US" b="1" dirty="0" err="1">
                <a:solidFill>
                  <a:schemeClr val="accent1"/>
                </a:solidFill>
              </a:rPr>
              <a:t>회차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B244-F668-0EE5-9683-AA98E824190C}"/>
              </a:ext>
            </a:extLst>
          </p:cNvPr>
          <p:cNvSpPr txBox="1"/>
          <p:nvPr/>
        </p:nvSpPr>
        <p:spPr>
          <a:xfrm>
            <a:off x="7361457" y="2776233"/>
            <a:ext cx="2536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전체 집합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6, 9, 10 }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3249FB-9EC6-83A5-532C-C412CD5A8E92}"/>
              </a:ext>
            </a:extLst>
          </p:cNvPr>
          <p:cNvSpPr/>
          <p:nvPr/>
        </p:nvSpPr>
        <p:spPr>
          <a:xfrm>
            <a:off x="1006175" y="3819356"/>
            <a:ext cx="3671425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00EFF-7455-0558-7CBD-6FC518C5D96C}"/>
              </a:ext>
            </a:extLst>
          </p:cNvPr>
          <p:cNvSpPr txBox="1"/>
          <p:nvPr/>
        </p:nvSpPr>
        <p:spPr>
          <a:xfrm>
            <a:off x="5331208" y="3469217"/>
            <a:ext cx="6596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돌며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S1~S10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 커버되는 원소들의 개수를 구한다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(S4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하였으니 상관하지 않아도 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이때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S6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일때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cover == 3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많이 커버되는 것을 확인 할 수 있다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D54612-856A-41DA-518B-96ABCACEAF35}"/>
              </a:ext>
            </a:extLst>
          </p:cNvPr>
          <p:cNvSpPr/>
          <p:nvPr/>
        </p:nvSpPr>
        <p:spPr>
          <a:xfrm>
            <a:off x="1240631" y="5094524"/>
            <a:ext cx="3436970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B5FD9-688F-CFF2-3160-DBA696E7BA73}"/>
              </a:ext>
            </a:extLst>
          </p:cNvPr>
          <p:cNvSpPr txBox="1"/>
          <p:nvPr/>
        </p:nvSpPr>
        <p:spPr>
          <a:xfrm>
            <a:off x="5150207" y="4706295"/>
            <a:ext cx="6596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그러므로 가장 많은 원소를 커버하는 집합을 업데이트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best_cover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== 3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best_set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5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인덱스 번호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C7581-58D3-8EB2-93CC-1825C52E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6" y="2036186"/>
            <a:ext cx="4058216" cy="122889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9553CC-93B1-D8A9-570F-98566B9B73B7}"/>
              </a:ext>
            </a:extLst>
          </p:cNvPr>
          <p:cNvSpPr/>
          <p:nvPr/>
        </p:nvSpPr>
        <p:spPr>
          <a:xfrm>
            <a:off x="819436" y="2404789"/>
            <a:ext cx="4039164" cy="503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AF817-0F3B-2AC6-7781-4BDC658071F3}"/>
              </a:ext>
            </a:extLst>
          </p:cNvPr>
          <p:cNvSpPr txBox="1"/>
          <p:nvPr/>
        </p:nvSpPr>
        <p:spPr>
          <a:xfrm>
            <a:off x="5329198" y="5352626"/>
            <a:ext cx="623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 후 출력하는 과정에서 전체 집합 원소들 중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커버된 원소들과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S6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배열을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4B1B8E-984A-7E48-14EF-010E14ECDA86}"/>
              </a:ext>
            </a:extLst>
          </p:cNvPr>
          <p:cNvSpPr/>
          <p:nvPr/>
        </p:nvSpPr>
        <p:spPr>
          <a:xfrm>
            <a:off x="7505699" y="2786105"/>
            <a:ext cx="2133601" cy="59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41" grpId="2"/>
      <p:bldP spid="14" grpId="3"/>
    </p:bld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07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 및 과정 살펴보기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가로 글상자 152">
            <a:extLst>
              <a:ext uri="{FF2B5EF4-FFF2-40B4-BE49-F238E27FC236}">
                <a16:creationId xmlns:a16="http://schemas.microsoft.com/office/drawing/2014/main" id="{25AFEB18-8B9B-A88A-63F6-793CF462AD76}"/>
              </a:ext>
            </a:extLst>
          </p:cNvPr>
          <p:cNvSpPr txBox="1"/>
          <p:nvPr/>
        </p:nvSpPr>
        <p:spPr>
          <a:xfrm>
            <a:off x="1919506" y="3249012"/>
            <a:ext cx="1562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b="1" dirty="0">
                <a:solidFill>
                  <a:schemeClr val="accent1"/>
                </a:solidFill>
              </a:rPr>
              <a:t>&lt;</a:t>
            </a:r>
            <a:r>
              <a:rPr lang="ko-KR" altLang="en-US" sz="1200" b="1" dirty="0">
                <a:solidFill>
                  <a:schemeClr val="accent1"/>
                </a:solidFill>
              </a:rPr>
              <a:t>실행 결과</a:t>
            </a:r>
            <a:r>
              <a:rPr lang="en-US" altLang="ko-KR" sz="1200" b="1" dirty="0">
                <a:solidFill>
                  <a:schemeClr val="accent1"/>
                </a:solidFill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B99E2E-2A1C-4C33-454D-B5E07EE7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3658009"/>
            <a:ext cx="3677163" cy="2772162"/>
          </a:xfrm>
          <a:prstGeom prst="rect">
            <a:avLst/>
          </a:prstGeom>
        </p:spPr>
      </p:pic>
      <p:sp>
        <p:nvSpPr>
          <p:cNvPr id="25" name="가로 글상자 152">
            <a:extLst>
              <a:ext uri="{FF2B5EF4-FFF2-40B4-BE49-F238E27FC236}">
                <a16:creationId xmlns:a16="http://schemas.microsoft.com/office/drawing/2014/main" id="{CCE0AEEC-F4CF-6A3B-4429-F639FC0466A2}"/>
              </a:ext>
            </a:extLst>
          </p:cNvPr>
          <p:cNvSpPr txBox="1"/>
          <p:nvPr/>
        </p:nvSpPr>
        <p:spPr>
          <a:xfrm>
            <a:off x="7815317" y="2399285"/>
            <a:ext cx="156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ko-KR" altLang="en-US" b="1" dirty="0" err="1">
                <a:solidFill>
                  <a:schemeClr val="accent1"/>
                </a:solidFill>
              </a:rPr>
              <a:t>회차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B244-F668-0EE5-9683-AA98E824190C}"/>
              </a:ext>
            </a:extLst>
          </p:cNvPr>
          <p:cNvSpPr txBox="1"/>
          <p:nvPr/>
        </p:nvSpPr>
        <p:spPr>
          <a:xfrm>
            <a:off x="7815317" y="2809166"/>
            <a:ext cx="1562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집합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U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}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3249FB-9EC6-83A5-532C-C412CD5A8E92}"/>
              </a:ext>
            </a:extLst>
          </p:cNvPr>
          <p:cNvSpPr/>
          <p:nvPr/>
        </p:nvSpPr>
        <p:spPr>
          <a:xfrm>
            <a:off x="1006175" y="3819356"/>
            <a:ext cx="3671425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00EFF-7455-0558-7CBD-6FC518C5D96C}"/>
              </a:ext>
            </a:extLst>
          </p:cNvPr>
          <p:cNvSpPr txBox="1"/>
          <p:nvPr/>
        </p:nvSpPr>
        <p:spPr>
          <a:xfrm>
            <a:off x="5317370" y="3526011"/>
            <a:ext cx="6596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돌며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S1~S10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 커버되는 원소들의 개수를 구한다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(S4, S6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하였으니 상관하지 않아도 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이때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일때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cover ==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많이 커버되는 것을 확인 할 수 있다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D54612-856A-41DA-518B-96ABCACEAF35}"/>
              </a:ext>
            </a:extLst>
          </p:cNvPr>
          <p:cNvSpPr/>
          <p:nvPr/>
        </p:nvSpPr>
        <p:spPr>
          <a:xfrm>
            <a:off x="1240631" y="5094524"/>
            <a:ext cx="3436970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B5FD9-688F-CFF2-3160-DBA696E7BA73}"/>
              </a:ext>
            </a:extLst>
          </p:cNvPr>
          <p:cNvSpPr txBox="1"/>
          <p:nvPr/>
        </p:nvSpPr>
        <p:spPr>
          <a:xfrm>
            <a:off x="5140860" y="4654897"/>
            <a:ext cx="6596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그러므로 가장 많은 원소를 커버하는 집합을 업데이트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best_cover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== 1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best_set</a:t>
            </a:r>
            <a:r>
              <a:rPr lang="en-US" altLang="ko-KR" sz="1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0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인덱스 번호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C7581-58D3-8EB2-93CC-1825C52E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6" y="2036186"/>
            <a:ext cx="4058216" cy="122889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9553CC-93B1-D8A9-570F-98566B9B73B7}"/>
              </a:ext>
            </a:extLst>
          </p:cNvPr>
          <p:cNvSpPr/>
          <p:nvPr/>
        </p:nvSpPr>
        <p:spPr>
          <a:xfrm>
            <a:off x="828962" y="2801597"/>
            <a:ext cx="4039164" cy="458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AF817-0F3B-2AC6-7781-4BDC658071F3}"/>
              </a:ext>
            </a:extLst>
          </p:cNvPr>
          <p:cNvSpPr txBox="1"/>
          <p:nvPr/>
        </p:nvSpPr>
        <p:spPr>
          <a:xfrm>
            <a:off x="5315361" y="5301228"/>
            <a:ext cx="623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 후 출력하는 과정에서 전체 집합 원소들 중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커버된 원소들과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배열을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A87B77-1158-32CD-22C9-82C4CEC9179A}"/>
              </a:ext>
            </a:extLst>
          </p:cNvPr>
          <p:cNvSpPr/>
          <p:nvPr/>
        </p:nvSpPr>
        <p:spPr>
          <a:xfrm>
            <a:off x="7950980" y="2835685"/>
            <a:ext cx="1281487" cy="59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41" grpId="2"/>
      <p:bldP spid="14" grpId="3"/>
    </p:bld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07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 및 과정 살펴보기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가로 글상자 152">
            <a:extLst>
              <a:ext uri="{FF2B5EF4-FFF2-40B4-BE49-F238E27FC236}">
                <a16:creationId xmlns:a16="http://schemas.microsoft.com/office/drawing/2014/main" id="{25AFEB18-8B9B-A88A-63F6-793CF462AD76}"/>
              </a:ext>
            </a:extLst>
          </p:cNvPr>
          <p:cNvSpPr txBox="1"/>
          <p:nvPr/>
        </p:nvSpPr>
        <p:spPr>
          <a:xfrm>
            <a:off x="1919506" y="3249012"/>
            <a:ext cx="1562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b="1" dirty="0">
                <a:solidFill>
                  <a:schemeClr val="accent1"/>
                </a:solidFill>
              </a:rPr>
              <a:t>&lt;</a:t>
            </a:r>
            <a:r>
              <a:rPr lang="ko-KR" altLang="en-US" sz="1200" b="1" dirty="0">
                <a:solidFill>
                  <a:schemeClr val="accent1"/>
                </a:solidFill>
              </a:rPr>
              <a:t>실행 결과</a:t>
            </a:r>
            <a:r>
              <a:rPr lang="en-US" altLang="ko-KR" sz="1200" b="1" dirty="0">
                <a:solidFill>
                  <a:schemeClr val="accent1"/>
                </a:solidFill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B99E2E-2A1C-4C33-454D-B5E07EE7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3658009"/>
            <a:ext cx="3677163" cy="2772162"/>
          </a:xfrm>
          <a:prstGeom prst="rect">
            <a:avLst/>
          </a:prstGeom>
        </p:spPr>
      </p:pic>
      <p:sp>
        <p:nvSpPr>
          <p:cNvPr id="25" name="가로 글상자 152">
            <a:extLst>
              <a:ext uri="{FF2B5EF4-FFF2-40B4-BE49-F238E27FC236}">
                <a16:creationId xmlns:a16="http://schemas.microsoft.com/office/drawing/2014/main" id="{CCE0AEEC-F4CF-6A3B-4429-F639FC0466A2}"/>
              </a:ext>
            </a:extLst>
          </p:cNvPr>
          <p:cNvSpPr txBox="1"/>
          <p:nvPr/>
        </p:nvSpPr>
        <p:spPr>
          <a:xfrm>
            <a:off x="7769243" y="2138303"/>
            <a:ext cx="1562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ko-KR" altLang="en-US" b="1" dirty="0" err="1">
                <a:solidFill>
                  <a:schemeClr val="accent1"/>
                </a:solidFill>
              </a:rPr>
              <a:t>회차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8B244-F668-0EE5-9683-AA98E824190C}"/>
              </a:ext>
            </a:extLst>
          </p:cNvPr>
          <p:cNvSpPr txBox="1"/>
          <p:nvPr/>
        </p:nvSpPr>
        <p:spPr>
          <a:xfrm>
            <a:off x="7769243" y="2548184"/>
            <a:ext cx="1562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집합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U</a:t>
            </a:r>
            <a:r>
              <a:rPr lang="en-US" altLang="ko-KR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{  }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3249FB-9EC6-83A5-532C-C412CD5A8E92}"/>
              </a:ext>
            </a:extLst>
          </p:cNvPr>
          <p:cNvSpPr/>
          <p:nvPr/>
        </p:nvSpPr>
        <p:spPr>
          <a:xfrm>
            <a:off x="1006175" y="3819356"/>
            <a:ext cx="3671425" cy="114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00EFF-7455-0558-7CBD-6FC518C5D96C}"/>
              </a:ext>
            </a:extLst>
          </p:cNvPr>
          <p:cNvSpPr txBox="1"/>
          <p:nvPr/>
        </p:nvSpPr>
        <p:spPr>
          <a:xfrm>
            <a:off x="5080795" y="3173025"/>
            <a:ext cx="6939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돌며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S1~S10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 커버되는 원소들의 개수를 구한다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(S4, S6, S1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하였으니 상관하지 않아도 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C7581-58D3-8EB2-93CC-1825C52E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6" y="2036186"/>
            <a:ext cx="4058216" cy="1228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4D431B-3BFA-C658-1427-C84A3E37C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86" y="4715900"/>
            <a:ext cx="4639322" cy="9907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2ADBA-FD09-AC5B-9B87-2BFC173D6412}"/>
              </a:ext>
            </a:extLst>
          </p:cNvPr>
          <p:cNvSpPr txBox="1"/>
          <p:nvPr/>
        </p:nvSpPr>
        <p:spPr>
          <a:xfrm>
            <a:off x="6057184" y="5733219"/>
            <a:ext cx="5079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sz="1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위의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if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통해 함수가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break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되고 종료된다</a:t>
            </a:r>
            <a:endParaRPr lang="en-US" altLang="ko-KR" sz="1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0D4EFF-4F40-6FB9-A56D-AAE1AB6A413D}"/>
              </a:ext>
            </a:extLst>
          </p:cNvPr>
          <p:cNvSpPr txBox="1"/>
          <p:nvPr/>
        </p:nvSpPr>
        <p:spPr>
          <a:xfrm>
            <a:off x="5509409" y="3802751"/>
            <a:ext cx="623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이때 전체 집합의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배열은 모두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초기화 되어 있기에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문은 모두 돌아도 </a:t>
            </a:r>
            <a:r>
              <a:rPr lang="en-US" altLang="ko-KR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best_cover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== 0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그러므로 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2C93F7-6A96-013B-A2F2-6CA1E6E6ACF4}"/>
              </a:ext>
            </a:extLst>
          </p:cNvPr>
          <p:cNvSpPr/>
          <p:nvPr/>
        </p:nvSpPr>
        <p:spPr>
          <a:xfrm>
            <a:off x="7894081" y="2555679"/>
            <a:ext cx="1281487" cy="59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9" grpId="1"/>
      <p:bldP spid="23" grpId="2"/>
    </p:bld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08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 Program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693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시간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복잡도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7720AB-C046-A731-FF63-E941D8A7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5" y="1917332"/>
            <a:ext cx="4420184" cy="48980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6BFB47-C074-9421-EE42-3255F80A68BD}"/>
              </a:ext>
            </a:extLst>
          </p:cNvPr>
          <p:cNvSpPr/>
          <p:nvPr/>
        </p:nvSpPr>
        <p:spPr>
          <a:xfrm>
            <a:off x="1604012" y="1917332"/>
            <a:ext cx="4420187" cy="4898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93F7B-C4A9-14B2-83A9-B410AF01AD2E}"/>
              </a:ext>
            </a:extLst>
          </p:cNvPr>
          <p:cNvSpPr/>
          <p:nvPr/>
        </p:nvSpPr>
        <p:spPr>
          <a:xfrm>
            <a:off x="1796806" y="2400300"/>
            <a:ext cx="2613270" cy="1847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0F97DB-49D5-4441-0A8F-61306FA71DC1}"/>
              </a:ext>
            </a:extLst>
          </p:cNvPr>
          <p:cNvSpPr/>
          <p:nvPr/>
        </p:nvSpPr>
        <p:spPr>
          <a:xfrm>
            <a:off x="1989597" y="2551348"/>
            <a:ext cx="2353803" cy="677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EA7C8-BD74-5623-A573-0E7BA747C8F7}"/>
              </a:ext>
            </a:extLst>
          </p:cNvPr>
          <p:cNvSpPr txBox="1"/>
          <p:nvPr/>
        </p:nvSpPr>
        <p:spPr>
          <a:xfrm>
            <a:off x="5917585" y="2464476"/>
            <a:ext cx="6238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코드를 통해 시간 복잡도를 살펴 보겠습니다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algn="ctr" latinLnBrk="0"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while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문은 최악의 경우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집합의 개수만큼 돌 수 있으니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marL="182563" lvl="0" algn="ctr" latinLnBrk="0"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문은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문으로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 집합의 개수만큼 돌면서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집합의 개수만큼 돕니다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algn="ctr" latinLnBrk="0"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그로므로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시간 복잡도는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O(</a:t>
            </a:r>
            <a:r>
              <a:rPr kumimoji="0" lang="en-US" altLang="ko-KR" b="1" i="0" u="none" strike="noStrike" kern="0" cap="none" spc="0" normalizeH="0" baseline="0" dirty="0">
                <a:latin typeface="맑은 고딕"/>
                <a:ea typeface="맑은 고딕"/>
                <a:cs typeface="맑은 고딕"/>
              </a:rPr>
              <a:t>n³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F886C-31A1-ABFF-97FE-711D6C43DCDA}"/>
              </a:ext>
            </a:extLst>
          </p:cNvPr>
          <p:cNvSpPr/>
          <p:nvPr/>
        </p:nvSpPr>
        <p:spPr>
          <a:xfrm>
            <a:off x="6760606" y="2443319"/>
            <a:ext cx="4736069" cy="290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16012"/>
      </p:ext>
    </p:extLst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09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가로 글상자 156"/>
          <p:cNvSpPr txBox="1"/>
          <p:nvPr/>
        </p:nvSpPr>
        <p:spPr>
          <a:xfrm>
            <a:off x="1819403" y="3589706"/>
            <a:ext cx="9082494" cy="66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800" b="1">
                <a:solidFill>
                  <a:schemeClr val="accent1"/>
                </a:solidFill>
              </a:rPr>
              <a:t>감사합니다</a:t>
            </a:r>
            <a:r>
              <a:rPr lang="en-US" altLang="ko-KR" sz="3800" b="1">
                <a:solidFill>
                  <a:schemeClr val="accent1"/>
                </a:solidFill>
              </a:rPr>
              <a:t>.</a:t>
            </a:r>
            <a:endParaRPr lang="en-US" altLang="ko-KR" sz="3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추가 발표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8" name="가로 글상자 157"/>
          <p:cNvSpPr txBox="1"/>
          <p:nvPr/>
        </p:nvSpPr>
        <p:spPr>
          <a:xfrm>
            <a:off x="3194088" y="1781765"/>
            <a:ext cx="5803824" cy="35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rgbClr val="000000"/>
                </a:solidFill>
              </a:rPr>
              <a:t>집합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커버 문제는 </a:t>
            </a:r>
            <a:r>
              <a:rPr lang="en-US" altLang="ko-KR" b="1">
                <a:solidFill>
                  <a:srgbClr val="000000"/>
                </a:solidFill>
              </a:rPr>
              <a:t>NP-Complete Problem</a:t>
            </a: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159" name="아래쪽 화살표 158"/>
          <p:cNvSpPr/>
          <p:nvPr/>
        </p:nvSpPr>
        <p:spPr>
          <a:xfrm>
            <a:off x="5788024" y="2405676"/>
            <a:ext cx="615951" cy="77468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60" name="가로 글상자 159"/>
          <p:cNvSpPr txBox="1"/>
          <p:nvPr/>
        </p:nvSpPr>
        <p:spPr>
          <a:xfrm>
            <a:off x="1270304" y="3454017"/>
            <a:ext cx="9651392" cy="44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전체 집합의 크기가 커지면 최적의 알고리즘은 존재 </a:t>
            </a:r>
            <a:r>
              <a:rPr lang="en-US" altLang="ko-KR" sz="2400" b="1">
                <a:solidFill>
                  <a:schemeClr val="tx1"/>
                </a:solidFill>
              </a:rPr>
              <a:t>X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61" name="가로 글상자 160"/>
          <p:cNvSpPr txBox="1"/>
          <p:nvPr/>
        </p:nvSpPr>
        <p:spPr>
          <a:xfrm>
            <a:off x="1270304" y="4415125"/>
            <a:ext cx="9651392" cy="227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단</a:t>
            </a:r>
            <a:r>
              <a:rPr lang="en-US" altLang="ko-KR" sz="2400" b="1">
                <a:solidFill>
                  <a:schemeClr val="tx1"/>
                </a:solidFill>
              </a:rPr>
              <a:t>,</a:t>
            </a:r>
            <a:r>
              <a:rPr lang="ko-KR" altLang="en-US" sz="2400" b="1">
                <a:solidFill>
                  <a:schemeClr val="tx1"/>
                </a:solidFill>
              </a:rPr>
              <a:t> 작은 크기의 문제 </a:t>
            </a:r>
            <a:r>
              <a:rPr lang="en-US" altLang="ko-KR" sz="2400" b="1">
                <a:solidFill>
                  <a:schemeClr val="tx1"/>
                </a:solidFill>
              </a:rPr>
              <a:t>/</a:t>
            </a:r>
            <a:r>
              <a:rPr lang="ko-KR" altLang="en-US" sz="2400" b="1">
                <a:solidFill>
                  <a:schemeClr val="tx1"/>
                </a:solidFill>
              </a:rPr>
              <a:t> 특정 조건에서는</a:t>
            </a:r>
            <a:endParaRPr lang="en-US" altLang="ko-KR" sz="24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1.</a:t>
            </a:r>
            <a:r>
              <a:rPr lang="ko-KR" altLang="en-US" sz="2400" b="1">
                <a:solidFill>
                  <a:srgbClr val="ff0000"/>
                </a:solidFill>
              </a:rPr>
              <a:t> 브루트 포스 알고리즘 </a:t>
            </a:r>
            <a:r>
              <a:rPr lang="en-US" altLang="ko-KR" sz="2400" b="1">
                <a:solidFill>
                  <a:srgbClr val="ff0000"/>
                </a:solidFill>
              </a:rPr>
              <a:t>(Brute Force Algorithm)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2. </a:t>
            </a:r>
            <a:r>
              <a:rPr lang="ko-KR" altLang="en-US" sz="2400" b="1">
                <a:solidFill>
                  <a:srgbClr val="ff0000"/>
                </a:solidFill>
              </a:rPr>
              <a:t>동적 계획법 </a:t>
            </a:r>
            <a:r>
              <a:rPr lang="en-US" altLang="ko-KR" sz="2400" b="1">
                <a:solidFill>
                  <a:srgbClr val="ff0000"/>
                </a:solidFill>
              </a:rPr>
              <a:t>(Dynamic Programming)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3. </a:t>
            </a:r>
            <a:r>
              <a:rPr lang="ko-KR" altLang="en-US" sz="2400" b="1">
                <a:solidFill>
                  <a:srgbClr val="ff0000"/>
                </a:solidFill>
              </a:rPr>
              <a:t>분기 한정법 </a:t>
            </a:r>
            <a:r>
              <a:rPr lang="en-US" altLang="ko-KR" sz="2400" b="1">
                <a:solidFill>
                  <a:srgbClr val="ff0000"/>
                </a:solidFill>
              </a:rPr>
              <a:t>(Branch and Bound)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4.</a:t>
            </a:r>
            <a:r>
              <a:rPr lang="ko-KR" altLang="en-US" sz="2400" b="1">
                <a:solidFill>
                  <a:srgbClr val="ff0000"/>
                </a:solidFill>
              </a:rPr>
              <a:t> 유전 알고리즘 </a:t>
            </a:r>
            <a:r>
              <a:rPr lang="en-US" altLang="ko-KR" sz="2400" b="1">
                <a:solidFill>
                  <a:srgbClr val="ff0000"/>
                </a:solidFill>
              </a:rPr>
              <a:t>(Genetic Algorithm)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5. </a:t>
            </a:r>
            <a:r>
              <a:rPr lang="ko-KR" altLang="en-US" sz="2400" b="1">
                <a:solidFill>
                  <a:srgbClr val="ff0000"/>
                </a:solidFill>
              </a:rPr>
              <a:t>정수 선형 계획법 </a:t>
            </a:r>
            <a:r>
              <a:rPr lang="en-US" altLang="ko-KR" sz="2400" b="1">
                <a:solidFill>
                  <a:srgbClr val="ff0000"/>
                </a:solidFill>
              </a:rPr>
              <a:t>(Integer Linear Programming)</a:t>
            </a:r>
            <a:endParaRPr lang="en-US" altLang="ko-KR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1" animBg="1"/>
      <p:bldP spid="160" grpId="2" animBg="1"/>
      <p:bldP spid="16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01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6681756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048762" y="1478785"/>
            <a:ext cx="6094476" cy="878334"/>
            <a:chOff x="3048762" y="1478785"/>
            <a:chExt cx="6094476" cy="878334"/>
          </a:xfrm>
        </p:grpSpPr>
        <p:sp>
          <p:nvSpPr>
            <p:cNvPr id="70" name="TextBox 47"/>
            <p:cNvSpPr txBox="1"/>
            <p:nvPr/>
          </p:nvSpPr>
          <p:spPr>
            <a:xfrm>
              <a:off x="3048762" y="1658480"/>
              <a:ext cx="6094476" cy="69863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1" name="TextBox 47"/>
            <p:cNvSpPr txBox="1"/>
            <p:nvPr/>
          </p:nvSpPr>
          <p:spPr>
            <a:xfrm>
              <a:off x="4758533" y="1478785"/>
              <a:ext cx="2674933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sz="1500" b="1" kern="0">
                  <a:solidFill>
                    <a:schemeClr val="lt1"/>
                  </a:solidFill>
                </a:rPr>
                <a:t>n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개의 원소를 가진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65174" y="2747612"/>
            <a:ext cx="10896600" cy="2062512"/>
            <a:chOff x="765174" y="2747612"/>
            <a:chExt cx="10896600" cy="2062512"/>
          </a:xfrm>
        </p:grpSpPr>
        <p:sp>
          <p:nvSpPr>
            <p:cNvPr id="73" name="TextBox 47"/>
            <p:cNvSpPr txBox="1"/>
            <p:nvPr/>
          </p:nvSpPr>
          <p:spPr>
            <a:xfrm>
              <a:off x="976004" y="3129884"/>
              <a:ext cx="2290827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8 }</a:t>
              </a:r>
            </a:p>
          </p:txBody>
        </p:sp>
        <p:sp>
          <p:nvSpPr>
            <p:cNvPr id="75" name="TextBox 47"/>
            <p:cNvSpPr txBox="1"/>
            <p:nvPr/>
          </p:nvSpPr>
          <p:spPr>
            <a:xfrm>
              <a:off x="3532124" y="3129884"/>
              <a:ext cx="2563876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3, 4, 8 }</a:t>
              </a:r>
            </a:p>
          </p:txBody>
        </p:sp>
        <p:sp>
          <p:nvSpPr>
            <p:cNvPr id="76" name="TextBox 47"/>
            <p:cNvSpPr txBox="1"/>
            <p:nvPr/>
          </p:nvSpPr>
          <p:spPr>
            <a:xfrm>
              <a:off x="6361292" y="3129884"/>
              <a:ext cx="2220274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</a:t>
              </a:r>
              <a:r>
                <a:rPr lang="ko-KR" altLang="en-US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3, 4 }</a:t>
              </a:r>
            </a:p>
          </p:txBody>
        </p:sp>
        <p:sp>
          <p:nvSpPr>
            <p:cNvPr id="77" name="TextBox 47"/>
            <p:cNvSpPr txBox="1"/>
            <p:nvPr/>
          </p:nvSpPr>
          <p:spPr>
            <a:xfrm>
              <a:off x="8742785" y="3129884"/>
              <a:ext cx="2748024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2, 3, 4, 5, 7, 8 }</a:t>
              </a:r>
            </a:p>
          </p:txBody>
        </p:sp>
        <p:sp>
          <p:nvSpPr>
            <p:cNvPr id="78" name="TextBox 47"/>
            <p:cNvSpPr txBox="1"/>
            <p:nvPr/>
          </p:nvSpPr>
          <p:spPr>
            <a:xfrm>
              <a:off x="969653" y="3679159"/>
              <a:ext cx="2290827" cy="36706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4, 5, 6, 7 }</a:t>
              </a:r>
            </a:p>
          </p:txBody>
        </p:sp>
        <p:sp>
          <p:nvSpPr>
            <p:cNvPr id="79" name="TextBox 47"/>
            <p:cNvSpPr txBox="1"/>
            <p:nvPr/>
          </p:nvSpPr>
          <p:spPr>
            <a:xfrm>
              <a:off x="3538474" y="3682334"/>
              <a:ext cx="2563876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5, 6, 7, 9, 10 }</a:t>
              </a:r>
            </a:p>
          </p:txBody>
        </p:sp>
        <p:sp>
          <p:nvSpPr>
            <p:cNvPr id="80" name="TextBox 47"/>
            <p:cNvSpPr txBox="1"/>
            <p:nvPr/>
          </p:nvSpPr>
          <p:spPr>
            <a:xfrm>
              <a:off x="6380344" y="3682334"/>
              <a:ext cx="2195575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4, 5, 6, 7 }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8780154" y="3682334"/>
              <a:ext cx="2589278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1, 2, 4, 8 }</a:t>
              </a:r>
            </a:p>
          </p:txBody>
        </p:sp>
        <p:sp>
          <p:nvSpPr>
            <p:cNvPr id="83" name="TextBox 47"/>
            <p:cNvSpPr txBox="1"/>
            <p:nvPr/>
          </p:nvSpPr>
          <p:spPr>
            <a:xfrm>
              <a:off x="6361292" y="4221419"/>
              <a:ext cx="1992375" cy="36004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6, 10 }</a:t>
              </a:r>
            </a:p>
          </p:txBody>
        </p:sp>
        <p:sp>
          <p:nvSpPr>
            <p:cNvPr id="84" name="TextBox 47"/>
            <p:cNvSpPr txBox="1"/>
            <p:nvPr/>
          </p:nvSpPr>
          <p:spPr>
            <a:xfrm>
              <a:off x="4103623" y="4225259"/>
              <a:ext cx="1992375" cy="36388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</a:t>
              </a:r>
              <a:r>
                <a:rPr lang="en-US" altLang="ko-KR" sz="14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</a:t>
              </a:r>
              <a:r>
                <a:rPr lang="en-US" altLang="ko-KR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= { 6, 9 }</a:t>
              </a: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765174" y="2747612"/>
              <a:ext cx="10896600" cy="2062512"/>
              <a:chOff x="765174" y="2747612"/>
              <a:chExt cx="10896600" cy="206251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65174" y="2898774"/>
                <a:ext cx="10896600" cy="1911350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74" name="TextBox 47"/>
              <p:cNvSpPr txBox="1"/>
              <p:nvPr/>
            </p:nvSpPr>
            <p:spPr>
              <a:xfrm>
                <a:off x="3300662" y="2747612"/>
                <a:ext cx="5590676" cy="31753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marL="182563" lvl="0" algn="ctr" latinLnBrk="0">
                  <a:defRPr/>
                </a:pPr>
                <a:r>
                  <a:rPr lang="ko-KR" altLang="en-US" sz="1500" b="1" kern="0">
                    <a:solidFill>
                      <a:schemeClr val="lt1"/>
                    </a:solidFill>
                  </a:rPr>
                  <a:t>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F</a:t>
                </a:r>
                <a:r>
                  <a:rPr lang="ko-KR" altLang="en-US" sz="1500" b="1" kern="0">
                    <a:solidFill>
                      <a:schemeClr val="lt1"/>
                    </a:solidFill>
                  </a:rPr>
                  <a:t>의 부분집합 </a:t>
                </a:r>
                <a:r>
                  <a:rPr lang="en-US" altLang="ko-KR" sz="1500" b="1" kern="0">
                    <a:solidFill>
                      <a:schemeClr val="lt1"/>
                    </a:solidFill>
                  </a:rPr>
                  <a:t>S</a:t>
                </a:r>
                <a:r>
                  <a:rPr lang="en-US" altLang="ko-KR" sz="1100" b="1" kern="0">
                    <a:solidFill>
                      <a:schemeClr val="lt1"/>
                    </a:solidFill>
                  </a:rPr>
                  <a:t>i</a:t>
                </a:r>
              </a:p>
            </p:txBody>
          </p:sp>
        </p:grpSp>
      </p:grpSp>
      <p:sp>
        <p:nvSpPr>
          <p:cNvPr id="88" name="아래쪽 화살표 87"/>
          <p:cNvSpPr/>
          <p:nvPr/>
        </p:nvSpPr>
        <p:spPr>
          <a:xfrm>
            <a:off x="5946774" y="4718050"/>
            <a:ext cx="615951" cy="78946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91" name="TextBox 47"/>
          <p:cNvSpPr txBox="1"/>
          <p:nvPr/>
        </p:nvSpPr>
        <p:spPr>
          <a:xfrm>
            <a:off x="4285846" y="5573364"/>
            <a:ext cx="3954673" cy="1225581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endParaRPr lang="ko-KR" altLang="en-US" sz="1500" b="1" kern="0">
              <a:solidFill>
                <a:schemeClr val="accent4"/>
              </a:solidFill>
            </a:endParaRPr>
          </a:p>
          <a:p>
            <a:pPr marL="182563" lvl="0" algn="ctr" latinLnBrk="0">
              <a:defRPr/>
            </a:pPr>
            <a:r>
              <a:rPr lang="ko-KR" altLang="en-US" sz="1500" b="1" kern="0">
                <a:solidFill>
                  <a:schemeClr val="accent4"/>
                </a:solidFill>
              </a:rPr>
              <a:t>어떤 부분 집합들을 선택해서</a:t>
            </a:r>
          </a:p>
          <a:p>
            <a:pPr marL="182563" lvl="0" algn="ctr" latinLnBrk="0">
              <a:defRPr/>
            </a:pPr>
            <a:r>
              <a:rPr lang="en-US" altLang="ko-KR" sz="1500" b="1" kern="0">
                <a:solidFill>
                  <a:schemeClr val="accent4"/>
                </a:solidFill>
              </a:rPr>
              <a:t>‘</a:t>
            </a:r>
            <a:r>
              <a:rPr lang="ko-KR" altLang="en-US" sz="1500" b="1" kern="0">
                <a:solidFill>
                  <a:schemeClr val="accent4"/>
                </a:solidFill>
              </a:rPr>
              <a:t>합집합</a:t>
            </a:r>
            <a:r>
              <a:rPr lang="en-US" altLang="ko-KR" sz="1500" b="1" kern="0">
                <a:solidFill>
                  <a:schemeClr val="accent4"/>
                </a:solidFill>
              </a:rPr>
              <a:t>(U)’</a:t>
            </a:r>
            <a:r>
              <a:rPr lang="ko-KR" altLang="en-US" sz="1500" b="1" kern="0">
                <a:solidFill>
                  <a:schemeClr val="accent4"/>
                </a:solidFill>
              </a:rPr>
              <a:t> 연산을 하면</a:t>
            </a:r>
          </a:p>
          <a:p>
            <a:pPr marL="182563" lvl="0" algn="ctr" latinLnBrk="0">
              <a:defRPr/>
            </a:pPr>
            <a:r>
              <a:rPr lang="ko-KR" altLang="en-US" sz="1500" b="1" kern="0">
                <a:solidFill>
                  <a:schemeClr val="accent4"/>
                </a:solidFill>
              </a:rPr>
              <a:t>집합 </a:t>
            </a:r>
            <a:r>
              <a:rPr lang="en-US" altLang="ko-KR" sz="1500" b="1" kern="0">
                <a:solidFill>
                  <a:schemeClr val="accent4"/>
                </a:solidFill>
              </a:rPr>
              <a:t>F</a:t>
            </a:r>
            <a:r>
              <a:rPr lang="ko-KR" altLang="en-US" sz="1500" b="1" kern="0">
                <a:solidFill>
                  <a:schemeClr val="accent4"/>
                </a:solidFill>
              </a:rPr>
              <a:t>와 같아지는가</a:t>
            </a:r>
            <a:r>
              <a:rPr lang="en-US" altLang="ko-KR" sz="1500" b="1" kern="0">
                <a:solidFill>
                  <a:schemeClr val="accent4"/>
                </a:solidFill>
              </a:rPr>
              <a:t>?</a:t>
            </a:r>
          </a:p>
          <a:p>
            <a:pPr marL="182563" lvl="0" algn="ctr" latinLnBrk="0">
              <a:defRPr/>
            </a:pPr>
            <a:endParaRPr lang="en-US" altLang="ko-KR" sz="1500" b="1" ker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88" grpId="1" animBg="1"/>
      <p:bldP spid="9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02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6100" y="2629624"/>
            <a:ext cx="6019800" cy="3886200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140737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Q.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다음과 같이 신도시에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개의 마을이 세워진다고 한다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이 때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어느 마을에 학교를 세워야 학교의 수를 최소로 하면서 모든 마을이 접근할 수 있을까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 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각 점은 마을을 의미하고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선분은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분 이내의 거리를 뜻한다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학교는 마을에 위치해야 하고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등교 거리는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분 이내여야 한다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2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Brute Force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1862" y="1902971"/>
            <a:ext cx="4109085" cy="2652701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5824455" y="2334358"/>
            <a:ext cx="6094476" cy="878334"/>
            <a:chOff x="3048762" y="1478785"/>
            <a:chExt cx="6094476" cy="878334"/>
          </a:xfrm>
        </p:grpSpPr>
        <p:sp>
          <p:nvSpPr>
            <p:cNvPr id="122" name="TextBox 47"/>
            <p:cNvSpPr txBox="1"/>
            <p:nvPr/>
          </p:nvSpPr>
          <p:spPr>
            <a:xfrm>
              <a:off x="3048761" y="1658479"/>
              <a:ext cx="6094478" cy="69863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182563" lvl="0" algn="ctr" latinLnBrk="0">
                <a:defRPr/>
              </a:pPr>
              <a:r>
                <a:rPr lang="en-US" altLang="ko-KR" sz="1800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 = {  1, 2, 3, 4, 5, 6, 7, 8, 9, 10 }</a:t>
              </a:r>
            </a:p>
            <a:p>
              <a:pPr marL="182563" lvl="0" algn="ctr" latinLnBrk="0">
                <a:defRPr/>
              </a:pPr>
              <a:endParaRPr lang="en-US" altLang="ko-KR" sz="1100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3" name="TextBox 47"/>
            <p:cNvSpPr txBox="1"/>
            <p:nvPr/>
          </p:nvSpPr>
          <p:spPr>
            <a:xfrm>
              <a:off x="4758532" y="1478784"/>
              <a:ext cx="2674934" cy="3195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전체 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179462" y="4249374"/>
            <a:ext cx="10312245" cy="1641511"/>
            <a:chOff x="765174" y="2747609"/>
            <a:chExt cx="10896600" cy="2062514"/>
          </a:xfrm>
        </p:grpSpPr>
        <p:sp>
          <p:nvSpPr>
            <p:cNvPr id="136" name="직사각형 84"/>
            <p:cNvSpPr/>
            <p:nvPr/>
          </p:nvSpPr>
          <p:spPr>
            <a:xfrm>
              <a:off x="765174" y="2898774"/>
              <a:ext cx="10896600" cy="191135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각 원소는 </a:t>
              </a:r>
              <a:r>
                <a:rPr lang="en-US" altLang="ko-KR">
                  <a:solidFill>
                    <a:schemeClr val="dk1"/>
                  </a:solidFill>
                </a:rPr>
                <a:t>1.</a:t>
              </a:r>
              <a:r>
                <a:rPr lang="ko-KR" altLang="en-US">
                  <a:solidFill>
                    <a:schemeClr val="dk1"/>
                  </a:solidFill>
                </a:rPr>
                <a:t> 포함될 수도 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2.</a:t>
              </a:r>
              <a:r>
                <a:rPr lang="ko-KR" altLang="en-US">
                  <a:solidFill>
                    <a:schemeClr val="dk1"/>
                  </a:solidFill>
                </a:rPr>
                <a:t> 포함되지 않을 수도</a:t>
              </a:r>
              <a:r>
                <a:rPr lang="en-US" altLang="ko-KR">
                  <a:solidFill>
                    <a:schemeClr val="dk1"/>
                  </a:solidFill>
                </a:rPr>
                <a:t>.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2</a:t>
              </a:r>
              <a:r>
                <a:rPr lang="ko-KR" altLang="en-US">
                  <a:solidFill>
                    <a:schemeClr val="dk1"/>
                  </a:solidFill>
                </a:rPr>
                <a:t>가지의 선택지를 가진다</a:t>
              </a:r>
              <a:r>
                <a:rPr lang="en-US" altLang="ko-KR">
                  <a:solidFill>
                    <a:schemeClr val="dk1"/>
                  </a:solidFill>
                </a:rPr>
                <a:t>.</a:t>
              </a:r>
            </a:p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따라서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F</a:t>
              </a:r>
              <a:r>
                <a:rPr lang="ko-KR" altLang="en-US">
                  <a:solidFill>
                    <a:schemeClr val="dk1"/>
                  </a:solidFill>
                </a:rPr>
                <a:t>의 크기가 </a:t>
              </a:r>
              <a:r>
                <a:rPr lang="en-US" altLang="ko-KR">
                  <a:solidFill>
                    <a:schemeClr val="dk1"/>
                  </a:solidFill>
                </a:rPr>
                <a:t>n</a:t>
              </a:r>
              <a:r>
                <a:rPr lang="ko-KR" altLang="en-US">
                  <a:solidFill>
                    <a:schemeClr val="dk1"/>
                  </a:solidFill>
                </a:rPr>
                <a:t>이라고 할 때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가능한 모든 부분 집합의 수는 </a:t>
              </a:r>
              <a:r>
                <a:rPr lang="en-US" altLang="ko-KR">
                  <a:solidFill>
                    <a:schemeClr val="dk1"/>
                  </a:solidFill>
                </a:rPr>
                <a:t>2</a:t>
              </a:r>
              <a:r>
                <a:rPr lang="ko-KR" altLang="en-US">
                  <a:solidFill>
                    <a:schemeClr val="dk1"/>
                  </a:solidFill>
                </a:rPr>
                <a:t>ⁿ</a:t>
              </a:r>
              <a:endParaRPr lang="en-US" altLang="ko-KR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37" name="TextBox 47"/>
            <p:cNvSpPr txBox="1"/>
            <p:nvPr/>
          </p:nvSpPr>
          <p:spPr>
            <a:xfrm>
              <a:off x="3300661" y="2747609"/>
              <a:ext cx="5590678" cy="3930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marL="182563" lvl="0" algn="ctr" latinLnBrk="0">
                <a:defRPr/>
              </a:pPr>
              <a:r>
                <a:rPr lang="ko-KR" altLang="en-US" sz="1500" b="1" kern="0">
                  <a:solidFill>
                    <a:schemeClr val="lt1"/>
                  </a:solidFill>
                </a:rPr>
                <a:t>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F</a:t>
              </a:r>
              <a:r>
                <a:rPr lang="ko-KR" altLang="en-US" sz="1500" b="1" kern="0">
                  <a:solidFill>
                    <a:schemeClr val="lt1"/>
                  </a:solidFill>
                </a:rPr>
                <a:t>의 부분집합 </a:t>
              </a:r>
              <a:r>
                <a:rPr lang="en-US" altLang="ko-KR" sz="1500" b="1" kern="0">
                  <a:solidFill>
                    <a:schemeClr val="lt1"/>
                  </a:solidFill>
                </a:rPr>
                <a:t>S</a:t>
              </a:r>
              <a:r>
                <a:rPr lang="en-US" altLang="ko-KR" sz="1100" b="1" kern="0">
                  <a:solidFill>
                    <a:schemeClr val="lt1"/>
                  </a:solidFill>
                </a:rPr>
                <a:t>i</a:t>
              </a:r>
            </a:p>
          </p:txBody>
        </p:sp>
      </p:grpSp>
      <p:sp>
        <p:nvSpPr>
          <p:cNvPr id="141" name="오른쪽 화살표 140"/>
          <p:cNvSpPr/>
          <p:nvPr/>
        </p:nvSpPr>
        <p:spPr>
          <a:xfrm>
            <a:off x="4521161" y="2464598"/>
            <a:ext cx="2086149" cy="5901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2" name="가로 글상자 141"/>
          <p:cNvSpPr txBox="1"/>
          <p:nvPr/>
        </p:nvSpPr>
        <p:spPr>
          <a:xfrm>
            <a:off x="3994656" y="2196433"/>
            <a:ext cx="3320310" cy="318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sz="1500" b="1" kern="0">
                <a:solidFill>
                  <a:schemeClr val="accent4"/>
                </a:solidFill>
              </a:rPr>
              <a:t>각 노드를 집합의 원소로 나타내면</a:t>
            </a:r>
          </a:p>
        </p:txBody>
      </p:sp>
      <p:sp>
        <p:nvSpPr>
          <p:cNvPr id="144" name="가로 글상자 143"/>
          <p:cNvSpPr txBox="1"/>
          <p:nvPr/>
        </p:nvSpPr>
        <p:spPr>
          <a:xfrm>
            <a:off x="7629817" y="3584096"/>
            <a:ext cx="3320310" cy="54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sz="1500" b="1" kern="0">
                <a:solidFill>
                  <a:schemeClr val="accent4"/>
                </a:solidFill>
              </a:rPr>
              <a:t>전체 집합 </a:t>
            </a:r>
            <a:r>
              <a:rPr lang="en-US" altLang="ko-KR" sz="1500" b="1" kern="0">
                <a:solidFill>
                  <a:schemeClr val="accent4"/>
                </a:solidFill>
              </a:rPr>
              <a:t>F</a:t>
            </a:r>
            <a:r>
              <a:rPr lang="ko-KR" altLang="en-US" sz="1500" b="1" kern="0">
                <a:solidFill>
                  <a:schemeClr val="accent4"/>
                </a:solidFill>
              </a:rPr>
              <a:t>에 대해 가능한 모든 부분 집합을 나타내면</a:t>
            </a:r>
          </a:p>
        </p:txBody>
      </p:sp>
      <p:sp>
        <p:nvSpPr>
          <p:cNvPr id="93" name="TextBox 47"/>
          <p:cNvSpPr txBox="1"/>
          <p:nvPr/>
        </p:nvSpPr>
        <p:spPr>
          <a:xfrm>
            <a:off x="666295" y="1505374"/>
            <a:ext cx="11120444" cy="6358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문제를 어떻게 해결해야 할까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→ 만약 부분 집합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Si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를 하나씩 합집합 연산하며 해결한다면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→ 브루트포스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(Brute Force)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</a:t>
            </a:r>
          </a:p>
        </p:txBody>
      </p:sp>
      <p:sp>
        <p:nvSpPr>
          <p:cNvPr id="143" name="아래쪽 화살표 142"/>
          <p:cNvSpPr/>
          <p:nvPr/>
        </p:nvSpPr>
        <p:spPr>
          <a:xfrm>
            <a:off x="7045363" y="3122232"/>
            <a:ext cx="615951" cy="119851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45" name="가로 글상자 144"/>
          <p:cNvSpPr txBox="1"/>
          <p:nvPr/>
        </p:nvSpPr>
        <p:spPr>
          <a:xfrm>
            <a:off x="3048000" y="5913065"/>
            <a:ext cx="6096000" cy="866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1700" b="1" kern="0">
                <a:solidFill>
                  <a:srgbClr val="FF0000"/>
                </a:solidFill>
              </a:rPr>
              <a:t>최악의 경우</a:t>
            </a:r>
            <a:r>
              <a:rPr lang="en-US" altLang="ko-KR" sz="1700" b="1" kern="0">
                <a:solidFill>
                  <a:srgbClr val="FF0000"/>
                </a:solidFill>
              </a:rPr>
              <a:t>,</a:t>
            </a:r>
            <a:endParaRPr lang="ko-KR" altLang="en-US" sz="1700" b="1" kern="0">
              <a:solidFill>
                <a:srgbClr val="FF0000"/>
              </a:solidFill>
            </a:endParaRPr>
          </a:p>
          <a:p>
            <a:pPr marL="182563" lvl="0" algn="ctr" latinLnBrk="0">
              <a:defRPr/>
            </a:pPr>
            <a:r>
              <a:rPr lang="ko-KR" altLang="en-US" sz="1700" b="1" kern="0">
                <a:solidFill>
                  <a:srgbClr val="FF0000"/>
                </a:solidFill>
              </a:rPr>
              <a:t>각 조합에 대해 </a:t>
            </a:r>
            <a:r>
              <a:rPr lang="en-US" altLang="ko-KR" sz="1700" b="1" kern="0">
                <a:solidFill>
                  <a:srgbClr val="FF0000"/>
                </a:solidFill>
              </a:rPr>
              <a:t>n</a:t>
            </a:r>
            <a:r>
              <a:rPr lang="ko-KR" altLang="en-US" sz="1700" b="1" kern="0">
                <a:solidFill>
                  <a:srgbClr val="FF0000"/>
                </a:solidFill>
              </a:rPr>
              <a:t>개의 부분집합을 확인</a:t>
            </a:r>
          </a:p>
          <a:p>
            <a:pPr marL="182563" lvl="0" algn="ctr" latinLnBrk="0">
              <a:defRPr/>
            </a:pPr>
            <a:r>
              <a:rPr lang="ko-KR" altLang="en-US" sz="1700" b="1" kern="0">
                <a:solidFill>
                  <a:srgbClr val="FF0000"/>
                </a:solidFill>
              </a:rPr>
              <a:t> </a:t>
            </a:r>
            <a:r>
              <a:rPr lang="en-US" altLang="ko-KR" sz="1700" b="1" kern="0">
                <a:solidFill>
                  <a:srgbClr val="FF0000"/>
                </a:solidFill>
              </a:rPr>
              <a:t>O(2</a:t>
            </a:r>
            <a:r>
              <a:rPr kumimoji="0" lang="ko-KR" altLang="en-US" sz="1700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lang="ko-KR" altLang="en-US" sz="1700" b="1" kern="0">
                <a:solidFill>
                  <a:srgbClr val="FF0000"/>
                </a:solidFill>
              </a:rPr>
              <a:t> </a:t>
            </a:r>
            <a:r>
              <a:rPr lang="en-US" altLang="ko-KR" sz="1700" b="1" kern="0">
                <a:solidFill>
                  <a:srgbClr val="FF0000"/>
                </a:solidFill>
              </a:rPr>
              <a:t>* n)</a:t>
            </a:r>
          </a:p>
        </p:txBody>
      </p:sp>
    </p:spTree>
    <p:extLst>
      <p:ext uri="{BB962C8B-B14F-4D97-AF65-F5344CB8AC3E}">
        <p14:creationId xmlns:p14="http://schemas.microsoft.com/office/powerpoint/2010/main" val="8836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/>
      <p:bldP spid="135" grpId="5" animBg="1"/>
      <p:bldP spid="141" grpId="0" animBg="1"/>
      <p:bldP spid="142" grpId="1" animBg="1"/>
      <p:bldP spid="144" grpId="3" animBg="1"/>
      <p:bldP spid="143" grpId="4" animBg="1"/>
      <p:bldP spid="145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신도시 학교 건립 문제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Brute Force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954" y="2208219"/>
            <a:ext cx="4765947" cy="307675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브루트포스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(Brute Force)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67948"/>
            <a:ext cx="5610984" cy="3642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b="1" u="heavy">
                <a:solidFill>
                  <a:schemeClr val="accent1"/>
                </a:solidFill>
              </a:rPr>
              <a:t>최적의 답</a:t>
            </a:r>
            <a:r>
              <a:rPr lang="en-US" altLang="ko-KR" b="1" u="heavy">
                <a:solidFill>
                  <a:schemeClr val="accent1"/>
                </a:solidFill>
              </a:rPr>
              <a:t>(Optimal Solution)</a:t>
            </a:r>
            <a:r>
              <a:rPr lang="ko-KR" altLang="en-US" b="1">
                <a:solidFill>
                  <a:schemeClr val="accent1"/>
                </a:solidFill>
              </a:rPr>
              <a:t>을 찾을 수 있다는 장점</a:t>
            </a:r>
          </a:p>
        </p:txBody>
      </p:sp>
      <p:sp>
        <p:nvSpPr>
          <p:cNvPr id="154" name="가로 글상자 153"/>
          <p:cNvSpPr txBox="1"/>
          <p:nvPr/>
        </p:nvSpPr>
        <p:spPr>
          <a:xfrm>
            <a:off x="6174301" y="5566586"/>
            <a:ext cx="5219468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가져 </a:t>
            </a:r>
            <a:r>
              <a:rPr lang="ko-KR" altLang="en-US" b="1" u="heavy" kern="0" baseline="0">
                <a:solidFill>
                  <a:srgbClr val="FF0000"/>
                </a:solidFill>
              </a:rPr>
              <a:t>실용성이 낮다</a:t>
            </a:r>
            <a:r>
              <a:rPr lang="en-US" altLang="ko-KR" b="1" u="heavy" kern="0" baseline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5" name="가로 글상자 154"/>
          <p:cNvSpPr txBox="1"/>
          <p:nvPr/>
        </p:nvSpPr>
        <p:spPr>
          <a:xfrm>
            <a:off x="710576" y="5002078"/>
            <a:ext cx="4985723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2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03684"/>
            <a:ext cx="3567112" cy="2776537"/>
          </a:xfrm>
          <a:prstGeom prst="rect">
            <a:avLst/>
          </a:prstGeom>
        </p:spPr>
      </p:pic>
      <p:sp>
        <p:nvSpPr>
          <p:cNvPr id="157" name="순서도: 연결자 156"/>
          <p:cNvSpPr/>
          <p:nvPr/>
        </p:nvSpPr>
        <p:spPr>
          <a:xfrm>
            <a:off x="7184537" y="2291785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/>
      <p:bldP spid="154" grpId="3" animBg="1"/>
      <p:bldP spid="155" grpId="0" animBg="1"/>
      <p:bldP spid="157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3573</ep:Words>
  <ep:PresentationFormat>와이드스크린</ep:PresentationFormat>
  <ep:Paragraphs>513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2022-08-24T06:18:57.000</dcterms:created>
  <dc:creator>조현석</dc:creator>
  <cp:lastModifiedBy>user</cp:lastModifiedBy>
  <dcterms:modified xsi:type="dcterms:W3CDTF">2024-06-09T16:16:16.367</dcterms:modified>
  <cp:revision>193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