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7" r:id="rId2"/>
    <p:sldId id="318" r:id="rId3"/>
    <p:sldId id="319" r:id="rId4"/>
    <p:sldId id="320" r:id="rId5"/>
    <p:sldId id="321" r:id="rId6"/>
    <p:sldId id="325" r:id="rId7"/>
    <p:sldId id="322" r:id="rId8"/>
    <p:sldId id="323" r:id="rId9"/>
    <p:sldId id="324" r:id="rId10"/>
    <p:sldId id="31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02" y="318"/>
      </p:cViewPr>
      <p:guideLst>
        <p:guide orient="horz" pos="2153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9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4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9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73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6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1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40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5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6304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2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endParaRPr lang="ko-KR" altLang="en-US" sz="160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00 page</a:t>
                </a: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048762" y="3000884"/>
            <a:ext cx="6094476" cy="1635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ko-KR" altLang="en-US" sz="3400" b="1" i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endParaRPr lang="ko-KR" altLang="en-US" sz="3400" b="1" i="1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en-US" altLang="ko-KR" sz="3400" b="1" i="1" kern="0">
                <a:solidFill>
                  <a:prstClr val="black">
                    <a:lumMod val="65000"/>
                    <a:lumOff val="35000"/>
                  </a:prstClr>
                </a:solidFill>
              </a:rPr>
              <a:t>Set Cover Problem</a:t>
            </a:r>
            <a:endParaRPr lang="en-US" altLang="ko-KR" sz="3400" b="1" i="1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ko-KR" altLang="en-US" sz="3400" b="1" i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추가 발표</a:t>
            </a:r>
            <a:endParaRPr lang="ko-KR" altLang="en-US" sz="3400" b="1" i="1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TextBox 47"/>
          <p:cNvSpPr txBox="1"/>
          <p:nvPr/>
        </p:nvSpPr>
        <p:spPr>
          <a:xfrm>
            <a:off x="3048761" y="4729174"/>
            <a:ext cx="6094476" cy="641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sz="1800" kern="0">
                <a:solidFill>
                  <a:prstClr val="black">
                    <a:lumMod val="65000"/>
                    <a:lumOff val="35000"/>
                  </a:prstClr>
                </a:solidFill>
              </a:rPr>
              <a:t>20194111</a:t>
            </a:r>
            <a:r>
              <a:rPr lang="ko-KR" altLang="en-US" sz="1800" kern="0">
                <a:solidFill>
                  <a:prstClr val="black">
                    <a:lumMod val="65000"/>
                    <a:lumOff val="35000"/>
                  </a:prstClr>
                </a:solidFill>
              </a:rPr>
              <a:t> 최민규</a:t>
            </a:r>
            <a:endParaRPr lang="ko-KR" altLang="en-US" sz="18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algn="ctr" latinLnBrk="0">
              <a:defRPr/>
            </a:pPr>
            <a:r>
              <a:rPr lang="en-US" altLang="ko-KR" sz="1800" kern="0">
                <a:solidFill>
                  <a:prstClr val="black">
                    <a:lumMod val="65000"/>
                    <a:lumOff val="35000"/>
                  </a:prstClr>
                </a:solidFill>
              </a:rPr>
              <a:t>20194092</a:t>
            </a:r>
            <a:r>
              <a:rPr lang="ko-KR" altLang="en-US" sz="1800" kern="0">
                <a:solidFill>
                  <a:prstClr val="black">
                    <a:lumMod val="65000"/>
                    <a:lumOff val="35000"/>
                  </a:prstClr>
                </a:solidFill>
              </a:rPr>
              <a:t> 조원희</a:t>
            </a:r>
            <a:endParaRPr lang="ko-KR" altLang="en-US" sz="18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TextBox 47"/>
          <p:cNvSpPr txBox="1"/>
          <p:nvPr/>
        </p:nvSpPr>
        <p:spPr>
          <a:xfrm>
            <a:off x="3048761" y="2621520"/>
            <a:ext cx="6094476" cy="36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lvl="0" algn="ctr" latinLnBrk="0">
              <a:defRPr/>
            </a:pPr>
            <a:r>
              <a:rPr lang="en-US" altLang="ko-KR" sz="1800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56331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09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7" name="가로 글상자 156"/>
          <p:cNvSpPr txBox="1"/>
          <p:nvPr/>
        </p:nvSpPr>
        <p:spPr>
          <a:xfrm>
            <a:off x="1819403" y="3589706"/>
            <a:ext cx="9082494" cy="666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800" b="1">
                <a:solidFill>
                  <a:schemeClr val="accent1"/>
                </a:solidFill>
              </a:rPr>
              <a:t>감사합니다</a:t>
            </a:r>
            <a:r>
              <a:rPr lang="en-US" altLang="ko-KR" sz="3800" b="1">
                <a:solidFill>
                  <a:schemeClr val="accent1"/>
                </a:solidFill>
              </a:rPr>
              <a:t>.</a:t>
            </a:r>
            <a:endParaRPr lang="en-US" altLang="ko-KR" sz="38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6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03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::Brute Force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pic>
        <p:nvPicPr>
          <p:cNvPr id="147" name="그림 14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1954" y="2208219"/>
            <a:ext cx="4765947" cy="3076751"/>
          </a:xfrm>
          <a:prstGeom prst="rect">
            <a:avLst/>
          </a:prstGeom>
        </p:spPr>
      </p:pic>
      <p:sp>
        <p:nvSpPr>
          <p:cNvPr id="93" name="TextBox 47"/>
          <p:cNvSpPr txBox="1"/>
          <p:nvPr/>
        </p:nvSpPr>
        <p:spPr>
          <a:xfrm>
            <a:off x="666295" y="1505374"/>
            <a:ext cx="11120444" cy="3596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1.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브루트포스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(Brute Force)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방식 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Review.</a:t>
            </a:r>
            <a:endParaRPr lang="en-US" altLang="ko-KR" b="1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3" name="가로 글상자 152"/>
          <p:cNvSpPr txBox="1"/>
          <p:nvPr/>
        </p:nvSpPr>
        <p:spPr>
          <a:xfrm>
            <a:off x="485015" y="5567948"/>
            <a:ext cx="5610984" cy="36422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ko-KR" altLang="en-US" b="1" u="heavy">
                <a:solidFill>
                  <a:schemeClr val="accent1"/>
                </a:solidFill>
              </a:rPr>
              <a:t>최적의 답</a:t>
            </a:r>
            <a:r>
              <a:rPr lang="en-US" altLang="ko-KR" b="1" u="heavy">
                <a:solidFill>
                  <a:schemeClr val="accent1"/>
                </a:solidFill>
              </a:rPr>
              <a:t>(Optimal Solution)</a:t>
            </a:r>
            <a:r>
              <a:rPr lang="ko-KR" altLang="en-US" b="1">
                <a:solidFill>
                  <a:schemeClr val="accent1"/>
                </a:solidFill>
              </a:rPr>
              <a:t>을 찾을 수 있다는 장점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154" name="가로 글상자 153"/>
          <p:cNvSpPr txBox="1"/>
          <p:nvPr/>
        </p:nvSpPr>
        <p:spPr>
          <a:xfrm>
            <a:off x="6174301" y="5566586"/>
            <a:ext cx="5219468" cy="3657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But!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O(2</a:t>
            </a:r>
            <a:r>
              <a:rPr kumimoji="0" lang="ko-KR" altLang="en-US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ⁿ</a:t>
            </a:r>
            <a:r>
              <a:rPr kumimoji="0" lang="en-US" altLang="ko-KR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) </a:t>
            </a:r>
            <a:r>
              <a:rPr kumimoji="0" lang="ko-KR" altLang="en-US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수준의 복잡도를 가져 </a:t>
            </a:r>
            <a:r>
              <a:rPr lang="ko-KR" altLang="en-US" b="1" u="heavy" kern="0" baseline="0">
                <a:solidFill>
                  <a:srgbClr val="ff0000"/>
                </a:solidFill>
              </a:rPr>
              <a:t>실용성이 낮다</a:t>
            </a:r>
            <a:r>
              <a:rPr lang="en-US" altLang="ko-KR" b="1" u="heavy" kern="0" baseline="0">
                <a:solidFill>
                  <a:srgbClr val="ff0000"/>
                </a:solidFill>
              </a:rPr>
              <a:t>.</a:t>
            </a:r>
            <a:endParaRPr lang="en-US" altLang="ko-KR" b="1" u="heavy" kern="0" baseline="0">
              <a:solidFill>
                <a:srgbClr val="ff0000"/>
              </a:solidFill>
            </a:endParaRPr>
          </a:p>
        </p:txBody>
      </p:sp>
      <p:sp>
        <p:nvSpPr>
          <p:cNvPr id="155" name="가로 글상자 154"/>
          <p:cNvSpPr txBox="1"/>
          <p:nvPr/>
        </p:nvSpPr>
        <p:spPr>
          <a:xfrm>
            <a:off x="710576" y="5002078"/>
            <a:ext cx="4985723" cy="510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2</a:t>
            </a:r>
            <a:r>
              <a:rPr lang="ko-KR" altLang="en-US" sz="1400">
                <a:solidFill>
                  <a:schemeClr val="dk1"/>
                </a:solidFill>
              </a:rPr>
              <a:t>번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6</a:t>
            </a:r>
            <a:r>
              <a:rPr lang="ko-KR" altLang="en-US" sz="1400">
                <a:solidFill>
                  <a:schemeClr val="dk1"/>
                </a:solidFill>
              </a:rPr>
              <a:t>번 마을에 학교를 세우면 모든 마을이 </a:t>
            </a:r>
            <a:r>
              <a:rPr lang="en-US" altLang="ko-KR" sz="1400">
                <a:solidFill>
                  <a:schemeClr val="dk1"/>
                </a:solidFill>
              </a:rPr>
              <a:t>15</a:t>
            </a:r>
            <a:r>
              <a:rPr lang="ko-KR" altLang="en-US" sz="1400">
                <a:solidFill>
                  <a:schemeClr val="dk1"/>
                </a:solidFill>
              </a:rPr>
              <a:t>분 이내에</a:t>
            </a:r>
            <a:endParaRPr lang="ko-KR" altLang="en-US" sz="14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(</a:t>
            </a:r>
            <a:r>
              <a:rPr lang="ko-KR" altLang="en-US" sz="1400">
                <a:solidFill>
                  <a:schemeClr val="dk1"/>
                </a:solidFill>
              </a:rPr>
              <a:t>즉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하나의 간선으로</a:t>
            </a:r>
            <a:r>
              <a:rPr lang="en-US" altLang="ko-KR" sz="1400">
                <a:solidFill>
                  <a:schemeClr val="dk1"/>
                </a:solidFill>
              </a:rPr>
              <a:t>)</a:t>
            </a:r>
            <a:r>
              <a:rPr lang="ko-KR" altLang="en-US" sz="1400">
                <a:solidFill>
                  <a:schemeClr val="dk1"/>
                </a:solidFill>
              </a:rPr>
              <a:t> 접근할 수 있다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endParaRPr lang="ko-KR" altLang="en-US" sz="1400">
              <a:solidFill>
                <a:schemeClr val="dk1"/>
              </a:solidFill>
            </a:endParaRPr>
          </a:p>
        </p:txBody>
      </p:sp>
      <p:pic>
        <p:nvPicPr>
          <p:cNvPr id="156" name="그림 15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14804" y="2103684"/>
            <a:ext cx="3567112" cy="2776537"/>
          </a:xfrm>
          <a:prstGeom prst="rect">
            <a:avLst/>
          </a:prstGeom>
        </p:spPr>
      </p:pic>
      <p:sp>
        <p:nvSpPr>
          <p:cNvPr id="157" name="순서도: 연결자 156"/>
          <p:cNvSpPr/>
          <p:nvPr/>
        </p:nvSpPr>
        <p:spPr>
          <a:xfrm>
            <a:off x="7184537" y="2291785"/>
            <a:ext cx="485015" cy="449954"/>
          </a:xfrm>
          <a:prstGeom prst="flowChartConnector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5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3" grpId="1" animBg="1"/>
      <p:bldP spid="157" grpId="2" animBg="1"/>
      <p:bldP spid="154" grpId="3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04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Greedy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3" name="가로 글상자 152"/>
          <p:cNvSpPr txBox="1"/>
          <p:nvPr/>
        </p:nvSpPr>
        <p:spPr>
          <a:xfrm>
            <a:off x="485015" y="5577473"/>
            <a:ext cx="5610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solidFill>
                  <a:schemeClr val="accent1"/>
                </a:solidFill>
              </a:rPr>
              <a:t>최적의 답</a:t>
            </a:r>
            <a:r>
              <a:rPr lang="en-US" altLang="ko-KR" b="1">
                <a:solidFill>
                  <a:schemeClr val="accent1"/>
                </a:solidFill>
              </a:rPr>
              <a:t>(Optimal Solution)</a:t>
            </a:r>
            <a:r>
              <a:rPr lang="ko-KR" altLang="en-US" b="1">
                <a:solidFill>
                  <a:schemeClr val="accent1"/>
                </a:solidFill>
              </a:rPr>
              <a:t>은 아닐 수 있다</a:t>
            </a:r>
            <a:r>
              <a:rPr lang="en-US" altLang="ko-KR" b="1">
                <a:solidFill>
                  <a:schemeClr val="accent1"/>
                </a:solidFill>
              </a:rPr>
              <a:t>.</a:t>
            </a:r>
            <a:endParaRPr lang="en-US" altLang="ko-KR" b="1">
              <a:solidFill>
                <a:schemeClr val="accent1"/>
              </a:solidFill>
            </a:endParaRPr>
          </a:p>
        </p:txBody>
      </p:sp>
      <p:sp>
        <p:nvSpPr>
          <p:cNvPr id="154" name="가로 글상자 153"/>
          <p:cNvSpPr txBox="1"/>
          <p:nvPr/>
        </p:nvSpPr>
        <p:spPr>
          <a:xfrm>
            <a:off x="6096000" y="5056034"/>
            <a:ext cx="5219468" cy="641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But!</a:t>
            </a:r>
            <a:r>
              <a:rPr lang="ko-KR" altLang="en-US" b="1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O(</a:t>
            </a:r>
            <a:r>
              <a:rPr kumimoji="0" lang="en-US" altLang="ko-KR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n³) </a:t>
            </a:r>
            <a:r>
              <a:rPr kumimoji="0" lang="ko-KR" altLang="en-US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수준의 복잡도를 가지며</a:t>
            </a:r>
            <a:r>
              <a:rPr kumimoji="0" lang="en-US" altLang="ko-KR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endParaRPr kumimoji="0" lang="en-US" altLang="ko-KR" b="1" i="0" u="none" strike="noStrike" kern="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lvl="0" algn="ctr">
              <a:defRPr/>
            </a:pPr>
            <a:r>
              <a:rPr lang="en-US" altLang="ko-KR" b="1">
                <a:solidFill>
                  <a:srgbClr val="ff0000"/>
                </a:solidFill>
              </a:rPr>
              <a:t>O(2</a:t>
            </a:r>
            <a:r>
              <a:rPr kumimoji="0" lang="ko-KR" altLang="en-US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ⁿ</a:t>
            </a:r>
            <a:r>
              <a:rPr kumimoji="0" lang="en-US" altLang="ko-KR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kumimoji="0" lang="ko-KR" altLang="en-US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에 비해 훨씬 짧은 수준이다</a:t>
            </a:r>
            <a:r>
              <a:rPr kumimoji="0" lang="en-US" altLang="ko-KR" b="1" i="0" u="none" strike="noStrike" kern="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en-US" altLang="ko-KR" b="1" i="0" u="none" strike="noStrike" kern="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6" name="TextBox 47"/>
          <p:cNvSpPr txBox="1"/>
          <p:nvPr/>
        </p:nvSpPr>
        <p:spPr>
          <a:xfrm>
            <a:off x="666295" y="1505374"/>
            <a:ext cx="11120444" cy="359621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그리디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(Greedy)</a:t>
            </a: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 방식 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Review.</a:t>
            </a:r>
            <a:endParaRPr lang="en-US" altLang="ko-KR" b="1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57" name="그림 15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0902" y="2218982"/>
            <a:ext cx="4765915" cy="3076730"/>
          </a:xfrm>
          <a:prstGeom prst="rect">
            <a:avLst/>
          </a:prstGeom>
        </p:spPr>
      </p:pic>
      <p:sp>
        <p:nvSpPr>
          <p:cNvPr id="155" name="가로 글상자 154"/>
          <p:cNvSpPr txBox="1"/>
          <p:nvPr/>
        </p:nvSpPr>
        <p:spPr>
          <a:xfrm>
            <a:off x="710576" y="5011603"/>
            <a:ext cx="5166874" cy="510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1</a:t>
            </a:r>
            <a:r>
              <a:rPr lang="ko-KR" altLang="en-US" sz="1400">
                <a:solidFill>
                  <a:schemeClr val="dk1"/>
                </a:solidFill>
              </a:rPr>
              <a:t>번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4</a:t>
            </a:r>
            <a:r>
              <a:rPr lang="ko-KR" altLang="en-US" sz="1400">
                <a:solidFill>
                  <a:schemeClr val="dk1"/>
                </a:solidFill>
              </a:rPr>
              <a:t>번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r>
              <a:rPr lang="en-US" altLang="ko-KR" sz="1400">
                <a:solidFill>
                  <a:schemeClr val="dk1"/>
                </a:solidFill>
              </a:rPr>
              <a:t>6</a:t>
            </a:r>
            <a:r>
              <a:rPr lang="ko-KR" altLang="en-US" sz="1400">
                <a:solidFill>
                  <a:schemeClr val="dk1"/>
                </a:solidFill>
              </a:rPr>
              <a:t>번 마을에 학교를 세우면 모든 마을이 </a:t>
            </a:r>
            <a:r>
              <a:rPr lang="en-US" altLang="ko-KR" sz="1400">
                <a:solidFill>
                  <a:schemeClr val="dk1"/>
                </a:solidFill>
              </a:rPr>
              <a:t>15</a:t>
            </a:r>
            <a:r>
              <a:rPr lang="ko-KR" altLang="en-US" sz="1400">
                <a:solidFill>
                  <a:schemeClr val="dk1"/>
                </a:solidFill>
              </a:rPr>
              <a:t>분 이내에</a:t>
            </a:r>
            <a:endParaRPr lang="ko-KR" altLang="en-US" sz="14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(</a:t>
            </a:r>
            <a:r>
              <a:rPr lang="ko-KR" altLang="en-US" sz="1400">
                <a:solidFill>
                  <a:schemeClr val="dk1"/>
                </a:solidFill>
              </a:rPr>
              <a:t>즉</a:t>
            </a:r>
            <a:r>
              <a:rPr lang="en-US" altLang="ko-KR" sz="1400">
                <a:solidFill>
                  <a:schemeClr val="dk1"/>
                </a:solidFill>
              </a:rPr>
              <a:t>,</a:t>
            </a:r>
            <a:r>
              <a:rPr lang="ko-KR" altLang="en-US" sz="1400">
                <a:solidFill>
                  <a:schemeClr val="dk1"/>
                </a:solidFill>
              </a:rPr>
              <a:t> 하나의 간선으로</a:t>
            </a:r>
            <a:r>
              <a:rPr lang="en-US" altLang="ko-KR" sz="1400">
                <a:solidFill>
                  <a:schemeClr val="dk1"/>
                </a:solidFill>
              </a:rPr>
              <a:t>)</a:t>
            </a:r>
            <a:r>
              <a:rPr lang="ko-KR" altLang="en-US" sz="1400">
                <a:solidFill>
                  <a:schemeClr val="dk1"/>
                </a:solidFill>
              </a:rPr>
              <a:t> 접근할 수 있다</a:t>
            </a:r>
            <a:r>
              <a:rPr lang="en-US" altLang="ko-KR" sz="1400">
                <a:solidFill>
                  <a:schemeClr val="dk1"/>
                </a:solidFill>
              </a:rPr>
              <a:t>.</a:t>
            </a:r>
            <a:r>
              <a:rPr lang="ko-KR" altLang="en-US" sz="1400">
                <a:solidFill>
                  <a:schemeClr val="dk1"/>
                </a:solidFill>
              </a:rPr>
              <a:t> </a:t>
            </a:r>
            <a:endParaRPr lang="ko-KR" altLang="en-US" sz="1400">
              <a:solidFill>
                <a:schemeClr val="dk1"/>
              </a:solidFill>
            </a:endParaRPr>
          </a:p>
        </p:txBody>
      </p:sp>
      <p:pic>
        <p:nvPicPr>
          <p:cNvPr id="158" name="그림 15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14804" y="2113209"/>
            <a:ext cx="3567112" cy="2776537"/>
          </a:xfrm>
          <a:prstGeom prst="rect">
            <a:avLst/>
          </a:prstGeom>
        </p:spPr>
      </p:pic>
      <p:sp>
        <p:nvSpPr>
          <p:cNvPr id="148" name="순서도: 연결자 147"/>
          <p:cNvSpPr/>
          <p:nvPr/>
        </p:nvSpPr>
        <p:spPr>
          <a:xfrm>
            <a:off x="7903294" y="2047360"/>
            <a:ext cx="485015" cy="449954"/>
          </a:xfrm>
          <a:prstGeom prst="flowChartConnector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7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53" grpId="1" animBg="1"/>
      <p:bldP spid="148" grpId="2" animBg="1"/>
      <p:bldP spid="154" grpId="3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03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Optimal Solution 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찾기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8" name="가로 글상자 157"/>
          <p:cNvSpPr txBox="1"/>
          <p:nvPr/>
        </p:nvSpPr>
        <p:spPr>
          <a:xfrm>
            <a:off x="3194088" y="1781765"/>
            <a:ext cx="5803824" cy="35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solidFill>
                  <a:srgbClr val="000000"/>
                </a:solidFill>
              </a:rPr>
              <a:t>집합</a:t>
            </a:r>
            <a:r>
              <a:rPr lang="en-US" altLang="ko-KR" b="1">
                <a:solidFill>
                  <a:srgbClr val="000000"/>
                </a:solidFill>
              </a:rPr>
              <a:t> </a:t>
            </a:r>
            <a:r>
              <a:rPr lang="ko-KR" altLang="en-US" b="1">
                <a:solidFill>
                  <a:srgbClr val="000000"/>
                </a:solidFill>
              </a:rPr>
              <a:t>커버 문제는 </a:t>
            </a:r>
            <a:r>
              <a:rPr lang="en-US" altLang="ko-KR" b="1">
                <a:solidFill>
                  <a:srgbClr val="000000"/>
                </a:solidFill>
              </a:rPr>
              <a:t>NP-Complete Problem</a:t>
            </a:r>
            <a:endParaRPr lang="en-US" altLang="ko-KR" b="1">
              <a:solidFill>
                <a:srgbClr val="000000"/>
              </a:solidFill>
            </a:endParaRPr>
          </a:p>
        </p:txBody>
      </p:sp>
      <p:sp>
        <p:nvSpPr>
          <p:cNvPr id="159" name="아래쪽 화살표 158"/>
          <p:cNvSpPr/>
          <p:nvPr/>
        </p:nvSpPr>
        <p:spPr>
          <a:xfrm>
            <a:off x="5788024" y="2405676"/>
            <a:ext cx="615951" cy="77468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60" name="가로 글상자 159"/>
          <p:cNvSpPr txBox="1"/>
          <p:nvPr/>
        </p:nvSpPr>
        <p:spPr>
          <a:xfrm>
            <a:off x="1270304" y="3454017"/>
            <a:ext cx="9651392" cy="449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전체 집합의 크기가 커지면 최적의 알고리즘은 존재 </a:t>
            </a:r>
            <a:r>
              <a:rPr lang="en-US" altLang="ko-KR" sz="2400" b="1">
                <a:solidFill>
                  <a:schemeClr val="tx1"/>
                </a:solidFill>
              </a:rPr>
              <a:t>X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sp>
        <p:nvSpPr>
          <p:cNvPr id="161" name="가로 글상자 160"/>
          <p:cNvSpPr txBox="1"/>
          <p:nvPr/>
        </p:nvSpPr>
        <p:spPr>
          <a:xfrm>
            <a:off x="1270304" y="4119850"/>
            <a:ext cx="9651392" cy="265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단</a:t>
            </a:r>
            <a:r>
              <a:rPr lang="en-US" altLang="ko-KR" sz="2400" b="1">
                <a:solidFill>
                  <a:schemeClr val="tx1"/>
                </a:solidFill>
              </a:rPr>
              <a:t>,</a:t>
            </a:r>
            <a:r>
              <a:rPr lang="ko-KR" altLang="en-US" sz="2400" b="1">
                <a:solidFill>
                  <a:schemeClr val="tx1"/>
                </a:solidFill>
              </a:rPr>
              <a:t> 작은 크기의 문제 </a:t>
            </a:r>
            <a:r>
              <a:rPr lang="en-US" altLang="ko-KR" sz="2400" b="1">
                <a:solidFill>
                  <a:schemeClr val="tx1"/>
                </a:solidFill>
              </a:rPr>
              <a:t>/</a:t>
            </a:r>
            <a:r>
              <a:rPr lang="ko-KR" altLang="en-US" sz="2400" b="1">
                <a:solidFill>
                  <a:schemeClr val="tx1"/>
                </a:solidFill>
              </a:rPr>
              <a:t> 특정 조건에서는</a:t>
            </a:r>
            <a:endParaRPr lang="ko-KR" altLang="en-US" sz="2400" b="1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ko-KR" altLang="en-US" sz="2400" b="1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2400" b="1">
                <a:solidFill>
                  <a:srgbClr val="ff0000"/>
                </a:solidFill>
              </a:rPr>
              <a:t>1.</a:t>
            </a:r>
            <a:r>
              <a:rPr lang="ko-KR" altLang="en-US" sz="2400" b="1">
                <a:solidFill>
                  <a:srgbClr val="ff0000"/>
                </a:solidFill>
              </a:rPr>
              <a:t> 브루트 포스 알고리즘 </a:t>
            </a:r>
            <a:r>
              <a:rPr lang="en-US" altLang="ko-KR" sz="2400" b="1">
                <a:solidFill>
                  <a:srgbClr val="ff0000"/>
                </a:solidFill>
              </a:rPr>
              <a:t>(Brute Force Algorithm)</a:t>
            </a:r>
            <a:endParaRPr lang="en-US" altLang="ko-KR" sz="2400" b="1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en-US" altLang="ko-KR" sz="2400" b="1">
                <a:solidFill>
                  <a:srgbClr val="ff0000"/>
                </a:solidFill>
              </a:rPr>
              <a:t>2. </a:t>
            </a:r>
            <a:r>
              <a:rPr lang="ko-KR" altLang="en-US" sz="2400" b="1">
                <a:solidFill>
                  <a:srgbClr val="ff0000"/>
                </a:solidFill>
              </a:rPr>
              <a:t>동적 계획법 </a:t>
            </a:r>
            <a:r>
              <a:rPr lang="en-US" altLang="ko-KR" sz="2400" b="1">
                <a:solidFill>
                  <a:srgbClr val="ff0000"/>
                </a:solidFill>
              </a:rPr>
              <a:t>(Dynamic Programming)</a:t>
            </a:r>
            <a:endParaRPr lang="en-US" altLang="ko-KR" sz="2400" b="1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en-US" altLang="ko-KR" sz="2400" b="1">
                <a:solidFill>
                  <a:srgbClr val="ff0000"/>
                </a:solidFill>
              </a:rPr>
              <a:t>3. </a:t>
            </a:r>
            <a:r>
              <a:rPr lang="ko-KR" altLang="en-US" sz="2400" b="1">
                <a:solidFill>
                  <a:srgbClr val="ff0000"/>
                </a:solidFill>
              </a:rPr>
              <a:t>분기 한정법 </a:t>
            </a:r>
            <a:r>
              <a:rPr lang="en-US" altLang="ko-KR" sz="2400" b="1">
                <a:solidFill>
                  <a:srgbClr val="ff0000"/>
                </a:solidFill>
              </a:rPr>
              <a:t>(Branch and Bound)</a:t>
            </a:r>
            <a:endParaRPr lang="en-US" altLang="ko-KR" sz="2400" b="1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en-US" altLang="ko-KR" sz="2400" b="1">
                <a:solidFill>
                  <a:srgbClr val="ff0000"/>
                </a:solidFill>
              </a:rPr>
              <a:t>4.</a:t>
            </a:r>
            <a:r>
              <a:rPr lang="ko-KR" altLang="en-US" sz="2400" b="1">
                <a:solidFill>
                  <a:srgbClr val="ff0000"/>
                </a:solidFill>
              </a:rPr>
              <a:t> 유전 알고리즘 </a:t>
            </a:r>
            <a:r>
              <a:rPr lang="en-US" altLang="ko-KR" sz="2400" b="1">
                <a:solidFill>
                  <a:srgbClr val="ff0000"/>
                </a:solidFill>
              </a:rPr>
              <a:t>(Genetic Algorithm)</a:t>
            </a:r>
            <a:endParaRPr lang="en-US" altLang="ko-KR" sz="2400" b="1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en-US" altLang="ko-KR" sz="2400" b="1">
                <a:solidFill>
                  <a:srgbClr val="ff0000"/>
                </a:solidFill>
              </a:rPr>
              <a:t>5. </a:t>
            </a:r>
            <a:r>
              <a:rPr lang="ko-KR" altLang="en-US" sz="2400" b="1">
                <a:solidFill>
                  <a:srgbClr val="ff0000"/>
                </a:solidFill>
              </a:rPr>
              <a:t>정수 선형 계획법 </a:t>
            </a:r>
            <a:r>
              <a:rPr lang="en-US" altLang="ko-KR" sz="2400" b="1">
                <a:solidFill>
                  <a:srgbClr val="ff0000"/>
                </a:solidFill>
              </a:rPr>
              <a:t>(Integer Linear Programming)</a:t>
            </a:r>
            <a:endParaRPr lang="en-US" altLang="ko-KR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64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1" animBg="1"/>
      <p:bldP spid="160" grpId="2" animBg="1"/>
      <p:bldP spid="161" grpId="3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05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451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동적 계획법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(Dynamic Programming)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7" name="TextBox 47"/>
          <p:cNvSpPr txBox="1"/>
          <p:nvPr/>
        </p:nvSpPr>
        <p:spPr>
          <a:xfrm>
            <a:off x="787467" y="1550346"/>
            <a:ext cx="11120444" cy="1914849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동적 계획법 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(Dynamic Programming)</a:t>
            </a:r>
            <a:endParaRPr lang="en-US" altLang="ko-KR" b="1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부분 문제를 해결하고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그 결과를 이용해 전체 문제를 해결하는 방법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장점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‘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특정 조건에서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’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효율적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단점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일반적인 집합 커버 문제에서는 사용하기 어렵고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시간 복잡도가 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O(2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ⁿ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수준으로 여전히 높아</a:t>
            </a:r>
            <a:endParaRPr lang="ko-KR" altLang="en-US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         차라리 그리디 알고리즘을 이용하는 것이 효율적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60" name="그림 1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986" y="3429000"/>
            <a:ext cx="5161621" cy="2487246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42439" y="3433634"/>
            <a:ext cx="2749253" cy="3424365"/>
          </a:xfrm>
          <a:prstGeom prst="rect">
            <a:avLst/>
          </a:prstGeom>
        </p:spPr>
      </p:pic>
      <p:pic>
        <p:nvPicPr>
          <p:cNvPr id="162" name="그림 16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26524" y="3429000"/>
            <a:ext cx="4067205" cy="20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2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05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451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분기 한정법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(Branch and Bound)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7" name="TextBox 47"/>
          <p:cNvSpPr txBox="1"/>
          <p:nvPr/>
        </p:nvSpPr>
        <p:spPr>
          <a:xfrm>
            <a:off x="787467" y="1550346"/>
            <a:ext cx="11120444" cy="1657674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분기 한정법 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(Branch and Bound)</a:t>
            </a:r>
            <a:endParaRPr lang="en-US" altLang="ko-KR" b="1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문제의 해를 트리 형태로 구성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가지치기를 통해 불필요한 해를 제거하는 방법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장점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최적의 해를 보장 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브루트 포스보다 효율적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단점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여전히 최악의 경우에는 지수 시간 복잡도</a:t>
            </a:r>
            <a:endParaRPr lang="ko-KR" altLang="en-US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58" name="그림 15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35599" y="3488344"/>
            <a:ext cx="2571750" cy="2667000"/>
          </a:xfrm>
          <a:prstGeom prst="rect">
            <a:avLst/>
          </a:prstGeom>
        </p:spPr>
      </p:pic>
      <p:pic>
        <p:nvPicPr>
          <p:cNvPr id="159" name="그림 15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06165" y="3398196"/>
            <a:ext cx="32861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1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05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451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유전 알고리즘 (Genetic Algorithm)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7" name="TextBox 47"/>
          <p:cNvSpPr txBox="1"/>
          <p:nvPr/>
        </p:nvSpPr>
        <p:spPr>
          <a:xfrm>
            <a:off x="787467" y="1550346"/>
            <a:ext cx="11120444" cy="1657674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유전 알고리즘 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(Genetic Algorithm)</a:t>
            </a:r>
            <a:endParaRPr lang="en-US" altLang="ko-KR" b="1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진화 이론을 기반으로 하는 최적화 기법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장점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다양한 해를 탐색 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수렴 속도가 빠를 수 있다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단점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최적해 보장 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X, but. 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최적해에 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‘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가까울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’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가능성이 높다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60" name="그림 15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6112" y="3429000"/>
            <a:ext cx="58197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3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05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451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정수 선형 계획법 (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Integer Linear Programming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7" name="TextBox 47"/>
          <p:cNvSpPr txBox="1"/>
          <p:nvPr/>
        </p:nvSpPr>
        <p:spPr>
          <a:xfrm>
            <a:off x="787467" y="1550346"/>
            <a:ext cx="11120444" cy="1657674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marL="182563" lvl="0" latinLnBrk="0">
              <a:defRPr/>
            </a:pPr>
            <a:r>
              <a:rPr lang="ko-KR" altLang="en-US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정수 선형 계획법 </a:t>
            </a:r>
            <a:r>
              <a:rPr lang="en-US" altLang="ko-KR" b="1" kern="0">
                <a:solidFill>
                  <a:prstClr val="black">
                    <a:lumMod val="65000"/>
                    <a:lumOff val="35000"/>
                  </a:prstClr>
                </a:solidFill>
              </a:rPr>
              <a:t>(Integer Linear Programming, ILP)</a:t>
            </a:r>
            <a:endParaRPr lang="en-US" altLang="ko-KR" b="1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문제를 정수 선형 계획 문제로 변환 해 해결하는 방법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장점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ILP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솔버를 사용하여 최적해를 찾을 수 있다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182563" lvl="0" latinLnBrk="0">
              <a:defRPr/>
            </a:pP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*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단점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:</a:t>
            </a:r>
            <a:r>
              <a:rPr lang="ko-KR" altLang="en-US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 문제의 크기가 커지면 시간 복잡도가 매우 높아질 수 있다</a:t>
            </a:r>
            <a:r>
              <a:rPr lang="en-US" altLang="ko-KR" sz="1700" ker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en-US" altLang="ko-KR" sz="1700" kern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58" name="그림 15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43188" y="3486150"/>
            <a:ext cx="6505622" cy="260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9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bf2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342900" y="266700"/>
            <a:ext cx="11849100" cy="6676553"/>
            <a:chOff x="342900" y="266700"/>
            <a:chExt cx="11849100" cy="6676553"/>
          </a:xfrm>
        </p:grpSpPr>
        <p:sp>
          <p:nvSpPr>
            <p:cNvPr id="6" name="사각형: 둥근 한쪽 모서리 5"/>
            <p:cNvSpPr/>
            <p:nvPr/>
          </p:nvSpPr>
          <p:spPr>
            <a:xfrm flipH="1">
              <a:off x="342900" y="266700"/>
              <a:ext cx="11849100" cy="6591300"/>
            </a:xfrm>
            <a:prstGeom prst="round1Rect">
              <a:avLst>
                <a:gd name="adj" fmla="val 1403"/>
              </a:avLst>
            </a:prstGeom>
            <a:solidFill>
              <a:schemeClr val="bg1">
                <a:lumMod val="95000"/>
              </a:schemeClr>
            </a:solidFill>
            <a:ln w="69850">
              <a:solidFill>
                <a:schemeClr val="bg1"/>
              </a:solidFill>
            </a:ln>
            <a:effectLst>
              <a:outerShdw blurRad="279400" dist="63500" dir="10800000" algn="r" rotWithShape="0">
                <a:srgbClr val="134fc7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85760" y="300036"/>
              <a:ext cx="11806239" cy="552451"/>
              <a:chOff x="385760" y="300036"/>
              <a:chExt cx="11806239" cy="552451"/>
            </a:xfrm>
          </p:grpSpPr>
          <p:sp>
            <p:nvSpPr>
              <p:cNvPr id="8" name="사각형: 둥근 한쪽 모서리 7"/>
              <p:cNvSpPr/>
              <p:nvPr/>
            </p:nvSpPr>
            <p:spPr>
              <a:xfrm flipH="1">
                <a:off x="385760" y="304800"/>
                <a:ext cx="11806239" cy="547687"/>
              </a:xfrm>
              <a:prstGeom prst="round1Rect">
                <a:avLst>
                  <a:gd name="adj" fmla="val 12707"/>
                </a:avLst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257300" lvl="0" latinLnBrk="0">
                  <a:defRPr/>
                </a:pPr>
                <a:r>
                  <a:rPr lang="ko-KR" altLang="en-US" sz="2400" b="1" i="1" kern="0">
                    <a:solidFill>
                      <a:srgbClr val="44546a"/>
                    </a:solidFill>
                  </a:rPr>
                  <a:t>집합 커버 문제 </a:t>
                </a:r>
                <a:r>
                  <a:rPr lang="en-US" altLang="ko-KR" sz="2400" b="1" i="1" kern="0">
                    <a:solidFill>
                      <a:srgbClr val="44546a"/>
                    </a:solidFill>
                  </a:rPr>
                  <a:t>Set Cover Problem </a:t>
                </a:r>
                <a:endParaRPr lang="en-US" altLang="ko-KR" sz="700" b="1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 rot="0">
                <a:off x="385760" y="300036"/>
                <a:ext cx="1188248" cy="547688"/>
                <a:chOff x="385760" y="300036"/>
                <a:chExt cx="1188248" cy="547688"/>
              </a:xfrm>
            </p:grpSpPr>
            <p:sp>
              <p:nvSpPr>
                <p:cNvPr id="9" name="사각형: 둥근 한쪽 모서리 8"/>
                <p:cNvSpPr/>
                <p:nvPr/>
              </p:nvSpPr>
              <p:spPr>
                <a:xfrm flipH="1">
                  <a:off x="385760" y="300037"/>
                  <a:ext cx="528640" cy="547687"/>
                </a:xfrm>
                <a:prstGeom prst="round1Rect">
                  <a:avLst>
                    <a:gd name="adj" fmla="val 11356"/>
                  </a:avLst>
                </a:prstGeom>
                <a:solidFill>
                  <a:srgbClr val="134fc7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ko-KR" altLang="en-US">
                      <a:solidFill>
                        <a:prstClr val="white"/>
                      </a:solidFill>
                    </a:rPr>
                    <a:t>←</a:t>
                  </a: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 flipH="1">
                  <a:off x="914400" y="300036"/>
                  <a:ext cx="528640" cy="547687"/>
                </a:xfrm>
                <a:prstGeom prst="rect">
                  <a:avLst/>
                </a:prstGeom>
                <a:solidFill>
                  <a:srgbClr val="2f77e5"/>
                </a:solidFill>
                <a:ln w="698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>
                <a:xfrm>
                  <a:off x="1064201" y="467495"/>
                  <a:ext cx="176429" cy="232832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1" name="그룹 20"/>
                <p:cNvGrpSpPr/>
                <p:nvPr/>
              </p:nvGrpSpPr>
              <p:grpSpPr>
                <a:xfrm rot="0">
                  <a:off x="1312072" y="447672"/>
                  <a:ext cx="261936" cy="261936"/>
                  <a:chOff x="1312072" y="447672"/>
                  <a:chExt cx="261936" cy="261936"/>
                </a:xfrm>
              </p:grpSpPr>
              <p:sp>
                <p:nvSpPr>
                  <p:cNvPr id="11" name="타원 10"/>
                  <p:cNvSpPr/>
                  <p:nvPr/>
                </p:nvSpPr>
                <p:spPr>
                  <a:xfrm flipH="1">
                    <a:off x="1312072" y="447672"/>
                    <a:ext cx="261936" cy="261936"/>
                  </a:xfrm>
                  <a:prstGeom prst="ellipse">
                    <a:avLst/>
                  </a:prstGeom>
                  <a:solidFill>
                    <a:srgbClr val="4499f7"/>
                  </a:solidFill>
                  <a:ln w="69850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2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타원 15"/>
                  <p:cNvSpPr/>
                  <p:nvPr/>
                </p:nvSpPr>
                <p:spPr>
                  <a:xfrm flipH="1">
                    <a:off x="1394940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타원 16"/>
                  <p:cNvSpPr/>
                  <p:nvPr/>
                </p:nvSpPr>
                <p:spPr>
                  <a:xfrm flipH="1">
                    <a:off x="1453576" y="532926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타원 17"/>
                  <p:cNvSpPr/>
                  <p:nvPr/>
                </p:nvSpPr>
                <p:spPr>
                  <a:xfrm flipH="1">
                    <a:off x="1394940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타원 18"/>
                  <p:cNvSpPr/>
                  <p:nvPr/>
                </p:nvSpPr>
                <p:spPr>
                  <a:xfrm flipH="1">
                    <a:off x="1453576" y="591603"/>
                    <a:ext cx="29905" cy="299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698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" name="그룹 3"/>
            <p:cNvGrpSpPr/>
            <p:nvPr/>
          </p:nvGrpSpPr>
          <p:grpSpPr>
            <a:xfrm rot="0">
              <a:off x="537178" y="972318"/>
              <a:ext cx="2301841" cy="313557"/>
              <a:chOff x="537178" y="972318"/>
              <a:chExt cx="2301841" cy="313557"/>
            </a:xfrm>
          </p:grpSpPr>
          <p:sp>
            <p:nvSpPr>
              <p:cNvPr id="30" name="직사각형 29"/>
              <p:cNvSpPr/>
              <p:nvPr/>
            </p:nvSpPr>
            <p:spPr>
              <a:xfrm flipH="1">
                <a:off x="537178" y="972318"/>
                <a:ext cx="1066837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179388"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Greedy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 flipH="1">
                <a:off x="1772183" y="972318"/>
                <a:ext cx="1066836" cy="313557"/>
              </a:xfrm>
              <a:prstGeom prst="rect">
                <a:avLst/>
              </a:prstGeom>
              <a:solidFill>
                <a:schemeClr val="bg1"/>
              </a:solidFill>
              <a:ln w="698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latinLnBrk="0">
                  <a:defRPr/>
                </a:pPr>
                <a:r>
                  <a:rPr lang="en-US" altLang="ko-KR" sz="1000" kern="0">
                    <a:solidFill>
                      <a:srgbClr val="44546a"/>
                    </a:solidFill>
                  </a:rPr>
                  <a:t>03 page</a:t>
                </a:r>
                <a:endParaRPr lang="en-US" altLang="ko-KR" sz="1000" kern="0">
                  <a:solidFill>
                    <a:srgbClr val="44546a"/>
                  </a:solidFill>
                </a:endParaRPr>
              </a:p>
            </p:txBody>
          </p:sp>
          <p:grpSp>
            <p:nvGrpSpPr>
              <p:cNvPr id="33" name="그룹 32"/>
              <p:cNvGrpSpPr/>
              <p:nvPr/>
            </p:nvGrpSpPr>
            <p:grpSpPr>
              <a:xfrm rot="0">
                <a:off x="2700936" y="1042582"/>
                <a:ext cx="54187" cy="156932"/>
                <a:chOff x="2871787" y="1122365"/>
                <a:chExt cx="77757" cy="225192"/>
              </a:xfrm>
            </p:grpSpPr>
            <p:sp>
              <p:nvSpPr>
                <p:cNvPr id="34" name="이등변 삼각형 33"/>
                <p:cNvSpPr/>
                <p:nvPr/>
              </p:nvSpPr>
              <p:spPr>
                <a:xfrm>
                  <a:off x="2871787" y="112236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5" name="이등변 삼각형 34"/>
                <p:cNvSpPr/>
                <p:nvPr/>
              </p:nvSpPr>
              <p:spPr>
                <a:xfrm rot="10800000">
                  <a:off x="2871787" y="1280525"/>
                  <a:ext cx="77757" cy="6703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Freeform 11"/>
              <p:cNvSpPr>
                <a:spLocks noEditPoints="1"/>
              </p:cNvSpPr>
              <p:nvPr/>
            </p:nvSpPr>
            <p:spPr>
              <a:xfrm>
                <a:off x="628109" y="1050363"/>
                <a:ext cx="137005" cy="168203"/>
              </a:xfrm>
              <a:custGeom>
                <a:avLst/>
                <a:gdLst>
                  <a:gd name="T0" fmla="*/ 1930 w 2831"/>
                  <a:gd name="T1" fmla="*/ 2787 h 3472"/>
                  <a:gd name="T2" fmla="*/ 1791 w 2831"/>
                  <a:gd name="T3" fmla="*/ 2855 h 3472"/>
                  <a:gd name="T4" fmla="*/ 2114 w 2831"/>
                  <a:gd name="T5" fmla="*/ 3172 h 3472"/>
                  <a:gd name="T6" fmla="*/ 2628 w 2831"/>
                  <a:gd name="T7" fmla="*/ 2656 h 3472"/>
                  <a:gd name="T8" fmla="*/ 2538 w 2831"/>
                  <a:gd name="T9" fmla="*/ 2529 h 3472"/>
                  <a:gd name="T10" fmla="*/ 1440 w 2831"/>
                  <a:gd name="T11" fmla="*/ 2529 h 3472"/>
                  <a:gd name="T12" fmla="*/ 914 w 2831"/>
                  <a:gd name="T13" fmla="*/ 2569 h 3472"/>
                  <a:gd name="T14" fmla="*/ 928 w 2831"/>
                  <a:gd name="T15" fmla="*/ 2433 h 3472"/>
                  <a:gd name="T16" fmla="*/ 807 w 2831"/>
                  <a:gd name="T17" fmla="*/ 2382 h 3472"/>
                  <a:gd name="T18" fmla="*/ 439 w 2831"/>
                  <a:gd name="T19" fmla="*/ 2514 h 3472"/>
                  <a:gd name="T20" fmla="*/ 470 w 2831"/>
                  <a:gd name="T21" fmla="*/ 2433 h 3472"/>
                  <a:gd name="T22" fmla="*/ 2186 w 2831"/>
                  <a:gd name="T23" fmla="*/ 2182 h 3472"/>
                  <a:gd name="T24" fmla="*/ 2642 w 2831"/>
                  <a:gd name="T25" fmla="*/ 2371 h 3472"/>
                  <a:gd name="T26" fmla="*/ 2831 w 2831"/>
                  <a:gd name="T27" fmla="*/ 2827 h 3472"/>
                  <a:gd name="T28" fmla="*/ 2642 w 2831"/>
                  <a:gd name="T29" fmla="*/ 3283 h 3472"/>
                  <a:gd name="T30" fmla="*/ 2186 w 2831"/>
                  <a:gd name="T31" fmla="*/ 3472 h 3472"/>
                  <a:gd name="T32" fmla="*/ 1729 w 2831"/>
                  <a:gd name="T33" fmla="*/ 3283 h 3472"/>
                  <a:gd name="T34" fmla="*/ 1540 w 2831"/>
                  <a:gd name="T35" fmla="*/ 2827 h 3472"/>
                  <a:gd name="T36" fmla="*/ 1729 w 2831"/>
                  <a:gd name="T37" fmla="*/ 2371 h 3472"/>
                  <a:gd name="T38" fmla="*/ 2186 w 2831"/>
                  <a:gd name="T39" fmla="*/ 2182 h 3472"/>
                  <a:gd name="T40" fmla="*/ 1540 w 2831"/>
                  <a:gd name="T41" fmla="*/ 2083 h 3472"/>
                  <a:gd name="T42" fmla="*/ 914 w 2831"/>
                  <a:gd name="T43" fmla="*/ 2123 h 3472"/>
                  <a:gd name="T44" fmla="*/ 928 w 2831"/>
                  <a:gd name="T45" fmla="*/ 1986 h 3472"/>
                  <a:gd name="T46" fmla="*/ 807 w 2831"/>
                  <a:gd name="T47" fmla="*/ 1957 h 3472"/>
                  <a:gd name="T48" fmla="*/ 439 w 2831"/>
                  <a:gd name="T49" fmla="*/ 2088 h 3472"/>
                  <a:gd name="T50" fmla="*/ 470 w 2831"/>
                  <a:gd name="T51" fmla="*/ 2007 h 3472"/>
                  <a:gd name="T52" fmla="*/ 944 w 2831"/>
                  <a:gd name="T53" fmla="*/ 1588 h 3472"/>
                  <a:gd name="T54" fmla="*/ 1786 w 2831"/>
                  <a:gd name="T55" fmla="*/ 1702 h 3472"/>
                  <a:gd name="T56" fmla="*/ 904 w 2831"/>
                  <a:gd name="T57" fmla="*/ 1716 h 3472"/>
                  <a:gd name="T58" fmla="*/ 944 w 2831"/>
                  <a:gd name="T59" fmla="*/ 1588 h 3472"/>
                  <a:gd name="T60" fmla="*/ 800 w 2831"/>
                  <a:gd name="T61" fmla="*/ 1548 h 3472"/>
                  <a:gd name="T62" fmla="*/ 430 w 2831"/>
                  <a:gd name="T63" fmla="*/ 1656 h 3472"/>
                  <a:gd name="T64" fmla="*/ 484 w 2831"/>
                  <a:gd name="T65" fmla="*/ 1589 h 3472"/>
                  <a:gd name="T66" fmla="*/ 1738 w 2831"/>
                  <a:gd name="T67" fmla="*/ 1140 h 3472"/>
                  <a:gd name="T68" fmla="*/ 1778 w 2831"/>
                  <a:gd name="T69" fmla="*/ 1269 h 3472"/>
                  <a:gd name="T70" fmla="*/ 896 w 2831"/>
                  <a:gd name="T71" fmla="*/ 1255 h 3472"/>
                  <a:gd name="T72" fmla="*/ 769 w 2831"/>
                  <a:gd name="T73" fmla="*/ 1030 h 3472"/>
                  <a:gd name="T74" fmla="*/ 616 w 2831"/>
                  <a:gd name="T75" fmla="*/ 1312 h 3472"/>
                  <a:gd name="T76" fmla="*/ 423 w 2831"/>
                  <a:gd name="T77" fmla="*/ 1202 h 3472"/>
                  <a:gd name="T78" fmla="*/ 496 w 2831"/>
                  <a:gd name="T79" fmla="*/ 1154 h 3472"/>
                  <a:gd name="T80" fmla="*/ 548 w 2831"/>
                  <a:gd name="T81" fmla="*/ 372 h 3472"/>
                  <a:gd name="T82" fmla="*/ 681 w 2831"/>
                  <a:gd name="T83" fmla="*/ 618 h 3472"/>
                  <a:gd name="T84" fmla="*/ 1588 w 2831"/>
                  <a:gd name="T85" fmla="*/ 597 h 3472"/>
                  <a:gd name="T86" fmla="*/ 1683 w 2831"/>
                  <a:gd name="T87" fmla="*/ 347 h 3472"/>
                  <a:gd name="T88" fmla="*/ 2201 w 2831"/>
                  <a:gd name="T89" fmla="*/ 438 h 3472"/>
                  <a:gd name="T90" fmla="*/ 2118 w 2831"/>
                  <a:gd name="T91" fmla="*/ 2037 h 3472"/>
                  <a:gd name="T92" fmla="*/ 1412 w 2831"/>
                  <a:gd name="T93" fmla="*/ 3005 h 3472"/>
                  <a:gd name="T94" fmla="*/ 47 w 2831"/>
                  <a:gd name="T95" fmla="*/ 3054 h 3472"/>
                  <a:gd name="T96" fmla="*/ 21 w 2831"/>
                  <a:gd name="T97" fmla="*/ 455 h 3472"/>
                  <a:gd name="T98" fmla="*/ 1118 w 2831"/>
                  <a:gd name="T99" fmla="*/ 99 h 3472"/>
                  <a:gd name="T100" fmla="*/ 1053 w 2831"/>
                  <a:gd name="T101" fmla="*/ 211 h 3472"/>
                  <a:gd name="T102" fmla="*/ 1182 w 2831"/>
                  <a:gd name="T103" fmla="*/ 211 h 3472"/>
                  <a:gd name="T104" fmla="*/ 1118 w 2831"/>
                  <a:gd name="T105" fmla="*/ 99 h 3472"/>
                  <a:gd name="T106" fmla="*/ 1268 w 2831"/>
                  <a:gd name="T107" fmla="*/ 85 h 3472"/>
                  <a:gd name="T108" fmla="*/ 1328 w 2831"/>
                  <a:gd name="T109" fmla="*/ 238 h 3472"/>
                  <a:gd name="T110" fmla="*/ 1564 w 2831"/>
                  <a:gd name="T111" fmla="*/ 312 h 3472"/>
                  <a:gd name="T112" fmla="*/ 1547 w 2831"/>
                  <a:gd name="T113" fmla="*/ 503 h 3472"/>
                  <a:gd name="T114" fmla="*/ 711 w 2831"/>
                  <a:gd name="T115" fmla="*/ 521 h 3472"/>
                  <a:gd name="T116" fmla="*/ 657 w 2831"/>
                  <a:gd name="T117" fmla="*/ 338 h 3472"/>
                  <a:gd name="T118" fmla="*/ 889 w 2831"/>
                  <a:gd name="T119" fmla="*/ 245 h 3472"/>
                  <a:gd name="T120" fmla="*/ 954 w 2831"/>
                  <a:gd name="T121" fmla="*/ 112 h 3472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31" h="3472">
                    <a:moveTo>
                      <a:pt x="2538" y="2529"/>
                    </a:moveTo>
                    <a:lnTo>
                      <a:pt x="2517" y="2531"/>
                    </a:lnTo>
                    <a:lnTo>
                      <a:pt x="2496" y="2537"/>
                    </a:lnTo>
                    <a:lnTo>
                      <a:pt x="2476" y="2547"/>
                    </a:lnTo>
                    <a:lnTo>
                      <a:pt x="2459" y="2563"/>
                    </a:lnTo>
                    <a:lnTo>
                      <a:pt x="2124" y="2939"/>
                    </a:lnTo>
                    <a:lnTo>
                      <a:pt x="1950" y="2800"/>
                    </a:lnTo>
                    <a:lnTo>
                      <a:pt x="1930" y="2787"/>
                    </a:lnTo>
                    <a:lnTo>
                      <a:pt x="1909" y="2780"/>
                    </a:lnTo>
                    <a:lnTo>
                      <a:pt x="1888" y="2778"/>
                    </a:lnTo>
                    <a:lnTo>
                      <a:pt x="1866" y="2780"/>
                    </a:lnTo>
                    <a:lnTo>
                      <a:pt x="1845" y="2787"/>
                    </a:lnTo>
                    <a:lnTo>
                      <a:pt x="1826" y="2799"/>
                    </a:lnTo>
                    <a:lnTo>
                      <a:pt x="1810" y="2814"/>
                    </a:lnTo>
                    <a:lnTo>
                      <a:pt x="1797" y="2834"/>
                    </a:lnTo>
                    <a:lnTo>
                      <a:pt x="1791" y="2855"/>
                    </a:lnTo>
                    <a:lnTo>
                      <a:pt x="1788" y="2876"/>
                    </a:lnTo>
                    <a:lnTo>
                      <a:pt x="1791" y="2899"/>
                    </a:lnTo>
                    <a:lnTo>
                      <a:pt x="1797" y="2920"/>
                    </a:lnTo>
                    <a:lnTo>
                      <a:pt x="1809" y="2938"/>
                    </a:lnTo>
                    <a:lnTo>
                      <a:pt x="1826" y="2954"/>
                    </a:lnTo>
                    <a:lnTo>
                      <a:pt x="2073" y="3152"/>
                    </a:lnTo>
                    <a:lnTo>
                      <a:pt x="2093" y="3165"/>
                    </a:lnTo>
                    <a:lnTo>
                      <a:pt x="2114" y="3172"/>
                    </a:lnTo>
                    <a:lnTo>
                      <a:pt x="2135" y="3174"/>
                    </a:lnTo>
                    <a:lnTo>
                      <a:pt x="2156" y="3172"/>
                    </a:lnTo>
                    <a:lnTo>
                      <a:pt x="2175" y="3166"/>
                    </a:lnTo>
                    <a:lnTo>
                      <a:pt x="2194" y="3155"/>
                    </a:lnTo>
                    <a:lnTo>
                      <a:pt x="2210" y="3142"/>
                    </a:lnTo>
                    <a:lnTo>
                      <a:pt x="2607" y="2694"/>
                    </a:lnTo>
                    <a:lnTo>
                      <a:pt x="2620" y="2676"/>
                    </a:lnTo>
                    <a:lnTo>
                      <a:pt x="2628" y="2656"/>
                    </a:lnTo>
                    <a:lnTo>
                      <a:pt x="2633" y="2633"/>
                    </a:lnTo>
                    <a:lnTo>
                      <a:pt x="2631" y="2612"/>
                    </a:lnTo>
                    <a:lnTo>
                      <a:pt x="2625" y="2591"/>
                    </a:lnTo>
                    <a:lnTo>
                      <a:pt x="2615" y="2571"/>
                    </a:lnTo>
                    <a:lnTo>
                      <a:pt x="2599" y="2555"/>
                    </a:lnTo>
                    <a:lnTo>
                      <a:pt x="2580" y="2542"/>
                    </a:lnTo>
                    <a:lnTo>
                      <a:pt x="2560" y="2534"/>
                    </a:lnTo>
                    <a:lnTo>
                      <a:pt x="2538" y="2529"/>
                    </a:lnTo>
                    <a:close/>
                    <a:moveTo>
                      <a:pt x="944" y="2430"/>
                    </a:moveTo>
                    <a:lnTo>
                      <a:pt x="1391" y="2430"/>
                    </a:lnTo>
                    <a:lnTo>
                      <a:pt x="1406" y="2433"/>
                    </a:lnTo>
                    <a:lnTo>
                      <a:pt x="1420" y="2440"/>
                    </a:lnTo>
                    <a:lnTo>
                      <a:pt x="1431" y="2450"/>
                    </a:lnTo>
                    <a:lnTo>
                      <a:pt x="1438" y="2464"/>
                    </a:lnTo>
                    <a:lnTo>
                      <a:pt x="1440" y="2480"/>
                    </a:lnTo>
                    <a:lnTo>
                      <a:pt x="1440" y="2529"/>
                    </a:lnTo>
                    <a:lnTo>
                      <a:pt x="1438" y="2545"/>
                    </a:lnTo>
                    <a:lnTo>
                      <a:pt x="1431" y="2559"/>
                    </a:lnTo>
                    <a:lnTo>
                      <a:pt x="1420" y="2569"/>
                    </a:lnTo>
                    <a:lnTo>
                      <a:pt x="1406" y="2577"/>
                    </a:lnTo>
                    <a:lnTo>
                      <a:pt x="1391" y="2579"/>
                    </a:lnTo>
                    <a:lnTo>
                      <a:pt x="944" y="2579"/>
                    </a:lnTo>
                    <a:lnTo>
                      <a:pt x="928" y="2577"/>
                    </a:lnTo>
                    <a:lnTo>
                      <a:pt x="914" y="2569"/>
                    </a:lnTo>
                    <a:lnTo>
                      <a:pt x="904" y="2559"/>
                    </a:lnTo>
                    <a:lnTo>
                      <a:pt x="896" y="2545"/>
                    </a:lnTo>
                    <a:lnTo>
                      <a:pt x="894" y="2529"/>
                    </a:lnTo>
                    <a:lnTo>
                      <a:pt x="894" y="2480"/>
                    </a:lnTo>
                    <a:lnTo>
                      <a:pt x="896" y="2464"/>
                    </a:lnTo>
                    <a:lnTo>
                      <a:pt x="904" y="2450"/>
                    </a:lnTo>
                    <a:lnTo>
                      <a:pt x="914" y="2440"/>
                    </a:lnTo>
                    <a:lnTo>
                      <a:pt x="928" y="2433"/>
                    </a:lnTo>
                    <a:lnTo>
                      <a:pt x="944" y="2430"/>
                    </a:lnTo>
                    <a:close/>
                    <a:moveTo>
                      <a:pt x="769" y="2319"/>
                    </a:moveTo>
                    <a:lnTo>
                      <a:pt x="783" y="2322"/>
                    </a:lnTo>
                    <a:lnTo>
                      <a:pt x="795" y="2330"/>
                    </a:lnTo>
                    <a:lnTo>
                      <a:pt x="805" y="2341"/>
                    </a:lnTo>
                    <a:lnTo>
                      <a:pt x="810" y="2355"/>
                    </a:lnTo>
                    <a:lnTo>
                      <a:pt x="810" y="2368"/>
                    </a:lnTo>
                    <a:lnTo>
                      <a:pt x="807" y="2382"/>
                    </a:lnTo>
                    <a:lnTo>
                      <a:pt x="800" y="2395"/>
                    </a:lnTo>
                    <a:lnTo>
                      <a:pt x="616" y="2600"/>
                    </a:lnTo>
                    <a:lnTo>
                      <a:pt x="606" y="2608"/>
                    </a:lnTo>
                    <a:lnTo>
                      <a:pt x="594" y="2613"/>
                    </a:lnTo>
                    <a:lnTo>
                      <a:pt x="581" y="2616"/>
                    </a:lnTo>
                    <a:lnTo>
                      <a:pt x="567" y="2612"/>
                    </a:lnTo>
                    <a:lnTo>
                      <a:pt x="553" y="2605"/>
                    </a:lnTo>
                    <a:lnTo>
                      <a:pt x="439" y="2514"/>
                    </a:lnTo>
                    <a:lnTo>
                      <a:pt x="430" y="2503"/>
                    </a:lnTo>
                    <a:lnTo>
                      <a:pt x="423" y="2490"/>
                    </a:lnTo>
                    <a:lnTo>
                      <a:pt x="422" y="2477"/>
                    </a:lnTo>
                    <a:lnTo>
                      <a:pt x="425" y="2463"/>
                    </a:lnTo>
                    <a:lnTo>
                      <a:pt x="432" y="2449"/>
                    </a:lnTo>
                    <a:lnTo>
                      <a:pt x="442" y="2440"/>
                    </a:lnTo>
                    <a:lnTo>
                      <a:pt x="456" y="2435"/>
                    </a:lnTo>
                    <a:lnTo>
                      <a:pt x="470" y="2433"/>
                    </a:lnTo>
                    <a:lnTo>
                      <a:pt x="484" y="2436"/>
                    </a:lnTo>
                    <a:lnTo>
                      <a:pt x="496" y="2443"/>
                    </a:lnTo>
                    <a:lnTo>
                      <a:pt x="576" y="2507"/>
                    </a:lnTo>
                    <a:lnTo>
                      <a:pt x="731" y="2334"/>
                    </a:lnTo>
                    <a:lnTo>
                      <a:pt x="742" y="2324"/>
                    </a:lnTo>
                    <a:lnTo>
                      <a:pt x="755" y="2320"/>
                    </a:lnTo>
                    <a:lnTo>
                      <a:pt x="769" y="2319"/>
                    </a:lnTo>
                    <a:close/>
                    <a:moveTo>
                      <a:pt x="2186" y="2182"/>
                    </a:moveTo>
                    <a:lnTo>
                      <a:pt x="2251" y="2185"/>
                    </a:lnTo>
                    <a:lnTo>
                      <a:pt x="2316" y="2196"/>
                    </a:lnTo>
                    <a:lnTo>
                      <a:pt x="2378" y="2212"/>
                    </a:lnTo>
                    <a:lnTo>
                      <a:pt x="2437" y="2233"/>
                    </a:lnTo>
                    <a:lnTo>
                      <a:pt x="2494" y="2260"/>
                    </a:lnTo>
                    <a:lnTo>
                      <a:pt x="2546" y="2293"/>
                    </a:lnTo>
                    <a:lnTo>
                      <a:pt x="2596" y="2329"/>
                    </a:lnTo>
                    <a:lnTo>
                      <a:pt x="2642" y="2371"/>
                    </a:lnTo>
                    <a:lnTo>
                      <a:pt x="2683" y="2417"/>
                    </a:lnTo>
                    <a:lnTo>
                      <a:pt x="2721" y="2466"/>
                    </a:lnTo>
                    <a:lnTo>
                      <a:pt x="2753" y="2520"/>
                    </a:lnTo>
                    <a:lnTo>
                      <a:pt x="2780" y="2577"/>
                    </a:lnTo>
                    <a:lnTo>
                      <a:pt x="2802" y="2636"/>
                    </a:lnTo>
                    <a:lnTo>
                      <a:pt x="2818" y="2698"/>
                    </a:lnTo>
                    <a:lnTo>
                      <a:pt x="2828" y="2761"/>
                    </a:lnTo>
                    <a:lnTo>
                      <a:pt x="2831" y="2827"/>
                    </a:lnTo>
                    <a:lnTo>
                      <a:pt x="2828" y="2893"/>
                    </a:lnTo>
                    <a:lnTo>
                      <a:pt x="2818" y="2958"/>
                    </a:lnTo>
                    <a:lnTo>
                      <a:pt x="2802" y="3019"/>
                    </a:lnTo>
                    <a:lnTo>
                      <a:pt x="2780" y="3079"/>
                    </a:lnTo>
                    <a:lnTo>
                      <a:pt x="2753" y="3134"/>
                    </a:lnTo>
                    <a:lnTo>
                      <a:pt x="2721" y="3188"/>
                    </a:lnTo>
                    <a:lnTo>
                      <a:pt x="2683" y="3237"/>
                    </a:lnTo>
                    <a:lnTo>
                      <a:pt x="2642" y="3283"/>
                    </a:lnTo>
                    <a:lnTo>
                      <a:pt x="2596" y="3325"/>
                    </a:lnTo>
                    <a:lnTo>
                      <a:pt x="2546" y="3362"/>
                    </a:lnTo>
                    <a:lnTo>
                      <a:pt x="2494" y="3394"/>
                    </a:lnTo>
                    <a:lnTo>
                      <a:pt x="2437" y="3421"/>
                    </a:lnTo>
                    <a:lnTo>
                      <a:pt x="2378" y="3443"/>
                    </a:lnTo>
                    <a:lnTo>
                      <a:pt x="2316" y="3459"/>
                    </a:lnTo>
                    <a:lnTo>
                      <a:pt x="2251" y="3469"/>
                    </a:lnTo>
                    <a:lnTo>
                      <a:pt x="2186" y="3472"/>
                    </a:lnTo>
                    <a:lnTo>
                      <a:pt x="2120" y="3469"/>
                    </a:lnTo>
                    <a:lnTo>
                      <a:pt x="2055" y="3459"/>
                    </a:lnTo>
                    <a:lnTo>
                      <a:pt x="1993" y="3443"/>
                    </a:lnTo>
                    <a:lnTo>
                      <a:pt x="1934" y="3421"/>
                    </a:lnTo>
                    <a:lnTo>
                      <a:pt x="1877" y="3394"/>
                    </a:lnTo>
                    <a:lnTo>
                      <a:pt x="1825" y="3362"/>
                    </a:lnTo>
                    <a:lnTo>
                      <a:pt x="1775" y="3325"/>
                    </a:lnTo>
                    <a:lnTo>
                      <a:pt x="1729" y="3283"/>
                    </a:lnTo>
                    <a:lnTo>
                      <a:pt x="1688" y="3237"/>
                    </a:lnTo>
                    <a:lnTo>
                      <a:pt x="1650" y="3188"/>
                    </a:lnTo>
                    <a:lnTo>
                      <a:pt x="1618" y="3134"/>
                    </a:lnTo>
                    <a:lnTo>
                      <a:pt x="1591" y="3079"/>
                    </a:lnTo>
                    <a:lnTo>
                      <a:pt x="1569" y="3019"/>
                    </a:lnTo>
                    <a:lnTo>
                      <a:pt x="1553" y="2958"/>
                    </a:lnTo>
                    <a:lnTo>
                      <a:pt x="1543" y="2893"/>
                    </a:lnTo>
                    <a:lnTo>
                      <a:pt x="1540" y="2827"/>
                    </a:lnTo>
                    <a:lnTo>
                      <a:pt x="1543" y="2761"/>
                    </a:lnTo>
                    <a:lnTo>
                      <a:pt x="1553" y="2698"/>
                    </a:lnTo>
                    <a:lnTo>
                      <a:pt x="1569" y="2636"/>
                    </a:lnTo>
                    <a:lnTo>
                      <a:pt x="1591" y="2577"/>
                    </a:lnTo>
                    <a:lnTo>
                      <a:pt x="1618" y="2520"/>
                    </a:lnTo>
                    <a:lnTo>
                      <a:pt x="1650" y="2466"/>
                    </a:lnTo>
                    <a:lnTo>
                      <a:pt x="1688" y="2417"/>
                    </a:lnTo>
                    <a:lnTo>
                      <a:pt x="1729" y="2371"/>
                    </a:lnTo>
                    <a:lnTo>
                      <a:pt x="1775" y="2329"/>
                    </a:lnTo>
                    <a:lnTo>
                      <a:pt x="1825" y="2293"/>
                    </a:lnTo>
                    <a:lnTo>
                      <a:pt x="1877" y="2260"/>
                    </a:lnTo>
                    <a:lnTo>
                      <a:pt x="1934" y="2233"/>
                    </a:lnTo>
                    <a:lnTo>
                      <a:pt x="1993" y="2212"/>
                    </a:lnTo>
                    <a:lnTo>
                      <a:pt x="2055" y="2196"/>
                    </a:lnTo>
                    <a:lnTo>
                      <a:pt x="2120" y="2185"/>
                    </a:lnTo>
                    <a:lnTo>
                      <a:pt x="2186" y="2182"/>
                    </a:lnTo>
                    <a:close/>
                    <a:moveTo>
                      <a:pt x="944" y="1984"/>
                    </a:moveTo>
                    <a:lnTo>
                      <a:pt x="1491" y="1984"/>
                    </a:lnTo>
                    <a:lnTo>
                      <a:pt x="1505" y="1986"/>
                    </a:lnTo>
                    <a:lnTo>
                      <a:pt x="1519" y="1994"/>
                    </a:lnTo>
                    <a:lnTo>
                      <a:pt x="1531" y="2004"/>
                    </a:lnTo>
                    <a:lnTo>
                      <a:pt x="1537" y="2018"/>
                    </a:lnTo>
                    <a:lnTo>
                      <a:pt x="1540" y="2034"/>
                    </a:lnTo>
                    <a:lnTo>
                      <a:pt x="1540" y="2083"/>
                    </a:lnTo>
                    <a:lnTo>
                      <a:pt x="1537" y="2099"/>
                    </a:lnTo>
                    <a:lnTo>
                      <a:pt x="1531" y="2113"/>
                    </a:lnTo>
                    <a:lnTo>
                      <a:pt x="1519" y="2123"/>
                    </a:lnTo>
                    <a:lnTo>
                      <a:pt x="1505" y="2131"/>
                    </a:lnTo>
                    <a:lnTo>
                      <a:pt x="1491" y="2133"/>
                    </a:lnTo>
                    <a:lnTo>
                      <a:pt x="944" y="2133"/>
                    </a:lnTo>
                    <a:lnTo>
                      <a:pt x="928" y="2131"/>
                    </a:lnTo>
                    <a:lnTo>
                      <a:pt x="914" y="2123"/>
                    </a:lnTo>
                    <a:lnTo>
                      <a:pt x="904" y="2113"/>
                    </a:lnTo>
                    <a:lnTo>
                      <a:pt x="896" y="2099"/>
                    </a:lnTo>
                    <a:lnTo>
                      <a:pt x="894" y="2083"/>
                    </a:lnTo>
                    <a:lnTo>
                      <a:pt x="894" y="2034"/>
                    </a:lnTo>
                    <a:lnTo>
                      <a:pt x="896" y="2018"/>
                    </a:lnTo>
                    <a:lnTo>
                      <a:pt x="904" y="2004"/>
                    </a:lnTo>
                    <a:lnTo>
                      <a:pt x="914" y="1994"/>
                    </a:lnTo>
                    <a:lnTo>
                      <a:pt x="928" y="1986"/>
                    </a:lnTo>
                    <a:lnTo>
                      <a:pt x="944" y="1984"/>
                    </a:lnTo>
                    <a:close/>
                    <a:moveTo>
                      <a:pt x="769" y="1894"/>
                    </a:moveTo>
                    <a:lnTo>
                      <a:pt x="783" y="1897"/>
                    </a:lnTo>
                    <a:lnTo>
                      <a:pt x="795" y="1905"/>
                    </a:lnTo>
                    <a:lnTo>
                      <a:pt x="805" y="1916"/>
                    </a:lnTo>
                    <a:lnTo>
                      <a:pt x="810" y="1930"/>
                    </a:lnTo>
                    <a:lnTo>
                      <a:pt x="810" y="1943"/>
                    </a:lnTo>
                    <a:lnTo>
                      <a:pt x="807" y="1957"/>
                    </a:lnTo>
                    <a:lnTo>
                      <a:pt x="800" y="1970"/>
                    </a:lnTo>
                    <a:lnTo>
                      <a:pt x="616" y="2175"/>
                    </a:lnTo>
                    <a:lnTo>
                      <a:pt x="606" y="2183"/>
                    </a:lnTo>
                    <a:lnTo>
                      <a:pt x="594" y="2188"/>
                    </a:lnTo>
                    <a:lnTo>
                      <a:pt x="581" y="2191"/>
                    </a:lnTo>
                    <a:lnTo>
                      <a:pt x="567" y="2187"/>
                    </a:lnTo>
                    <a:lnTo>
                      <a:pt x="553" y="2180"/>
                    </a:lnTo>
                    <a:lnTo>
                      <a:pt x="439" y="2088"/>
                    </a:lnTo>
                    <a:lnTo>
                      <a:pt x="430" y="2078"/>
                    </a:lnTo>
                    <a:lnTo>
                      <a:pt x="423" y="2065"/>
                    </a:lnTo>
                    <a:lnTo>
                      <a:pt x="422" y="2052"/>
                    </a:lnTo>
                    <a:lnTo>
                      <a:pt x="425" y="2038"/>
                    </a:lnTo>
                    <a:lnTo>
                      <a:pt x="432" y="2024"/>
                    </a:lnTo>
                    <a:lnTo>
                      <a:pt x="442" y="2015"/>
                    </a:lnTo>
                    <a:lnTo>
                      <a:pt x="456" y="2010"/>
                    </a:lnTo>
                    <a:lnTo>
                      <a:pt x="470" y="2007"/>
                    </a:lnTo>
                    <a:lnTo>
                      <a:pt x="484" y="2011"/>
                    </a:lnTo>
                    <a:lnTo>
                      <a:pt x="496" y="2018"/>
                    </a:lnTo>
                    <a:lnTo>
                      <a:pt x="576" y="2082"/>
                    </a:lnTo>
                    <a:lnTo>
                      <a:pt x="731" y="1909"/>
                    </a:lnTo>
                    <a:lnTo>
                      <a:pt x="742" y="1899"/>
                    </a:lnTo>
                    <a:lnTo>
                      <a:pt x="755" y="1895"/>
                    </a:lnTo>
                    <a:lnTo>
                      <a:pt x="769" y="1894"/>
                    </a:lnTo>
                    <a:close/>
                    <a:moveTo>
                      <a:pt x="944" y="1588"/>
                    </a:moveTo>
                    <a:lnTo>
                      <a:pt x="1738" y="1588"/>
                    </a:lnTo>
                    <a:lnTo>
                      <a:pt x="1754" y="1590"/>
                    </a:lnTo>
                    <a:lnTo>
                      <a:pt x="1768" y="1597"/>
                    </a:lnTo>
                    <a:lnTo>
                      <a:pt x="1778" y="1608"/>
                    </a:lnTo>
                    <a:lnTo>
                      <a:pt x="1786" y="1621"/>
                    </a:lnTo>
                    <a:lnTo>
                      <a:pt x="1788" y="1637"/>
                    </a:lnTo>
                    <a:lnTo>
                      <a:pt x="1788" y="1687"/>
                    </a:lnTo>
                    <a:lnTo>
                      <a:pt x="1786" y="1702"/>
                    </a:lnTo>
                    <a:lnTo>
                      <a:pt x="1778" y="1716"/>
                    </a:lnTo>
                    <a:lnTo>
                      <a:pt x="1768" y="1727"/>
                    </a:lnTo>
                    <a:lnTo>
                      <a:pt x="1754" y="1734"/>
                    </a:lnTo>
                    <a:lnTo>
                      <a:pt x="1738" y="1736"/>
                    </a:lnTo>
                    <a:lnTo>
                      <a:pt x="944" y="1736"/>
                    </a:lnTo>
                    <a:lnTo>
                      <a:pt x="928" y="1734"/>
                    </a:lnTo>
                    <a:lnTo>
                      <a:pt x="914" y="1727"/>
                    </a:lnTo>
                    <a:lnTo>
                      <a:pt x="904" y="1716"/>
                    </a:lnTo>
                    <a:lnTo>
                      <a:pt x="896" y="1702"/>
                    </a:lnTo>
                    <a:lnTo>
                      <a:pt x="894" y="1687"/>
                    </a:lnTo>
                    <a:lnTo>
                      <a:pt x="894" y="1637"/>
                    </a:lnTo>
                    <a:lnTo>
                      <a:pt x="896" y="1621"/>
                    </a:lnTo>
                    <a:lnTo>
                      <a:pt x="904" y="1608"/>
                    </a:lnTo>
                    <a:lnTo>
                      <a:pt x="914" y="1597"/>
                    </a:lnTo>
                    <a:lnTo>
                      <a:pt x="928" y="1590"/>
                    </a:lnTo>
                    <a:lnTo>
                      <a:pt x="944" y="1588"/>
                    </a:lnTo>
                    <a:close/>
                    <a:moveTo>
                      <a:pt x="769" y="1472"/>
                    </a:moveTo>
                    <a:lnTo>
                      <a:pt x="783" y="1475"/>
                    </a:lnTo>
                    <a:lnTo>
                      <a:pt x="795" y="1483"/>
                    </a:lnTo>
                    <a:lnTo>
                      <a:pt x="805" y="1494"/>
                    </a:lnTo>
                    <a:lnTo>
                      <a:pt x="810" y="1508"/>
                    </a:lnTo>
                    <a:lnTo>
                      <a:pt x="810" y="1521"/>
                    </a:lnTo>
                    <a:lnTo>
                      <a:pt x="807" y="1535"/>
                    </a:lnTo>
                    <a:lnTo>
                      <a:pt x="800" y="1548"/>
                    </a:lnTo>
                    <a:lnTo>
                      <a:pt x="616" y="1753"/>
                    </a:lnTo>
                    <a:lnTo>
                      <a:pt x="606" y="1761"/>
                    </a:lnTo>
                    <a:lnTo>
                      <a:pt x="594" y="1767"/>
                    </a:lnTo>
                    <a:lnTo>
                      <a:pt x="581" y="1769"/>
                    </a:lnTo>
                    <a:lnTo>
                      <a:pt x="567" y="1765"/>
                    </a:lnTo>
                    <a:lnTo>
                      <a:pt x="553" y="1758"/>
                    </a:lnTo>
                    <a:lnTo>
                      <a:pt x="439" y="1667"/>
                    </a:lnTo>
                    <a:lnTo>
                      <a:pt x="430" y="1656"/>
                    </a:lnTo>
                    <a:lnTo>
                      <a:pt x="423" y="1643"/>
                    </a:lnTo>
                    <a:lnTo>
                      <a:pt x="422" y="1630"/>
                    </a:lnTo>
                    <a:lnTo>
                      <a:pt x="425" y="1615"/>
                    </a:lnTo>
                    <a:lnTo>
                      <a:pt x="432" y="1602"/>
                    </a:lnTo>
                    <a:lnTo>
                      <a:pt x="442" y="1593"/>
                    </a:lnTo>
                    <a:lnTo>
                      <a:pt x="456" y="1588"/>
                    </a:lnTo>
                    <a:lnTo>
                      <a:pt x="470" y="1586"/>
                    </a:lnTo>
                    <a:lnTo>
                      <a:pt x="484" y="1589"/>
                    </a:lnTo>
                    <a:lnTo>
                      <a:pt x="496" y="1596"/>
                    </a:lnTo>
                    <a:lnTo>
                      <a:pt x="576" y="1660"/>
                    </a:lnTo>
                    <a:lnTo>
                      <a:pt x="731" y="1487"/>
                    </a:lnTo>
                    <a:lnTo>
                      <a:pt x="742" y="1477"/>
                    </a:lnTo>
                    <a:lnTo>
                      <a:pt x="755" y="1473"/>
                    </a:lnTo>
                    <a:lnTo>
                      <a:pt x="769" y="1472"/>
                    </a:lnTo>
                    <a:close/>
                    <a:moveTo>
                      <a:pt x="944" y="1140"/>
                    </a:moveTo>
                    <a:lnTo>
                      <a:pt x="1738" y="1140"/>
                    </a:lnTo>
                    <a:lnTo>
                      <a:pt x="1754" y="1144"/>
                    </a:lnTo>
                    <a:lnTo>
                      <a:pt x="1768" y="1150"/>
                    </a:lnTo>
                    <a:lnTo>
                      <a:pt x="1778" y="1162"/>
                    </a:lnTo>
                    <a:lnTo>
                      <a:pt x="1786" y="1175"/>
                    </a:lnTo>
                    <a:lnTo>
                      <a:pt x="1788" y="1190"/>
                    </a:lnTo>
                    <a:lnTo>
                      <a:pt x="1788" y="1240"/>
                    </a:lnTo>
                    <a:lnTo>
                      <a:pt x="1786" y="1255"/>
                    </a:lnTo>
                    <a:lnTo>
                      <a:pt x="1778" y="1269"/>
                    </a:lnTo>
                    <a:lnTo>
                      <a:pt x="1768" y="1280"/>
                    </a:lnTo>
                    <a:lnTo>
                      <a:pt x="1754" y="1287"/>
                    </a:lnTo>
                    <a:lnTo>
                      <a:pt x="1738" y="1290"/>
                    </a:lnTo>
                    <a:lnTo>
                      <a:pt x="944" y="1290"/>
                    </a:lnTo>
                    <a:lnTo>
                      <a:pt x="928" y="1287"/>
                    </a:lnTo>
                    <a:lnTo>
                      <a:pt x="914" y="1280"/>
                    </a:lnTo>
                    <a:lnTo>
                      <a:pt x="904" y="1269"/>
                    </a:lnTo>
                    <a:lnTo>
                      <a:pt x="896" y="1255"/>
                    </a:lnTo>
                    <a:lnTo>
                      <a:pt x="894" y="1240"/>
                    </a:lnTo>
                    <a:lnTo>
                      <a:pt x="894" y="1190"/>
                    </a:lnTo>
                    <a:lnTo>
                      <a:pt x="896" y="1175"/>
                    </a:lnTo>
                    <a:lnTo>
                      <a:pt x="904" y="1162"/>
                    </a:lnTo>
                    <a:lnTo>
                      <a:pt x="914" y="1150"/>
                    </a:lnTo>
                    <a:lnTo>
                      <a:pt x="928" y="1144"/>
                    </a:lnTo>
                    <a:lnTo>
                      <a:pt x="944" y="1140"/>
                    </a:lnTo>
                    <a:close/>
                    <a:moveTo>
                      <a:pt x="769" y="1030"/>
                    </a:moveTo>
                    <a:lnTo>
                      <a:pt x="783" y="1034"/>
                    </a:lnTo>
                    <a:lnTo>
                      <a:pt x="795" y="1042"/>
                    </a:lnTo>
                    <a:lnTo>
                      <a:pt x="805" y="1053"/>
                    </a:lnTo>
                    <a:lnTo>
                      <a:pt x="810" y="1066"/>
                    </a:lnTo>
                    <a:lnTo>
                      <a:pt x="810" y="1081"/>
                    </a:lnTo>
                    <a:lnTo>
                      <a:pt x="807" y="1094"/>
                    </a:lnTo>
                    <a:lnTo>
                      <a:pt x="800" y="1106"/>
                    </a:lnTo>
                    <a:lnTo>
                      <a:pt x="616" y="1312"/>
                    </a:lnTo>
                    <a:lnTo>
                      <a:pt x="606" y="1320"/>
                    </a:lnTo>
                    <a:lnTo>
                      <a:pt x="594" y="1326"/>
                    </a:lnTo>
                    <a:lnTo>
                      <a:pt x="581" y="1327"/>
                    </a:lnTo>
                    <a:lnTo>
                      <a:pt x="567" y="1325"/>
                    </a:lnTo>
                    <a:lnTo>
                      <a:pt x="553" y="1317"/>
                    </a:lnTo>
                    <a:lnTo>
                      <a:pt x="439" y="1226"/>
                    </a:lnTo>
                    <a:lnTo>
                      <a:pt x="430" y="1215"/>
                    </a:lnTo>
                    <a:lnTo>
                      <a:pt x="423" y="1202"/>
                    </a:lnTo>
                    <a:lnTo>
                      <a:pt x="422" y="1188"/>
                    </a:lnTo>
                    <a:lnTo>
                      <a:pt x="425" y="1174"/>
                    </a:lnTo>
                    <a:lnTo>
                      <a:pt x="432" y="1162"/>
                    </a:lnTo>
                    <a:lnTo>
                      <a:pt x="442" y="1152"/>
                    </a:lnTo>
                    <a:lnTo>
                      <a:pt x="456" y="1146"/>
                    </a:lnTo>
                    <a:lnTo>
                      <a:pt x="470" y="1145"/>
                    </a:lnTo>
                    <a:lnTo>
                      <a:pt x="484" y="1147"/>
                    </a:lnTo>
                    <a:lnTo>
                      <a:pt x="496" y="1154"/>
                    </a:lnTo>
                    <a:lnTo>
                      <a:pt x="576" y="1218"/>
                    </a:lnTo>
                    <a:lnTo>
                      <a:pt x="731" y="1046"/>
                    </a:lnTo>
                    <a:lnTo>
                      <a:pt x="742" y="1036"/>
                    </a:lnTo>
                    <a:lnTo>
                      <a:pt x="755" y="1031"/>
                    </a:lnTo>
                    <a:lnTo>
                      <a:pt x="769" y="1030"/>
                    </a:lnTo>
                    <a:close/>
                    <a:moveTo>
                      <a:pt x="150" y="347"/>
                    </a:moveTo>
                    <a:lnTo>
                      <a:pt x="552" y="347"/>
                    </a:lnTo>
                    <a:lnTo>
                      <a:pt x="548" y="372"/>
                    </a:lnTo>
                    <a:lnTo>
                      <a:pt x="547" y="399"/>
                    </a:lnTo>
                    <a:lnTo>
                      <a:pt x="550" y="439"/>
                    </a:lnTo>
                    <a:lnTo>
                      <a:pt x="559" y="477"/>
                    </a:lnTo>
                    <a:lnTo>
                      <a:pt x="574" y="511"/>
                    </a:lnTo>
                    <a:lnTo>
                      <a:pt x="594" y="544"/>
                    </a:lnTo>
                    <a:lnTo>
                      <a:pt x="618" y="572"/>
                    </a:lnTo>
                    <a:lnTo>
                      <a:pt x="648" y="598"/>
                    </a:lnTo>
                    <a:lnTo>
                      <a:pt x="681" y="618"/>
                    </a:lnTo>
                    <a:lnTo>
                      <a:pt x="715" y="632"/>
                    </a:lnTo>
                    <a:lnTo>
                      <a:pt x="753" y="642"/>
                    </a:lnTo>
                    <a:lnTo>
                      <a:pt x="793" y="645"/>
                    </a:lnTo>
                    <a:lnTo>
                      <a:pt x="1442" y="645"/>
                    </a:lnTo>
                    <a:lnTo>
                      <a:pt x="1482" y="642"/>
                    </a:lnTo>
                    <a:lnTo>
                      <a:pt x="1520" y="632"/>
                    </a:lnTo>
                    <a:lnTo>
                      <a:pt x="1555" y="618"/>
                    </a:lnTo>
                    <a:lnTo>
                      <a:pt x="1588" y="597"/>
                    </a:lnTo>
                    <a:lnTo>
                      <a:pt x="1616" y="572"/>
                    </a:lnTo>
                    <a:lnTo>
                      <a:pt x="1641" y="543"/>
                    </a:lnTo>
                    <a:lnTo>
                      <a:pt x="1661" y="510"/>
                    </a:lnTo>
                    <a:lnTo>
                      <a:pt x="1676" y="475"/>
                    </a:lnTo>
                    <a:lnTo>
                      <a:pt x="1686" y="436"/>
                    </a:lnTo>
                    <a:lnTo>
                      <a:pt x="1689" y="396"/>
                    </a:lnTo>
                    <a:lnTo>
                      <a:pt x="1688" y="371"/>
                    </a:lnTo>
                    <a:lnTo>
                      <a:pt x="1683" y="347"/>
                    </a:lnTo>
                    <a:lnTo>
                      <a:pt x="1987" y="347"/>
                    </a:lnTo>
                    <a:lnTo>
                      <a:pt x="2029" y="349"/>
                    </a:lnTo>
                    <a:lnTo>
                      <a:pt x="2067" y="356"/>
                    </a:lnTo>
                    <a:lnTo>
                      <a:pt x="2101" y="366"/>
                    </a:lnTo>
                    <a:lnTo>
                      <a:pt x="2132" y="379"/>
                    </a:lnTo>
                    <a:lnTo>
                      <a:pt x="2159" y="396"/>
                    </a:lnTo>
                    <a:lnTo>
                      <a:pt x="2182" y="416"/>
                    </a:lnTo>
                    <a:lnTo>
                      <a:pt x="2201" y="438"/>
                    </a:lnTo>
                    <a:lnTo>
                      <a:pt x="2215" y="462"/>
                    </a:lnTo>
                    <a:lnTo>
                      <a:pt x="2226" y="488"/>
                    </a:lnTo>
                    <a:lnTo>
                      <a:pt x="2233" y="517"/>
                    </a:lnTo>
                    <a:lnTo>
                      <a:pt x="2235" y="546"/>
                    </a:lnTo>
                    <a:lnTo>
                      <a:pt x="2235" y="2036"/>
                    </a:lnTo>
                    <a:lnTo>
                      <a:pt x="2210" y="2035"/>
                    </a:lnTo>
                    <a:lnTo>
                      <a:pt x="2186" y="2034"/>
                    </a:lnTo>
                    <a:lnTo>
                      <a:pt x="2118" y="2037"/>
                    </a:lnTo>
                    <a:lnTo>
                      <a:pt x="2051" y="2045"/>
                    </a:lnTo>
                    <a:lnTo>
                      <a:pt x="1987" y="2060"/>
                    </a:lnTo>
                    <a:lnTo>
                      <a:pt x="1987" y="893"/>
                    </a:lnTo>
                    <a:lnTo>
                      <a:pt x="249" y="893"/>
                    </a:lnTo>
                    <a:lnTo>
                      <a:pt x="249" y="2876"/>
                    </a:lnTo>
                    <a:lnTo>
                      <a:pt x="1394" y="2876"/>
                    </a:lnTo>
                    <a:lnTo>
                      <a:pt x="1400" y="2942"/>
                    </a:lnTo>
                    <a:lnTo>
                      <a:pt x="1412" y="3005"/>
                    </a:lnTo>
                    <a:lnTo>
                      <a:pt x="1429" y="3066"/>
                    </a:lnTo>
                    <a:lnTo>
                      <a:pt x="1450" y="3125"/>
                    </a:lnTo>
                    <a:lnTo>
                      <a:pt x="199" y="3125"/>
                    </a:lnTo>
                    <a:lnTo>
                      <a:pt x="163" y="3122"/>
                    </a:lnTo>
                    <a:lnTo>
                      <a:pt x="130" y="3112"/>
                    </a:lnTo>
                    <a:lnTo>
                      <a:pt x="99" y="3097"/>
                    </a:lnTo>
                    <a:lnTo>
                      <a:pt x="71" y="3079"/>
                    </a:lnTo>
                    <a:lnTo>
                      <a:pt x="47" y="3054"/>
                    </a:lnTo>
                    <a:lnTo>
                      <a:pt x="27" y="3027"/>
                    </a:lnTo>
                    <a:lnTo>
                      <a:pt x="13" y="2995"/>
                    </a:lnTo>
                    <a:lnTo>
                      <a:pt x="3" y="2962"/>
                    </a:lnTo>
                    <a:lnTo>
                      <a:pt x="0" y="2926"/>
                    </a:lnTo>
                    <a:lnTo>
                      <a:pt x="0" y="546"/>
                    </a:lnTo>
                    <a:lnTo>
                      <a:pt x="3" y="513"/>
                    </a:lnTo>
                    <a:lnTo>
                      <a:pt x="9" y="483"/>
                    </a:lnTo>
                    <a:lnTo>
                      <a:pt x="21" y="455"/>
                    </a:lnTo>
                    <a:lnTo>
                      <a:pt x="36" y="428"/>
                    </a:lnTo>
                    <a:lnTo>
                      <a:pt x="53" y="405"/>
                    </a:lnTo>
                    <a:lnTo>
                      <a:pt x="71" y="385"/>
                    </a:lnTo>
                    <a:lnTo>
                      <a:pt x="91" y="369"/>
                    </a:lnTo>
                    <a:lnTo>
                      <a:pt x="111" y="358"/>
                    </a:lnTo>
                    <a:lnTo>
                      <a:pt x="131" y="349"/>
                    </a:lnTo>
                    <a:lnTo>
                      <a:pt x="150" y="347"/>
                    </a:lnTo>
                    <a:close/>
                    <a:moveTo>
                      <a:pt x="1118" y="99"/>
                    </a:moveTo>
                    <a:lnTo>
                      <a:pt x="1098" y="102"/>
                    </a:lnTo>
                    <a:lnTo>
                      <a:pt x="1080" y="109"/>
                    </a:lnTo>
                    <a:lnTo>
                      <a:pt x="1065" y="121"/>
                    </a:lnTo>
                    <a:lnTo>
                      <a:pt x="1053" y="136"/>
                    </a:lnTo>
                    <a:lnTo>
                      <a:pt x="1046" y="154"/>
                    </a:lnTo>
                    <a:lnTo>
                      <a:pt x="1043" y="174"/>
                    </a:lnTo>
                    <a:lnTo>
                      <a:pt x="1046" y="194"/>
                    </a:lnTo>
                    <a:lnTo>
                      <a:pt x="1053" y="211"/>
                    </a:lnTo>
                    <a:lnTo>
                      <a:pt x="1065" y="226"/>
                    </a:lnTo>
                    <a:lnTo>
                      <a:pt x="1080" y="238"/>
                    </a:lnTo>
                    <a:lnTo>
                      <a:pt x="1098" y="245"/>
                    </a:lnTo>
                    <a:lnTo>
                      <a:pt x="1118" y="248"/>
                    </a:lnTo>
                    <a:lnTo>
                      <a:pt x="1138" y="245"/>
                    </a:lnTo>
                    <a:lnTo>
                      <a:pt x="1156" y="238"/>
                    </a:lnTo>
                    <a:lnTo>
                      <a:pt x="1170" y="226"/>
                    </a:lnTo>
                    <a:lnTo>
                      <a:pt x="1182" y="211"/>
                    </a:lnTo>
                    <a:lnTo>
                      <a:pt x="1189" y="194"/>
                    </a:lnTo>
                    <a:lnTo>
                      <a:pt x="1193" y="174"/>
                    </a:lnTo>
                    <a:lnTo>
                      <a:pt x="1189" y="154"/>
                    </a:lnTo>
                    <a:lnTo>
                      <a:pt x="1182" y="136"/>
                    </a:lnTo>
                    <a:lnTo>
                      <a:pt x="1170" y="121"/>
                    </a:lnTo>
                    <a:lnTo>
                      <a:pt x="1156" y="109"/>
                    </a:lnTo>
                    <a:lnTo>
                      <a:pt x="1138" y="102"/>
                    </a:lnTo>
                    <a:lnTo>
                      <a:pt x="1118" y="99"/>
                    </a:lnTo>
                    <a:close/>
                    <a:moveTo>
                      <a:pt x="1116" y="0"/>
                    </a:moveTo>
                    <a:lnTo>
                      <a:pt x="1120" y="0"/>
                    </a:lnTo>
                    <a:lnTo>
                      <a:pt x="1150" y="3"/>
                    </a:lnTo>
                    <a:lnTo>
                      <a:pt x="1180" y="11"/>
                    </a:lnTo>
                    <a:lnTo>
                      <a:pt x="1206" y="23"/>
                    </a:lnTo>
                    <a:lnTo>
                      <a:pt x="1230" y="40"/>
                    </a:lnTo>
                    <a:lnTo>
                      <a:pt x="1252" y="61"/>
                    </a:lnTo>
                    <a:lnTo>
                      <a:pt x="1268" y="85"/>
                    </a:lnTo>
                    <a:lnTo>
                      <a:pt x="1281" y="112"/>
                    </a:lnTo>
                    <a:lnTo>
                      <a:pt x="1288" y="141"/>
                    </a:lnTo>
                    <a:lnTo>
                      <a:pt x="1292" y="171"/>
                    </a:lnTo>
                    <a:lnTo>
                      <a:pt x="1292" y="174"/>
                    </a:lnTo>
                    <a:lnTo>
                      <a:pt x="1294" y="194"/>
                    </a:lnTo>
                    <a:lnTo>
                      <a:pt x="1302" y="211"/>
                    </a:lnTo>
                    <a:lnTo>
                      <a:pt x="1314" y="226"/>
                    </a:lnTo>
                    <a:lnTo>
                      <a:pt x="1328" y="238"/>
                    </a:lnTo>
                    <a:lnTo>
                      <a:pt x="1345" y="245"/>
                    </a:lnTo>
                    <a:lnTo>
                      <a:pt x="1365" y="248"/>
                    </a:lnTo>
                    <a:lnTo>
                      <a:pt x="1442" y="248"/>
                    </a:lnTo>
                    <a:lnTo>
                      <a:pt x="1472" y="251"/>
                    </a:lnTo>
                    <a:lnTo>
                      <a:pt x="1499" y="260"/>
                    </a:lnTo>
                    <a:lnTo>
                      <a:pt x="1524" y="274"/>
                    </a:lnTo>
                    <a:lnTo>
                      <a:pt x="1547" y="291"/>
                    </a:lnTo>
                    <a:lnTo>
                      <a:pt x="1564" y="312"/>
                    </a:lnTo>
                    <a:lnTo>
                      <a:pt x="1578" y="338"/>
                    </a:lnTo>
                    <a:lnTo>
                      <a:pt x="1587" y="366"/>
                    </a:lnTo>
                    <a:lnTo>
                      <a:pt x="1590" y="396"/>
                    </a:lnTo>
                    <a:lnTo>
                      <a:pt x="1590" y="399"/>
                    </a:lnTo>
                    <a:lnTo>
                      <a:pt x="1587" y="428"/>
                    </a:lnTo>
                    <a:lnTo>
                      <a:pt x="1578" y="456"/>
                    </a:lnTo>
                    <a:lnTo>
                      <a:pt x="1564" y="481"/>
                    </a:lnTo>
                    <a:lnTo>
                      <a:pt x="1547" y="503"/>
                    </a:lnTo>
                    <a:lnTo>
                      <a:pt x="1524" y="521"/>
                    </a:lnTo>
                    <a:lnTo>
                      <a:pt x="1499" y="534"/>
                    </a:lnTo>
                    <a:lnTo>
                      <a:pt x="1472" y="543"/>
                    </a:lnTo>
                    <a:lnTo>
                      <a:pt x="1442" y="546"/>
                    </a:lnTo>
                    <a:lnTo>
                      <a:pt x="793" y="546"/>
                    </a:lnTo>
                    <a:lnTo>
                      <a:pt x="764" y="543"/>
                    </a:lnTo>
                    <a:lnTo>
                      <a:pt x="736" y="534"/>
                    </a:lnTo>
                    <a:lnTo>
                      <a:pt x="711" y="521"/>
                    </a:lnTo>
                    <a:lnTo>
                      <a:pt x="689" y="503"/>
                    </a:lnTo>
                    <a:lnTo>
                      <a:pt x="671" y="481"/>
                    </a:lnTo>
                    <a:lnTo>
                      <a:pt x="657" y="456"/>
                    </a:lnTo>
                    <a:lnTo>
                      <a:pt x="649" y="428"/>
                    </a:lnTo>
                    <a:lnTo>
                      <a:pt x="646" y="399"/>
                    </a:lnTo>
                    <a:lnTo>
                      <a:pt x="646" y="396"/>
                    </a:lnTo>
                    <a:lnTo>
                      <a:pt x="649" y="366"/>
                    </a:lnTo>
                    <a:lnTo>
                      <a:pt x="657" y="338"/>
                    </a:lnTo>
                    <a:lnTo>
                      <a:pt x="671" y="312"/>
                    </a:lnTo>
                    <a:lnTo>
                      <a:pt x="689" y="291"/>
                    </a:lnTo>
                    <a:lnTo>
                      <a:pt x="711" y="274"/>
                    </a:lnTo>
                    <a:lnTo>
                      <a:pt x="736" y="260"/>
                    </a:lnTo>
                    <a:lnTo>
                      <a:pt x="764" y="251"/>
                    </a:lnTo>
                    <a:lnTo>
                      <a:pt x="793" y="248"/>
                    </a:lnTo>
                    <a:lnTo>
                      <a:pt x="870" y="248"/>
                    </a:lnTo>
                    <a:lnTo>
                      <a:pt x="889" y="245"/>
                    </a:lnTo>
                    <a:lnTo>
                      <a:pt x="907" y="238"/>
                    </a:lnTo>
                    <a:lnTo>
                      <a:pt x="922" y="226"/>
                    </a:lnTo>
                    <a:lnTo>
                      <a:pt x="933" y="211"/>
                    </a:lnTo>
                    <a:lnTo>
                      <a:pt x="941" y="194"/>
                    </a:lnTo>
                    <a:lnTo>
                      <a:pt x="944" y="174"/>
                    </a:lnTo>
                    <a:lnTo>
                      <a:pt x="944" y="171"/>
                    </a:lnTo>
                    <a:lnTo>
                      <a:pt x="947" y="141"/>
                    </a:lnTo>
                    <a:lnTo>
                      <a:pt x="954" y="112"/>
                    </a:lnTo>
                    <a:lnTo>
                      <a:pt x="967" y="85"/>
                    </a:lnTo>
                    <a:lnTo>
                      <a:pt x="984" y="61"/>
                    </a:lnTo>
                    <a:lnTo>
                      <a:pt x="1005" y="40"/>
                    </a:lnTo>
                    <a:lnTo>
                      <a:pt x="1029" y="23"/>
                    </a:lnTo>
                    <a:lnTo>
                      <a:pt x="1056" y="11"/>
                    </a:lnTo>
                    <a:lnTo>
                      <a:pt x="1085" y="3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rgbClr val="2f77e5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sz="3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 flipH="1">
              <a:off x="537176" y="1402020"/>
              <a:ext cx="11654821" cy="5541233"/>
            </a:xfrm>
            <a:prstGeom prst="rect">
              <a:avLst/>
            </a:prstGeom>
            <a:solidFill>
              <a:schemeClr val="bg1"/>
            </a:solidFill>
            <a:ln w="698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latinLnBrk="0">
                <a:defRPr/>
              </a:pPr>
              <a:endParaRPr lang="ko-KR" altLang="en-US" sz="2400">
                <a:solidFill>
                  <a:srgbClr val="44546a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3307615" y="908778"/>
            <a:ext cx="8440668" cy="679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집합 커버 문제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(Set Cover Problem)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Optimal Solution 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찾기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::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 결론</a:t>
            </a:r>
            <a:endParaRPr lang="ko-KR" altLang="en-US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0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사각형: 둥근 위쪽 모서리 66"/>
          <p:cNvSpPr/>
          <p:nvPr/>
        </p:nvSpPr>
        <p:spPr>
          <a:xfrm>
            <a:off x="3007591" y="1054022"/>
            <a:ext cx="216000" cy="216000"/>
          </a:xfrm>
          <a:prstGeom prst="ellipse">
            <a:avLst/>
          </a:prstGeom>
          <a:solidFill>
            <a:srgbClr val="2f77e5"/>
          </a:solidFill>
          <a:ln>
            <a:solidFill>
              <a:srgbClr val="134fc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/>
          <a:lstStyle/>
          <a:p>
            <a:pPr lvl="0" algn="ctr">
              <a:defRPr/>
            </a:pPr>
            <a:endParaRPr lang="ko-KR" altLang="en-US" sz="1100">
              <a:solidFill>
                <a:srgbClr val="70d5ec"/>
              </a:solidFill>
            </a:endParaRPr>
          </a:p>
        </p:txBody>
      </p:sp>
      <p:sp>
        <p:nvSpPr>
          <p:cNvPr id="158" name="가로 글상자 157"/>
          <p:cNvSpPr txBox="1"/>
          <p:nvPr/>
        </p:nvSpPr>
        <p:spPr>
          <a:xfrm>
            <a:off x="2000448" y="1817495"/>
            <a:ext cx="8191104" cy="361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solidFill>
                  <a:srgbClr val="000000"/>
                </a:solidFill>
              </a:rPr>
              <a:t>집합 커버 문제의 최적해를 찾는 방법은 다양 </a:t>
            </a:r>
            <a:r>
              <a:rPr lang="en-US" altLang="ko-KR" b="1">
                <a:solidFill>
                  <a:srgbClr val="000000"/>
                </a:solidFill>
              </a:rPr>
              <a:t>but. </a:t>
            </a:r>
            <a:r>
              <a:rPr lang="ko-KR" altLang="en-US" b="1">
                <a:solidFill>
                  <a:srgbClr val="000000"/>
                </a:solidFill>
              </a:rPr>
              <a:t>큰 문제에서는 효율 ↓</a:t>
            </a:r>
            <a:endParaRPr lang="ko-KR" altLang="en-US" b="1">
              <a:solidFill>
                <a:srgbClr val="000000"/>
              </a:solidFill>
            </a:endParaRPr>
          </a:p>
        </p:txBody>
      </p:sp>
      <p:sp>
        <p:nvSpPr>
          <p:cNvPr id="159" name="아래쪽 화살표 158"/>
          <p:cNvSpPr/>
          <p:nvPr/>
        </p:nvSpPr>
        <p:spPr>
          <a:xfrm>
            <a:off x="5788024" y="2405676"/>
            <a:ext cx="615951" cy="774686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60" name="가로 글상자 159"/>
          <p:cNvSpPr txBox="1"/>
          <p:nvPr/>
        </p:nvSpPr>
        <p:spPr>
          <a:xfrm>
            <a:off x="1270304" y="3454017"/>
            <a:ext cx="9651392" cy="449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 b="1">
                <a:solidFill>
                  <a:schemeClr val="tx1"/>
                </a:solidFill>
              </a:rPr>
              <a:t>문제의 크기</a:t>
            </a:r>
            <a:r>
              <a:rPr lang="en-US" altLang="ko-KR" sz="2400" b="1">
                <a:solidFill>
                  <a:schemeClr val="tx1"/>
                </a:solidFill>
              </a:rPr>
              <a:t>,</a:t>
            </a:r>
            <a:r>
              <a:rPr lang="ko-KR" altLang="en-US" sz="2400" b="1">
                <a:solidFill>
                  <a:schemeClr val="tx1"/>
                </a:solidFill>
              </a:rPr>
              <a:t> 조건에 따라 알고리즘 </a:t>
            </a:r>
            <a:r>
              <a:rPr lang="en-US" altLang="ko-KR" sz="2400" b="1">
                <a:solidFill>
                  <a:schemeClr val="tx1"/>
                </a:solidFill>
              </a:rPr>
              <a:t>‘</a:t>
            </a:r>
            <a:r>
              <a:rPr lang="ko-KR" altLang="en-US" sz="2400" b="1">
                <a:solidFill>
                  <a:schemeClr val="tx1"/>
                </a:solidFill>
              </a:rPr>
              <a:t>선택</a:t>
            </a:r>
            <a:r>
              <a:rPr lang="en-US" altLang="ko-KR" sz="2400" b="1">
                <a:solidFill>
                  <a:schemeClr val="tx1"/>
                </a:solidFill>
              </a:rPr>
              <a:t>’</a:t>
            </a:r>
            <a:r>
              <a:rPr lang="ko-KR" altLang="en-US" sz="2400" b="1">
                <a:solidFill>
                  <a:schemeClr val="tx1"/>
                </a:solidFill>
              </a:rPr>
              <a:t>이 중요</a:t>
            </a:r>
            <a:r>
              <a:rPr lang="en-US" altLang="ko-KR" sz="2400" b="1">
                <a:solidFill>
                  <a:schemeClr val="tx1"/>
                </a:solidFill>
              </a:rPr>
              <a:t>.</a:t>
            </a:r>
            <a:endParaRPr lang="en-US" altLang="ko-KR" sz="2400" b="1">
              <a:solidFill>
                <a:schemeClr val="tx1"/>
              </a:solidFill>
            </a:endParaRPr>
          </a:p>
        </p:txBody>
      </p:sp>
      <p:sp>
        <p:nvSpPr>
          <p:cNvPr id="161" name="가로 글상자 160"/>
          <p:cNvSpPr txBox="1"/>
          <p:nvPr/>
        </p:nvSpPr>
        <p:spPr>
          <a:xfrm>
            <a:off x="1270304" y="4686528"/>
            <a:ext cx="9651392" cy="82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400">
                <a:solidFill>
                  <a:srgbClr val="000000"/>
                </a:solidFill>
              </a:rPr>
              <a:t>현실적으로는 </a:t>
            </a:r>
            <a:r>
              <a:rPr lang="ko-KR" altLang="en-US" sz="2400" b="1">
                <a:solidFill>
                  <a:srgbClr val="000000"/>
                </a:solidFill>
              </a:rPr>
              <a:t>근사 알고리즘</a:t>
            </a:r>
            <a:r>
              <a:rPr lang="en-US" altLang="ko-KR" sz="2400" b="1">
                <a:solidFill>
                  <a:srgbClr val="000000"/>
                </a:solidFill>
              </a:rPr>
              <a:t>,</a:t>
            </a:r>
            <a:r>
              <a:rPr lang="ko-KR" altLang="en-US" sz="2400" b="1">
                <a:solidFill>
                  <a:srgbClr val="000000"/>
                </a:solidFill>
              </a:rPr>
              <a:t> 휴리스틱</a:t>
            </a:r>
            <a:r>
              <a:rPr lang="ko-KR" altLang="en-US" sz="2400">
                <a:solidFill>
                  <a:srgbClr val="000000"/>
                </a:solidFill>
              </a:rPr>
              <a:t>을 사용해</a:t>
            </a:r>
            <a:endParaRPr lang="ko-KR" altLang="en-US" sz="2400" b="1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en-US" altLang="ko-KR" sz="2400" b="1">
                <a:solidFill>
                  <a:srgbClr val="ff0000"/>
                </a:solidFill>
              </a:rPr>
              <a:t>‘</a:t>
            </a:r>
            <a:r>
              <a:rPr lang="ko-KR" altLang="en-US" sz="2400" b="1">
                <a:solidFill>
                  <a:srgbClr val="ff0000"/>
                </a:solidFill>
              </a:rPr>
              <a:t>충분히 좋은 해</a:t>
            </a:r>
            <a:r>
              <a:rPr lang="en-US" altLang="ko-KR" sz="2400" b="1">
                <a:solidFill>
                  <a:srgbClr val="ff0000"/>
                </a:solidFill>
              </a:rPr>
              <a:t>’</a:t>
            </a:r>
            <a:r>
              <a:rPr lang="ko-KR" altLang="en-US" sz="2400">
                <a:solidFill>
                  <a:srgbClr val="ff0000"/>
                </a:solidFill>
              </a:rPr>
              <a:t> </a:t>
            </a:r>
            <a:r>
              <a:rPr lang="ko-KR" altLang="en-US" sz="2400">
                <a:solidFill>
                  <a:srgbClr val="000000"/>
                </a:solidFill>
              </a:rPr>
              <a:t>를</a:t>
            </a:r>
            <a:r>
              <a:rPr lang="ko-KR" altLang="en-US" sz="2400">
                <a:solidFill>
                  <a:srgbClr val="ff0000"/>
                </a:solidFill>
              </a:rPr>
              <a:t> </a:t>
            </a:r>
            <a:r>
              <a:rPr lang="en-US" altLang="ko-KR" sz="2400" b="1">
                <a:solidFill>
                  <a:srgbClr val="ff0000"/>
                </a:solidFill>
              </a:rPr>
              <a:t>‘</a:t>
            </a:r>
            <a:r>
              <a:rPr lang="ko-KR" altLang="en-US" sz="2400" b="1">
                <a:solidFill>
                  <a:srgbClr val="ff0000"/>
                </a:solidFill>
              </a:rPr>
              <a:t>빠르게</a:t>
            </a:r>
            <a:r>
              <a:rPr lang="en-US" altLang="ko-KR" sz="2400" b="1">
                <a:solidFill>
                  <a:srgbClr val="ff0000"/>
                </a:solidFill>
              </a:rPr>
              <a:t>’</a:t>
            </a:r>
            <a:r>
              <a:rPr lang="ko-KR" altLang="en-US" sz="2400" b="1">
                <a:solidFill>
                  <a:srgbClr val="ff0000"/>
                </a:solidFill>
              </a:rPr>
              <a:t> </a:t>
            </a:r>
            <a:r>
              <a:rPr lang="ko-KR" altLang="en-US" sz="2400">
                <a:solidFill>
                  <a:srgbClr val="000000"/>
                </a:solidFill>
              </a:rPr>
              <a:t>찾는 것이 일반적</a:t>
            </a:r>
            <a:r>
              <a:rPr lang="en-US" altLang="ko-KR" sz="2400">
                <a:solidFill>
                  <a:srgbClr val="000000"/>
                </a:solidFill>
              </a:rPr>
              <a:t>.</a:t>
            </a:r>
            <a:endParaRPr lang="en-US" altLang="ko-KR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43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1" animBg="1"/>
      <p:bldP spid="160" grpId="2" animBg="1"/>
      <p:bldP spid="161" grpId="3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473</ep:Words>
  <ep:PresentationFormat>와이드스크린</ep:PresentationFormat>
  <ep:Paragraphs>83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2022-08-24T06:18:57.000</dcterms:created>
  <dc:creator>조현석</dc:creator>
  <cp:lastModifiedBy>user</cp:lastModifiedBy>
  <dcterms:modified xsi:type="dcterms:W3CDTF">2024-05-29T13:49:05.139</dcterms:modified>
  <cp:revision>216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