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안녕하세요. 밸브 소프트웨어 김유리입니다. </a:t>
            </a:r>
          </a:p>
          <a:p>
            <a:pPr/>
            <a:r>
              <a:t>현재 2016년 4분기를 무사히 마쳤는데요, 2019년 출시 예정인 게임 사업의 방향을 공유드립니다.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감사합니다! 이상으로 밸브 소프트웨어의 새로운 게임 출시 계획에 대한 소개였습니다.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저희 밸브 소프트웨어는 현재 2016년까지 총 2개의 게임을 3개의 플랫폼에서 출시하였습니다. </a:t>
            </a:r>
          </a:p>
          <a:p>
            <a:pPr/>
            <a:r>
              <a:t>2009년과 2011년의 최고 성적은 각각 상위 1.4%, 4,2%라는 우수한 성적을 기록했지만</a:t>
            </a:r>
          </a:p>
          <a:p>
            <a:pPr/>
            <a:r>
              <a:t>계속 변화하는 게임 시장에서 살아남기 위해 2019년 출시를 목표로 우리의 새로운 게임을 개발하고자 합니다.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게임 시장은 계속해서 변화하고 있기 때문에 새로운 게임을 개발하고 출시하는 것은 어려운 일입니다. 하지만 현재까지의 경험과 지식을 활용하여 새로운 게임을 성공적으로 출시하는 것이 가능합니다.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2000년부터 2009년까지의 게임 회사에서 출시하는 주요 플랫폼은 PS2와 DS였지만</a:t>
            </a:r>
          </a:p>
          <a:p>
            <a:pPr/>
            <a:r>
              <a:t>2010년 이후에는 PS3와 X360용으로 많이 발매한다는 것을 알 수 있습니다.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실제 유저들이 구매한 판매량도 비슷한 성향을 보여줍니다. 2010년 이후로 휴대폰 모바일 게임이 대중화되면서 전체적으로 콘솔 및 PC 게임 발매량이 급감하긴했지만, 여전히 많은 사용자들이 새로 출시된 콘솔을 구매한다는 것을 알 수 있습니다.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그리고 인기 있는 게임의 장르도 변화했는데요. </a:t>
            </a:r>
          </a:p>
          <a:p>
            <a:pPr/>
            <a:r>
              <a:t>2000년부터 2009년까지는 액션과 스포츠 게임이 대세였는데 2010년대에 들어서는 슈팅 게임의 인기가 많아졌습니다. </a:t>
            </a:r>
          </a:p>
          <a:p>
            <a:pPr/>
            <a:r>
              <a:t>아무래도 향상된 물리엔진과 그래픽의 발전, 그리고 활성화된 온라인 멀티플레이가 슈팅 게임의 몰입감과 재미를 더욱 높이지 않았나합니다.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시장 규모가 큰 지역이란 게임 수요가 높은 지역을 뜻함</a:t>
            </a:r>
          </a:p>
          <a:p>
            <a:pPr/>
            <a:r>
              <a:t>게임 시장은 크게 북미, 유럽, 일본, 그리고 나머지 국가 이렇게 4개로 나뉘어 집니다. </a:t>
            </a:r>
          </a:p>
          <a:p>
            <a:pPr/>
            <a:r>
              <a:t>북미가 다른 지역에 비해 굉장히 높은 비율을 차지하는 것을 알 수 있음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여전히 인기있는 장르인 액션</a:t>
            </a:r>
          </a:p>
          <a:p>
            <a:pPr/>
            <a:r>
              <a:t>2000~2016 데이터로 2019년 북미지역 예상 인기 장르 예측해본 결과 : 액션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현재 2016년까지의 밸브소프트웨어의 전체 판매량은 3.22입니다. 시중 게임 회사의 판매량에서 상위 15% 정도입니다. </a:t>
            </a:r>
          </a:p>
          <a:p>
            <a:pPr/>
            <a:r>
              <a:t>우리는 2019년도 발매할 게임의 판매량을 현재 상위 10% 순위의 회사 판매량인 7.28까지 올리려고 합니다.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 defTabSz="1612554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속성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81151">
              <a:lnSpc>
                <a:spcPct val="100000"/>
              </a:lnSpc>
              <a:spcBef>
                <a:spcPts val="0"/>
              </a:spcBef>
              <a:buSzTx/>
              <a:buNone/>
              <a:defRPr b="1" sz="2376"/>
            </a:lvl1pPr>
          </a:lstStyle>
          <a:p>
            <a:pPr/>
            <a:r>
              <a:t>속성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슬리 버터, 구운 헤이즐넛, 파르메산 치즈를 올린 파파르델레 파스타 그릇"/>
          <p:cNvSpPr/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볶음밥과 삶은 계란을 넣은 샐러드 그릇과 젓가락"/>
          <p:cNvSpPr/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연어 어묵, 샐러드, 후무스가 든 그릇"/>
          <p:cNvSpPr/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b="1" sz="2088"/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 "/>
          <p:cNvSpPr/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파슬리 버터, 구운 헤이즐넛, 파르메산 치즈를 올린 파파르델레 파스타 그릇"/>
          <p:cNvSpPr/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슬라이드 부제"/>
          <p:cNvSpPr txBox="1"/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b="1" sz="3534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.tif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16.12.22…"/>
          <p:cNvSpPr txBox="1"/>
          <p:nvPr>
            <p:ph type="body" idx="21"/>
          </p:nvPr>
        </p:nvSpPr>
        <p:spPr>
          <a:xfrm>
            <a:off x="698500" y="8215300"/>
            <a:ext cx="11607801" cy="9032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r" defTabSz="587022">
              <a:defRPr sz="2400"/>
            </a:pPr>
            <a:r>
              <a:t>2016.12.22</a:t>
            </a:r>
          </a:p>
          <a:p>
            <a:pPr algn="r" defTabSz="587022">
              <a:defRPr sz="2400"/>
            </a:pPr>
            <a:r>
              <a:t>김유리</a:t>
            </a:r>
          </a:p>
        </p:txBody>
      </p:sp>
      <p:sp>
        <p:nvSpPr>
          <p:cNvPr id="152" name="2019년 출시 예정 게임 계획서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1629894">
              <a:defRPr spc="-154" sz="7708"/>
            </a:pPr>
            <a:r>
              <a:t> </a:t>
            </a:r>
          </a:p>
          <a:p>
            <a:pPr defTabSz="1629894">
              <a:defRPr spc="-154" sz="7708"/>
            </a:pPr>
            <a:r>
              <a:t>2019년 출시 예정 게임 계획서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3. 출시 플랫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12554">
              <a:defRPr spc="-111" sz="5580"/>
            </a:lvl1pPr>
          </a:lstStyle>
          <a:p>
            <a:pPr/>
            <a:r>
              <a:t>3. 출시 플랫폼</a:t>
            </a:r>
          </a:p>
        </p:txBody>
      </p:sp>
      <p:pic>
        <p:nvPicPr>
          <p:cNvPr id="208" name="스크린샷 2023-03-14 오전 1.56.26.png" descr="스크린샷 2023-03-14 오전 1.56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56" y="4398356"/>
            <a:ext cx="251460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스크린샷 2023-03-14 오전 1.56.21.png" descr="스크린샷 2023-03-14 오전 1.56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0279" y="2808528"/>
            <a:ext cx="2095501" cy="11811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플랫폼별 판매량 현황 (2000~2016)"/>
          <p:cNvSpPr txBox="1"/>
          <p:nvPr/>
        </p:nvSpPr>
        <p:spPr>
          <a:xfrm>
            <a:off x="875687" y="2027845"/>
            <a:ext cx="11607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spc="-44" sz="2200">
                <a:solidFill>
                  <a:srgbClr val="000000"/>
                </a:solidFill>
              </a:defRPr>
            </a:lvl1pPr>
          </a:lstStyle>
          <a:p>
            <a:pPr/>
            <a:r>
              <a:t>플랫폼별 판매량 현황 (2000~2016)</a:t>
            </a:r>
          </a:p>
        </p:txBody>
      </p:sp>
      <p:sp>
        <p:nvSpPr>
          <p:cNvPr id="211" name="북미지역"/>
          <p:cNvSpPr txBox="1"/>
          <p:nvPr/>
        </p:nvSpPr>
        <p:spPr>
          <a:xfrm>
            <a:off x="199680" y="2891078"/>
            <a:ext cx="11607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  <a:r>
              <a:t>북미지역</a:t>
            </a:r>
          </a:p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</a:p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</a:p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</a:p>
        </p:txBody>
      </p:sp>
      <p:sp>
        <p:nvSpPr>
          <p:cNvPr id="212" name="전체 지역"/>
          <p:cNvSpPr txBox="1"/>
          <p:nvPr/>
        </p:nvSpPr>
        <p:spPr>
          <a:xfrm>
            <a:off x="199680" y="4744543"/>
            <a:ext cx="11607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  <a:r>
              <a:t>전체 지역</a:t>
            </a:r>
          </a:p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</a:p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</a:p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3. 출시 플랫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12554">
              <a:defRPr spc="-111" sz="5580"/>
            </a:lvl1pPr>
          </a:lstStyle>
          <a:p>
            <a:pPr/>
            <a:r>
              <a:t>3. 출시 플랫폼</a:t>
            </a:r>
          </a:p>
        </p:txBody>
      </p:sp>
      <p:pic>
        <p:nvPicPr>
          <p:cNvPr id="215" name="스크린샷 2023-03-14 오전 1.56.26.png" descr="스크린샷 2023-03-14 오전 1.56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55" y="4398356"/>
            <a:ext cx="251460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스크린샷 2023-03-14 오전 1.56.21.png" descr="스크린샷 2023-03-14 오전 1.56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0279" y="2808528"/>
            <a:ext cx="2095501" cy="118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12255" y="733049"/>
            <a:ext cx="6801248" cy="360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12255" y="4679274"/>
            <a:ext cx="6801248" cy="3605594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선"/>
          <p:cNvSpPr/>
          <p:nvPr/>
        </p:nvSpPr>
        <p:spPr>
          <a:xfrm flipH="1">
            <a:off x="6114892" y="4172517"/>
            <a:ext cx="1524718" cy="24085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" name="플랫폼별 판매량 현황 (2000~2016)"/>
          <p:cNvSpPr txBox="1"/>
          <p:nvPr/>
        </p:nvSpPr>
        <p:spPr>
          <a:xfrm>
            <a:off x="875687" y="2027845"/>
            <a:ext cx="11607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spc="-44" sz="2200">
                <a:solidFill>
                  <a:srgbClr val="000000"/>
                </a:solidFill>
              </a:defRPr>
            </a:lvl1pPr>
          </a:lstStyle>
          <a:p>
            <a:pPr/>
            <a:r>
              <a:t>플랫폼별 판매량 현황 (2000~2016)</a:t>
            </a:r>
          </a:p>
        </p:txBody>
      </p:sp>
      <p:sp>
        <p:nvSpPr>
          <p:cNvPr id="221" name="북미지역"/>
          <p:cNvSpPr txBox="1"/>
          <p:nvPr/>
        </p:nvSpPr>
        <p:spPr>
          <a:xfrm>
            <a:off x="199680" y="2891078"/>
            <a:ext cx="11607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  <a:r>
              <a:t>북미지역</a:t>
            </a:r>
          </a:p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</a:p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</a:p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</a:p>
        </p:txBody>
      </p:sp>
      <p:sp>
        <p:nvSpPr>
          <p:cNvPr id="222" name="전체 지역"/>
          <p:cNvSpPr txBox="1"/>
          <p:nvPr/>
        </p:nvSpPr>
        <p:spPr>
          <a:xfrm>
            <a:off x="199680" y="4744543"/>
            <a:ext cx="11607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  <a:r>
              <a:t>전체 지역</a:t>
            </a:r>
          </a:p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</a:p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</a:p>
          <a:p>
            <a:pPr algn="l">
              <a:lnSpc>
                <a:spcPct val="80000"/>
              </a:lnSpc>
              <a:defRPr spc="-28" sz="14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목표 판매량"/>
          <p:cNvSpPr txBox="1"/>
          <p:nvPr>
            <p:ph type="title"/>
          </p:nvPr>
        </p:nvSpPr>
        <p:spPr>
          <a:xfrm>
            <a:off x="698500" y="510529"/>
            <a:ext cx="11607801" cy="1016001"/>
          </a:xfrm>
          <a:prstGeom prst="rect">
            <a:avLst/>
          </a:prstGeom>
        </p:spPr>
        <p:txBody>
          <a:bodyPr/>
          <a:lstStyle>
            <a:lvl1pPr defTabSz="1612554">
              <a:defRPr spc="-111" sz="5580"/>
            </a:lvl1pPr>
          </a:lstStyle>
          <a:p>
            <a:pPr/>
            <a:r>
              <a:t>목표 판매량</a:t>
            </a:r>
          </a:p>
        </p:txBody>
      </p:sp>
      <p:pic>
        <p:nvPicPr>
          <p:cNvPr id="225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8749" y="2754904"/>
            <a:ext cx="7607301" cy="402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출시 시기 : 2019년 2분기 목표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출시 시기 : 2019년 2분기 목표</a:t>
            </a:r>
          </a:p>
          <a:p>
            <a:pPr/>
            <a:r>
              <a:t>출시 지역 : 북미</a:t>
            </a:r>
          </a:p>
          <a:p>
            <a:pPr/>
            <a:r>
              <a:t>게임 장르 : 액션</a:t>
            </a:r>
          </a:p>
          <a:p>
            <a:pPr/>
            <a:r>
              <a:t>출시 플랫폼 : PS4</a:t>
            </a:r>
          </a:p>
          <a:p>
            <a:pPr/>
            <a:r>
              <a:t>2019년 판매량 목표 : 3.22 -&gt; 7.28</a:t>
            </a:r>
          </a:p>
        </p:txBody>
      </p:sp>
      <p:sp>
        <p:nvSpPr>
          <p:cNvPr id="230" name="결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결론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스크린샷 2023-03-13 오후 11.51.37.png" descr="스크린샷 2023-03-13 오후 11.51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605" y="4311673"/>
            <a:ext cx="6025989" cy="3827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161" y="-1422429"/>
            <a:ext cx="12018478" cy="7558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그룹"/>
          <p:cNvGrpSpPr/>
          <p:nvPr/>
        </p:nvGrpSpPr>
        <p:grpSpPr>
          <a:xfrm>
            <a:off x="6702250" y="4916375"/>
            <a:ext cx="5812350" cy="2741182"/>
            <a:chOff x="0" y="0"/>
            <a:chExt cx="5812349" cy="2741181"/>
          </a:xfrm>
        </p:grpSpPr>
        <p:pic>
          <p:nvPicPr>
            <p:cNvPr id="158" name="스크린샷 2023-03-13 오후 11.58.21.png" descr="스크린샷 2023-03-13 오후 11.58.21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1429917"/>
              <a:ext cx="5101137" cy="13112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스크린샷 2023-03-13 오후 11.58.06.png" descr="스크린샷 2023-03-13 오후 11.58.06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9590" y="0"/>
              <a:ext cx="5772760" cy="927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시장 변화 추세"/>
          <p:cNvSpPr txBox="1"/>
          <p:nvPr/>
        </p:nvSpPr>
        <p:spPr>
          <a:xfrm>
            <a:off x="457597" y="2768987"/>
            <a:ext cx="11607801" cy="238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6100">
                <a:solidFill>
                  <a:srgbClr val="000000"/>
                </a:solidFill>
              </a:defRPr>
            </a:lvl1pPr>
          </a:lstStyle>
          <a:p>
            <a:pPr/>
            <a:r>
              <a:t>시장 변화 추세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) 발매량 변화"/>
          <p:cNvSpPr txBox="1"/>
          <p:nvPr>
            <p:ph type="body" idx="21"/>
          </p:nvPr>
        </p:nvSpPr>
        <p:spPr>
          <a:xfrm>
            <a:off x="652948" y="2063002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1) 발매량 변화</a:t>
            </a:r>
          </a:p>
        </p:txBody>
      </p:sp>
      <p:sp>
        <p:nvSpPr>
          <p:cNvPr id="169" name="1. 플랫폼 시장의 변화"/>
          <p:cNvSpPr txBox="1"/>
          <p:nvPr>
            <p:ph type="title"/>
          </p:nvPr>
        </p:nvSpPr>
        <p:spPr>
          <a:xfrm>
            <a:off x="652948" y="1002371"/>
            <a:ext cx="11607801" cy="1016001"/>
          </a:xfrm>
          <a:prstGeom prst="rect">
            <a:avLst/>
          </a:prstGeom>
        </p:spPr>
        <p:txBody>
          <a:bodyPr/>
          <a:lstStyle>
            <a:lvl1pPr defTabSz="1612554">
              <a:defRPr spc="-111" sz="5580"/>
            </a:lvl1pPr>
          </a:lstStyle>
          <a:p>
            <a:pPr/>
            <a:r>
              <a:t>1. 플랫폼 시장의 변화</a:t>
            </a:r>
          </a:p>
        </p:txBody>
      </p:sp>
      <p:pic>
        <p:nvPicPr>
          <p:cNvPr id="170" name="스크린샷 2023-03-14 오전 12.38.30.png" descr="스크린샷 2023-03-14 오전 12.38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047" y="3110674"/>
            <a:ext cx="6350001" cy="3264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스크린샷 2023-03-14 오전 12.38.35.png" descr="스크린샷 2023-03-14 오전 12.38.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51752" y="3076061"/>
            <a:ext cx="6350001" cy="3333966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시장 변화 추세"/>
          <p:cNvSpPr txBox="1"/>
          <p:nvPr/>
        </p:nvSpPr>
        <p:spPr>
          <a:xfrm>
            <a:off x="86207" y="38763"/>
            <a:ext cx="11607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800">
                <a:solidFill>
                  <a:srgbClr val="000000"/>
                </a:solidFill>
              </a:defRPr>
            </a:lvl1pPr>
          </a:lstStyle>
          <a:p>
            <a:pPr/>
            <a:r>
              <a:t>시장 변화 추세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2) 판매량 변화"/>
          <p:cNvSpPr txBox="1"/>
          <p:nvPr>
            <p:ph type="body" idx="21"/>
          </p:nvPr>
        </p:nvSpPr>
        <p:spPr>
          <a:xfrm>
            <a:off x="698499" y="2226022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2) 판매량 변화</a:t>
            </a:r>
          </a:p>
        </p:txBody>
      </p:sp>
      <p:pic>
        <p:nvPicPr>
          <p:cNvPr id="177" name="스크린샷 2023-03-14 오전 12.55.33.png" descr="스크린샷 2023-03-14 오전 12.55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873" y="3078601"/>
            <a:ext cx="6350001" cy="3329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스크린샷 2023-03-14 오전 12.55.58.png" descr="스크린샷 2023-03-14 오전 12.55.5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77555" y="3087018"/>
            <a:ext cx="6350001" cy="331304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1. 플랫폼 시장의 변화"/>
          <p:cNvSpPr txBox="1"/>
          <p:nvPr>
            <p:ph type="title"/>
          </p:nvPr>
        </p:nvSpPr>
        <p:spPr>
          <a:xfrm>
            <a:off x="698499" y="1253311"/>
            <a:ext cx="11607801" cy="1016001"/>
          </a:xfrm>
          <a:prstGeom prst="rect">
            <a:avLst/>
          </a:prstGeom>
        </p:spPr>
        <p:txBody>
          <a:bodyPr/>
          <a:lstStyle>
            <a:lvl1pPr defTabSz="1612554">
              <a:defRPr spc="-111" sz="5580"/>
            </a:lvl1pPr>
          </a:lstStyle>
          <a:p>
            <a:pPr/>
            <a:r>
              <a:t>1. 플랫폼 시장의 변화</a:t>
            </a:r>
          </a:p>
        </p:txBody>
      </p:sp>
      <p:sp>
        <p:nvSpPr>
          <p:cNvPr id="180" name="시장 변화 추세"/>
          <p:cNvSpPr txBox="1"/>
          <p:nvPr/>
        </p:nvSpPr>
        <p:spPr>
          <a:xfrm>
            <a:off x="86207" y="38763"/>
            <a:ext cx="11607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800">
                <a:solidFill>
                  <a:srgbClr val="000000"/>
                </a:solidFill>
              </a:defRPr>
            </a:lvl1pPr>
          </a:lstStyle>
          <a:p>
            <a:pPr/>
            <a:r>
              <a:t>시장 변화 추세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2) 연도별 장르 변화"/>
          <p:cNvSpPr txBox="1"/>
          <p:nvPr>
            <p:ph type="body" idx="21"/>
          </p:nvPr>
        </p:nvSpPr>
        <p:spPr>
          <a:xfrm>
            <a:off x="698500" y="2497037"/>
            <a:ext cx="11607801" cy="6718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2) 연도별 장르 변화</a:t>
            </a:r>
          </a:p>
        </p:txBody>
      </p:sp>
      <p:sp>
        <p:nvSpPr>
          <p:cNvPr id="185" name="2. 장르 변화"/>
          <p:cNvSpPr txBox="1"/>
          <p:nvPr>
            <p:ph type="title"/>
          </p:nvPr>
        </p:nvSpPr>
        <p:spPr>
          <a:xfrm>
            <a:off x="698500" y="1524326"/>
            <a:ext cx="11607800" cy="1016001"/>
          </a:xfrm>
          <a:prstGeom prst="rect">
            <a:avLst/>
          </a:prstGeom>
        </p:spPr>
        <p:txBody>
          <a:bodyPr/>
          <a:lstStyle>
            <a:lvl1pPr defTabSz="1612554">
              <a:defRPr spc="-111" sz="5580"/>
            </a:lvl1pPr>
          </a:lstStyle>
          <a:p>
            <a:pPr/>
            <a:r>
              <a:t>2. 장르 변화</a:t>
            </a:r>
          </a:p>
        </p:txBody>
      </p:sp>
      <p:pic>
        <p:nvPicPr>
          <p:cNvPr id="186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541" y="3374388"/>
            <a:ext cx="6350001" cy="3398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96995" y="3374388"/>
            <a:ext cx="6350001" cy="339896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시장 변화 추세"/>
          <p:cNvSpPr txBox="1"/>
          <p:nvPr/>
        </p:nvSpPr>
        <p:spPr>
          <a:xfrm>
            <a:off x="86207" y="38763"/>
            <a:ext cx="11607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7022">
              <a:defRPr b="1" sz="3800">
                <a:solidFill>
                  <a:srgbClr val="000000"/>
                </a:solidFill>
              </a:defRPr>
            </a:lvl1pPr>
          </a:lstStyle>
          <a:p>
            <a:pPr/>
            <a:r>
              <a:t>시장 변화 추세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출시 예정 게임에 대한 타겟 설명"/>
          <p:cNvSpPr txBox="1"/>
          <p:nvPr>
            <p:ph type="title"/>
          </p:nvPr>
        </p:nvSpPr>
        <p:spPr>
          <a:xfrm>
            <a:off x="698500" y="440266"/>
            <a:ext cx="11607800" cy="914061"/>
          </a:xfrm>
          <a:prstGeom prst="rect">
            <a:avLst/>
          </a:prstGeom>
        </p:spPr>
        <p:txBody>
          <a:bodyPr/>
          <a:lstStyle>
            <a:lvl1pPr defTabSz="1456501">
              <a:defRPr spc="-100" sz="5040"/>
            </a:lvl1pPr>
          </a:lstStyle>
          <a:p>
            <a:pPr/>
            <a:r>
              <a:t>출시 예정 게임에 대한 타겟 설명</a:t>
            </a:r>
          </a:p>
        </p:txBody>
      </p:sp>
      <p:sp>
        <p:nvSpPr>
          <p:cNvPr id="193" name="출시 지역은?…"/>
          <p:cNvSpPr txBox="1"/>
          <p:nvPr/>
        </p:nvSpPr>
        <p:spPr>
          <a:xfrm>
            <a:off x="878011" y="1626163"/>
            <a:ext cx="10143447" cy="232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5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84479" indent="-284479" algn="l" defTabSz="457200">
              <a:buSzPct val="100000"/>
              <a:buAutoNum type="arabicPeriod" startAt="1"/>
              <a:defRPr sz="35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출시 지역은?</a:t>
            </a:r>
          </a:p>
          <a:p>
            <a:pPr marL="284479" indent="-284479" algn="l" defTabSz="457200">
              <a:buSzPct val="100000"/>
              <a:buAutoNum type="arabicPeriod" startAt="1"/>
              <a:defRPr sz="35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게임 장르는?</a:t>
            </a:r>
          </a:p>
          <a:p>
            <a:pPr marL="284479" indent="-284479" algn="l" defTabSz="457200">
              <a:buSzPct val="100000"/>
              <a:buAutoNum type="arabicPeriod" startAt="1"/>
              <a:defRPr sz="35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출시 플랫폼은?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1. 타겟 지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12554">
              <a:defRPr spc="-111" sz="5580"/>
            </a:lvl1pPr>
          </a:lstStyle>
          <a:p>
            <a:pPr/>
            <a:r>
              <a:t>1. 타겟 지역</a:t>
            </a:r>
          </a:p>
        </p:txBody>
      </p:sp>
      <p:pic>
        <p:nvPicPr>
          <p:cNvPr id="196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2099" y="2247057"/>
            <a:ext cx="5764694" cy="480738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2000~2016 전체 시장 규모 비율"/>
          <p:cNvSpPr txBox="1"/>
          <p:nvPr/>
        </p:nvSpPr>
        <p:spPr>
          <a:xfrm>
            <a:off x="4914286" y="6984319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457200"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2000~2016 전체 시장 규모 비율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2. 게임 장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12554">
              <a:defRPr spc="-111" sz="5580"/>
            </a:lvl1pPr>
          </a:lstStyle>
          <a:p>
            <a:pPr/>
            <a:r>
              <a:t>2. 게임 장르</a:t>
            </a:r>
          </a:p>
        </p:txBody>
      </p:sp>
      <p:pic>
        <p:nvPicPr>
          <p:cNvPr id="202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730" y="2176426"/>
            <a:ext cx="6350001" cy="3366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3184" y="2176426"/>
            <a:ext cx="6350001" cy="3366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