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8288000" cy="10287000"/>
  <p:notesSz cx="6858000" cy="9144000"/>
  <p:embeddedFontLst>
    <p:embeddedFont>
      <p:font typeface="Calibri" panose="020F0502020204030204" pitchFamily="34" charset="0"/>
      <p:regular r:id="rId25"/>
      <p:bold r:id="rId26"/>
      <p:italic r:id="rId27"/>
      <p:boldItalic r:id="rId28"/>
    </p:embeddedFont>
    <p:embeddedFont>
      <p:font typeface="Montserrat Classic Bold" panose="020B0604020202020204" charset="0"/>
      <p:regular r:id="rId29"/>
    </p:embeddedFont>
    <p:embeddedFont>
      <p:font typeface="Montserrat Light" panose="020B0604020202020204" charset="0"/>
      <p:regular r:id="rId30"/>
    </p:embeddedFont>
    <p:embeddedFont>
      <p:font typeface="Montserrat Classic" panose="020B0604020202020204" charset="0"/>
      <p:regular r:id="rId31"/>
    </p:embeddedFont>
    <p:embeddedFont>
      <p:font typeface="Montserrat Light Bold" panose="020B0604020202020204" charset="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 initials="p" lastIdx="1" clrIdx="0">
    <p:extLst>
      <p:ext uri="{19B8F6BF-5375-455C-9EA6-DF929625EA0E}">
        <p15:presenceInfo xmlns:p15="http://schemas.microsoft.com/office/powerpoint/2012/main" userId="174247e8ae6594b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5" d="100"/>
          <a:sy n="45" d="100"/>
        </p:scale>
        <p:origin x="68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07T08:22:31.878" idx="1">
    <p:pos x="10" y="10"/>
    <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sp>
      <p:sp>
        <p:nvSpPr>
          <p:cNvPr id="3" name="AutoShape 3"/>
          <p:cNvSpPr/>
          <p:nvPr/>
        </p:nvSpPr>
        <p:spPr>
          <a:xfrm rot="-2700000">
            <a:off x="-648616" y="-3153330"/>
            <a:ext cx="14528981" cy="21318055"/>
          </a:xfrm>
          <a:prstGeom prst="rect">
            <a:avLst/>
          </a:prstGeom>
          <a:solidFill>
            <a:srgbClr val="053D57">
              <a:alpha val="89804"/>
            </a:srgbClr>
          </a:solidFill>
        </p:spPr>
        <p:txBody>
          <a:bodyPr/>
          <a:lstStyle/>
          <a:p>
            <a:endParaRPr lang="en-US" dirty="0"/>
          </a:p>
        </p:txBody>
      </p:sp>
      <p:sp>
        <p:nvSpPr>
          <p:cNvPr id="4" name="AutoShape 4"/>
          <p:cNvSpPr/>
          <p:nvPr/>
        </p:nvSpPr>
        <p:spPr>
          <a:xfrm rot="2794097">
            <a:off x="7006696" y="1748165"/>
            <a:ext cx="5398768" cy="0"/>
          </a:xfrm>
          <a:prstGeom prst="line">
            <a:avLst/>
          </a:prstGeom>
          <a:ln w="38100" cap="flat">
            <a:solidFill>
              <a:srgbClr val="F8FBFD"/>
            </a:solidFill>
            <a:prstDash val="solid"/>
            <a:headEnd type="none" w="sm" len="sm"/>
            <a:tailEnd type="none" w="sm" len="sm"/>
          </a:ln>
        </p:spPr>
      </p:sp>
      <p:grpSp>
        <p:nvGrpSpPr>
          <p:cNvPr id="5" name="Group 5"/>
          <p:cNvGrpSpPr/>
          <p:nvPr/>
        </p:nvGrpSpPr>
        <p:grpSpPr>
          <a:xfrm>
            <a:off x="1442394" y="4016603"/>
            <a:ext cx="11573294" cy="2490173"/>
            <a:chOff x="0" y="0"/>
            <a:chExt cx="15431058" cy="3320231"/>
          </a:xfrm>
        </p:grpSpPr>
        <p:sp>
          <p:nvSpPr>
            <p:cNvPr id="6" name="TextBox 6"/>
            <p:cNvSpPr txBox="1"/>
            <p:nvPr/>
          </p:nvSpPr>
          <p:spPr>
            <a:xfrm>
              <a:off x="0" y="219075"/>
              <a:ext cx="15431058" cy="2205435"/>
            </a:xfrm>
            <a:prstGeom prst="rect">
              <a:avLst/>
            </a:prstGeom>
          </p:spPr>
          <p:txBody>
            <a:bodyPr lIns="0" tIns="0" rIns="0" bIns="0" rtlCol="0" anchor="t">
              <a:spAutoFit/>
            </a:bodyPr>
            <a:lstStyle/>
            <a:p>
              <a:pPr algn="l">
                <a:lnSpc>
                  <a:spcPts val="12000"/>
                </a:lnSpc>
              </a:pPr>
              <a:r>
                <a:rPr lang="en-US" sz="12000" dirty="0">
                  <a:solidFill>
                    <a:srgbClr val="97BCC7"/>
                  </a:solidFill>
                  <a:latin typeface="Montserrat Classic Bold"/>
                </a:rPr>
                <a:t>HIBIR </a:t>
              </a:r>
            </a:p>
          </p:txBody>
        </p:sp>
        <p:sp>
          <p:nvSpPr>
            <p:cNvPr id="7" name="TextBox 7"/>
            <p:cNvSpPr txBox="1"/>
            <p:nvPr/>
          </p:nvSpPr>
          <p:spPr>
            <a:xfrm>
              <a:off x="2" y="2621360"/>
              <a:ext cx="11430533" cy="698871"/>
            </a:xfrm>
            <a:prstGeom prst="rect">
              <a:avLst/>
            </a:prstGeom>
          </p:spPr>
          <p:txBody>
            <a:bodyPr lIns="0" tIns="0" rIns="0" bIns="0" rtlCol="0" anchor="t">
              <a:spAutoFit/>
            </a:bodyPr>
            <a:lstStyle/>
            <a:p>
              <a:pPr algn="l">
                <a:lnSpc>
                  <a:spcPts val="4479"/>
                </a:lnSpc>
              </a:pPr>
              <a:r>
                <a:rPr lang="en-US" sz="3199" spc="31">
                  <a:solidFill>
                    <a:srgbClr val="F8FBFD"/>
                  </a:solidFill>
                  <a:latin typeface="Montserrat Classic"/>
                </a:rPr>
                <a:t>Android App</a:t>
              </a:r>
            </a:p>
          </p:txBody>
        </p:sp>
      </p:grpSp>
      <p:sp>
        <p:nvSpPr>
          <p:cNvPr id="8" name="AutoShape 8"/>
          <p:cNvSpPr/>
          <p:nvPr/>
        </p:nvSpPr>
        <p:spPr>
          <a:xfrm rot="-2700000">
            <a:off x="14294067" y="7990262"/>
            <a:ext cx="5930465" cy="6072282"/>
          </a:xfrm>
          <a:prstGeom prst="rect">
            <a:avLst/>
          </a:prstGeom>
          <a:solidFill>
            <a:srgbClr val="F8FBFD"/>
          </a:solidFill>
        </p:spPr>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53D57"/>
        </a:solidFill>
        <a:effectLst/>
      </p:bgPr>
    </p:bg>
    <p:spTree>
      <p:nvGrpSpPr>
        <p:cNvPr id="1" name=""/>
        <p:cNvGrpSpPr/>
        <p:nvPr/>
      </p:nvGrpSpPr>
      <p:grpSpPr>
        <a:xfrm>
          <a:off x="0" y="0"/>
          <a:ext cx="0" cy="0"/>
          <a:chOff x="0" y="0"/>
          <a:chExt cx="0" cy="0"/>
        </a:xfrm>
      </p:grpSpPr>
      <p:sp>
        <p:nvSpPr>
          <p:cNvPr id="2" name="AutoShape 2"/>
          <p:cNvSpPr/>
          <p:nvPr/>
        </p:nvSpPr>
        <p:spPr>
          <a:xfrm rot="-2700000">
            <a:off x="-2304055" y="-5713353"/>
            <a:ext cx="6665510" cy="6664206"/>
          </a:xfrm>
          <a:prstGeom prst="rect">
            <a:avLst/>
          </a:prstGeom>
          <a:solidFill>
            <a:srgbClr val="97BCC7"/>
          </a:solidFill>
        </p:spPr>
      </p:sp>
      <p:sp>
        <p:nvSpPr>
          <p:cNvPr id="3" name="AutoShape 3"/>
          <p:cNvSpPr/>
          <p:nvPr/>
        </p:nvSpPr>
        <p:spPr>
          <a:xfrm rot="8099999">
            <a:off x="1375306" y="338718"/>
            <a:ext cx="5544502" cy="0"/>
          </a:xfrm>
          <a:prstGeom prst="line">
            <a:avLst/>
          </a:prstGeom>
          <a:ln w="38100" cap="flat">
            <a:solidFill>
              <a:srgbClr val="F8FBFD"/>
            </a:solidFill>
            <a:prstDash val="solid"/>
            <a:headEnd type="none" w="sm" len="sm"/>
            <a:tailEnd type="none" w="sm" len="sm"/>
          </a:ln>
        </p:spPr>
      </p:sp>
      <p:graphicFrame>
        <p:nvGraphicFramePr>
          <p:cNvPr id="4" name="Table 4"/>
          <p:cNvGraphicFramePr>
            <a:graphicFrameLocks noGrp="1"/>
          </p:cNvGraphicFramePr>
          <p:nvPr>
            <p:extLst>
              <p:ext uri="{D42A27DB-BD31-4B8C-83A1-F6EECF244321}">
                <p14:modId xmlns:p14="http://schemas.microsoft.com/office/powerpoint/2010/main" val="530108904"/>
              </p:ext>
            </p:extLst>
          </p:nvPr>
        </p:nvGraphicFramePr>
        <p:xfrm>
          <a:off x="3124200" y="2933700"/>
          <a:ext cx="13351202" cy="5386885"/>
        </p:xfrm>
        <a:graphic>
          <a:graphicData uri="http://schemas.openxmlformats.org/drawingml/2006/table">
            <a:tbl>
              <a:tblPr>
                <a:tableStyleId>{2D5ABB26-0587-4C30-8999-92F81FD0307C}</a:tableStyleId>
              </a:tblPr>
              <a:tblGrid>
                <a:gridCol w="13351202">
                  <a:extLst>
                    <a:ext uri="{9D8B030D-6E8A-4147-A177-3AD203B41FA5}">
                      <a16:colId xmlns:a16="http://schemas.microsoft.com/office/drawing/2014/main" xmlns="" val="20000"/>
                    </a:ext>
                  </a:extLst>
                </a:gridCol>
              </a:tblGrid>
              <a:tr h="2943225">
                <a:tc>
                  <a:txBody>
                    <a:bodyPr/>
                    <a:lstStyle/>
                    <a:p>
                      <a:pPr algn="just">
                        <a:lnSpc>
                          <a:spcPts val="3779"/>
                        </a:lnSpc>
                      </a:pPr>
                      <a:r>
                        <a:rPr lang="en-US" sz="2700" dirty="0" smtClean="0">
                          <a:solidFill>
                            <a:schemeClr val="bg1"/>
                          </a:solidFill>
                        </a:rPr>
                        <a:t>State </a:t>
                      </a:r>
                      <a:r>
                        <a:rPr lang="en-US" sz="2700" dirty="0">
                          <a:solidFill>
                            <a:schemeClr val="bg1"/>
                          </a:solidFill>
                        </a:rPr>
                        <a:t>chart modeling is used to show the sequence of states that an object goes through, the events that cause the transition from one state to the other and the actions that result from a state change. State chart diagram shows the change of an object through time from one state to another state.</a:t>
                      </a:r>
                    </a:p>
                    <a:p>
                      <a:pPr algn="just">
                        <a:lnSpc>
                          <a:spcPts val="3779"/>
                        </a:lnSpc>
                      </a:pPr>
                      <a:endParaRPr lang="en-US" sz="2700" dirty="0">
                        <a:solidFill>
                          <a:schemeClr val="bg1"/>
                        </a:solidFill>
                        <a:latin typeface="Montserrat Light"/>
                      </a:endParaRPr>
                    </a:p>
                  </a:txBody>
                  <a:tcPr marL="0" marR="0" marT="0" marB="0"/>
                </a:tc>
                <a:extLst>
                  <a:ext uri="{0D108BD9-81ED-4DB2-BD59-A6C34878D82A}">
                    <a16:rowId xmlns:a16="http://schemas.microsoft.com/office/drawing/2014/main" xmlns="" val="10000"/>
                  </a:ext>
                </a:extLst>
              </a:tr>
              <a:tr h="2443660">
                <a:tc>
                  <a:txBody>
                    <a:bodyPr/>
                    <a:lstStyle/>
                    <a:p>
                      <a:pPr algn="just">
                        <a:lnSpc>
                          <a:spcPts val="3640"/>
                        </a:lnSpc>
                        <a:defRPr/>
                      </a:pPr>
                      <a:endParaRPr lang="en-US" sz="1100" dirty="0"/>
                    </a:p>
                  </a:txBody>
                  <a:tcPr marL="0" marR="0" marT="0" marB="0"/>
                </a:tc>
                <a:extLst>
                  <a:ext uri="{0D108BD9-81ED-4DB2-BD59-A6C34878D82A}">
                    <a16:rowId xmlns:a16="http://schemas.microsoft.com/office/drawing/2014/main" xmlns="" val="10001"/>
                  </a:ext>
                </a:extLst>
              </a:tr>
            </a:tbl>
          </a:graphicData>
        </a:graphic>
      </p:graphicFrame>
      <p:sp>
        <p:nvSpPr>
          <p:cNvPr id="5" name="TextBox 5"/>
          <p:cNvSpPr txBox="1"/>
          <p:nvPr/>
        </p:nvSpPr>
        <p:spPr>
          <a:xfrm>
            <a:off x="5410200" y="561214"/>
            <a:ext cx="9753600" cy="1013098"/>
          </a:xfrm>
          <a:prstGeom prst="rect">
            <a:avLst/>
          </a:prstGeom>
        </p:spPr>
        <p:txBody>
          <a:bodyPr wrap="square" lIns="0" tIns="0" rIns="0" bIns="0" rtlCol="0" anchor="t">
            <a:spAutoFit/>
          </a:bodyPr>
          <a:lstStyle/>
          <a:p>
            <a:pPr algn="l">
              <a:lnSpc>
                <a:spcPts val="7882"/>
              </a:lnSpc>
            </a:pPr>
            <a:r>
              <a:rPr lang="en-US" sz="6568" spc="-65" dirty="0">
                <a:solidFill>
                  <a:srgbClr val="F8FBFD"/>
                </a:solidFill>
                <a:latin typeface="Montserrat Classic Bold"/>
              </a:rPr>
              <a:t>State chart modeling </a:t>
            </a:r>
          </a:p>
        </p:txBody>
      </p:sp>
      <p:sp>
        <p:nvSpPr>
          <p:cNvPr id="6" name="AutoShape 6"/>
          <p:cNvSpPr/>
          <p:nvPr/>
        </p:nvSpPr>
        <p:spPr>
          <a:xfrm rot="2699999">
            <a:off x="16966853" y="9991271"/>
            <a:ext cx="2088935" cy="0"/>
          </a:xfrm>
          <a:prstGeom prst="line">
            <a:avLst/>
          </a:prstGeom>
          <a:ln w="38100" cap="flat">
            <a:solidFill>
              <a:srgbClr val="F8FBFD"/>
            </a:solidFill>
            <a:prstDash val="solid"/>
            <a:headEnd type="none" w="sm" len="sm"/>
            <a:tailEnd type="none" w="sm" len="sm"/>
          </a:ln>
        </p:spPr>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53D57"/>
        </a:solidFill>
        <a:effectLst/>
      </p:bgPr>
    </p:bg>
    <p:spTree>
      <p:nvGrpSpPr>
        <p:cNvPr id="1" name=""/>
        <p:cNvGrpSpPr/>
        <p:nvPr/>
      </p:nvGrpSpPr>
      <p:grpSpPr>
        <a:xfrm>
          <a:off x="0" y="0"/>
          <a:ext cx="0" cy="0"/>
          <a:chOff x="0" y="0"/>
          <a:chExt cx="0" cy="0"/>
        </a:xfrm>
      </p:grpSpPr>
      <p:sp>
        <p:nvSpPr>
          <p:cNvPr id="2" name="AutoShape 2"/>
          <p:cNvSpPr/>
          <p:nvPr/>
        </p:nvSpPr>
        <p:spPr>
          <a:xfrm rot="-2700000">
            <a:off x="14166779" y="-5141853"/>
            <a:ext cx="6665510" cy="6664206"/>
          </a:xfrm>
          <a:prstGeom prst="rect">
            <a:avLst/>
          </a:prstGeom>
          <a:solidFill>
            <a:srgbClr val="97BCC7"/>
          </a:solidFill>
        </p:spPr>
      </p:sp>
      <p:sp>
        <p:nvSpPr>
          <p:cNvPr id="3" name="AutoShape 3"/>
          <p:cNvSpPr/>
          <p:nvPr/>
        </p:nvSpPr>
        <p:spPr>
          <a:xfrm rot="2699999">
            <a:off x="11560241" y="910218"/>
            <a:ext cx="5544502" cy="0"/>
          </a:xfrm>
          <a:prstGeom prst="line">
            <a:avLst/>
          </a:prstGeom>
          <a:ln w="38100" cap="flat">
            <a:solidFill>
              <a:srgbClr val="F8FBFD"/>
            </a:solidFill>
            <a:prstDash val="solid"/>
            <a:headEnd type="none" w="sm" len="sm"/>
            <a:tailEnd type="none" w="sm" len="sm"/>
          </a:ln>
        </p:spPr>
      </p:sp>
      <p:sp>
        <p:nvSpPr>
          <p:cNvPr id="4" name="AutoShape 4"/>
          <p:cNvSpPr/>
          <p:nvPr/>
        </p:nvSpPr>
        <p:spPr>
          <a:xfrm rot="2699999">
            <a:off x="16966853" y="9991271"/>
            <a:ext cx="2088935" cy="0"/>
          </a:xfrm>
          <a:prstGeom prst="line">
            <a:avLst/>
          </a:prstGeom>
          <a:ln w="38100" cap="flat">
            <a:solidFill>
              <a:srgbClr val="F8FBFD"/>
            </a:solidFill>
            <a:prstDash val="solid"/>
            <a:headEnd type="none" w="sm" len="sm"/>
            <a:tailEnd type="none" w="sm" len="sm"/>
          </a:ln>
        </p:spPr>
      </p:sp>
      <p:sp>
        <p:nvSpPr>
          <p:cNvPr id="7" name="TextBox 7"/>
          <p:cNvSpPr txBox="1"/>
          <p:nvPr/>
        </p:nvSpPr>
        <p:spPr>
          <a:xfrm>
            <a:off x="10791539" y="2311474"/>
            <a:ext cx="6496221" cy="1899285"/>
          </a:xfrm>
          <a:prstGeom prst="rect">
            <a:avLst/>
          </a:prstGeom>
        </p:spPr>
        <p:txBody>
          <a:bodyPr lIns="0" tIns="0" rIns="0" bIns="0" rtlCol="0" anchor="t">
            <a:spAutoFit/>
          </a:bodyPr>
          <a:lstStyle/>
          <a:p>
            <a:pPr algn="ctr">
              <a:lnSpc>
                <a:spcPts val="5039"/>
              </a:lnSpc>
            </a:pPr>
            <a:r>
              <a:rPr lang="en-US" sz="3599" spc="251" dirty="0">
                <a:solidFill>
                  <a:srgbClr val="F8FBFD"/>
                </a:solidFill>
                <a:latin typeface="Montserrat Classic"/>
              </a:rPr>
              <a:t>State chart diagram for Login</a:t>
            </a:r>
          </a:p>
          <a:p>
            <a:pPr algn="l">
              <a:lnSpc>
                <a:spcPts val="5039"/>
              </a:lnSpc>
            </a:pPr>
            <a:endParaRPr lang="en-US" sz="3599" spc="251" dirty="0">
              <a:solidFill>
                <a:srgbClr val="F8FBFD"/>
              </a:solidFill>
              <a:latin typeface="Montserrat Classic"/>
            </a:endParaRPr>
          </a:p>
        </p:txBody>
      </p:sp>
      <p:sp>
        <p:nvSpPr>
          <p:cNvPr id="8" name="TextBox 8"/>
          <p:cNvSpPr txBox="1"/>
          <p:nvPr/>
        </p:nvSpPr>
        <p:spPr>
          <a:xfrm>
            <a:off x="10791539" y="6136956"/>
            <a:ext cx="6496221" cy="1923604"/>
          </a:xfrm>
          <a:prstGeom prst="rect">
            <a:avLst/>
          </a:prstGeom>
        </p:spPr>
        <p:txBody>
          <a:bodyPr lIns="0" tIns="0" rIns="0" bIns="0" rtlCol="0" anchor="t">
            <a:spAutoFit/>
          </a:bodyPr>
          <a:lstStyle/>
          <a:p>
            <a:pPr algn="ctr">
              <a:lnSpc>
                <a:spcPts val="5039"/>
              </a:lnSpc>
            </a:pPr>
            <a:r>
              <a:rPr lang="en-US" sz="3599" spc="251" dirty="0">
                <a:solidFill>
                  <a:srgbClr val="F8FBFD"/>
                </a:solidFill>
                <a:latin typeface="Montserrat Classic"/>
              </a:rPr>
              <a:t>State chart diagram for </a:t>
            </a:r>
            <a:r>
              <a:rPr lang="en-US" sz="3599" spc="251" dirty="0" smtClean="0">
                <a:solidFill>
                  <a:srgbClr val="F8FBFD"/>
                </a:solidFill>
                <a:latin typeface="Montserrat Classic"/>
              </a:rPr>
              <a:t>       Register</a:t>
            </a:r>
            <a:endParaRPr lang="en-US" sz="3599" spc="251" dirty="0">
              <a:solidFill>
                <a:srgbClr val="F8FBFD"/>
              </a:solidFill>
              <a:latin typeface="Montserrat Classic"/>
            </a:endParaRPr>
          </a:p>
          <a:p>
            <a:pPr algn="l">
              <a:lnSpc>
                <a:spcPts val="5039"/>
              </a:lnSpc>
            </a:pPr>
            <a:endParaRPr lang="en-US" sz="3599" spc="251" dirty="0">
              <a:solidFill>
                <a:srgbClr val="F8FBFD"/>
              </a:solidFill>
              <a:latin typeface="Montserrat Classic"/>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647699"/>
            <a:ext cx="9015096" cy="3563059"/>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4991100"/>
            <a:ext cx="9220200" cy="38862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53D57"/>
        </a:solidFill>
        <a:effectLst/>
      </p:bgPr>
    </p:bg>
    <p:spTree>
      <p:nvGrpSpPr>
        <p:cNvPr id="1" name=""/>
        <p:cNvGrpSpPr/>
        <p:nvPr/>
      </p:nvGrpSpPr>
      <p:grpSpPr>
        <a:xfrm>
          <a:off x="0" y="0"/>
          <a:ext cx="0" cy="0"/>
          <a:chOff x="0" y="0"/>
          <a:chExt cx="0" cy="0"/>
        </a:xfrm>
      </p:grpSpPr>
      <p:sp>
        <p:nvSpPr>
          <p:cNvPr id="2" name="AutoShape 2"/>
          <p:cNvSpPr/>
          <p:nvPr/>
        </p:nvSpPr>
        <p:spPr>
          <a:xfrm rot="-2700000">
            <a:off x="-2304055" y="-5713353"/>
            <a:ext cx="6665510" cy="6664206"/>
          </a:xfrm>
          <a:prstGeom prst="rect">
            <a:avLst/>
          </a:prstGeom>
          <a:solidFill>
            <a:srgbClr val="97BCC7"/>
          </a:solidFill>
        </p:spPr>
      </p:sp>
      <p:sp>
        <p:nvSpPr>
          <p:cNvPr id="3" name="AutoShape 3"/>
          <p:cNvSpPr/>
          <p:nvPr/>
        </p:nvSpPr>
        <p:spPr>
          <a:xfrm rot="8099999">
            <a:off x="1375306" y="338718"/>
            <a:ext cx="5544502" cy="0"/>
          </a:xfrm>
          <a:prstGeom prst="line">
            <a:avLst/>
          </a:prstGeom>
          <a:ln w="38100" cap="flat">
            <a:solidFill>
              <a:srgbClr val="F8FBFD"/>
            </a:solidFill>
            <a:prstDash val="solid"/>
            <a:headEnd type="none" w="sm" len="sm"/>
            <a:tailEnd type="none" w="sm" len="sm"/>
          </a:ln>
        </p:spPr>
      </p:sp>
      <p:graphicFrame>
        <p:nvGraphicFramePr>
          <p:cNvPr id="4" name="Table 4"/>
          <p:cNvGraphicFramePr>
            <a:graphicFrameLocks noGrp="1"/>
          </p:cNvGraphicFramePr>
          <p:nvPr>
            <p:extLst>
              <p:ext uri="{D42A27DB-BD31-4B8C-83A1-F6EECF244321}">
                <p14:modId xmlns:p14="http://schemas.microsoft.com/office/powerpoint/2010/main" val="1064358968"/>
              </p:ext>
            </p:extLst>
          </p:nvPr>
        </p:nvGraphicFramePr>
        <p:xfrm>
          <a:off x="4267200" y="246755"/>
          <a:ext cx="11506200" cy="3028950"/>
        </p:xfrm>
        <a:graphic>
          <a:graphicData uri="http://schemas.openxmlformats.org/drawingml/2006/table">
            <a:tbl>
              <a:tblPr>
                <a:tableStyleId>{2D5ABB26-0587-4C30-8999-92F81FD0307C}</a:tableStyleId>
              </a:tblPr>
              <a:tblGrid>
                <a:gridCol w="11506200">
                  <a:extLst>
                    <a:ext uri="{9D8B030D-6E8A-4147-A177-3AD203B41FA5}">
                      <a16:colId xmlns:a16="http://schemas.microsoft.com/office/drawing/2014/main" xmlns="" val="20000"/>
                    </a:ext>
                  </a:extLst>
                </a:gridCol>
              </a:tblGrid>
              <a:tr h="2505075">
                <a:tc>
                  <a:txBody>
                    <a:bodyPr/>
                    <a:lstStyle/>
                    <a:p>
                      <a:pPr algn="ctr">
                        <a:lnSpc>
                          <a:spcPts val="3779"/>
                        </a:lnSpc>
                        <a:defRPr/>
                      </a:pPr>
                      <a:r>
                        <a:rPr lang="en-US" sz="2700" dirty="0">
                          <a:solidFill>
                            <a:schemeClr val="bg1"/>
                          </a:solidFill>
                        </a:rPr>
                        <a:t>Collaboration </a:t>
                      </a:r>
                      <a:r>
                        <a:rPr lang="en-US" sz="2700" dirty="0" smtClean="0">
                          <a:solidFill>
                            <a:schemeClr val="bg1"/>
                          </a:solidFill>
                        </a:rPr>
                        <a:t>Modeling</a:t>
                      </a:r>
                    </a:p>
                    <a:p>
                      <a:pPr algn="ctr">
                        <a:lnSpc>
                          <a:spcPts val="3779"/>
                        </a:lnSpc>
                        <a:defRPr/>
                      </a:pPr>
                      <a:endParaRPr lang="en-US" sz="1100" dirty="0">
                        <a:solidFill>
                          <a:schemeClr val="bg1"/>
                        </a:solidFill>
                      </a:endParaRPr>
                    </a:p>
                    <a:p>
                      <a:pPr algn="just">
                        <a:lnSpc>
                          <a:spcPts val="3779"/>
                        </a:lnSpc>
                      </a:pPr>
                      <a:r>
                        <a:rPr lang="en-US" sz="2700" dirty="0">
                          <a:solidFill>
                            <a:schemeClr val="bg1"/>
                          </a:solidFill>
                        </a:rPr>
                        <a:t>Collaborative modeling involves stakeholders working together to design and develop the application. </a:t>
                      </a:r>
                    </a:p>
                    <a:p>
                      <a:pPr algn="just">
                        <a:lnSpc>
                          <a:spcPts val="3779"/>
                        </a:lnSpc>
                      </a:pPr>
                      <a:endParaRPr lang="en-US" sz="2700" dirty="0">
                        <a:solidFill>
                          <a:schemeClr val="bg1"/>
                        </a:solidFill>
                        <a:latin typeface="Montserrat Light Bold"/>
                      </a:endParaRPr>
                    </a:p>
                  </a:txBody>
                  <a:tcPr marL="0" marR="0" marT="0" marB="0"/>
                </a:tc>
                <a:extLst>
                  <a:ext uri="{0D108BD9-81ED-4DB2-BD59-A6C34878D82A}">
                    <a16:rowId xmlns:a16="http://schemas.microsoft.com/office/drawing/2014/main" xmlns="" val="10000"/>
                  </a:ext>
                </a:extLst>
              </a:tr>
              <a:tr h="523875">
                <a:tc>
                  <a:txBody>
                    <a:bodyPr/>
                    <a:lstStyle/>
                    <a:p>
                      <a:pPr algn="just">
                        <a:lnSpc>
                          <a:spcPts val="3640"/>
                        </a:lnSpc>
                        <a:defRPr/>
                      </a:pPr>
                      <a:endParaRPr lang="en-US" sz="1100" dirty="0"/>
                    </a:p>
                  </a:txBody>
                  <a:tcPr marL="0" marR="0" marT="0" marB="0"/>
                </a:tc>
                <a:extLst>
                  <a:ext uri="{0D108BD9-81ED-4DB2-BD59-A6C34878D82A}">
                    <a16:rowId xmlns:a16="http://schemas.microsoft.com/office/drawing/2014/main" xmlns="" val="10001"/>
                  </a:ext>
                </a:extLst>
              </a:tr>
            </a:tbl>
          </a:graphicData>
        </a:graphic>
      </p:graphicFrame>
      <p:sp>
        <p:nvSpPr>
          <p:cNvPr id="5" name="AutoShape 5"/>
          <p:cNvSpPr/>
          <p:nvPr/>
        </p:nvSpPr>
        <p:spPr>
          <a:xfrm rot="2699999">
            <a:off x="16966853" y="9991271"/>
            <a:ext cx="2088935" cy="0"/>
          </a:xfrm>
          <a:prstGeom prst="line">
            <a:avLst/>
          </a:prstGeom>
          <a:ln w="38100" cap="flat">
            <a:solidFill>
              <a:srgbClr val="F8FBFD"/>
            </a:solidFill>
            <a:prstDash val="solid"/>
            <a:headEnd type="none" w="sm" len="sm"/>
            <a:tailEnd type="none" w="sm" len="sm"/>
          </a:ln>
        </p:spPr>
      </p:sp>
      <p:sp>
        <p:nvSpPr>
          <p:cNvPr id="6" name="Freeform 6"/>
          <p:cNvSpPr/>
          <p:nvPr/>
        </p:nvSpPr>
        <p:spPr>
          <a:xfrm>
            <a:off x="1028700" y="2857500"/>
            <a:ext cx="10763831" cy="5766504"/>
          </a:xfrm>
          <a:custGeom>
            <a:avLst/>
            <a:gdLst/>
            <a:ahLst/>
            <a:cxnLst/>
            <a:rect l="l" t="t" r="r" b="b"/>
            <a:pathLst>
              <a:path w="11197141" h="7323730">
                <a:moveTo>
                  <a:pt x="0" y="0"/>
                </a:moveTo>
                <a:lnTo>
                  <a:pt x="11197141" y="0"/>
                </a:lnTo>
                <a:lnTo>
                  <a:pt x="11197141" y="7323730"/>
                </a:lnTo>
                <a:lnTo>
                  <a:pt x="0" y="7323730"/>
                </a:lnTo>
                <a:lnTo>
                  <a:pt x="0" y="0"/>
                </a:lnTo>
                <a:close/>
              </a:path>
            </a:pathLst>
          </a:custGeom>
          <a:blipFill>
            <a:blip r:embed="rId2"/>
            <a:stretch>
              <a:fillRect t="-7535" b="-7535"/>
            </a:stretch>
          </a:blipFill>
        </p:spPr>
      </p:sp>
      <p:sp>
        <p:nvSpPr>
          <p:cNvPr id="7" name="TextBox 7"/>
          <p:cNvSpPr txBox="1"/>
          <p:nvPr/>
        </p:nvSpPr>
        <p:spPr>
          <a:xfrm>
            <a:off x="11839120" y="4201455"/>
            <a:ext cx="6172200" cy="1885131"/>
          </a:xfrm>
          <a:prstGeom prst="rect">
            <a:avLst/>
          </a:prstGeom>
        </p:spPr>
        <p:txBody>
          <a:bodyPr wrap="square" lIns="0" tIns="0" rIns="0" bIns="0" rtlCol="0" anchor="t">
            <a:spAutoFit/>
          </a:bodyPr>
          <a:lstStyle/>
          <a:p>
            <a:pPr algn="ctr">
              <a:lnSpc>
                <a:spcPts val="4899"/>
              </a:lnSpc>
            </a:pPr>
            <a:r>
              <a:rPr lang="en-US" sz="3499" spc="244" dirty="0">
                <a:solidFill>
                  <a:srgbClr val="F8FBFD"/>
                </a:solidFill>
                <a:latin typeface="Montserrat Classic"/>
              </a:rPr>
              <a:t>Collaboration Modeling for Register</a:t>
            </a:r>
          </a:p>
          <a:p>
            <a:pPr algn="l">
              <a:lnSpc>
                <a:spcPts val="4899"/>
              </a:lnSpc>
            </a:pPr>
            <a:endParaRPr lang="en-US" sz="3499" spc="244" dirty="0">
              <a:solidFill>
                <a:srgbClr val="F8FBFD"/>
              </a:solidFill>
              <a:latin typeface="Montserrat Classic"/>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53D57"/>
        </a:solidFill>
        <a:effectLst/>
      </p:bgPr>
    </p:bg>
    <p:spTree>
      <p:nvGrpSpPr>
        <p:cNvPr id="1" name=""/>
        <p:cNvGrpSpPr/>
        <p:nvPr/>
      </p:nvGrpSpPr>
      <p:grpSpPr>
        <a:xfrm>
          <a:off x="0" y="0"/>
          <a:ext cx="0" cy="0"/>
          <a:chOff x="0" y="0"/>
          <a:chExt cx="0" cy="0"/>
        </a:xfrm>
      </p:grpSpPr>
      <p:sp>
        <p:nvSpPr>
          <p:cNvPr id="2" name="AutoShape 2"/>
          <p:cNvSpPr/>
          <p:nvPr/>
        </p:nvSpPr>
        <p:spPr>
          <a:xfrm rot="-2700000">
            <a:off x="-2304055" y="-5713353"/>
            <a:ext cx="6665510" cy="6664206"/>
          </a:xfrm>
          <a:prstGeom prst="rect">
            <a:avLst/>
          </a:prstGeom>
          <a:solidFill>
            <a:srgbClr val="97BCC7"/>
          </a:solidFill>
        </p:spPr>
      </p:sp>
      <p:sp>
        <p:nvSpPr>
          <p:cNvPr id="3" name="AutoShape 3"/>
          <p:cNvSpPr/>
          <p:nvPr/>
        </p:nvSpPr>
        <p:spPr>
          <a:xfrm rot="8099999">
            <a:off x="1375306" y="338718"/>
            <a:ext cx="5544502" cy="0"/>
          </a:xfrm>
          <a:prstGeom prst="line">
            <a:avLst/>
          </a:prstGeom>
          <a:ln w="38100" cap="flat">
            <a:solidFill>
              <a:srgbClr val="F8FBFD"/>
            </a:solidFill>
            <a:prstDash val="solid"/>
            <a:headEnd type="none" w="sm" len="sm"/>
            <a:tailEnd type="none" w="sm" len="sm"/>
          </a:ln>
        </p:spPr>
      </p:sp>
      <p:sp>
        <p:nvSpPr>
          <p:cNvPr id="5" name="AutoShape 5"/>
          <p:cNvSpPr/>
          <p:nvPr/>
        </p:nvSpPr>
        <p:spPr>
          <a:xfrm rot="2699999">
            <a:off x="16966853" y="9991271"/>
            <a:ext cx="2088935" cy="0"/>
          </a:xfrm>
          <a:prstGeom prst="line">
            <a:avLst/>
          </a:prstGeom>
          <a:ln w="38100" cap="flat">
            <a:solidFill>
              <a:srgbClr val="F8FBFD"/>
            </a:solidFill>
            <a:prstDash val="solid"/>
            <a:headEnd type="none" w="sm" len="sm"/>
            <a:tailEnd type="none" w="sm" len="sm"/>
          </a:ln>
        </p:spPr>
      </p:sp>
      <p:sp>
        <p:nvSpPr>
          <p:cNvPr id="6" name="Freeform 6"/>
          <p:cNvSpPr/>
          <p:nvPr/>
        </p:nvSpPr>
        <p:spPr>
          <a:xfrm>
            <a:off x="850034" y="2940050"/>
            <a:ext cx="10515600" cy="5327650"/>
          </a:xfrm>
          <a:custGeom>
            <a:avLst/>
            <a:gdLst/>
            <a:ahLst/>
            <a:cxnLst/>
            <a:rect l="l" t="t" r="r" b="b"/>
            <a:pathLst>
              <a:path w="10334003" h="7523731">
                <a:moveTo>
                  <a:pt x="0" y="0"/>
                </a:moveTo>
                <a:lnTo>
                  <a:pt x="10334003" y="0"/>
                </a:lnTo>
                <a:lnTo>
                  <a:pt x="10334003" y="7523731"/>
                </a:lnTo>
                <a:lnTo>
                  <a:pt x="0" y="7523731"/>
                </a:lnTo>
                <a:lnTo>
                  <a:pt x="0" y="0"/>
                </a:lnTo>
                <a:close/>
              </a:path>
            </a:pathLst>
          </a:custGeom>
          <a:blipFill>
            <a:blip r:embed="rId2"/>
            <a:stretch>
              <a:fillRect t="-3223" r="-223" b="-3223"/>
            </a:stretch>
          </a:blipFill>
        </p:spPr>
      </p:sp>
      <p:sp>
        <p:nvSpPr>
          <p:cNvPr id="7" name="TextBox 7"/>
          <p:cNvSpPr txBox="1"/>
          <p:nvPr/>
        </p:nvSpPr>
        <p:spPr>
          <a:xfrm>
            <a:off x="11734800" y="3619500"/>
            <a:ext cx="5978636" cy="1835150"/>
          </a:xfrm>
          <a:prstGeom prst="rect">
            <a:avLst/>
          </a:prstGeom>
        </p:spPr>
        <p:txBody>
          <a:bodyPr lIns="0" tIns="0" rIns="0" bIns="0" rtlCol="0" anchor="t">
            <a:spAutoFit/>
          </a:bodyPr>
          <a:lstStyle/>
          <a:p>
            <a:pPr algn="ctr">
              <a:lnSpc>
                <a:spcPts val="4899"/>
              </a:lnSpc>
            </a:pPr>
            <a:r>
              <a:rPr lang="en-US" sz="3499" spc="244" dirty="0">
                <a:solidFill>
                  <a:srgbClr val="F8FBFD"/>
                </a:solidFill>
                <a:latin typeface="Montserrat Classic"/>
              </a:rPr>
              <a:t>Collaboration Modeling for Login</a:t>
            </a:r>
          </a:p>
          <a:p>
            <a:pPr algn="l">
              <a:lnSpc>
                <a:spcPts val="4899"/>
              </a:lnSpc>
            </a:pPr>
            <a:endParaRPr lang="en-US" sz="3499" spc="244" dirty="0">
              <a:solidFill>
                <a:srgbClr val="F8FBFD"/>
              </a:solidFill>
              <a:latin typeface="Montserrat Classic"/>
            </a:endParaRPr>
          </a:p>
        </p:txBody>
      </p:sp>
      <p:graphicFrame>
        <p:nvGraphicFramePr>
          <p:cNvPr id="8" name="Table 4"/>
          <p:cNvGraphicFramePr>
            <a:graphicFrameLocks noGrp="1"/>
          </p:cNvGraphicFramePr>
          <p:nvPr>
            <p:extLst>
              <p:ext uri="{D42A27DB-BD31-4B8C-83A1-F6EECF244321}">
                <p14:modId xmlns:p14="http://schemas.microsoft.com/office/powerpoint/2010/main" val="3781565012"/>
              </p:ext>
            </p:extLst>
          </p:nvPr>
        </p:nvGraphicFramePr>
        <p:xfrm>
          <a:off x="4267200" y="246755"/>
          <a:ext cx="11506200" cy="3028950"/>
        </p:xfrm>
        <a:graphic>
          <a:graphicData uri="http://schemas.openxmlformats.org/drawingml/2006/table">
            <a:tbl>
              <a:tblPr>
                <a:tableStyleId>{2D5ABB26-0587-4C30-8999-92F81FD0307C}</a:tableStyleId>
              </a:tblPr>
              <a:tblGrid>
                <a:gridCol w="11506200">
                  <a:extLst>
                    <a:ext uri="{9D8B030D-6E8A-4147-A177-3AD203B41FA5}">
                      <a16:colId xmlns:a16="http://schemas.microsoft.com/office/drawing/2014/main" xmlns="" val="20000"/>
                    </a:ext>
                  </a:extLst>
                </a:gridCol>
              </a:tblGrid>
              <a:tr h="2505075">
                <a:tc>
                  <a:txBody>
                    <a:bodyPr/>
                    <a:lstStyle/>
                    <a:p>
                      <a:pPr algn="ctr">
                        <a:lnSpc>
                          <a:spcPts val="3779"/>
                        </a:lnSpc>
                        <a:defRPr/>
                      </a:pPr>
                      <a:r>
                        <a:rPr lang="en-US" sz="2700" dirty="0">
                          <a:solidFill>
                            <a:schemeClr val="bg1"/>
                          </a:solidFill>
                        </a:rPr>
                        <a:t>Collaboration </a:t>
                      </a:r>
                      <a:r>
                        <a:rPr lang="en-US" sz="2700" dirty="0" smtClean="0">
                          <a:solidFill>
                            <a:schemeClr val="bg1"/>
                          </a:solidFill>
                        </a:rPr>
                        <a:t>Modeling</a:t>
                      </a:r>
                    </a:p>
                    <a:p>
                      <a:pPr algn="ctr">
                        <a:lnSpc>
                          <a:spcPts val="3779"/>
                        </a:lnSpc>
                        <a:defRPr/>
                      </a:pPr>
                      <a:endParaRPr lang="en-US" sz="1100" dirty="0">
                        <a:solidFill>
                          <a:schemeClr val="bg1"/>
                        </a:solidFill>
                      </a:endParaRPr>
                    </a:p>
                    <a:p>
                      <a:pPr algn="just">
                        <a:lnSpc>
                          <a:spcPts val="3779"/>
                        </a:lnSpc>
                      </a:pPr>
                      <a:r>
                        <a:rPr lang="en-US" sz="2700" dirty="0">
                          <a:solidFill>
                            <a:schemeClr val="bg1"/>
                          </a:solidFill>
                        </a:rPr>
                        <a:t>Collaborative modeling involves stakeholders working together to design and develop the application. </a:t>
                      </a:r>
                    </a:p>
                    <a:p>
                      <a:pPr algn="just">
                        <a:lnSpc>
                          <a:spcPts val="3779"/>
                        </a:lnSpc>
                      </a:pPr>
                      <a:endParaRPr lang="en-US" sz="2700" dirty="0">
                        <a:solidFill>
                          <a:schemeClr val="bg1"/>
                        </a:solidFill>
                        <a:latin typeface="Montserrat Light Bold"/>
                      </a:endParaRPr>
                    </a:p>
                  </a:txBody>
                  <a:tcPr marL="0" marR="0" marT="0" marB="0"/>
                </a:tc>
                <a:extLst>
                  <a:ext uri="{0D108BD9-81ED-4DB2-BD59-A6C34878D82A}">
                    <a16:rowId xmlns:a16="http://schemas.microsoft.com/office/drawing/2014/main" xmlns="" val="10000"/>
                  </a:ext>
                </a:extLst>
              </a:tr>
              <a:tr h="523875">
                <a:tc>
                  <a:txBody>
                    <a:bodyPr/>
                    <a:lstStyle/>
                    <a:p>
                      <a:pPr algn="just">
                        <a:lnSpc>
                          <a:spcPts val="3640"/>
                        </a:lnSpc>
                        <a:defRPr/>
                      </a:pPr>
                      <a:endParaRPr lang="en-US" sz="1100" dirty="0">
                        <a:solidFill>
                          <a:schemeClr val="bg1"/>
                        </a:solidFill>
                      </a:endParaRPr>
                    </a:p>
                  </a:txBody>
                  <a:tcPr marL="0" marR="0" marT="0" marB="0"/>
                </a:tc>
                <a:extLst>
                  <a:ext uri="{0D108BD9-81ED-4DB2-BD59-A6C34878D82A}">
                    <a16:rowId xmlns:a16="http://schemas.microsoft.com/office/drawing/2014/main" xmlns="" val="10001"/>
                  </a:ext>
                </a:extLst>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53D57"/>
        </a:solidFill>
        <a:effectLst/>
      </p:bgPr>
    </p:bg>
    <p:spTree>
      <p:nvGrpSpPr>
        <p:cNvPr id="1" name=""/>
        <p:cNvGrpSpPr/>
        <p:nvPr/>
      </p:nvGrpSpPr>
      <p:grpSpPr>
        <a:xfrm>
          <a:off x="0" y="0"/>
          <a:ext cx="0" cy="0"/>
          <a:chOff x="0" y="0"/>
          <a:chExt cx="0" cy="0"/>
        </a:xfrm>
      </p:grpSpPr>
      <p:sp>
        <p:nvSpPr>
          <p:cNvPr id="2" name="AutoShape 2"/>
          <p:cNvSpPr/>
          <p:nvPr/>
        </p:nvSpPr>
        <p:spPr>
          <a:xfrm rot="-2700000">
            <a:off x="-2304055" y="-5713353"/>
            <a:ext cx="6665510" cy="6664206"/>
          </a:xfrm>
          <a:prstGeom prst="rect">
            <a:avLst/>
          </a:prstGeom>
          <a:solidFill>
            <a:srgbClr val="97BCC7"/>
          </a:solidFill>
        </p:spPr>
      </p:sp>
      <p:sp>
        <p:nvSpPr>
          <p:cNvPr id="3" name="AutoShape 3"/>
          <p:cNvSpPr/>
          <p:nvPr/>
        </p:nvSpPr>
        <p:spPr>
          <a:xfrm rot="8099999">
            <a:off x="1375306" y="338718"/>
            <a:ext cx="5544502" cy="0"/>
          </a:xfrm>
          <a:prstGeom prst="line">
            <a:avLst/>
          </a:prstGeom>
          <a:ln w="38100" cap="flat">
            <a:solidFill>
              <a:srgbClr val="F8FBFD"/>
            </a:solidFill>
            <a:prstDash val="solid"/>
            <a:headEnd type="none" w="sm" len="sm"/>
            <a:tailEnd type="none" w="sm" len="sm"/>
          </a:ln>
        </p:spPr>
      </p:sp>
      <p:graphicFrame>
        <p:nvGraphicFramePr>
          <p:cNvPr id="4" name="Table 4"/>
          <p:cNvGraphicFramePr>
            <a:graphicFrameLocks noGrp="1"/>
          </p:cNvGraphicFramePr>
          <p:nvPr>
            <p:extLst>
              <p:ext uri="{D42A27DB-BD31-4B8C-83A1-F6EECF244321}">
                <p14:modId xmlns:p14="http://schemas.microsoft.com/office/powerpoint/2010/main" val="2678896373"/>
              </p:ext>
            </p:extLst>
          </p:nvPr>
        </p:nvGraphicFramePr>
        <p:xfrm>
          <a:off x="2667000" y="2890838"/>
          <a:ext cx="14605771" cy="5361805"/>
        </p:xfrm>
        <a:graphic>
          <a:graphicData uri="http://schemas.openxmlformats.org/drawingml/2006/table">
            <a:tbl>
              <a:tblPr>
                <a:tableStyleId>{2D5ABB26-0587-4C30-8999-92F81FD0307C}</a:tableStyleId>
              </a:tblPr>
              <a:tblGrid>
                <a:gridCol w="14605771">
                  <a:extLst>
                    <a:ext uri="{9D8B030D-6E8A-4147-A177-3AD203B41FA5}">
                      <a16:colId xmlns:a16="http://schemas.microsoft.com/office/drawing/2014/main" xmlns="" val="20000"/>
                    </a:ext>
                  </a:extLst>
                </a:gridCol>
              </a:tblGrid>
              <a:tr h="4738339">
                <a:tc>
                  <a:txBody>
                    <a:bodyPr/>
                    <a:lstStyle/>
                    <a:p>
                      <a:pPr algn="ctr">
                        <a:lnSpc>
                          <a:spcPts val="4759"/>
                        </a:lnSpc>
                        <a:defRPr/>
                      </a:pPr>
                      <a:r>
                        <a:rPr lang="en-US" sz="3399" dirty="0">
                          <a:solidFill>
                            <a:schemeClr val="bg1"/>
                          </a:solidFill>
                        </a:rPr>
                        <a:t>Component </a:t>
                      </a:r>
                      <a:r>
                        <a:rPr lang="en-US" sz="3399" dirty="0" smtClean="0">
                          <a:solidFill>
                            <a:schemeClr val="bg1"/>
                          </a:solidFill>
                        </a:rPr>
                        <a:t>modeling</a:t>
                      </a:r>
                    </a:p>
                    <a:p>
                      <a:pPr algn="ctr">
                        <a:lnSpc>
                          <a:spcPts val="4759"/>
                        </a:lnSpc>
                        <a:defRPr/>
                      </a:pPr>
                      <a:endParaRPr lang="en-US" sz="1100" dirty="0">
                        <a:solidFill>
                          <a:schemeClr val="bg1"/>
                        </a:solidFill>
                      </a:endParaRPr>
                    </a:p>
                    <a:p>
                      <a:pPr algn="just">
                        <a:lnSpc>
                          <a:spcPts val="3779"/>
                        </a:lnSpc>
                      </a:pPr>
                      <a:r>
                        <a:rPr lang="en-US" sz="2700" dirty="0">
                          <a:solidFill>
                            <a:schemeClr val="bg1"/>
                          </a:solidFill>
                        </a:rPr>
                        <a:t>Component modeling is a technique used to break down a complex system into manageable parts, each responsible for a specific functionality. Creating a component model for the Hibir app involves visualizing the major components and their interactions. </a:t>
                      </a:r>
                    </a:p>
                    <a:p>
                      <a:pPr algn="just">
                        <a:lnSpc>
                          <a:spcPts val="3779"/>
                        </a:lnSpc>
                      </a:pPr>
                      <a:endParaRPr lang="en-US" sz="2700" dirty="0">
                        <a:solidFill>
                          <a:schemeClr val="bg1"/>
                        </a:solidFill>
                        <a:latin typeface="Montserrat Light Bold"/>
                      </a:endParaRPr>
                    </a:p>
                  </a:txBody>
                  <a:tcPr marL="0" marR="0" marT="0" marB="0"/>
                </a:tc>
                <a:extLst>
                  <a:ext uri="{0D108BD9-81ED-4DB2-BD59-A6C34878D82A}">
                    <a16:rowId xmlns:a16="http://schemas.microsoft.com/office/drawing/2014/main" xmlns="" val="10000"/>
                  </a:ext>
                </a:extLst>
              </a:tr>
              <a:tr h="623466">
                <a:tc>
                  <a:txBody>
                    <a:bodyPr/>
                    <a:lstStyle/>
                    <a:p>
                      <a:pPr algn="just">
                        <a:lnSpc>
                          <a:spcPts val="3640"/>
                        </a:lnSpc>
                        <a:defRPr/>
                      </a:pPr>
                      <a:endParaRPr lang="en-US" sz="1100" dirty="0">
                        <a:solidFill>
                          <a:schemeClr val="bg1"/>
                        </a:solidFill>
                      </a:endParaRPr>
                    </a:p>
                  </a:txBody>
                  <a:tcPr marL="0" marR="0" marT="0" marB="0"/>
                </a:tc>
                <a:extLst>
                  <a:ext uri="{0D108BD9-81ED-4DB2-BD59-A6C34878D82A}">
                    <a16:rowId xmlns:a16="http://schemas.microsoft.com/office/drawing/2014/main" xmlns="" val="10001"/>
                  </a:ext>
                </a:extLst>
              </a:tr>
            </a:tbl>
          </a:graphicData>
        </a:graphic>
      </p:graphicFrame>
      <p:sp>
        <p:nvSpPr>
          <p:cNvPr id="5" name="AutoShape 5"/>
          <p:cNvSpPr/>
          <p:nvPr/>
        </p:nvSpPr>
        <p:spPr>
          <a:xfrm rot="2699999">
            <a:off x="16966853" y="9991271"/>
            <a:ext cx="2088935" cy="0"/>
          </a:xfrm>
          <a:prstGeom prst="line">
            <a:avLst/>
          </a:prstGeom>
          <a:ln w="38100" cap="flat">
            <a:solidFill>
              <a:srgbClr val="F8FBFD"/>
            </a:solidFill>
            <a:prstDash val="solid"/>
            <a:headEnd type="none" w="sm" len="sm"/>
            <a:tailEnd type="none" w="sm" len="sm"/>
          </a:ln>
        </p:spPr>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53D57"/>
        </a:solidFill>
        <a:effectLst/>
      </p:bgPr>
    </p:bg>
    <p:spTree>
      <p:nvGrpSpPr>
        <p:cNvPr id="1" name=""/>
        <p:cNvGrpSpPr/>
        <p:nvPr/>
      </p:nvGrpSpPr>
      <p:grpSpPr>
        <a:xfrm>
          <a:off x="0" y="0"/>
          <a:ext cx="0" cy="0"/>
          <a:chOff x="0" y="0"/>
          <a:chExt cx="0" cy="0"/>
        </a:xfrm>
      </p:grpSpPr>
      <p:sp>
        <p:nvSpPr>
          <p:cNvPr id="2" name="AutoShape 2"/>
          <p:cNvSpPr/>
          <p:nvPr/>
        </p:nvSpPr>
        <p:spPr>
          <a:xfrm rot="-2700000">
            <a:off x="-2304055" y="-5713353"/>
            <a:ext cx="6665510" cy="6664206"/>
          </a:xfrm>
          <a:prstGeom prst="rect">
            <a:avLst/>
          </a:prstGeom>
          <a:solidFill>
            <a:srgbClr val="97BCC7"/>
          </a:solidFill>
        </p:spPr>
      </p:sp>
      <p:sp>
        <p:nvSpPr>
          <p:cNvPr id="3" name="AutoShape 3"/>
          <p:cNvSpPr/>
          <p:nvPr/>
        </p:nvSpPr>
        <p:spPr>
          <a:xfrm rot="8099999">
            <a:off x="1375306" y="338718"/>
            <a:ext cx="5544502" cy="0"/>
          </a:xfrm>
          <a:prstGeom prst="line">
            <a:avLst/>
          </a:prstGeom>
          <a:ln w="38100" cap="flat">
            <a:solidFill>
              <a:srgbClr val="F8FBFD"/>
            </a:solidFill>
            <a:prstDash val="solid"/>
            <a:headEnd type="none" w="sm" len="sm"/>
            <a:tailEnd type="none" w="sm" len="sm"/>
          </a:ln>
        </p:spPr>
      </p:sp>
      <p:sp>
        <p:nvSpPr>
          <p:cNvPr id="5" name="AutoShape 5"/>
          <p:cNvSpPr/>
          <p:nvPr/>
        </p:nvSpPr>
        <p:spPr>
          <a:xfrm rot="2699999">
            <a:off x="16966853" y="9991271"/>
            <a:ext cx="2088935" cy="0"/>
          </a:xfrm>
          <a:prstGeom prst="line">
            <a:avLst/>
          </a:prstGeom>
          <a:ln w="38100" cap="flat">
            <a:solidFill>
              <a:srgbClr val="F8FBFD"/>
            </a:solidFill>
            <a:prstDash val="solid"/>
            <a:headEnd type="none" w="sm" len="sm"/>
            <a:tailEnd type="none" w="sm" len="sm"/>
          </a:ln>
        </p:spPr>
      </p:sp>
      <p:sp>
        <p:nvSpPr>
          <p:cNvPr id="6" name="Freeform 6"/>
          <p:cNvSpPr/>
          <p:nvPr/>
        </p:nvSpPr>
        <p:spPr>
          <a:xfrm>
            <a:off x="2438400" y="952500"/>
            <a:ext cx="14173199" cy="8701621"/>
          </a:xfrm>
          <a:custGeom>
            <a:avLst/>
            <a:gdLst/>
            <a:ahLst/>
            <a:cxnLst/>
            <a:rect l="l" t="t" r="r" b="b"/>
            <a:pathLst>
              <a:path w="11852083" h="8625420">
                <a:moveTo>
                  <a:pt x="0" y="0"/>
                </a:moveTo>
                <a:lnTo>
                  <a:pt x="11852083" y="0"/>
                </a:lnTo>
                <a:lnTo>
                  <a:pt x="11852083" y="8625420"/>
                </a:lnTo>
                <a:lnTo>
                  <a:pt x="0" y="8625420"/>
                </a:lnTo>
                <a:lnTo>
                  <a:pt x="0" y="0"/>
                </a:lnTo>
                <a:close/>
              </a:path>
            </a:pathLst>
          </a:custGeom>
          <a:blipFill>
            <a:blip r:embed="rId2"/>
            <a:stretch>
              <a:fillRect/>
            </a:stretch>
          </a:blipFill>
        </p:spPr>
      </p:sp>
      <p:sp>
        <p:nvSpPr>
          <p:cNvPr id="7" name="TextBox 7"/>
          <p:cNvSpPr txBox="1"/>
          <p:nvPr/>
        </p:nvSpPr>
        <p:spPr>
          <a:xfrm>
            <a:off x="6270715" y="190500"/>
            <a:ext cx="5978636" cy="1216025"/>
          </a:xfrm>
          <a:prstGeom prst="rect">
            <a:avLst/>
          </a:prstGeom>
        </p:spPr>
        <p:txBody>
          <a:bodyPr lIns="0" tIns="0" rIns="0" bIns="0" rtlCol="0" anchor="t">
            <a:spAutoFit/>
          </a:bodyPr>
          <a:lstStyle/>
          <a:p>
            <a:pPr algn="l">
              <a:lnSpc>
                <a:spcPts val="4899"/>
              </a:lnSpc>
            </a:pPr>
            <a:r>
              <a:rPr lang="en-US" sz="3499" spc="244" dirty="0">
                <a:solidFill>
                  <a:srgbClr val="F8FBFD"/>
                </a:solidFill>
                <a:latin typeface="Montserrat Classic"/>
              </a:rPr>
              <a:t>Component modeling</a:t>
            </a:r>
          </a:p>
          <a:p>
            <a:pPr algn="l">
              <a:lnSpc>
                <a:spcPts val="4899"/>
              </a:lnSpc>
            </a:pPr>
            <a:endParaRPr lang="en-US" sz="3499" spc="244" dirty="0">
              <a:solidFill>
                <a:srgbClr val="F8FBFD"/>
              </a:solidFill>
              <a:latin typeface="Montserrat Classic"/>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53D57"/>
        </a:solidFill>
        <a:effectLst/>
      </p:bgPr>
    </p:bg>
    <p:spTree>
      <p:nvGrpSpPr>
        <p:cNvPr id="1" name=""/>
        <p:cNvGrpSpPr/>
        <p:nvPr/>
      </p:nvGrpSpPr>
      <p:grpSpPr>
        <a:xfrm>
          <a:off x="0" y="0"/>
          <a:ext cx="0" cy="0"/>
          <a:chOff x="0" y="0"/>
          <a:chExt cx="0" cy="0"/>
        </a:xfrm>
      </p:grpSpPr>
      <p:sp>
        <p:nvSpPr>
          <p:cNvPr id="2" name="AutoShape 2"/>
          <p:cNvSpPr/>
          <p:nvPr/>
        </p:nvSpPr>
        <p:spPr>
          <a:xfrm rot="-2700000">
            <a:off x="-2304055" y="-5713353"/>
            <a:ext cx="6665510" cy="6664206"/>
          </a:xfrm>
          <a:prstGeom prst="rect">
            <a:avLst/>
          </a:prstGeom>
          <a:solidFill>
            <a:srgbClr val="97BCC7"/>
          </a:solidFill>
        </p:spPr>
      </p:sp>
      <p:sp>
        <p:nvSpPr>
          <p:cNvPr id="3" name="AutoShape 3"/>
          <p:cNvSpPr/>
          <p:nvPr/>
        </p:nvSpPr>
        <p:spPr>
          <a:xfrm rot="8099999">
            <a:off x="1375306" y="338718"/>
            <a:ext cx="5544502" cy="0"/>
          </a:xfrm>
          <a:prstGeom prst="line">
            <a:avLst/>
          </a:prstGeom>
          <a:ln w="38100" cap="flat">
            <a:solidFill>
              <a:srgbClr val="F8FBFD"/>
            </a:solidFill>
            <a:prstDash val="solid"/>
            <a:headEnd type="none" w="sm" len="sm"/>
            <a:tailEnd type="none" w="sm" len="sm"/>
          </a:ln>
        </p:spPr>
      </p:sp>
      <p:graphicFrame>
        <p:nvGraphicFramePr>
          <p:cNvPr id="4" name="Table 4"/>
          <p:cNvGraphicFramePr>
            <a:graphicFrameLocks noGrp="1"/>
          </p:cNvGraphicFramePr>
          <p:nvPr>
            <p:extLst>
              <p:ext uri="{D42A27DB-BD31-4B8C-83A1-F6EECF244321}">
                <p14:modId xmlns:p14="http://schemas.microsoft.com/office/powerpoint/2010/main" val="2011274643"/>
              </p:ext>
            </p:extLst>
          </p:nvPr>
        </p:nvGraphicFramePr>
        <p:xfrm>
          <a:off x="2895600" y="338718"/>
          <a:ext cx="14899492" cy="3028950"/>
        </p:xfrm>
        <a:graphic>
          <a:graphicData uri="http://schemas.openxmlformats.org/drawingml/2006/table">
            <a:tbl>
              <a:tblPr>
                <a:tableStyleId>{2D5ABB26-0587-4C30-8999-92F81FD0307C}</a:tableStyleId>
              </a:tblPr>
              <a:tblGrid>
                <a:gridCol w="14899492">
                  <a:extLst>
                    <a:ext uri="{9D8B030D-6E8A-4147-A177-3AD203B41FA5}">
                      <a16:colId xmlns:a16="http://schemas.microsoft.com/office/drawing/2014/main" xmlns="" val="20000"/>
                    </a:ext>
                  </a:extLst>
                </a:gridCol>
              </a:tblGrid>
              <a:tr h="2505075">
                <a:tc>
                  <a:txBody>
                    <a:bodyPr/>
                    <a:lstStyle/>
                    <a:p>
                      <a:pPr algn="ctr">
                        <a:lnSpc>
                          <a:spcPts val="3779"/>
                        </a:lnSpc>
                        <a:defRPr/>
                      </a:pPr>
                      <a:r>
                        <a:rPr lang="en-US" sz="2700" dirty="0">
                          <a:solidFill>
                            <a:schemeClr val="bg1"/>
                          </a:solidFill>
                        </a:rPr>
                        <a:t>Deployment </a:t>
                      </a:r>
                      <a:r>
                        <a:rPr lang="en-US" sz="2700" dirty="0" smtClean="0">
                          <a:solidFill>
                            <a:schemeClr val="bg1"/>
                          </a:solidFill>
                        </a:rPr>
                        <a:t>modeling</a:t>
                      </a:r>
                    </a:p>
                    <a:p>
                      <a:pPr algn="ctr">
                        <a:lnSpc>
                          <a:spcPts val="3779"/>
                        </a:lnSpc>
                        <a:defRPr/>
                      </a:pPr>
                      <a:endParaRPr lang="en-US" sz="1100" dirty="0">
                        <a:solidFill>
                          <a:schemeClr val="bg1"/>
                        </a:solidFill>
                      </a:endParaRPr>
                    </a:p>
                    <a:p>
                      <a:pPr algn="just">
                        <a:lnSpc>
                          <a:spcPts val="3779"/>
                        </a:lnSpc>
                      </a:pPr>
                      <a:r>
                        <a:rPr lang="en-US" sz="2700" dirty="0" smtClean="0">
                          <a:solidFill>
                            <a:schemeClr val="bg1"/>
                          </a:solidFill>
                        </a:rPr>
                        <a:t>provides </a:t>
                      </a:r>
                      <a:r>
                        <a:rPr lang="en-US" sz="2700" dirty="0">
                          <a:solidFill>
                            <a:schemeClr val="bg1"/>
                          </a:solidFill>
                        </a:rPr>
                        <a:t>a high-level overview of how the Hibir app's components are deployed across different infrastructure elements, ensuring scalability, reliability, and performance.</a:t>
                      </a:r>
                    </a:p>
                    <a:p>
                      <a:pPr algn="just">
                        <a:lnSpc>
                          <a:spcPts val="3779"/>
                        </a:lnSpc>
                      </a:pPr>
                      <a:endParaRPr lang="en-US" sz="2700" dirty="0">
                        <a:solidFill>
                          <a:schemeClr val="bg1"/>
                        </a:solidFill>
                        <a:latin typeface="Montserrat Light Bold"/>
                      </a:endParaRPr>
                    </a:p>
                  </a:txBody>
                  <a:tcPr marL="0" marR="0" marT="0" marB="0"/>
                </a:tc>
                <a:extLst>
                  <a:ext uri="{0D108BD9-81ED-4DB2-BD59-A6C34878D82A}">
                    <a16:rowId xmlns:a16="http://schemas.microsoft.com/office/drawing/2014/main" xmlns="" val="10000"/>
                  </a:ext>
                </a:extLst>
              </a:tr>
              <a:tr h="523875">
                <a:tc>
                  <a:txBody>
                    <a:bodyPr/>
                    <a:lstStyle/>
                    <a:p>
                      <a:pPr algn="just">
                        <a:lnSpc>
                          <a:spcPts val="3640"/>
                        </a:lnSpc>
                        <a:defRPr/>
                      </a:pPr>
                      <a:endParaRPr lang="en-US" sz="1100" dirty="0">
                        <a:solidFill>
                          <a:schemeClr val="bg1"/>
                        </a:solidFill>
                      </a:endParaRPr>
                    </a:p>
                  </a:txBody>
                  <a:tcPr marL="0" marR="0" marT="0" marB="0"/>
                </a:tc>
                <a:extLst>
                  <a:ext uri="{0D108BD9-81ED-4DB2-BD59-A6C34878D82A}">
                    <a16:rowId xmlns:a16="http://schemas.microsoft.com/office/drawing/2014/main" xmlns="" val="10001"/>
                  </a:ext>
                </a:extLst>
              </a:tr>
            </a:tbl>
          </a:graphicData>
        </a:graphic>
      </p:graphicFrame>
      <p:sp>
        <p:nvSpPr>
          <p:cNvPr id="5" name="AutoShape 5"/>
          <p:cNvSpPr/>
          <p:nvPr/>
        </p:nvSpPr>
        <p:spPr>
          <a:xfrm rot="2699999">
            <a:off x="16966853" y="9991271"/>
            <a:ext cx="2088935" cy="0"/>
          </a:xfrm>
          <a:prstGeom prst="line">
            <a:avLst/>
          </a:prstGeom>
          <a:ln w="38100" cap="flat">
            <a:solidFill>
              <a:srgbClr val="F8FBFD"/>
            </a:solidFill>
            <a:prstDash val="solid"/>
            <a:headEnd type="none" w="sm" len="sm"/>
            <a:tailEnd type="none" w="sm" len="sm"/>
          </a:ln>
        </p:spPr>
      </p:sp>
      <p:sp>
        <p:nvSpPr>
          <p:cNvPr id="6" name="Freeform 6"/>
          <p:cNvSpPr/>
          <p:nvPr/>
        </p:nvSpPr>
        <p:spPr>
          <a:xfrm>
            <a:off x="4343400" y="2552700"/>
            <a:ext cx="9982200" cy="7438571"/>
          </a:xfrm>
          <a:custGeom>
            <a:avLst/>
            <a:gdLst/>
            <a:ahLst/>
            <a:cxnLst/>
            <a:rect l="l" t="t" r="r" b="b"/>
            <a:pathLst>
              <a:path w="11372752" h="7502191">
                <a:moveTo>
                  <a:pt x="0" y="0"/>
                </a:moveTo>
                <a:lnTo>
                  <a:pt x="11372752" y="0"/>
                </a:lnTo>
                <a:lnTo>
                  <a:pt x="11372752" y="7502191"/>
                </a:lnTo>
                <a:lnTo>
                  <a:pt x="0" y="7502191"/>
                </a:lnTo>
                <a:lnTo>
                  <a:pt x="0" y="0"/>
                </a:lnTo>
                <a:close/>
              </a:path>
            </a:pathLst>
          </a:custGeom>
          <a:blipFill>
            <a:blip r:embed="rId2"/>
            <a:stretch>
              <a:fillRect l="-1841" t="-1153" b="-1153"/>
            </a:stretch>
          </a:blipFill>
        </p:spPr>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53D57"/>
        </a:solidFill>
        <a:effectLst/>
      </p:bgPr>
    </p:bg>
    <p:spTree>
      <p:nvGrpSpPr>
        <p:cNvPr id="1" name=""/>
        <p:cNvGrpSpPr/>
        <p:nvPr/>
      </p:nvGrpSpPr>
      <p:grpSpPr>
        <a:xfrm>
          <a:off x="0" y="0"/>
          <a:ext cx="0" cy="0"/>
          <a:chOff x="0" y="0"/>
          <a:chExt cx="0" cy="0"/>
        </a:xfrm>
      </p:grpSpPr>
      <p:sp>
        <p:nvSpPr>
          <p:cNvPr id="2" name="TextBox 2"/>
          <p:cNvSpPr txBox="1"/>
          <p:nvPr/>
        </p:nvSpPr>
        <p:spPr>
          <a:xfrm>
            <a:off x="990600" y="3487673"/>
            <a:ext cx="15849600" cy="3847207"/>
          </a:xfrm>
          <a:prstGeom prst="rect">
            <a:avLst/>
          </a:prstGeom>
        </p:spPr>
        <p:txBody>
          <a:bodyPr wrap="square" lIns="0" tIns="0" rIns="0" bIns="0" rtlCol="0" anchor="t">
            <a:spAutoFit/>
          </a:bodyPr>
          <a:lstStyle/>
          <a:p>
            <a:pPr algn="ctr">
              <a:lnSpc>
                <a:spcPts val="5021"/>
              </a:lnSpc>
              <a:spcBef>
                <a:spcPct val="0"/>
              </a:spcBef>
            </a:pPr>
            <a:r>
              <a:rPr lang="en-US" sz="3586" spc="251" dirty="0">
                <a:solidFill>
                  <a:srgbClr val="FFFFFF"/>
                </a:solidFill>
                <a:latin typeface="Montserrat Classic Bold"/>
              </a:rPr>
              <a:t>Persistent </a:t>
            </a:r>
            <a:r>
              <a:rPr lang="en-US" sz="3586" spc="251" dirty="0" smtClean="0">
                <a:solidFill>
                  <a:srgbClr val="FFFFFF"/>
                </a:solidFill>
                <a:latin typeface="Montserrat Classic Bold"/>
              </a:rPr>
              <a:t>Modeling</a:t>
            </a:r>
          </a:p>
          <a:p>
            <a:pPr algn="just">
              <a:lnSpc>
                <a:spcPts val="5021"/>
              </a:lnSpc>
              <a:spcBef>
                <a:spcPct val="0"/>
              </a:spcBef>
            </a:pPr>
            <a:endParaRPr lang="en-US" sz="3586" spc="251" dirty="0">
              <a:solidFill>
                <a:srgbClr val="FFFFFF"/>
              </a:solidFill>
              <a:latin typeface="Montserrat Classic Bold"/>
            </a:endParaRPr>
          </a:p>
          <a:p>
            <a:pPr algn="just">
              <a:lnSpc>
                <a:spcPts val="5021"/>
              </a:lnSpc>
              <a:spcBef>
                <a:spcPct val="0"/>
              </a:spcBef>
            </a:pPr>
            <a:r>
              <a:rPr lang="en-US" sz="3586" spc="251" dirty="0">
                <a:solidFill>
                  <a:srgbClr val="FFFFFF"/>
                </a:solidFill>
                <a:latin typeface="Montserrat Classic"/>
              </a:rPr>
              <a:t>it documents the normalized database schema for the Hibir application, detailing the tables, their attributes, data types, and relationships, ensuring data integrity and efficient data management.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53D57"/>
        </a:solidFill>
        <a:effectLst/>
      </p:bgPr>
    </p:bg>
    <p:spTree>
      <p:nvGrpSpPr>
        <p:cNvPr id="1" name=""/>
        <p:cNvGrpSpPr/>
        <p:nvPr/>
      </p:nvGrpSpPr>
      <p:grpSpPr>
        <a:xfrm>
          <a:off x="0" y="0"/>
          <a:ext cx="0" cy="0"/>
          <a:chOff x="0" y="0"/>
          <a:chExt cx="0" cy="0"/>
        </a:xfrm>
      </p:grpSpPr>
      <p:sp>
        <p:nvSpPr>
          <p:cNvPr id="2" name="Freeform 2"/>
          <p:cNvSpPr/>
          <p:nvPr/>
        </p:nvSpPr>
        <p:spPr>
          <a:xfrm>
            <a:off x="1295400" y="266700"/>
            <a:ext cx="16002000" cy="8915400"/>
          </a:xfrm>
          <a:custGeom>
            <a:avLst/>
            <a:gdLst/>
            <a:ahLst/>
            <a:cxnLst/>
            <a:rect l="l" t="t" r="r" b="b"/>
            <a:pathLst>
              <a:path w="17136402" h="8871921">
                <a:moveTo>
                  <a:pt x="0" y="0"/>
                </a:moveTo>
                <a:lnTo>
                  <a:pt x="17136403" y="0"/>
                </a:lnTo>
                <a:lnTo>
                  <a:pt x="17136403" y="8871921"/>
                </a:lnTo>
                <a:lnTo>
                  <a:pt x="0" y="8871921"/>
                </a:lnTo>
                <a:lnTo>
                  <a:pt x="0" y="0"/>
                </a:lnTo>
                <a:close/>
              </a:path>
            </a:pathLst>
          </a:custGeom>
          <a:blipFill>
            <a:blip r:embed="rId2"/>
            <a:stretch>
              <a:fillRect t="-1558" b="-1558"/>
            </a:stretch>
          </a:blipFill>
        </p:spPr>
        <p:txBody>
          <a:bodyPr/>
          <a:lstStyle/>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597952640"/>
              </p:ext>
            </p:extLst>
          </p:nvPr>
        </p:nvGraphicFramePr>
        <p:xfrm>
          <a:off x="5943600" y="9334500"/>
          <a:ext cx="5943600" cy="76200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xmlns="" val="2505660333"/>
                    </a:ext>
                  </a:extLst>
                </a:gridCol>
              </a:tblGrid>
              <a:tr h="657860">
                <a:tc>
                  <a:txBody>
                    <a:bodyPr/>
                    <a:lstStyle/>
                    <a:p>
                      <a:r>
                        <a:rPr lang="en-US" sz="4400" dirty="0" smtClean="0">
                          <a:solidFill>
                            <a:schemeClr val="tx1"/>
                          </a:solidFill>
                        </a:rPr>
                        <a:t>Persistent</a:t>
                      </a:r>
                      <a:r>
                        <a:rPr lang="en-US" sz="4400" baseline="0" dirty="0" smtClean="0">
                          <a:solidFill>
                            <a:schemeClr val="tx1"/>
                          </a:solidFill>
                        </a:rPr>
                        <a:t> modeling</a:t>
                      </a:r>
                      <a:endParaRPr lang="en-US" sz="4400" dirty="0">
                        <a:solidFill>
                          <a:schemeClr val="tx1"/>
                        </a:solidFill>
                      </a:endParaRPr>
                    </a:p>
                  </a:txBody>
                  <a:tcPr>
                    <a:solidFill>
                      <a:schemeClr val="bg2"/>
                    </a:solidFill>
                  </a:tcPr>
                </a:tc>
                <a:extLst>
                  <a:ext uri="{0D108BD9-81ED-4DB2-BD59-A6C34878D82A}">
                    <a16:rowId xmlns:a16="http://schemas.microsoft.com/office/drawing/2014/main" xmlns="" val="4211827322"/>
                  </a:ext>
                </a:extLst>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53D57"/>
        </a:solidFill>
        <a:effectLst/>
      </p:bgPr>
    </p:bg>
    <p:spTree>
      <p:nvGrpSpPr>
        <p:cNvPr id="1" name=""/>
        <p:cNvGrpSpPr/>
        <p:nvPr/>
      </p:nvGrpSpPr>
      <p:grpSpPr>
        <a:xfrm>
          <a:off x="0" y="0"/>
          <a:ext cx="0" cy="0"/>
          <a:chOff x="0" y="0"/>
          <a:chExt cx="0" cy="0"/>
        </a:xfrm>
      </p:grpSpPr>
      <p:sp>
        <p:nvSpPr>
          <p:cNvPr id="2" name="AutoShape 2"/>
          <p:cNvSpPr/>
          <p:nvPr/>
        </p:nvSpPr>
        <p:spPr>
          <a:xfrm rot="-5400000">
            <a:off x="2808851" y="3781405"/>
            <a:ext cx="6664325" cy="0"/>
          </a:xfrm>
          <a:prstGeom prst="line">
            <a:avLst/>
          </a:prstGeom>
          <a:ln w="38100" cap="flat">
            <a:solidFill>
              <a:srgbClr val="F8FBFD"/>
            </a:solidFill>
            <a:prstDash val="solid"/>
            <a:headEnd type="none" w="sm" len="sm"/>
            <a:tailEnd type="none" w="sm" len="sm"/>
          </a:ln>
        </p:spPr>
      </p:sp>
      <p:sp>
        <p:nvSpPr>
          <p:cNvPr id="3" name="AutoShape 3"/>
          <p:cNvSpPr/>
          <p:nvPr/>
        </p:nvSpPr>
        <p:spPr>
          <a:xfrm rot="-5400000">
            <a:off x="8816699" y="3781405"/>
            <a:ext cx="6664325" cy="0"/>
          </a:xfrm>
          <a:prstGeom prst="line">
            <a:avLst/>
          </a:prstGeom>
          <a:ln w="38100" cap="flat">
            <a:solidFill>
              <a:srgbClr val="F8FBFD"/>
            </a:solidFill>
            <a:prstDash val="solid"/>
            <a:headEnd type="none" w="sm" len="sm"/>
            <a:tailEnd type="none" w="sm" len="sm"/>
          </a:ln>
        </p:spPr>
      </p:sp>
      <p:sp>
        <p:nvSpPr>
          <p:cNvPr id="4" name="AutoShape 4"/>
          <p:cNvSpPr/>
          <p:nvPr/>
        </p:nvSpPr>
        <p:spPr>
          <a:xfrm rot="-2700000">
            <a:off x="-2434504" y="6813736"/>
            <a:ext cx="2839428" cy="2838872"/>
          </a:xfrm>
          <a:prstGeom prst="rect">
            <a:avLst/>
          </a:prstGeom>
          <a:solidFill>
            <a:srgbClr val="97BCC7"/>
          </a:solidFill>
        </p:spPr>
      </p:sp>
      <p:sp>
        <p:nvSpPr>
          <p:cNvPr id="5" name="AutoShape 5"/>
          <p:cNvSpPr/>
          <p:nvPr/>
        </p:nvSpPr>
        <p:spPr>
          <a:xfrm rot="-2700000">
            <a:off x="17758291" y="7703200"/>
            <a:ext cx="1950383" cy="2219235"/>
          </a:xfrm>
          <a:prstGeom prst="rect">
            <a:avLst/>
          </a:prstGeom>
          <a:solidFill>
            <a:srgbClr val="F8FBFD"/>
          </a:solidFill>
        </p:spPr>
      </p:sp>
      <p:sp>
        <p:nvSpPr>
          <p:cNvPr id="6" name="AutoShape 6"/>
          <p:cNvSpPr/>
          <p:nvPr/>
        </p:nvSpPr>
        <p:spPr>
          <a:xfrm rot="-2700000">
            <a:off x="-784646" y="9457871"/>
            <a:ext cx="2088935" cy="0"/>
          </a:xfrm>
          <a:prstGeom prst="line">
            <a:avLst/>
          </a:prstGeom>
          <a:ln w="38100" cap="flat">
            <a:solidFill>
              <a:srgbClr val="F8FBFD"/>
            </a:solidFill>
            <a:prstDash val="solid"/>
            <a:headEnd type="none" w="sm" len="sm"/>
            <a:tailEnd type="none" w="sm" len="sm"/>
          </a:ln>
        </p:spPr>
      </p:sp>
      <p:sp>
        <p:nvSpPr>
          <p:cNvPr id="7" name="AutoShape 7"/>
          <p:cNvSpPr/>
          <p:nvPr/>
        </p:nvSpPr>
        <p:spPr>
          <a:xfrm rot="2699999">
            <a:off x="16966853" y="9991271"/>
            <a:ext cx="2088935" cy="0"/>
          </a:xfrm>
          <a:prstGeom prst="line">
            <a:avLst/>
          </a:prstGeom>
          <a:ln w="38100" cap="flat">
            <a:solidFill>
              <a:srgbClr val="97BCC7"/>
            </a:solidFill>
            <a:prstDash val="solid"/>
            <a:headEnd type="none" w="sm" len="sm"/>
            <a:tailEnd type="none" w="sm" len="sm"/>
          </a:ln>
        </p:spPr>
      </p:sp>
      <p:sp>
        <p:nvSpPr>
          <p:cNvPr id="8" name="Freeform 8"/>
          <p:cNvSpPr/>
          <p:nvPr/>
        </p:nvSpPr>
        <p:spPr>
          <a:xfrm>
            <a:off x="1413964" y="851133"/>
            <a:ext cx="4203174" cy="5944578"/>
          </a:xfrm>
          <a:custGeom>
            <a:avLst/>
            <a:gdLst/>
            <a:ahLst/>
            <a:cxnLst/>
            <a:rect l="l" t="t" r="r" b="b"/>
            <a:pathLst>
              <a:path w="4203174" h="5944578">
                <a:moveTo>
                  <a:pt x="0" y="0"/>
                </a:moveTo>
                <a:lnTo>
                  <a:pt x="4203175" y="0"/>
                </a:lnTo>
                <a:lnTo>
                  <a:pt x="4203175" y="5944577"/>
                </a:lnTo>
                <a:lnTo>
                  <a:pt x="0" y="5944577"/>
                </a:lnTo>
                <a:lnTo>
                  <a:pt x="0" y="0"/>
                </a:lnTo>
                <a:close/>
              </a:path>
            </a:pathLst>
          </a:custGeom>
          <a:blipFill>
            <a:blip r:embed="rId2"/>
            <a:stretch>
              <a:fillRect t="-11064" b="-11064"/>
            </a:stretch>
          </a:blipFill>
        </p:spPr>
      </p:sp>
      <p:sp>
        <p:nvSpPr>
          <p:cNvPr id="9" name="Freeform 9"/>
          <p:cNvSpPr/>
          <p:nvPr/>
        </p:nvSpPr>
        <p:spPr>
          <a:xfrm>
            <a:off x="7163234" y="851133"/>
            <a:ext cx="4011122" cy="5944578"/>
          </a:xfrm>
          <a:custGeom>
            <a:avLst/>
            <a:gdLst/>
            <a:ahLst/>
            <a:cxnLst/>
            <a:rect l="l" t="t" r="r" b="b"/>
            <a:pathLst>
              <a:path w="3236342" h="5944578">
                <a:moveTo>
                  <a:pt x="0" y="0"/>
                </a:moveTo>
                <a:lnTo>
                  <a:pt x="3236341" y="0"/>
                </a:lnTo>
                <a:lnTo>
                  <a:pt x="3236341" y="5944577"/>
                </a:lnTo>
                <a:lnTo>
                  <a:pt x="0" y="5944577"/>
                </a:lnTo>
                <a:lnTo>
                  <a:pt x="0" y="0"/>
                </a:lnTo>
                <a:close/>
              </a:path>
            </a:pathLst>
          </a:custGeom>
          <a:blipFill>
            <a:blip r:embed="rId3"/>
            <a:stretch>
              <a:fillRect/>
            </a:stretch>
          </a:blipFill>
        </p:spPr>
      </p:sp>
      <p:sp>
        <p:nvSpPr>
          <p:cNvPr id="10" name="Freeform 10"/>
          <p:cNvSpPr/>
          <p:nvPr/>
        </p:nvSpPr>
        <p:spPr>
          <a:xfrm>
            <a:off x="12801601" y="851133"/>
            <a:ext cx="3200400" cy="5944578"/>
          </a:xfrm>
          <a:custGeom>
            <a:avLst/>
            <a:gdLst/>
            <a:ahLst/>
            <a:cxnLst/>
            <a:rect l="l" t="t" r="r" b="b"/>
            <a:pathLst>
              <a:path w="3161091" h="5944578">
                <a:moveTo>
                  <a:pt x="0" y="0"/>
                </a:moveTo>
                <a:lnTo>
                  <a:pt x="3161092" y="0"/>
                </a:lnTo>
                <a:lnTo>
                  <a:pt x="3161092" y="5944577"/>
                </a:lnTo>
                <a:lnTo>
                  <a:pt x="0" y="5944577"/>
                </a:lnTo>
                <a:lnTo>
                  <a:pt x="0" y="0"/>
                </a:lnTo>
                <a:close/>
              </a:path>
            </a:pathLst>
          </a:custGeom>
          <a:blipFill>
            <a:blip r:embed="rId4"/>
            <a:stretch>
              <a:fillRect/>
            </a:stretch>
          </a:blipFill>
        </p:spPr>
      </p:sp>
      <p:sp>
        <p:nvSpPr>
          <p:cNvPr id="11" name="TextBox 11"/>
          <p:cNvSpPr txBox="1"/>
          <p:nvPr/>
        </p:nvSpPr>
        <p:spPr>
          <a:xfrm>
            <a:off x="2003541" y="7339013"/>
            <a:ext cx="14280917" cy="2743200"/>
          </a:xfrm>
          <a:prstGeom prst="rect">
            <a:avLst/>
          </a:prstGeom>
        </p:spPr>
        <p:txBody>
          <a:bodyPr lIns="0" tIns="0" rIns="0" bIns="0" rtlCol="0" anchor="t">
            <a:spAutoFit/>
          </a:bodyPr>
          <a:lstStyle/>
          <a:p>
            <a:pPr algn="ctr">
              <a:lnSpc>
                <a:spcPts val="4200"/>
              </a:lnSpc>
            </a:pPr>
            <a:r>
              <a:rPr lang="en-US" sz="3500" spc="35">
                <a:solidFill>
                  <a:srgbClr val="F8FBFD"/>
                </a:solidFill>
                <a:latin typeface="Montserrat Classic Bold"/>
              </a:rPr>
              <a:t>User Interface design</a:t>
            </a:r>
          </a:p>
          <a:p>
            <a:pPr algn="ctr">
              <a:lnSpc>
                <a:spcPts val="3240"/>
              </a:lnSpc>
            </a:pPr>
            <a:r>
              <a:rPr lang="en-US" sz="2700" spc="27">
                <a:solidFill>
                  <a:srgbClr val="F8FBFD"/>
                </a:solidFill>
                <a:latin typeface="Montserrat Classic"/>
              </a:rPr>
              <a:t>User interface modeling is to indicate the surface that can be used by user and the system to communicate to each other. In this system users will interact with the system through the above user interfaces.</a:t>
            </a:r>
          </a:p>
          <a:p>
            <a:pPr algn="ctr">
              <a:lnSpc>
                <a:spcPts val="7680"/>
              </a:lnSpc>
            </a:pPr>
            <a:endParaRPr lang="en-US" sz="2700" spc="27">
              <a:solidFill>
                <a:srgbClr val="F8FBFD"/>
              </a:solidFill>
              <a:latin typeface="Montserrat Classic"/>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53D57"/>
        </a:solidFill>
        <a:effectLst/>
      </p:bgPr>
    </p:bg>
    <p:spTree>
      <p:nvGrpSpPr>
        <p:cNvPr id="1" name=""/>
        <p:cNvGrpSpPr/>
        <p:nvPr/>
      </p:nvGrpSpPr>
      <p:grpSpPr>
        <a:xfrm>
          <a:off x="0" y="0"/>
          <a:ext cx="0" cy="0"/>
          <a:chOff x="0" y="0"/>
          <a:chExt cx="0" cy="0"/>
        </a:xfrm>
      </p:grpSpPr>
      <p:sp>
        <p:nvSpPr>
          <p:cNvPr id="2" name="AutoShape 2"/>
          <p:cNvSpPr/>
          <p:nvPr/>
        </p:nvSpPr>
        <p:spPr>
          <a:xfrm rot="-2700000">
            <a:off x="10602289" y="-6365928"/>
            <a:ext cx="8655894" cy="17276940"/>
          </a:xfrm>
          <a:prstGeom prst="rect">
            <a:avLst/>
          </a:prstGeom>
          <a:solidFill>
            <a:srgbClr val="F8FBFD"/>
          </a:solidFill>
        </p:spPr>
      </p:sp>
      <p:sp>
        <p:nvSpPr>
          <p:cNvPr id="3" name="TextBox 3"/>
          <p:cNvSpPr txBox="1"/>
          <p:nvPr/>
        </p:nvSpPr>
        <p:spPr>
          <a:xfrm>
            <a:off x="9633458" y="1019175"/>
            <a:ext cx="7625842" cy="1228427"/>
          </a:xfrm>
          <a:prstGeom prst="rect">
            <a:avLst/>
          </a:prstGeom>
        </p:spPr>
        <p:txBody>
          <a:bodyPr lIns="0" tIns="0" rIns="0" bIns="0" rtlCol="0" anchor="t">
            <a:spAutoFit/>
          </a:bodyPr>
          <a:lstStyle/>
          <a:p>
            <a:pPr algn="r">
              <a:lnSpc>
                <a:spcPts val="9600"/>
              </a:lnSpc>
            </a:pPr>
            <a:r>
              <a:rPr lang="en-US" sz="8000" spc="-80">
                <a:solidFill>
                  <a:srgbClr val="053D57"/>
                </a:solidFill>
                <a:latin typeface="Montserrat Classic Bold"/>
              </a:rPr>
              <a:t>Contents</a:t>
            </a:r>
          </a:p>
        </p:txBody>
      </p:sp>
      <p:grpSp>
        <p:nvGrpSpPr>
          <p:cNvPr id="4" name="Group 4"/>
          <p:cNvGrpSpPr/>
          <p:nvPr/>
        </p:nvGrpSpPr>
        <p:grpSpPr>
          <a:xfrm>
            <a:off x="683643" y="3028416"/>
            <a:ext cx="9622807" cy="3839050"/>
            <a:chOff x="0" y="574927"/>
            <a:chExt cx="12830409" cy="3952706"/>
          </a:xfrm>
        </p:grpSpPr>
        <p:sp>
          <p:nvSpPr>
            <p:cNvPr id="5" name="TextBox 5"/>
            <p:cNvSpPr txBox="1"/>
            <p:nvPr/>
          </p:nvSpPr>
          <p:spPr>
            <a:xfrm>
              <a:off x="2339676" y="574927"/>
              <a:ext cx="10490733" cy="839391"/>
            </a:xfrm>
            <a:prstGeom prst="rect">
              <a:avLst/>
            </a:prstGeom>
          </p:spPr>
          <p:txBody>
            <a:bodyPr lIns="0" tIns="0" rIns="0" bIns="0" rtlCol="0" anchor="t">
              <a:spAutoFit/>
            </a:bodyPr>
            <a:lstStyle/>
            <a:p>
              <a:pPr algn="l">
                <a:lnSpc>
                  <a:spcPts val="5039"/>
                </a:lnSpc>
              </a:pPr>
              <a:r>
                <a:rPr lang="en-US" sz="4199" dirty="0">
                  <a:solidFill>
                    <a:srgbClr val="97BCC7"/>
                  </a:solidFill>
                  <a:latin typeface="Montserrat Classic Bold"/>
                </a:rPr>
                <a:t>Contents</a:t>
              </a:r>
            </a:p>
          </p:txBody>
        </p:sp>
        <p:sp>
          <p:nvSpPr>
            <p:cNvPr id="7" name="TextBox 7"/>
            <p:cNvSpPr txBox="1"/>
            <p:nvPr/>
          </p:nvSpPr>
          <p:spPr>
            <a:xfrm>
              <a:off x="0" y="1728453"/>
              <a:ext cx="10691057" cy="2799180"/>
            </a:xfrm>
            <a:prstGeom prst="rect">
              <a:avLst/>
            </a:prstGeom>
          </p:spPr>
          <p:txBody>
            <a:bodyPr wrap="square" lIns="0" tIns="0" rIns="0" bIns="0" rtlCol="0" anchor="t">
              <a:spAutoFit/>
            </a:bodyPr>
            <a:lstStyle/>
            <a:p>
              <a:pPr algn="l">
                <a:lnSpc>
                  <a:spcPts val="5320"/>
                </a:lnSpc>
              </a:pPr>
              <a:r>
                <a:rPr lang="en-US" sz="3800" dirty="0" smtClean="0">
                  <a:solidFill>
                    <a:srgbClr val="F8FBFD"/>
                  </a:solidFill>
                  <a:latin typeface="Montserrat Light"/>
                </a:rPr>
                <a:t> 1.  Statement of problem</a:t>
              </a:r>
            </a:p>
            <a:p>
              <a:pPr algn="l">
                <a:lnSpc>
                  <a:spcPts val="5320"/>
                </a:lnSpc>
              </a:pPr>
              <a:r>
                <a:rPr lang="en-US" sz="3800" dirty="0" smtClean="0">
                  <a:solidFill>
                    <a:srgbClr val="F8FBFD"/>
                  </a:solidFill>
                  <a:latin typeface="Montserrat Light"/>
                </a:rPr>
                <a:t>2 . Objective </a:t>
              </a:r>
              <a:r>
                <a:rPr lang="en-US" sz="3800" dirty="0">
                  <a:solidFill>
                    <a:srgbClr val="F8FBFD"/>
                  </a:solidFill>
                  <a:latin typeface="Montserrat Light"/>
                </a:rPr>
                <a:t>of the </a:t>
              </a:r>
              <a:r>
                <a:rPr lang="en-US" sz="3800" dirty="0" smtClean="0">
                  <a:solidFill>
                    <a:srgbClr val="F8FBFD"/>
                  </a:solidFill>
                  <a:latin typeface="Montserrat Light"/>
                </a:rPr>
                <a:t>project</a:t>
              </a:r>
            </a:p>
            <a:p>
              <a:pPr>
                <a:lnSpc>
                  <a:spcPts val="5320"/>
                </a:lnSpc>
              </a:pPr>
              <a:r>
                <a:rPr lang="en-US" sz="3800" dirty="0">
                  <a:solidFill>
                    <a:srgbClr val="F8FBFD"/>
                  </a:solidFill>
                  <a:latin typeface="Montserrat Light"/>
                </a:rPr>
                <a:t>3 . Design</a:t>
              </a:r>
            </a:p>
            <a:p>
              <a:pPr algn="l">
                <a:lnSpc>
                  <a:spcPts val="5320"/>
                </a:lnSpc>
              </a:pPr>
              <a:endParaRPr lang="en-US" sz="3800" dirty="0">
                <a:solidFill>
                  <a:srgbClr val="F8FBFD"/>
                </a:solidFill>
                <a:latin typeface="Montserrat Light"/>
              </a:endParaRPr>
            </a:p>
          </p:txBody>
        </p:sp>
      </p:grpSp>
      <p:sp>
        <p:nvSpPr>
          <p:cNvPr id="9" name="AutoShape 9"/>
          <p:cNvSpPr/>
          <p:nvPr/>
        </p:nvSpPr>
        <p:spPr>
          <a:xfrm rot="-2700000">
            <a:off x="14294067" y="7990262"/>
            <a:ext cx="5930465" cy="6072282"/>
          </a:xfrm>
          <a:prstGeom prst="rect">
            <a:avLst/>
          </a:prstGeom>
          <a:solidFill>
            <a:srgbClr val="97BCC7"/>
          </a:solidFill>
        </p:spPr>
      </p:sp>
      <p:sp>
        <p:nvSpPr>
          <p:cNvPr id="10" name="AutoShape 10"/>
          <p:cNvSpPr/>
          <p:nvPr/>
        </p:nvSpPr>
        <p:spPr>
          <a:xfrm rot="2699999">
            <a:off x="4150752" y="1883394"/>
            <a:ext cx="5544502" cy="0"/>
          </a:xfrm>
          <a:prstGeom prst="line">
            <a:avLst/>
          </a:prstGeom>
          <a:ln w="38100" cap="flat">
            <a:solidFill>
              <a:srgbClr val="F8FBFD"/>
            </a:solidFill>
            <a:prstDash val="solid"/>
            <a:headEnd type="none" w="sm" len="sm"/>
            <a:tailEnd type="none" w="sm" len="sm"/>
          </a:ln>
        </p:spPr>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8FBFD"/>
        </a:solidFill>
        <a:effectLst/>
      </p:bgPr>
    </p:bg>
    <p:spTree>
      <p:nvGrpSpPr>
        <p:cNvPr id="1" name=""/>
        <p:cNvGrpSpPr/>
        <p:nvPr/>
      </p:nvGrpSpPr>
      <p:grpSpPr>
        <a:xfrm>
          <a:off x="0" y="0"/>
          <a:ext cx="0" cy="0"/>
          <a:chOff x="0" y="0"/>
          <a:chExt cx="0" cy="0"/>
        </a:xfrm>
      </p:grpSpPr>
      <p:sp>
        <p:nvSpPr>
          <p:cNvPr id="2" name="AutoShape 2"/>
          <p:cNvSpPr/>
          <p:nvPr/>
        </p:nvSpPr>
        <p:spPr>
          <a:xfrm rot="-2700000">
            <a:off x="13552506" y="-2178547"/>
            <a:ext cx="3405260" cy="3404594"/>
          </a:xfrm>
          <a:prstGeom prst="rect">
            <a:avLst/>
          </a:prstGeom>
          <a:solidFill>
            <a:srgbClr val="97BCC7"/>
          </a:solidFill>
        </p:spPr>
      </p:sp>
      <p:sp>
        <p:nvSpPr>
          <p:cNvPr id="3" name="AutoShape 3"/>
          <p:cNvSpPr/>
          <p:nvPr/>
        </p:nvSpPr>
        <p:spPr>
          <a:xfrm rot="-2700000">
            <a:off x="-2264276" y="6335393"/>
            <a:ext cx="7904761" cy="7903215"/>
          </a:xfrm>
          <a:prstGeom prst="rect">
            <a:avLst/>
          </a:prstGeom>
          <a:solidFill>
            <a:srgbClr val="97BCC7"/>
          </a:solidFill>
        </p:spPr>
      </p:sp>
      <p:sp>
        <p:nvSpPr>
          <p:cNvPr id="4" name="AutoShape 4"/>
          <p:cNvSpPr/>
          <p:nvPr/>
        </p:nvSpPr>
        <p:spPr>
          <a:xfrm rot="8099999">
            <a:off x="15285710" y="129100"/>
            <a:ext cx="5544502" cy="0"/>
          </a:xfrm>
          <a:prstGeom prst="line">
            <a:avLst/>
          </a:prstGeom>
          <a:ln w="38100" cap="flat">
            <a:solidFill>
              <a:srgbClr val="053D57"/>
            </a:solidFill>
            <a:prstDash val="solid"/>
            <a:headEnd type="none" w="sm" len="sm"/>
            <a:tailEnd type="none" w="sm" len="sm"/>
          </a:ln>
        </p:spPr>
      </p:sp>
      <p:sp>
        <p:nvSpPr>
          <p:cNvPr id="5" name="AutoShape 5"/>
          <p:cNvSpPr/>
          <p:nvPr/>
        </p:nvSpPr>
        <p:spPr>
          <a:xfrm rot="2700000">
            <a:off x="1538532" y="7952727"/>
            <a:ext cx="9221437" cy="0"/>
          </a:xfrm>
          <a:prstGeom prst="line">
            <a:avLst/>
          </a:prstGeom>
          <a:ln w="38100" cap="flat">
            <a:solidFill>
              <a:srgbClr val="053D57"/>
            </a:solidFill>
            <a:prstDash val="solid"/>
            <a:headEnd type="none" w="sm" len="sm"/>
            <a:tailEnd type="none" w="sm" len="sm"/>
          </a:ln>
        </p:spPr>
      </p:sp>
      <p:pic>
        <p:nvPicPr>
          <p:cNvPr id="7" name="Picture 6"/>
          <p:cNvPicPr>
            <a:picLocks noChangeAspect="1"/>
          </p:cNvPicPr>
          <p:nvPr/>
        </p:nvPicPr>
        <p:blipFill>
          <a:blip r:embed="rId2"/>
          <a:stretch>
            <a:fillRect/>
          </a:stretch>
        </p:blipFill>
        <p:spPr>
          <a:xfrm>
            <a:off x="1066800" y="571500"/>
            <a:ext cx="15902252" cy="868680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2700000">
            <a:off x="13639388" y="-5407743"/>
            <a:ext cx="6665510" cy="6664206"/>
          </a:xfrm>
          <a:prstGeom prst="rect">
            <a:avLst/>
          </a:prstGeom>
          <a:solidFill>
            <a:srgbClr val="97BCC7"/>
          </a:solidFill>
        </p:spPr>
      </p:sp>
      <p:sp>
        <p:nvSpPr>
          <p:cNvPr id="3" name="AutoShape 3"/>
          <p:cNvSpPr/>
          <p:nvPr/>
        </p:nvSpPr>
        <p:spPr>
          <a:xfrm rot="-2700000">
            <a:off x="-1631245" y="8400029"/>
            <a:ext cx="4725548" cy="4724623"/>
          </a:xfrm>
          <a:prstGeom prst="rect">
            <a:avLst/>
          </a:prstGeom>
          <a:solidFill>
            <a:srgbClr val="F8FBFD"/>
          </a:solidFill>
        </p:spPr>
      </p:sp>
      <p:sp>
        <p:nvSpPr>
          <p:cNvPr id="4" name="AutoShape 4"/>
          <p:cNvSpPr/>
          <p:nvPr/>
        </p:nvSpPr>
        <p:spPr>
          <a:xfrm rot="2699999">
            <a:off x="10922066" y="257629"/>
            <a:ext cx="5544502" cy="0"/>
          </a:xfrm>
          <a:prstGeom prst="line">
            <a:avLst/>
          </a:prstGeom>
          <a:ln w="38100" cap="flat">
            <a:solidFill>
              <a:srgbClr val="F8FBFD"/>
            </a:solidFill>
            <a:prstDash val="solid"/>
            <a:headEnd type="none" w="sm" len="sm"/>
            <a:tailEnd type="none" w="sm" len="sm"/>
          </a:ln>
        </p:spPr>
      </p:sp>
      <p:grpSp>
        <p:nvGrpSpPr>
          <p:cNvPr id="5" name="Group 5"/>
          <p:cNvGrpSpPr/>
          <p:nvPr/>
        </p:nvGrpSpPr>
        <p:grpSpPr>
          <a:xfrm>
            <a:off x="2619936" y="6647519"/>
            <a:ext cx="13048128" cy="2003266"/>
            <a:chOff x="0" y="0"/>
            <a:chExt cx="17397504" cy="2671022"/>
          </a:xfrm>
        </p:grpSpPr>
        <p:sp>
          <p:nvSpPr>
            <p:cNvPr id="6" name="TextBox 6"/>
            <p:cNvSpPr txBox="1"/>
            <p:nvPr/>
          </p:nvSpPr>
          <p:spPr>
            <a:xfrm>
              <a:off x="0" y="0"/>
              <a:ext cx="17397504" cy="1285875"/>
            </a:xfrm>
            <a:prstGeom prst="rect">
              <a:avLst/>
            </a:prstGeom>
          </p:spPr>
          <p:txBody>
            <a:bodyPr lIns="0" tIns="0" rIns="0" bIns="0" rtlCol="0" anchor="t">
              <a:spAutoFit/>
            </a:bodyPr>
            <a:lstStyle/>
            <a:p>
              <a:pPr algn="ctr">
                <a:lnSpc>
                  <a:spcPts val="7680"/>
                </a:lnSpc>
              </a:pPr>
              <a:r>
                <a:rPr lang="en-US" sz="6400" spc="64">
                  <a:solidFill>
                    <a:srgbClr val="F8FBFD"/>
                  </a:solidFill>
                  <a:latin typeface="Montserrat Classic Bold"/>
                </a:rPr>
                <a:t>ANNUAL COMPANY OUTING</a:t>
              </a:r>
            </a:p>
          </p:txBody>
        </p:sp>
        <p:sp>
          <p:nvSpPr>
            <p:cNvPr id="7" name="TextBox 7"/>
            <p:cNvSpPr txBox="1"/>
            <p:nvPr/>
          </p:nvSpPr>
          <p:spPr>
            <a:xfrm>
              <a:off x="1395985" y="1492250"/>
              <a:ext cx="14605533" cy="1178772"/>
            </a:xfrm>
            <a:prstGeom prst="rect">
              <a:avLst/>
            </a:prstGeom>
          </p:spPr>
          <p:txBody>
            <a:bodyPr lIns="0" tIns="0" rIns="0" bIns="0" rtlCol="0" anchor="t">
              <a:spAutoFit/>
            </a:bodyPr>
            <a:lstStyle/>
            <a:p>
              <a:pPr algn="ctr">
                <a:lnSpc>
                  <a:spcPts val="3640"/>
                </a:lnSpc>
              </a:pPr>
              <a:r>
                <a:rPr lang="en-US" sz="2600">
                  <a:solidFill>
                    <a:srgbClr val="F8FBFD"/>
                  </a:solidFill>
                  <a:latin typeface="Montserrat Light"/>
                </a:rPr>
                <a:t>Presentations are communication tools that can be used</a:t>
              </a:r>
            </a:p>
            <a:p>
              <a:pPr algn="ctr">
                <a:lnSpc>
                  <a:spcPts val="3640"/>
                </a:lnSpc>
              </a:pPr>
              <a:r>
                <a:rPr lang="en-US" sz="2600">
                  <a:solidFill>
                    <a:srgbClr val="F8FBFD"/>
                  </a:solidFill>
                  <a:latin typeface="Montserrat Light"/>
                </a:rPr>
                <a:t>as demonstrations, lectures, speeches, and more.</a:t>
              </a:r>
            </a:p>
          </p:txBody>
        </p:sp>
      </p:grpSp>
      <p:sp>
        <p:nvSpPr>
          <p:cNvPr id="8" name="AutoShape 8"/>
          <p:cNvSpPr/>
          <p:nvPr/>
        </p:nvSpPr>
        <p:spPr>
          <a:xfrm rot="2699999">
            <a:off x="16966853" y="9991271"/>
            <a:ext cx="2088935" cy="0"/>
          </a:xfrm>
          <a:prstGeom prst="line">
            <a:avLst/>
          </a:prstGeom>
          <a:ln w="38100" cap="flat">
            <a:solidFill>
              <a:srgbClr val="F8FBFD"/>
            </a:solidFill>
            <a:prstDash val="solid"/>
            <a:headEnd type="none" w="sm" len="sm"/>
            <a:tailEnd type="none" w="sm" len="sm"/>
          </a:ln>
        </p:spPr>
      </p:sp>
      <p:sp>
        <p:nvSpPr>
          <p:cNvPr id="9" name="AutoShape 9"/>
          <p:cNvSpPr/>
          <p:nvPr/>
        </p:nvSpPr>
        <p:spPr>
          <a:xfrm rot="2699999">
            <a:off x="-767788" y="257629"/>
            <a:ext cx="2088935" cy="0"/>
          </a:xfrm>
          <a:prstGeom prst="line">
            <a:avLst/>
          </a:prstGeom>
          <a:ln w="38100" cap="flat">
            <a:solidFill>
              <a:srgbClr val="F8FBFD"/>
            </a:solidFill>
            <a:prstDash val="solid"/>
            <a:headEnd type="none" w="sm" len="sm"/>
            <a:tailEnd type="none" w="sm" len="sm"/>
          </a:ln>
        </p:spPr>
      </p:sp>
      <p:sp>
        <p:nvSpPr>
          <p:cNvPr id="10" name="TextBox 10"/>
          <p:cNvSpPr txBox="1"/>
          <p:nvPr/>
        </p:nvSpPr>
        <p:spPr>
          <a:xfrm>
            <a:off x="2868489" y="2629507"/>
            <a:ext cx="13411200" cy="5059590"/>
          </a:xfrm>
          <a:prstGeom prst="rect">
            <a:avLst/>
          </a:prstGeom>
          <a:solidFill>
            <a:schemeClr val="accent5">
              <a:lumMod val="40000"/>
              <a:lumOff val="60000"/>
            </a:schemeClr>
          </a:solidFill>
        </p:spPr>
        <p:txBody>
          <a:bodyPr wrap="square" lIns="0" tIns="0" rIns="0" bIns="0" rtlCol="0" anchor="t">
            <a:spAutoFit/>
          </a:bodyPr>
          <a:lstStyle/>
          <a:p>
            <a:pPr algn="ctr">
              <a:lnSpc>
                <a:spcPts val="5319"/>
              </a:lnSpc>
              <a:spcBef>
                <a:spcPct val="0"/>
              </a:spcBef>
            </a:pPr>
            <a:r>
              <a:rPr lang="en-US" sz="3799" spc="265" dirty="0">
                <a:solidFill>
                  <a:srgbClr val="000000"/>
                </a:solidFill>
                <a:latin typeface="Montserrat Classic Bold"/>
              </a:rPr>
              <a:t>Hardware software acquisitions </a:t>
            </a:r>
            <a:endParaRPr lang="en-US" sz="3799" spc="265" dirty="0" smtClean="0">
              <a:solidFill>
                <a:srgbClr val="000000"/>
              </a:solidFill>
              <a:latin typeface="Montserrat Classic Bold"/>
            </a:endParaRPr>
          </a:p>
          <a:p>
            <a:pPr algn="ctr">
              <a:lnSpc>
                <a:spcPts val="5319"/>
              </a:lnSpc>
              <a:spcBef>
                <a:spcPct val="0"/>
              </a:spcBef>
            </a:pPr>
            <a:endParaRPr lang="en-US" sz="3799" spc="265" dirty="0">
              <a:solidFill>
                <a:srgbClr val="000000"/>
              </a:solidFill>
              <a:latin typeface="Montserrat Classic Bold"/>
            </a:endParaRPr>
          </a:p>
          <a:p>
            <a:pPr algn="just">
              <a:lnSpc>
                <a:spcPts val="4899"/>
              </a:lnSpc>
              <a:spcBef>
                <a:spcPct val="0"/>
              </a:spcBef>
            </a:pPr>
            <a:r>
              <a:rPr lang="en-US" sz="3499" spc="244" dirty="0">
                <a:solidFill>
                  <a:srgbClr val="000000"/>
                </a:solidFill>
                <a:latin typeface="Montserrat Classic"/>
              </a:rPr>
              <a:t>involves selecting and procuring hardware components and acquiring software tools such as  databases and applications, essential for coding, testing, and deployment.</a:t>
            </a:r>
          </a:p>
          <a:p>
            <a:pPr algn="just">
              <a:lnSpc>
                <a:spcPts val="4899"/>
              </a:lnSpc>
              <a:spcBef>
                <a:spcPct val="0"/>
              </a:spcBef>
            </a:pPr>
            <a:r>
              <a:rPr lang="en-US" sz="3499" spc="244" dirty="0">
                <a:solidFill>
                  <a:srgbClr val="000000"/>
                </a:solidFill>
                <a:latin typeface="Montserrat Classic"/>
              </a:rPr>
              <a:t>For the project implementation, we used the following hardware’s and software’s.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352800" y="1485900"/>
            <a:ext cx="12306300" cy="6771084"/>
          </a:xfrm>
          <a:prstGeom prst="rect">
            <a:avLst/>
          </a:prstGeom>
          <a:solidFill>
            <a:schemeClr val="accent5">
              <a:lumMod val="40000"/>
              <a:lumOff val="60000"/>
            </a:schemeClr>
          </a:solidFill>
        </p:spPr>
        <p:txBody>
          <a:bodyPr wrap="square" lIns="0" tIns="0" rIns="0" bIns="0" rtlCol="0" anchor="t">
            <a:spAutoFit/>
          </a:bodyPr>
          <a:lstStyle/>
          <a:p>
            <a:pPr algn="ctr">
              <a:lnSpc>
                <a:spcPts val="4817"/>
              </a:lnSpc>
              <a:spcBef>
                <a:spcPct val="0"/>
              </a:spcBef>
            </a:pPr>
            <a:endParaRPr dirty="0"/>
          </a:p>
          <a:p>
            <a:pPr algn="ctr">
              <a:lnSpc>
                <a:spcPts val="4817"/>
              </a:lnSpc>
              <a:spcBef>
                <a:spcPct val="0"/>
              </a:spcBef>
            </a:pPr>
            <a:r>
              <a:rPr lang="en-US" sz="3441" spc="240" dirty="0" smtClean="0">
                <a:solidFill>
                  <a:srgbClr val="000000"/>
                </a:solidFill>
                <a:latin typeface="Montserrat Classic"/>
              </a:rPr>
              <a:t>hardware’s we used are:</a:t>
            </a:r>
          </a:p>
          <a:p>
            <a:pPr marL="742975" lvl="1" indent="-371487" algn="l">
              <a:lnSpc>
                <a:spcPts val="4817"/>
              </a:lnSpc>
              <a:buFont typeface="Arial"/>
              <a:buChar char="•"/>
            </a:pPr>
            <a:r>
              <a:rPr lang="en-US" sz="3441" spc="240" dirty="0" smtClean="0">
                <a:solidFill>
                  <a:srgbClr val="000000"/>
                </a:solidFill>
                <a:latin typeface="Montserrat Classic"/>
              </a:rPr>
              <a:t>Computers</a:t>
            </a:r>
          </a:p>
          <a:p>
            <a:pPr marL="742975" lvl="1" indent="-371487" algn="l">
              <a:lnSpc>
                <a:spcPts val="4817"/>
              </a:lnSpc>
              <a:spcBef>
                <a:spcPct val="0"/>
              </a:spcBef>
              <a:buFont typeface="Arial"/>
              <a:buChar char="•"/>
            </a:pPr>
            <a:r>
              <a:rPr lang="en-US" sz="3441" spc="240" dirty="0" smtClean="0">
                <a:solidFill>
                  <a:srgbClr val="000000"/>
                </a:solidFill>
                <a:latin typeface="Montserrat Classic"/>
              </a:rPr>
              <a:t>mobile </a:t>
            </a:r>
            <a:r>
              <a:rPr lang="en-US" sz="3441" spc="240" dirty="0">
                <a:solidFill>
                  <a:srgbClr val="000000"/>
                </a:solidFill>
                <a:latin typeface="Montserrat Classic"/>
              </a:rPr>
              <a:t>phones</a:t>
            </a:r>
          </a:p>
          <a:p>
            <a:pPr marL="742975" lvl="1" indent="-371487" algn="l">
              <a:lnSpc>
                <a:spcPts val="4817"/>
              </a:lnSpc>
              <a:spcBef>
                <a:spcPct val="0"/>
              </a:spcBef>
              <a:buFont typeface="Arial"/>
              <a:buChar char="•"/>
            </a:pPr>
            <a:r>
              <a:rPr lang="en-US" sz="3441" spc="240" dirty="0">
                <a:solidFill>
                  <a:srgbClr val="000000"/>
                </a:solidFill>
                <a:latin typeface="Montserrat Classic"/>
              </a:rPr>
              <a:t>Flash</a:t>
            </a:r>
          </a:p>
          <a:p>
            <a:pPr algn="ctr">
              <a:lnSpc>
                <a:spcPts val="4817"/>
              </a:lnSpc>
              <a:spcBef>
                <a:spcPct val="0"/>
              </a:spcBef>
            </a:pPr>
            <a:r>
              <a:rPr lang="en-US" sz="3441" spc="240" dirty="0" smtClean="0">
                <a:solidFill>
                  <a:srgbClr val="000000"/>
                </a:solidFill>
                <a:latin typeface="Montserrat Classic"/>
              </a:rPr>
              <a:t>software’s we used are:</a:t>
            </a:r>
            <a:endParaRPr lang="en-US" sz="3441" spc="240" dirty="0">
              <a:solidFill>
                <a:srgbClr val="000000"/>
              </a:solidFill>
              <a:latin typeface="Montserrat Classic"/>
            </a:endParaRPr>
          </a:p>
          <a:p>
            <a:pPr marL="742975" lvl="1" indent="-371487" algn="l">
              <a:lnSpc>
                <a:spcPts val="4817"/>
              </a:lnSpc>
              <a:buFont typeface="Arial"/>
              <a:buChar char="•"/>
            </a:pPr>
            <a:r>
              <a:rPr lang="en-US" sz="3441" spc="240" dirty="0">
                <a:solidFill>
                  <a:srgbClr val="000000"/>
                </a:solidFill>
                <a:latin typeface="Montserrat Classic"/>
              </a:rPr>
              <a:t>Flutter Framework for front-end development.</a:t>
            </a:r>
          </a:p>
          <a:p>
            <a:pPr marL="742975" lvl="1" indent="-371487" algn="l">
              <a:lnSpc>
                <a:spcPts val="4817"/>
              </a:lnSpc>
              <a:spcBef>
                <a:spcPct val="0"/>
              </a:spcBef>
              <a:buFont typeface="Arial"/>
              <a:buChar char="•"/>
            </a:pPr>
            <a:r>
              <a:rPr lang="en-US" sz="3441" spc="240" dirty="0" err="1">
                <a:solidFill>
                  <a:srgbClr val="000000"/>
                </a:solidFill>
                <a:latin typeface="Montserrat Classic"/>
              </a:rPr>
              <a:t>Laravel</a:t>
            </a:r>
            <a:r>
              <a:rPr lang="en-US" sz="3441" spc="240" dirty="0">
                <a:solidFill>
                  <a:srgbClr val="000000"/>
                </a:solidFill>
                <a:latin typeface="Montserrat Classic"/>
              </a:rPr>
              <a:t> for back-end development </a:t>
            </a:r>
          </a:p>
          <a:p>
            <a:pPr marL="742975" lvl="1" indent="-371487" algn="l">
              <a:lnSpc>
                <a:spcPts val="4817"/>
              </a:lnSpc>
              <a:spcBef>
                <a:spcPct val="0"/>
              </a:spcBef>
              <a:buFont typeface="Arial"/>
              <a:buChar char="•"/>
            </a:pPr>
            <a:r>
              <a:rPr lang="en-US" sz="3441" spc="240" dirty="0">
                <a:solidFill>
                  <a:srgbClr val="000000"/>
                </a:solidFill>
                <a:latin typeface="Montserrat Classic"/>
              </a:rPr>
              <a:t>SQL for handling a database operation</a:t>
            </a:r>
          </a:p>
          <a:p>
            <a:pPr marL="742975" lvl="1" indent="-371487" algn="l">
              <a:lnSpc>
                <a:spcPts val="4817"/>
              </a:lnSpc>
              <a:spcBef>
                <a:spcPct val="0"/>
              </a:spcBef>
              <a:buFont typeface="Arial"/>
              <a:buChar char="•"/>
            </a:pPr>
            <a:r>
              <a:rPr lang="en-US" sz="3441" spc="240" dirty="0">
                <a:solidFill>
                  <a:srgbClr val="000000"/>
                </a:solidFill>
                <a:latin typeface="Montserrat Classic"/>
              </a:rPr>
              <a:t>MS word 2019:for preparing documentation</a:t>
            </a:r>
          </a:p>
          <a:p>
            <a:pPr marL="742975" lvl="1" indent="-371487" algn="l">
              <a:lnSpc>
                <a:spcPts val="4817"/>
              </a:lnSpc>
              <a:spcBef>
                <a:spcPct val="0"/>
              </a:spcBef>
              <a:buFont typeface="Arial"/>
              <a:buChar char="•"/>
            </a:pPr>
            <a:r>
              <a:rPr lang="en-US" sz="3441" spc="240" dirty="0">
                <a:solidFill>
                  <a:srgbClr val="000000"/>
                </a:solidFill>
                <a:latin typeface="Montserrat Classic"/>
              </a:rPr>
              <a:t>Power point: for preparing presentation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53D57"/>
        </a:solidFill>
        <a:effectLst/>
      </p:bgPr>
    </p:bg>
    <p:spTree>
      <p:nvGrpSpPr>
        <p:cNvPr id="1" name=""/>
        <p:cNvGrpSpPr/>
        <p:nvPr/>
      </p:nvGrpSpPr>
      <p:grpSpPr>
        <a:xfrm>
          <a:off x="0" y="0"/>
          <a:ext cx="0" cy="0"/>
          <a:chOff x="0" y="0"/>
          <a:chExt cx="0" cy="0"/>
        </a:xfrm>
      </p:grpSpPr>
      <p:sp>
        <p:nvSpPr>
          <p:cNvPr id="2" name="AutoShape 2"/>
          <p:cNvSpPr/>
          <p:nvPr/>
        </p:nvSpPr>
        <p:spPr>
          <a:xfrm rot="-2700000">
            <a:off x="10602289" y="-6328955"/>
            <a:ext cx="8655894" cy="17276940"/>
          </a:xfrm>
          <a:prstGeom prst="rect">
            <a:avLst/>
          </a:prstGeom>
          <a:solidFill>
            <a:srgbClr val="F8FBFD"/>
          </a:solidFill>
        </p:spPr>
      </p:sp>
      <p:sp>
        <p:nvSpPr>
          <p:cNvPr id="3" name="TextBox 3"/>
          <p:cNvSpPr txBox="1"/>
          <p:nvPr/>
        </p:nvSpPr>
        <p:spPr>
          <a:xfrm>
            <a:off x="9144000" y="2634294"/>
            <a:ext cx="7625842" cy="1228427"/>
          </a:xfrm>
          <a:prstGeom prst="rect">
            <a:avLst/>
          </a:prstGeom>
        </p:spPr>
        <p:txBody>
          <a:bodyPr lIns="0" tIns="0" rIns="0" bIns="0" rtlCol="0" anchor="t">
            <a:spAutoFit/>
          </a:bodyPr>
          <a:lstStyle/>
          <a:p>
            <a:pPr algn="r">
              <a:lnSpc>
                <a:spcPts val="9600"/>
              </a:lnSpc>
            </a:pPr>
            <a:r>
              <a:rPr lang="en-US" sz="8000" spc="-80">
                <a:solidFill>
                  <a:srgbClr val="053D57"/>
                </a:solidFill>
                <a:latin typeface="Montserrat Classic Bold"/>
              </a:rPr>
              <a:t>THANK YOU</a:t>
            </a:r>
          </a:p>
        </p:txBody>
      </p:sp>
      <p:sp>
        <p:nvSpPr>
          <p:cNvPr id="4" name="AutoShape 4"/>
          <p:cNvSpPr/>
          <p:nvPr/>
        </p:nvSpPr>
        <p:spPr>
          <a:xfrm rot="-2700000">
            <a:off x="14294067" y="7990262"/>
            <a:ext cx="5930465" cy="6072282"/>
          </a:xfrm>
          <a:prstGeom prst="rect">
            <a:avLst/>
          </a:prstGeom>
          <a:solidFill>
            <a:srgbClr val="97BCC7"/>
          </a:solidFill>
        </p:spPr>
      </p:sp>
      <p:sp>
        <p:nvSpPr>
          <p:cNvPr id="5" name="AutoShape 5"/>
          <p:cNvSpPr/>
          <p:nvPr/>
        </p:nvSpPr>
        <p:spPr>
          <a:xfrm rot="2699999">
            <a:off x="4150752" y="1883394"/>
            <a:ext cx="5544502" cy="0"/>
          </a:xfrm>
          <a:prstGeom prst="line">
            <a:avLst/>
          </a:prstGeom>
          <a:ln w="38100" cap="flat">
            <a:solidFill>
              <a:srgbClr val="F8FBFD"/>
            </a:solidFill>
            <a:prstDash val="solid"/>
            <a:headEnd type="none" w="sm" len="sm"/>
            <a:tailEnd type="none" w="sm" len="sm"/>
          </a:ln>
        </p:spPr>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3D57"/>
        </a:solidFill>
        <a:effectLst/>
      </p:bgPr>
    </p:bg>
    <p:spTree>
      <p:nvGrpSpPr>
        <p:cNvPr id="1" name=""/>
        <p:cNvGrpSpPr/>
        <p:nvPr/>
      </p:nvGrpSpPr>
      <p:grpSpPr>
        <a:xfrm>
          <a:off x="0" y="0"/>
          <a:ext cx="0" cy="0"/>
          <a:chOff x="0" y="0"/>
          <a:chExt cx="0" cy="0"/>
        </a:xfrm>
      </p:grpSpPr>
      <p:sp>
        <p:nvSpPr>
          <p:cNvPr id="2" name="AutoShape 2"/>
          <p:cNvSpPr/>
          <p:nvPr/>
        </p:nvSpPr>
        <p:spPr>
          <a:xfrm rot="-2700000">
            <a:off x="-2304055" y="-5713353"/>
            <a:ext cx="6665510" cy="6664206"/>
          </a:xfrm>
          <a:prstGeom prst="rect">
            <a:avLst/>
          </a:prstGeom>
          <a:solidFill>
            <a:srgbClr val="97BCC7"/>
          </a:solidFill>
        </p:spPr>
      </p:sp>
      <p:sp>
        <p:nvSpPr>
          <p:cNvPr id="3" name="AutoShape 3"/>
          <p:cNvSpPr/>
          <p:nvPr/>
        </p:nvSpPr>
        <p:spPr>
          <a:xfrm rot="8099999">
            <a:off x="1375306" y="338718"/>
            <a:ext cx="5544502" cy="0"/>
          </a:xfrm>
          <a:prstGeom prst="line">
            <a:avLst/>
          </a:prstGeom>
          <a:ln w="38100" cap="flat">
            <a:solidFill>
              <a:srgbClr val="F8FBFD"/>
            </a:solidFill>
            <a:prstDash val="solid"/>
            <a:headEnd type="none" w="sm" len="sm"/>
            <a:tailEnd type="none" w="sm" len="sm"/>
          </a:ln>
        </p:spPr>
      </p:sp>
      <p:graphicFrame>
        <p:nvGraphicFramePr>
          <p:cNvPr id="4" name="Table 4"/>
          <p:cNvGraphicFramePr>
            <a:graphicFrameLocks noGrp="1"/>
          </p:cNvGraphicFramePr>
          <p:nvPr>
            <p:extLst>
              <p:ext uri="{D42A27DB-BD31-4B8C-83A1-F6EECF244321}">
                <p14:modId xmlns:p14="http://schemas.microsoft.com/office/powerpoint/2010/main" val="1531886414"/>
              </p:ext>
            </p:extLst>
          </p:nvPr>
        </p:nvGraphicFramePr>
        <p:xfrm>
          <a:off x="7391400" y="1257300"/>
          <a:ext cx="10118105" cy="7559334"/>
        </p:xfrm>
        <a:graphic>
          <a:graphicData uri="http://schemas.openxmlformats.org/drawingml/2006/table">
            <a:tbl>
              <a:tblPr>
                <a:tableStyleId>{2D5ABB26-0587-4C30-8999-92F81FD0307C}</a:tableStyleId>
              </a:tblPr>
              <a:tblGrid>
                <a:gridCol w="10118105">
                  <a:extLst>
                    <a:ext uri="{9D8B030D-6E8A-4147-A177-3AD203B41FA5}">
                      <a16:colId xmlns:a16="http://schemas.microsoft.com/office/drawing/2014/main" xmlns="" val="20000"/>
                    </a:ext>
                  </a:extLst>
                </a:gridCol>
              </a:tblGrid>
              <a:tr h="311838">
                <a:tc>
                  <a:txBody>
                    <a:bodyPr/>
                    <a:lstStyle/>
                    <a:p>
                      <a:pPr algn="r">
                        <a:lnSpc>
                          <a:spcPts val="4480"/>
                        </a:lnSpc>
                        <a:defRPr/>
                      </a:pPr>
                      <a:endParaRPr lang="en-US" sz="1100" dirty="0">
                        <a:solidFill>
                          <a:schemeClr val="bg1"/>
                        </a:solidFill>
                      </a:endParaRPr>
                    </a:p>
                  </a:txBody>
                  <a:tcPr marL="0" marR="0" marT="0" marB="0"/>
                </a:tc>
                <a:extLst>
                  <a:ext uri="{0D108BD9-81ED-4DB2-BD59-A6C34878D82A}">
                    <a16:rowId xmlns:a16="http://schemas.microsoft.com/office/drawing/2014/main" xmlns="" val="10000"/>
                  </a:ext>
                </a:extLst>
              </a:tr>
              <a:tr h="1479474">
                <a:tc>
                  <a:txBody>
                    <a:bodyPr/>
                    <a:lstStyle/>
                    <a:p>
                      <a:pPr algn="just">
                        <a:lnSpc>
                          <a:spcPts val="3640"/>
                        </a:lnSpc>
                        <a:defRPr/>
                      </a:pPr>
                      <a:r>
                        <a:rPr lang="en-US" sz="2600" dirty="0">
                          <a:solidFill>
                            <a:schemeClr val="bg1"/>
                          </a:solidFill>
                        </a:rPr>
                        <a:t>Ethiopia's culture lacks global recognition, even within its own borders. Despite its richness, there is a noticeable absence of effective platforms for showcasing and educating individuals about our diverse cultural aspects, which perpetuates stereotypes and hinders comprehensive understanding</a:t>
                      </a:r>
                      <a:endParaRPr lang="en-US" sz="1100" dirty="0">
                        <a:solidFill>
                          <a:schemeClr val="bg1"/>
                        </a:solidFill>
                      </a:endParaRPr>
                    </a:p>
                    <a:p>
                      <a:pPr algn="just">
                        <a:lnSpc>
                          <a:spcPts val="3640"/>
                        </a:lnSpc>
                      </a:pPr>
                      <a:endParaRPr lang="en-US" sz="1100" dirty="0">
                        <a:solidFill>
                          <a:schemeClr val="bg1"/>
                        </a:solidFill>
                      </a:endParaRPr>
                    </a:p>
                  </a:txBody>
                  <a:tcPr marL="0" marR="0" marT="0" marB="0"/>
                </a:tc>
                <a:extLst>
                  <a:ext uri="{0D108BD9-81ED-4DB2-BD59-A6C34878D82A}">
                    <a16:rowId xmlns:a16="http://schemas.microsoft.com/office/drawing/2014/main" xmlns="" val="10001"/>
                  </a:ext>
                </a:extLst>
              </a:tr>
              <a:tr h="513884">
                <a:tc>
                  <a:txBody>
                    <a:bodyPr/>
                    <a:lstStyle/>
                    <a:p>
                      <a:pPr algn="ctr">
                        <a:lnSpc>
                          <a:spcPts val="2100"/>
                        </a:lnSpc>
                        <a:defRPr/>
                      </a:pPr>
                      <a:endParaRPr lang="en-US" sz="1100" dirty="0">
                        <a:solidFill>
                          <a:schemeClr val="bg1"/>
                        </a:solidFill>
                      </a:endParaRPr>
                    </a:p>
                  </a:txBody>
                  <a:tcPr marL="0" marR="0" marT="0" marB="0"/>
                </a:tc>
                <a:extLst>
                  <a:ext uri="{0D108BD9-81ED-4DB2-BD59-A6C34878D82A}">
                    <a16:rowId xmlns:a16="http://schemas.microsoft.com/office/drawing/2014/main" xmlns="" val="10002"/>
                  </a:ext>
                </a:extLst>
              </a:tr>
              <a:tr h="311838">
                <a:tc>
                  <a:txBody>
                    <a:bodyPr/>
                    <a:lstStyle/>
                    <a:p>
                      <a:pPr algn="r">
                        <a:lnSpc>
                          <a:spcPts val="4480"/>
                        </a:lnSpc>
                        <a:defRPr/>
                      </a:pPr>
                      <a:endParaRPr lang="en-US" sz="1100">
                        <a:solidFill>
                          <a:schemeClr val="bg1"/>
                        </a:solidFill>
                      </a:endParaRPr>
                    </a:p>
                  </a:txBody>
                  <a:tcPr marL="0" marR="0" marT="0" marB="0"/>
                </a:tc>
                <a:extLst>
                  <a:ext uri="{0D108BD9-81ED-4DB2-BD59-A6C34878D82A}">
                    <a16:rowId xmlns:a16="http://schemas.microsoft.com/office/drawing/2014/main" xmlns="" val="10003"/>
                  </a:ext>
                </a:extLst>
              </a:tr>
              <a:tr h="1479474">
                <a:tc>
                  <a:txBody>
                    <a:bodyPr/>
                    <a:lstStyle/>
                    <a:p>
                      <a:pPr algn="just">
                        <a:lnSpc>
                          <a:spcPts val="3640"/>
                        </a:lnSpc>
                        <a:defRPr/>
                      </a:pPr>
                      <a:r>
                        <a:rPr lang="en-US" sz="2600" dirty="0">
                          <a:solidFill>
                            <a:schemeClr val="bg1"/>
                          </a:solidFill>
                        </a:rPr>
                        <a:t>To address these challenges, Hibir has emerged as a promising solution. It offers a comprehensive and user-friendly application that not only promotes cultural awareness but also dispels stereotypes and centralizes cultural information. </a:t>
                      </a:r>
                      <a:endParaRPr lang="en-US" sz="1100" dirty="0">
                        <a:solidFill>
                          <a:schemeClr val="bg1"/>
                        </a:solidFill>
                      </a:endParaRPr>
                    </a:p>
                    <a:p>
                      <a:pPr algn="just">
                        <a:lnSpc>
                          <a:spcPts val="3640"/>
                        </a:lnSpc>
                      </a:pPr>
                      <a:endParaRPr lang="en-US" sz="1100" dirty="0">
                        <a:solidFill>
                          <a:schemeClr val="bg1"/>
                        </a:solidFill>
                      </a:endParaRPr>
                    </a:p>
                  </a:txBody>
                  <a:tcPr marL="0" marR="0" marT="0" marB="0"/>
                </a:tc>
                <a:extLst>
                  <a:ext uri="{0D108BD9-81ED-4DB2-BD59-A6C34878D82A}">
                    <a16:rowId xmlns:a16="http://schemas.microsoft.com/office/drawing/2014/main" xmlns="" val="10004"/>
                  </a:ext>
                </a:extLst>
              </a:tr>
              <a:tr h="158705">
                <a:tc>
                  <a:txBody>
                    <a:bodyPr/>
                    <a:lstStyle/>
                    <a:p>
                      <a:pPr algn="ctr">
                        <a:lnSpc>
                          <a:spcPts val="2100"/>
                        </a:lnSpc>
                        <a:defRPr/>
                      </a:pPr>
                      <a:endParaRPr lang="en-US" sz="1100">
                        <a:solidFill>
                          <a:schemeClr val="bg1"/>
                        </a:solidFill>
                      </a:endParaRPr>
                    </a:p>
                  </a:txBody>
                  <a:tcPr marL="0" marR="0" marT="0" marB="0"/>
                </a:tc>
                <a:extLst>
                  <a:ext uri="{0D108BD9-81ED-4DB2-BD59-A6C34878D82A}">
                    <a16:rowId xmlns:a16="http://schemas.microsoft.com/office/drawing/2014/main" xmlns="" val="10005"/>
                  </a:ext>
                </a:extLst>
              </a:tr>
              <a:tr h="311838">
                <a:tc>
                  <a:txBody>
                    <a:bodyPr/>
                    <a:lstStyle/>
                    <a:p>
                      <a:pPr algn="r">
                        <a:lnSpc>
                          <a:spcPts val="4480"/>
                        </a:lnSpc>
                        <a:defRPr/>
                      </a:pPr>
                      <a:endParaRPr lang="en-US" sz="1100">
                        <a:solidFill>
                          <a:schemeClr val="bg1"/>
                        </a:solidFill>
                      </a:endParaRPr>
                    </a:p>
                  </a:txBody>
                  <a:tcPr marL="0" marR="0" marT="0" marB="0"/>
                </a:tc>
                <a:extLst>
                  <a:ext uri="{0D108BD9-81ED-4DB2-BD59-A6C34878D82A}">
                    <a16:rowId xmlns:a16="http://schemas.microsoft.com/office/drawing/2014/main" xmlns="" val="10006"/>
                  </a:ext>
                </a:extLst>
              </a:tr>
              <a:tr h="492250">
                <a:tc>
                  <a:txBody>
                    <a:bodyPr/>
                    <a:lstStyle/>
                    <a:p>
                      <a:pPr algn="r">
                        <a:lnSpc>
                          <a:spcPts val="3640"/>
                        </a:lnSpc>
                        <a:defRPr/>
                      </a:pPr>
                      <a:endParaRPr lang="en-US" sz="1100" dirty="0">
                        <a:solidFill>
                          <a:schemeClr val="bg1"/>
                        </a:solidFill>
                      </a:endParaRPr>
                    </a:p>
                  </a:txBody>
                  <a:tcPr marL="0" marR="0" marT="0" marB="0"/>
                </a:tc>
                <a:extLst>
                  <a:ext uri="{0D108BD9-81ED-4DB2-BD59-A6C34878D82A}">
                    <a16:rowId xmlns:a16="http://schemas.microsoft.com/office/drawing/2014/main" xmlns="" val="10007"/>
                  </a:ext>
                </a:extLst>
              </a:tr>
            </a:tbl>
          </a:graphicData>
        </a:graphic>
      </p:graphicFrame>
      <p:sp>
        <p:nvSpPr>
          <p:cNvPr id="5" name="TextBox 5"/>
          <p:cNvSpPr txBox="1"/>
          <p:nvPr/>
        </p:nvSpPr>
        <p:spPr>
          <a:xfrm>
            <a:off x="486903" y="4480650"/>
            <a:ext cx="6654292" cy="917367"/>
          </a:xfrm>
          <a:prstGeom prst="rect">
            <a:avLst/>
          </a:prstGeom>
        </p:spPr>
        <p:txBody>
          <a:bodyPr lIns="0" tIns="0" rIns="0" bIns="0" rtlCol="0" anchor="t">
            <a:spAutoFit/>
          </a:bodyPr>
          <a:lstStyle/>
          <a:p>
            <a:pPr algn="l">
              <a:lnSpc>
                <a:spcPts val="8400"/>
              </a:lnSpc>
            </a:pPr>
            <a:r>
              <a:rPr lang="en-US" sz="4400" spc="-70" dirty="0">
                <a:solidFill>
                  <a:srgbClr val="F8FBFD"/>
                </a:solidFill>
                <a:latin typeface="Montserrat Classic Bold"/>
              </a:rPr>
              <a:t>1. Statement of problem</a:t>
            </a:r>
          </a:p>
        </p:txBody>
      </p:sp>
      <p:sp>
        <p:nvSpPr>
          <p:cNvPr id="6" name="AutoShape 6"/>
          <p:cNvSpPr/>
          <p:nvPr/>
        </p:nvSpPr>
        <p:spPr>
          <a:xfrm rot="2699999">
            <a:off x="16966853" y="9991271"/>
            <a:ext cx="2088935" cy="0"/>
          </a:xfrm>
          <a:prstGeom prst="line">
            <a:avLst/>
          </a:prstGeom>
          <a:ln w="38100" cap="flat">
            <a:solidFill>
              <a:srgbClr val="F8FBFD"/>
            </a:solidFill>
            <a:prstDash val="solid"/>
            <a:headEnd type="none" w="sm" len="sm"/>
            <a:tailEnd type="none" w="sm" len="sm"/>
          </a:ln>
        </p:spPr>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53D57"/>
        </a:solidFill>
        <a:effectLst/>
      </p:bgPr>
    </p:bg>
    <p:spTree>
      <p:nvGrpSpPr>
        <p:cNvPr id="1" name=""/>
        <p:cNvGrpSpPr/>
        <p:nvPr/>
      </p:nvGrpSpPr>
      <p:grpSpPr>
        <a:xfrm>
          <a:off x="0" y="0"/>
          <a:ext cx="0" cy="0"/>
          <a:chOff x="0" y="0"/>
          <a:chExt cx="0" cy="0"/>
        </a:xfrm>
      </p:grpSpPr>
      <p:sp>
        <p:nvSpPr>
          <p:cNvPr id="2" name="AutoShape 2"/>
          <p:cNvSpPr/>
          <p:nvPr/>
        </p:nvSpPr>
        <p:spPr>
          <a:xfrm rot="-2700000">
            <a:off x="-2304055" y="-5713353"/>
            <a:ext cx="6665510" cy="6664206"/>
          </a:xfrm>
          <a:prstGeom prst="rect">
            <a:avLst/>
          </a:prstGeom>
          <a:solidFill>
            <a:srgbClr val="97BCC7"/>
          </a:solidFill>
        </p:spPr>
      </p:sp>
      <p:sp>
        <p:nvSpPr>
          <p:cNvPr id="3" name="AutoShape 3"/>
          <p:cNvSpPr/>
          <p:nvPr/>
        </p:nvSpPr>
        <p:spPr>
          <a:xfrm rot="8099999">
            <a:off x="1375306" y="338718"/>
            <a:ext cx="5544502" cy="0"/>
          </a:xfrm>
          <a:prstGeom prst="line">
            <a:avLst/>
          </a:prstGeom>
          <a:ln w="38100" cap="flat">
            <a:solidFill>
              <a:srgbClr val="F8FBFD"/>
            </a:solidFill>
            <a:prstDash val="solid"/>
            <a:headEnd type="none" w="sm" len="sm"/>
            <a:tailEnd type="none" w="sm" len="sm"/>
          </a:ln>
        </p:spPr>
      </p:sp>
      <p:graphicFrame>
        <p:nvGraphicFramePr>
          <p:cNvPr id="4" name="Table 4"/>
          <p:cNvGraphicFramePr>
            <a:graphicFrameLocks noGrp="1"/>
          </p:cNvGraphicFramePr>
          <p:nvPr>
            <p:extLst>
              <p:ext uri="{D42A27DB-BD31-4B8C-83A1-F6EECF244321}">
                <p14:modId xmlns:p14="http://schemas.microsoft.com/office/powerpoint/2010/main" val="3241255019"/>
              </p:ext>
            </p:extLst>
          </p:nvPr>
        </p:nvGraphicFramePr>
        <p:xfrm>
          <a:off x="7467600" y="952501"/>
          <a:ext cx="10118105" cy="8011381"/>
        </p:xfrm>
        <a:graphic>
          <a:graphicData uri="http://schemas.openxmlformats.org/drawingml/2006/table">
            <a:tbl>
              <a:tblPr>
                <a:tableStyleId>{2D5ABB26-0587-4C30-8999-92F81FD0307C}</a:tableStyleId>
              </a:tblPr>
              <a:tblGrid>
                <a:gridCol w="10118105">
                  <a:extLst>
                    <a:ext uri="{9D8B030D-6E8A-4147-A177-3AD203B41FA5}">
                      <a16:colId xmlns:a16="http://schemas.microsoft.com/office/drawing/2014/main" xmlns="" val="20000"/>
                    </a:ext>
                  </a:extLst>
                </a:gridCol>
              </a:tblGrid>
              <a:tr h="1012204">
                <a:tc>
                  <a:txBody>
                    <a:bodyPr/>
                    <a:lstStyle/>
                    <a:p>
                      <a:pPr algn="r">
                        <a:lnSpc>
                          <a:spcPts val="4480"/>
                        </a:lnSpc>
                        <a:defRPr/>
                      </a:pPr>
                      <a:r>
                        <a:rPr lang="en-US" sz="3200" spc="224" dirty="0">
                          <a:solidFill>
                            <a:schemeClr val="bg1"/>
                          </a:solidFill>
                        </a:rPr>
                        <a:t>GENERAL OBJECTIVE:</a:t>
                      </a:r>
                      <a:endParaRPr lang="en-US" sz="1100" dirty="0">
                        <a:solidFill>
                          <a:schemeClr val="bg1"/>
                        </a:solidFill>
                      </a:endParaRPr>
                    </a:p>
                    <a:p>
                      <a:pPr algn="r">
                        <a:lnSpc>
                          <a:spcPts val="4480"/>
                        </a:lnSpc>
                      </a:pPr>
                      <a:endParaRPr lang="en-US" sz="1100" dirty="0">
                        <a:solidFill>
                          <a:schemeClr val="bg1"/>
                        </a:solidFill>
                      </a:endParaRPr>
                    </a:p>
                  </a:txBody>
                  <a:tcPr marL="0" marR="0" marT="0" marB="0"/>
                </a:tc>
                <a:extLst>
                  <a:ext uri="{0D108BD9-81ED-4DB2-BD59-A6C34878D82A}">
                    <a16:rowId xmlns:a16="http://schemas.microsoft.com/office/drawing/2014/main" xmlns="" val="10000"/>
                  </a:ext>
                </a:extLst>
              </a:tr>
              <a:tr h="1669680">
                <a:tc>
                  <a:txBody>
                    <a:bodyPr/>
                    <a:lstStyle/>
                    <a:p>
                      <a:pPr algn="just">
                        <a:lnSpc>
                          <a:spcPts val="3640"/>
                        </a:lnSpc>
                        <a:defRPr/>
                      </a:pPr>
                      <a:r>
                        <a:rPr lang="en-US" sz="2600" dirty="0">
                          <a:solidFill>
                            <a:schemeClr val="bg1"/>
                          </a:solidFill>
                        </a:rPr>
                        <a:t>The main objective of this project is to bridge cultural gaps and promote cross-cultural understanding by providing a platform for users to explore, learn, and engage with the cultural heritage of Ethiopia. </a:t>
                      </a:r>
                      <a:endParaRPr lang="en-US" sz="1100" dirty="0">
                        <a:solidFill>
                          <a:schemeClr val="bg1"/>
                        </a:solidFill>
                      </a:endParaRPr>
                    </a:p>
                    <a:p>
                      <a:pPr algn="just">
                        <a:lnSpc>
                          <a:spcPts val="3640"/>
                        </a:lnSpc>
                      </a:pPr>
                      <a:endParaRPr lang="en-US" sz="1100" dirty="0">
                        <a:solidFill>
                          <a:schemeClr val="bg1"/>
                        </a:solidFill>
                      </a:endParaRPr>
                    </a:p>
                  </a:txBody>
                  <a:tcPr marL="0" marR="0" marT="0" marB="0"/>
                </a:tc>
                <a:extLst>
                  <a:ext uri="{0D108BD9-81ED-4DB2-BD59-A6C34878D82A}">
                    <a16:rowId xmlns:a16="http://schemas.microsoft.com/office/drawing/2014/main" xmlns="" val="10001"/>
                  </a:ext>
                </a:extLst>
              </a:tr>
              <a:tr h="768114">
                <a:tc>
                  <a:txBody>
                    <a:bodyPr/>
                    <a:lstStyle/>
                    <a:p>
                      <a:pPr algn="ctr">
                        <a:lnSpc>
                          <a:spcPts val="4480"/>
                        </a:lnSpc>
                        <a:defRPr/>
                      </a:pPr>
                      <a:r>
                        <a:rPr lang="en-US" sz="3200">
                          <a:solidFill>
                            <a:schemeClr val="bg1"/>
                          </a:solidFill>
                        </a:rPr>
                        <a:t>                                                  SPECIFIC OBJECTIVE</a:t>
                      </a:r>
                      <a:endParaRPr lang="en-US" sz="1100">
                        <a:solidFill>
                          <a:schemeClr val="bg1"/>
                        </a:solidFill>
                      </a:endParaRPr>
                    </a:p>
                  </a:txBody>
                  <a:tcPr marL="0" marR="0" marT="0" marB="0"/>
                </a:tc>
                <a:extLst>
                  <a:ext uri="{0D108BD9-81ED-4DB2-BD59-A6C34878D82A}">
                    <a16:rowId xmlns:a16="http://schemas.microsoft.com/office/drawing/2014/main" xmlns="" val="10002"/>
                  </a:ext>
                </a:extLst>
              </a:tr>
              <a:tr h="523294">
                <a:tc>
                  <a:txBody>
                    <a:bodyPr/>
                    <a:lstStyle/>
                    <a:p>
                      <a:pPr algn="r">
                        <a:lnSpc>
                          <a:spcPts val="4480"/>
                        </a:lnSpc>
                        <a:defRPr/>
                      </a:pPr>
                      <a:endParaRPr lang="en-US" sz="1100">
                        <a:solidFill>
                          <a:schemeClr val="bg1"/>
                        </a:solidFill>
                      </a:endParaRPr>
                    </a:p>
                  </a:txBody>
                  <a:tcPr marL="0" marR="0" marT="0" marB="0"/>
                </a:tc>
                <a:extLst>
                  <a:ext uri="{0D108BD9-81ED-4DB2-BD59-A6C34878D82A}">
                    <a16:rowId xmlns:a16="http://schemas.microsoft.com/office/drawing/2014/main" xmlns="" val="10003"/>
                  </a:ext>
                </a:extLst>
              </a:tr>
              <a:tr h="2019590">
                <a:tc>
                  <a:txBody>
                    <a:bodyPr/>
                    <a:lstStyle/>
                    <a:p>
                      <a:pPr marL="561341" lvl="1" indent="-280670" algn="just">
                        <a:lnSpc>
                          <a:spcPts val="3640"/>
                        </a:lnSpc>
                        <a:buFont typeface="Arial"/>
                        <a:buChar char="•"/>
                        <a:defRPr/>
                      </a:pPr>
                      <a:r>
                        <a:rPr lang="en-US" sz="2600">
                          <a:solidFill>
                            <a:schemeClr val="bg1"/>
                          </a:solidFill>
                        </a:rPr>
                        <a:t>Create a comprehensive database of Ethiopian cuisines. </a:t>
                      </a:r>
                      <a:endParaRPr lang="en-US" sz="1100">
                        <a:solidFill>
                          <a:schemeClr val="bg1"/>
                        </a:solidFill>
                      </a:endParaRPr>
                    </a:p>
                    <a:p>
                      <a:pPr marL="561341" lvl="1" indent="-280670" algn="just">
                        <a:lnSpc>
                          <a:spcPts val="3640"/>
                        </a:lnSpc>
                        <a:buFont typeface="Arial"/>
                        <a:buChar char="•"/>
                      </a:pPr>
                      <a:r>
                        <a:rPr lang="en-US" sz="2600">
                          <a:solidFill>
                            <a:schemeClr val="bg1"/>
                          </a:solidFill>
                        </a:rPr>
                        <a:t>Showcase the diverse range of Ethiopian traditions, including traditional food, languages, festivals, and cultural clothing.</a:t>
                      </a:r>
                    </a:p>
                    <a:p>
                      <a:pPr algn="just">
                        <a:lnSpc>
                          <a:spcPts val="3640"/>
                        </a:lnSpc>
                      </a:pPr>
                      <a:endParaRPr lang="en-US" sz="2600">
                        <a:solidFill>
                          <a:schemeClr val="bg1"/>
                        </a:solidFill>
                        <a:latin typeface="Montserrat Light"/>
                      </a:endParaRPr>
                    </a:p>
                  </a:txBody>
                  <a:tcPr marL="0" marR="0" marT="0" marB="0"/>
                </a:tc>
                <a:extLst>
                  <a:ext uri="{0D108BD9-81ED-4DB2-BD59-A6C34878D82A}">
                    <a16:rowId xmlns:a16="http://schemas.microsoft.com/office/drawing/2014/main" xmlns="" val="10004"/>
                  </a:ext>
                </a:extLst>
              </a:tr>
              <a:tr h="261648">
                <a:tc>
                  <a:txBody>
                    <a:bodyPr/>
                    <a:lstStyle/>
                    <a:p>
                      <a:pPr algn="ctr">
                        <a:lnSpc>
                          <a:spcPts val="2100"/>
                        </a:lnSpc>
                        <a:defRPr/>
                      </a:pPr>
                      <a:endParaRPr lang="en-US" sz="1100">
                        <a:solidFill>
                          <a:schemeClr val="bg1"/>
                        </a:solidFill>
                      </a:endParaRPr>
                    </a:p>
                  </a:txBody>
                  <a:tcPr marL="0" marR="0" marT="0" marB="0"/>
                </a:tc>
                <a:extLst>
                  <a:ext uri="{0D108BD9-81ED-4DB2-BD59-A6C34878D82A}">
                    <a16:rowId xmlns:a16="http://schemas.microsoft.com/office/drawing/2014/main" xmlns="" val="10005"/>
                  </a:ext>
                </a:extLst>
              </a:tr>
              <a:tr h="523294">
                <a:tc>
                  <a:txBody>
                    <a:bodyPr/>
                    <a:lstStyle/>
                    <a:p>
                      <a:pPr algn="r">
                        <a:lnSpc>
                          <a:spcPts val="4480"/>
                        </a:lnSpc>
                        <a:defRPr/>
                      </a:pPr>
                      <a:endParaRPr lang="en-US" sz="1100">
                        <a:solidFill>
                          <a:schemeClr val="bg1"/>
                        </a:solidFill>
                      </a:endParaRPr>
                    </a:p>
                  </a:txBody>
                  <a:tcPr marL="0" marR="0" marT="0" marB="0"/>
                </a:tc>
                <a:extLst>
                  <a:ext uri="{0D108BD9-81ED-4DB2-BD59-A6C34878D82A}">
                    <a16:rowId xmlns:a16="http://schemas.microsoft.com/office/drawing/2014/main" xmlns="" val="10006"/>
                  </a:ext>
                </a:extLst>
              </a:tr>
              <a:tr h="842177">
                <a:tc>
                  <a:txBody>
                    <a:bodyPr/>
                    <a:lstStyle/>
                    <a:p>
                      <a:pPr algn="r">
                        <a:lnSpc>
                          <a:spcPts val="3640"/>
                        </a:lnSpc>
                        <a:defRPr/>
                      </a:pPr>
                      <a:endParaRPr lang="en-US" sz="1100" dirty="0">
                        <a:solidFill>
                          <a:schemeClr val="bg1"/>
                        </a:solidFill>
                      </a:endParaRPr>
                    </a:p>
                  </a:txBody>
                  <a:tcPr marL="0" marR="0" marT="0" marB="0"/>
                </a:tc>
                <a:extLst>
                  <a:ext uri="{0D108BD9-81ED-4DB2-BD59-A6C34878D82A}">
                    <a16:rowId xmlns:a16="http://schemas.microsoft.com/office/drawing/2014/main" xmlns="" val="10007"/>
                  </a:ext>
                </a:extLst>
              </a:tr>
            </a:tbl>
          </a:graphicData>
        </a:graphic>
      </p:graphicFrame>
      <p:sp>
        <p:nvSpPr>
          <p:cNvPr id="5" name="TextBox 5"/>
          <p:cNvSpPr txBox="1"/>
          <p:nvPr/>
        </p:nvSpPr>
        <p:spPr>
          <a:xfrm>
            <a:off x="486903" y="4480650"/>
            <a:ext cx="6654292" cy="907428"/>
          </a:xfrm>
          <a:prstGeom prst="rect">
            <a:avLst/>
          </a:prstGeom>
        </p:spPr>
        <p:txBody>
          <a:bodyPr lIns="0" tIns="0" rIns="0" bIns="0" rtlCol="0" anchor="t">
            <a:spAutoFit/>
          </a:bodyPr>
          <a:lstStyle/>
          <a:p>
            <a:pPr algn="l">
              <a:lnSpc>
                <a:spcPts val="8400"/>
              </a:lnSpc>
            </a:pPr>
            <a:r>
              <a:rPr lang="en-US" sz="4000" spc="-70" dirty="0">
                <a:solidFill>
                  <a:srgbClr val="F8FBFD"/>
                </a:solidFill>
                <a:latin typeface="Montserrat Classic Bold"/>
              </a:rPr>
              <a:t>2. Objective of the project</a:t>
            </a:r>
          </a:p>
        </p:txBody>
      </p:sp>
      <p:sp>
        <p:nvSpPr>
          <p:cNvPr id="6" name="AutoShape 6"/>
          <p:cNvSpPr/>
          <p:nvPr/>
        </p:nvSpPr>
        <p:spPr>
          <a:xfrm rot="2699999">
            <a:off x="16966853" y="9991271"/>
            <a:ext cx="2088935" cy="0"/>
          </a:xfrm>
          <a:prstGeom prst="line">
            <a:avLst/>
          </a:prstGeom>
          <a:ln w="38100" cap="flat">
            <a:solidFill>
              <a:srgbClr val="F8FBFD"/>
            </a:solidFill>
            <a:prstDash val="solid"/>
            <a:headEnd type="none" w="sm" len="sm"/>
            <a:tailEnd type="none" w="sm" len="sm"/>
          </a:ln>
        </p:spPr>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53D57"/>
        </a:solidFill>
        <a:effectLst/>
      </p:bgPr>
    </p:bg>
    <p:spTree>
      <p:nvGrpSpPr>
        <p:cNvPr id="1" name=""/>
        <p:cNvGrpSpPr/>
        <p:nvPr/>
      </p:nvGrpSpPr>
      <p:grpSpPr>
        <a:xfrm>
          <a:off x="0" y="0"/>
          <a:ext cx="0" cy="0"/>
          <a:chOff x="0" y="0"/>
          <a:chExt cx="0" cy="0"/>
        </a:xfrm>
      </p:grpSpPr>
      <p:sp>
        <p:nvSpPr>
          <p:cNvPr id="2" name="Freeform 2"/>
          <p:cNvSpPr/>
          <p:nvPr/>
        </p:nvSpPr>
        <p:spPr>
          <a:xfrm>
            <a:off x="-401128" y="4904731"/>
            <a:ext cx="8259876" cy="6667605"/>
          </a:xfrm>
          <a:custGeom>
            <a:avLst/>
            <a:gdLst/>
            <a:ahLst/>
            <a:cxnLst/>
            <a:rect l="l" t="t" r="r" b="b"/>
            <a:pathLst>
              <a:path w="8259876" h="6667605">
                <a:moveTo>
                  <a:pt x="0" y="0"/>
                </a:moveTo>
                <a:lnTo>
                  <a:pt x="8259875" y="0"/>
                </a:lnTo>
                <a:lnTo>
                  <a:pt x="8259875" y="6667605"/>
                </a:lnTo>
                <a:lnTo>
                  <a:pt x="0" y="6667605"/>
                </a:lnTo>
                <a:lnTo>
                  <a:pt x="0" y="0"/>
                </a:lnTo>
                <a:close/>
              </a:path>
            </a:pathLst>
          </a:custGeom>
          <a:blipFill>
            <a:blip r:embed="rId2">
              <a:alphaModFix amt="30000"/>
            </a:blip>
            <a:stretch>
              <a:fillRect l="-10922" r="-10922"/>
            </a:stretch>
          </a:blipFill>
        </p:spPr>
      </p:sp>
      <p:sp>
        <p:nvSpPr>
          <p:cNvPr id="3" name="AutoShape 3"/>
          <p:cNvSpPr/>
          <p:nvPr/>
        </p:nvSpPr>
        <p:spPr>
          <a:xfrm rot="-2700000">
            <a:off x="7298637" y="-7600033"/>
            <a:ext cx="11969608" cy="20267365"/>
          </a:xfrm>
          <a:prstGeom prst="rect">
            <a:avLst/>
          </a:prstGeom>
          <a:solidFill>
            <a:srgbClr val="053D57"/>
          </a:solidFill>
        </p:spPr>
      </p:sp>
      <p:grpSp>
        <p:nvGrpSpPr>
          <p:cNvPr id="4" name="Group 4"/>
          <p:cNvGrpSpPr/>
          <p:nvPr/>
        </p:nvGrpSpPr>
        <p:grpSpPr>
          <a:xfrm>
            <a:off x="3520576" y="2619014"/>
            <a:ext cx="12531713" cy="5496286"/>
            <a:chOff x="0" y="0"/>
            <a:chExt cx="16708950" cy="7328382"/>
          </a:xfrm>
        </p:grpSpPr>
        <p:sp>
          <p:nvSpPr>
            <p:cNvPr id="5" name="TextBox 5"/>
            <p:cNvSpPr txBox="1"/>
            <p:nvPr/>
          </p:nvSpPr>
          <p:spPr>
            <a:xfrm>
              <a:off x="0" y="0"/>
              <a:ext cx="16708950" cy="5410200"/>
            </a:xfrm>
            <a:prstGeom prst="rect">
              <a:avLst/>
            </a:prstGeom>
          </p:spPr>
          <p:txBody>
            <a:bodyPr lIns="0" tIns="0" rIns="0" bIns="0" rtlCol="0" anchor="t">
              <a:spAutoFit/>
            </a:bodyPr>
            <a:lstStyle/>
            <a:p>
              <a:pPr algn="just">
                <a:lnSpc>
                  <a:spcPts val="4547"/>
                </a:lnSpc>
              </a:pPr>
              <a:r>
                <a:rPr lang="en-US" sz="3789">
                  <a:solidFill>
                    <a:srgbClr val="F8FBFD"/>
                  </a:solidFill>
                  <a:latin typeface="Montserrat Classic Bold"/>
                </a:rPr>
                <a:t>System Design: is the process of determining how the Hibir app will be constructed.</a:t>
              </a:r>
            </a:p>
            <a:p>
              <a:pPr algn="just">
                <a:lnSpc>
                  <a:spcPts val="4547"/>
                </a:lnSpc>
              </a:pPr>
              <a:endParaRPr lang="en-US" sz="3789">
                <a:solidFill>
                  <a:srgbClr val="F8FBFD"/>
                </a:solidFill>
                <a:latin typeface="Montserrat Classic Bold"/>
              </a:endParaRPr>
            </a:p>
            <a:p>
              <a:pPr algn="just">
                <a:lnSpc>
                  <a:spcPts val="4547"/>
                </a:lnSpc>
              </a:pPr>
              <a:r>
                <a:rPr lang="en-US" sz="3789">
                  <a:solidFill>
                    <a:srgbClr val="F8FBFD"/>
                  </a:solidFill>
                  <a:latin typeface="Montserrat Classic Bold"/>
                </a:rPr>
                <a:t>it serves as a blueprint, outlining the various parts of the system, their interactions, and data flows. </a:t>
              </a:r>
            </a:p>
            <a:p>
              <a:pPr algn="just">
                <a:lnSpc>
                  <a:spcPts val="4547"/>
                </a:lnSpc>
              </a:pPr>
              <a:endParaRPr lang="en-US" sz="3789">
                <a:solidFill>
                  <a:srgbClr val="F8FBFD"/>
                </a:solidFill>
                <a:latin typeface="Montserrat Classic Bold"/>
              </a:endParaRPr>
            </a:p>
            <a:p>
              <a:pPr algn="r">
                <a:lnSpc>
                  <a:spcPts val="5024"/>
                </a:lnSpc>
              </a:pPr>
              <a:endParaRPr lang="en-US" sz="3789">
                <a:solidFill>
                  <a:srgbClr val="F8FBFD"/>
                </a:solidFill>
                <a:latin typeface="Montserrat Classic Bold"/>
              </a:endParaRPr>
            </a:p>
          </p:txBody>
        </p:sp>
        <p:sp>
          <p:nvSpPr>
            <p:cNvPr id="6" name="TextBox 6"/>
            <p:cNvSpPr txBox="1"/>
            <p:nvPr/>
          </p:nvSpPr>
          <p:spPr>
            <a:xfrm>
              <a:off x="0" y="6275717"/>
              <a:ext cx="16708950" cy="1052664"/>
            </a:xfrm>
            <a:prstGeom prst="rect">
              <a:avLst/>
            </a:prstGeom>
          </p:spPr>
          <p:txBody>
            <a:bodyPr lIns="0" tIns="0" rIns="0" bIns="0" rtlCol="0" anchor="t">
              <a:spAutoFit/>
            </a:bodyPr>
            <a:lstStyle/>
            <a:p>
              <a:pPr algn="r">
                <a:lnSpc>
                  <a:spcPts val="6748"/>
                </a:lnSpc>
              </a:pPr>
              <a:endParaRPr/>
            </a:p>
          </p:txBody>
        </p:sp>
      </p:grpSp>
      <p:sp>
        <p:nvSpPr>
          <p:cNvPr id="7" name="TextBox 7"/>
          <p:cNvSpPr txBox="1"/>
          <p:nvPr/>
        </p:nvSpPr>
        <p:spPr>
          <a:xfrm>
            <a:off x="6216046" y="850949"/>
            <a:ext cx="8290336" cy="1001328"/>
          </a:xfrm>
          <a:prstGeom prst="rect">
            <a:avLst/>
          </a:prstGeom>
        </p:spPr>
        <p:txBody>
          <a:bodyPr lIns="0" tIns="0" rIns="0" bIns="0" rtlCol="0" anchor="t">
            <a:spAutoFit/>
          </a:bodyPr>
          <a:lstStyle/>
          <a:p>
            <a:pPr algn="l">
              <a:lnSpc>
                <a:spcPts val="7886"/>
              </a:lnSpc>
            </a:pPr>
            <a:r>
              <a:rPr lang="en-US" sz="6572" spc="-65" dirty="0">
                <a:solidFill>
                  <a:srgbClr val="F8FBFD"/>
                </a:solidFill>
                <a:latin typeface="Montserrat Classic Bold"/>
              </a:rPr>
              <a:t>3. System Design</a:t>
            </a:r>
          </a:p>
        </p:txBody>
      </p:sp>
      <p:sp>
        <p:nvSpPr>
          <p:cNvPr id="8" name="AutoShape 8"/>
          <p:cNvSpPr/>
          <p:nvPr/>
        </p:nvSpPr>
        <p:spPr>
          <a:xfrm rot="-2700000">
            <a:off x="15317945" y="8527821"/>
            <a:ext cx="3882710" cy="3975558"/>
          </a:xfrm>
          <a:prstGeom prst="rect">
            <a:avLst/>
          </a:prstGeom>
          <a:solidFill>
            <a:srgbClr val="97BCC7"/>
          </a:solidFill>
        </p:spPr>
      </p:sp>
      <p:sp>
        <p:nvSpPr>
          <p:cNvPr id="9" name="AutoShape 9"/>
          <p:cNvSpPr/>
          <p:nvPr/>
        </p:nvSpPr>
        <p:spPr>
          <a:xfrm rot="2699999">
            <a:off x="2650757" y="1852277"/>
            <a:ext cx="5939490" cy="0"/>
          </a:xfrm>
          <a:prstGeom prst="line">
            <a:avLst/>
          </a:prstGeom>
          <a:ln w="38100" cap="flat">
            <a:solidFill>
              <a:srgbClr val="F8FBFD"/>
            </a:solidFill>
            <a:prstDash val="solid"/>
            <a:headEnd type="none" w="sm" len="sm"/>
            <a:tailEnd type="none" w="sm" len="sm"/>
          </a:ln>
        </p:spPr>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53D57"/>
        </a:solidFill>
        <a:effectLst/>
      </p:bgPr>
    </p:bg>
    <p:spTree>
      <p:nvGrpSpPr>
        <p:cNvPr id="1" name=""/>
        <p:cNvGrpSpPr/>
        <p:nvPr/>
      </p:nvGrpSpPr>
      <p:grpSpPr>
        <a:xfrm>
          <a:off x="0" y="0"/>
          <a:ext cx="0" cy="0"/>
          <a:chOff x="0" y="0"/>
          <a:chExt cx="0" cy="0"/>
        </a:xfrm>
      </p:grpSpPr>
      <p:sp>
        <p:nvSpPr>
          <p:cNvPr id="2" name="AutoShape 2"/>
          <p:cNvSpPr/>
          <p:nvPr/>
        </p:nvSpPr>
        <p:spPr>
          <a:xfrm rot="-2700000">
            <a:off x="-2304055" y="-5713353"/>
            <a:ext cx="6665510" cy="6664206"/>
          </a:xfrm>
          <a:prstGeom prst="rect">
            <a:avLst/>
          </a:prstGeom>
          <a:solidFill>
            <a:srgbClr val="97BCC7"/>
          </a:solidFill>
        </p:spPr>
      </p:sp>
      <p:sp>
        <p:nvSpPr>
          <p:cNvPr id="3" name="AutoShape 3"/>
          <p:cNvSpPr/>
          <p:nvPr/>
        </p:nvSpPr>
        <p:spPr>
          <a:xfrm rot="8099999">
            <a:off x="1375306" y="338718"/>
            <a:ext cx="5544502" cy="0"/>
          </a:xfrm>
          <a:prstGeom prst="line">
            <a:avLst/>
          </a:prstGeom>
          <a:ln w="38100" cap="flat">
            <a:solidFill>
              <a:srgbClr val="F8FBFD"/>
            </a:solidFill>
            <a:prstDash val="solid"/>
            <a:headEnd type="none" w="sm" len="sm"/>
            <a:tailEnd type="none" w="sm" len="sm"/>
          </a:ln>
        </p:spPr>
      </p:sp>
      <p:graphicFrame>
        <p:nvGraphicFramePr>
          <p:cNvPr id="4" name="Table 4"/>
          <p:cNvGraphicFramePr>
            <a:graphicFrameLocks noGrp="1"/>
          </p:cNvGraphicFramePr>
          <p:nvPr>
            <p:extLst>
              <p:ext uri="{D42A27DB-BD31-4B8C-83A1-F6EECF244321}">
                <p14:modId xmlns:p14="http://schemas.microsoft.com/office/powerpoint/2010/main" val="1245690726"/>
              </p:ext>
            </p:extLst>
          </p:nvPr>
        </p:nvGraphicFramePr>
        <p:xfrm>
          <a:off x="6462021" y="338718"/>
          <a:ext cx="11549299" cy="8324093"/>
        </p:xfrm>
        <a:graphic>
          <a:graphicData uri="http://schemas.openxmlformats.org/drawingml/2006/table">
            <a:tbl>
              <a:tblPr>
                <a:tableStyleId>{2D5ABB26-0587-4C30-8999-92F81FD0307C}</a:tableStyleId>
              </a:tblPr>
              <a:tblGrid>
                <a:gridCol w="11549299">
                  <a:extLst>
                    <a:ext uri="{9D8B030D-6E8A-4147-A177-3AD203B41FA5}">
                      <a16:colId xmlns:a16="http://schemas.microsoft.com/office/drawing/2014/main" xmlns="" val="20000"/>
                    </a:ext>
                  </a:extLst>
                </a:gridCol>
              </a:tblGrid>
              <a:tr h="1008893">
                <a:tc>
                  <a:txBody>
                    <a:bodyPr/>
                    <a:lstStyle/>
                    <a:p>
                      <a:pPr algn="just">
                        <a:lnSpc>
                          <a:spcPts val="3640"/>
                        </a:lnSpc>
                        <a:defRPr/>
                      </a:pPr>
                      <a:r>
                        <a:rPr lang="en-US" sz="2600">
                          <a:solidFill>
                            <a:schemeClr val="bg1"/>
                          </a:solidFill>
                        </a:rPr>
                        <a:t>User Interface Layer:This layer is where users interact with the Hibir app.</a:t>
                      </a:r>
                      <a:endParaRPr lang="en-US" sz="1100">
                        <a:solidFill>
                          <a:schemeClr val="bg1"/>
                        </a:solidFill>
                      </a:endParaRPr>
                    </a:p>
                    <a:p>
                      <a:pPr algn="just">
                        <a:lnSpc>
                          <a:spcPts val="3640"/>
                        </a:lnSpc>
                      </a:pPr>
                      <a:endParaRPr lang="en-US" sz="1100">
                        <a:solidFill>
                          <a:schemeClr val="bg1"/>
                        </a:solidFill>
                      </a:endParaRPr>
                    </a:p>
                  </a:txBody>
                  <a:tcPr marL="0" marR="0" marT="0" marB="0"/>
                </a:tc>
                <a:extLst>
                  <a:ext uri="{0D108BD9-81ED-4DB2-BD59-A6C34878D82A}">
                    <a16:rowId xmlns:a16="http://schemas.microsoft.com/office/drawing/2014/main" xmlns="" val="10000"/>
                  </a:ext>
                </a:extLst>
              </a:tr>
              <a:tr h="1063345">
                <a:tc>
                  <a:txBody>
                    <a:bodyPr/>
                    <a:lstStyle/>
                    <a:p>
                      <a:pPr algn="just">
                        <a:lnSpc>
                          <a:spcPts val="3779"/>
                        </a:lnSpc>
                        <a:defRPr/>
                      </a:pPr>
                      <a:r>
                        <a:rPr lang="en-US" sz="2700">
                          <a:solidFill>
                            <a:schemeClr val="bg1"/>
                          </a:solidFill>
                        </a:rPr>
                        <a:t>Persistence Layer: is responsible for the permanent storage, retrieval, and deletion of objects/data within the Hibir app.</a:t>
                      </a:r>
                      <a:endParaRPr lang="en-US" sz="1100">
                        <a:solidFill>
                          <a:schemeClr val="bg1"/>
                        </a:solidFill>
                      </a:endParaRPr>
                    </a:p>
                    <a:p>
                      <a:pPr algn="just">
                        <a:lnSpc>
                          <a:spcPts val="3779"/>
                        </a:lnSpc>
                      </a:pPr>
                      <a:endParaRPr lang="en-US" sz="1100">
                        <a:solidFill>
                          <a:schemeClr val="bg1"/>
                        </a:solidFill>
                      </a:endParaRPr>
                    </a:p>
                  </a:txBody>
                  <a:tcPr marL="0" marR="0" marT="0" marB="0"/>
                </a:tc>
                <a:extLst>
                  <a:ext uri="{0D108BD9-81ED-4DB2-BD59-A6C34878D82A}">
                    <a16:rowId xmlns:a16="http://schemas.microsoft.com/office/drawing/2014/main" xmlns="" val="10001"/>
                  </a:ext>
                </a:extLst>
              </a:tr>
              <a:tr h="356412">
                <a:tc>
                  <a:txBody>
                    <a:bodyPr/>
                    <a:lstStyle/>
                    <a:p>
                      <a:pPr algn="just">
                        <a:lnSpc>
                          <a:spcPts val="3640"/>
                        </a:lnSpc>
                        <a:defRPr/>
                      </a:pPr>
                      <a:endParaRPr lang="en-US" sz="1100">
                        <a:solidFill>
                          <a:schemeClr val="bg1"/>
                        </a:solidFill>
                      </a:endParaRPr>
                    </a:p>
                  </a:txBody>
                  <a:tcPr marL="0" marR="0" marT="0" marB="0"/>
                </a:tc>
                <a:extLst>
                  <a:ext uri="{0D108BD9-81ED-4DB2-BD59-A6C34878D82A}">
                    <a16:rowId xmlns:a16="http://schemas.microsoft.com/office/drawing/2014/main" xmlns="" val="10002"/>
                  </a:ext>
                </a:extLst>
              </a:tr>
              <a:tr h="3168551">
                <a:tc>
                  <a:txBody>
                    <a:bodyPr/>
                    <a:lstStyle/>
                    <a:p>
                      <a:pPr algn="l">
                        <a:lnSpc>
                          <a:spcPts val="3640"/>
                        </a:lnSpc>
                        <a:defRPr/>
                      </a:pPr>
                      <a:r>
                        <a:rPr lang="en-US" sz="2600" dirty="0">
                          <a:solidFill>
                            <a:schemeClr val="bg1"/>
                          </a:solidFill>
                        </a:rPr>
                        <a:t>Business/Domain Layer</a:t>
                      </a:r>
                      <a:r>
                        <a:rPr lang="en-US" sz="2600" dirty="0" smtClean="0">
                          <a:solidFill>
                            <a:schemeClr val="bg1"/>
                          </a:solidFill>
                        </a:rPr>
                        <a:t>: This </a:t>
                      </a:r>
                      <a:r>
                        <a:rPr lang="en-US" sz="2600" dirty="0">
                          <a:solidFill>
                            <a:schemeClr val="bg1"/>
                          </a:solidFill>
                        </a:rPr>
                        <a:t>layer encompasses the core concepts relevant to the Hibir app’s business domain. </a:t>
                      </a:r>
                      <a:endParaRPr lang="en-US" sz="1100" dirty="0">
                        <a:solidFill>
                          <a:schemeClr val="bg1"/>
                        </a:solidFill>
                      </a:endParaRPr>
                    </a:p>
                    <a:p>
                      <a:pPr algn="l">
                        <a:lnSpc>
                          <a:spcPts val="3640"/>
                        </a:lnSpc>
                      </a:pPr>
                      <a:endParaRPr lang="en-US" sz="1100" dirty="0">
                        <a:solidFill>
                          <a:schemeClr val="bg1"/>
                        </a:solidFill>
                      </a:endParaRPr>
                    </a:p>
                    <a:p>
                      <a:pPr algn="l">
                        <a:lnSpc>
                          <a:spcPts val="3640"/>
                        </a:lnSpc>
                      </a:pPr>
                      <a:r>
                        <a:rPr lang="en-US" sz="2600" dirty="0">
                          <a:solidFill>
                            <a:schemeClr val="bg1"/>
                          </a:solidFill>
                        </a:rPr>
                        <a:t> System Layer: System classes in this layer provide functionality specific to the operating system (OS) on which the Hibir app runs.</a:t>
                      </a:r>
                    </a:p>
                    <a:p>
                      <a:pPr algn="ctr">
                        <a:lnSpc>
                          <a:spcPts val="3640"/>
                        </a:lnSpc>
                      </a:pPr>
                      <a:endParaRPr lang="en-US" sz="2600" dirty="0">
                        <a:solidFill>
                          <a:schemeClr val="bg1"/>
                        </a:solidFill>
                      </a:endParaRPr>
                    </a:p>
                    <a:p>
                      <a:pPr algn="ctr">
                        <a:lnSpc>
                          <a:spcPts val="3640"/>
                        </a:lnSpc>
                      </a:pPr>
                      <a:endParaRPr lang="en-US" sz="2600" dirty="0">
                        <a:solidFill>
                          <a:schemeClr val="bg1"/>
                        </a:solidFill>
                      </a:endParaRPr>
                    </a:p>
                    <a:p>
                      <a:pPr algn="ctr">
                        <a:lnSpc>
                          <a:spcPts val="3640"/>
                        </a:lnSpc>
                      </a:pPr>
                      <a:endParaRPr lang="en-US" sz="2600" dirty="0">
                        <a:solidFill>
                          <a:schemeClr val="bg1"/>
                        </a:solidFill>
                      </a:endParaRPr>
                    </a:p>
                    <a:p>
                      <a:pPr algn="ctr">
                        <a:lnSpc>
                          <a:spcPts val="3640"/>
                        </a:lnSpc>
                      </a:pPr>
                      <a:endParaRPr lang="en-US" sz="2600" dirty="0">
                        <a:solidFill>
                          <a:schemeClr val="bg1"/>
                        </a:solidFill>
                        <a:latin typeface="Montserrat Light"/>
                      </a:endParaRPr>
                    </a:p>
                  </a:txBody>
                  <a:tcPr marL="0" marR="0" marT="0" marB="0"/>
                </a:tc>
                <a:extLst>
                  <a:ext uri="{0D108BD9-81ED-4DB2-BD59-A6C34878D82A}">
                    <a16:rowId xmlns:a16="http://schemas.microsoft.com/office/drawing/2014/main" xmlns="" val="10003"/>
                  </a:ext>
                </a:extLst>
              </a:tr>
              <a:tr h="184691">
                <a:tc>
                  <a:txBody>
                    <a:bodyPr/>
                    <a:lstStyle/>
                    <a:p>
                      <a:pPr algn="ctr">
                        <a:lnSpc>
                          <a:spcPts val="2100"/>
                        </a:lnSpc>
                        <a:defRPr/>
                      </a:pPr>
                      <a:endParaRPr lang="en-US" sz="1100">
                        <a:solidFill>
                          <a:schemeClr val="bg1"/>
                        </a:solidFill>
                      </a:endParaRPr>
                    </a:p>
                  </a:txBody>
                  <a:tcPr marL="0" marR="0" marT="0" marB="0"/>
                </a:tc>
                <a:extLst>
                  <a:ext uri="{0D108BD9-81ED-4DB2-BD59-A6C34878D82A}">
                    <a16:rowId xmlns:a16="http://schemas.microsoft.com/office/drawing/2014/main" xmlns="" val="10004"/>
                  </a:ext>
                </a:extLst>
              </a:tr>
              <a:tr h="362897">
                <a:tc>
                  <a:txBody>
                    <a:bodyPr/>
                    <a:lstStyle/>
                    <a:p>
                      <a:pPr algn="r">
                        <a:lnSpc>
                          <a:spcPts val="4480"/>
                        </a:lnSpc>
                        <a:defRPr/>
                      </a:pPr>
                      <a:endParaRPr lang="en-US" sz="1100" dirty="0">
                        <a:solidFill>
                          <a:schemeClr val="bg1"/>
                        </a:solidFill>
                      </a:endParaRPr>
                    </a:p>
                  </a:txBody>
                  <a:tcPr marL="0" marR="0" marT="0" marB="0"/>
                </a:tc>
                <a:extLst>
                  <a:ext uri="{0D108BD9-81ED-4DB2-BD59-A6C34878D82A}">
                    <a16:rowId xmlns:a16="http://schemas.microsoft.com/office/drawing/2014/main" xmlns="" val="10005"/>
                  </a:ext>
                </a:extLst>
              </a:tr>
              <a:tr h="296070">
                <a:tc>
                  <a:txBody>
                    <a:bodyPr/>
                    <a:lstStyle/>
                    <a:p>
                      <a:pPr algn="r">
                        <a:lnSpc>
                          <a:spcPts val="3640"/>
                        </a:lnSpc>
                        <a:defRPr/>
                      </a:pPr>
                      <a:endParaRPr lang="en-US" sz="1100" dirty="0">
                        <a:solidFill>
                          <a:schemeClr val="bg1"/>
                        </a:solidFill>
                      </a:endParaRPr>
                    </a:p>
                  </a:txBody>
                  <a:tcPr marL="0" marR="0" marT="0" marB="0"/>
                </a:tc>
                <a:extLst>
                  <a:ext uri="{0D108BD9-81ED-4DB2-BD59-A6C34878D82A}">
                    <a16:rowId xmlns:a16="http://schemas.microsoft.com/office/drawing/2014/main" xmlns="" val="10006"/>
                  </a:ext>
                </a:extLst>
              </a:tr>
            </a:tbl>
          </a:graphicData>
        </a:graphic>
      </p:graphicFrame>
      <p:sp>
        <p:nvSpPr>
          <p:cNvPr id="5" name="TextBox 5"/>
          <p:cNvSpPr txBox="1"/>
          <p:nvPr/>
        </p:nvSpPr>
        <p:spPr>
          <a:xfrm>
            <a:off x="163413" y="4621673"/>
            <a:ext cx="5578053" cy="849400"/>
          </a:xfrm>
          <a:prstGeom prst="rect">
            <a:avLst/>
          </a:prstGeom>
        </p:spPr>
        <p:txBody>
          <a:bodyPr lIns="0" tIns="0" rIns="0" bIns="0" rtlCol="0" anchor="t">
            <a:spAutoFit/>
          </a:bodyPr>
          <a:lstStyle/>
          <a:p>
            <a:pPr algn="l">
              <a:lnSpc>
                <a:spcPts val="7882"/>
              </a:lnSpc>
            </a:pPr>
            <a:r>
              <a:rPr lang="en-US" sz="3600" spc="-65" dirty="0">
                <a:solidFill>
                  <a:srgbClr val="F8FBFD"/>
                </a:solidFill>
                <a:latin typeface="Montserrat Classic Bold"/>
              </a:rPr>
              <a:t>Class type architecture</a:t>
            </a:r>
          </a:p>
        </p:txBody>
      </p:sp>
      <p:sp>
        <p:nvSpPr>
          <p:cNvPr id="6" name="AutoShape 6"/>
          <p:cNvSpPr/>
          <p:nvPr/>
        </p:nvSpPr>
        <p:spPr>
          <a:xfrm rot="2699999">
            <a:off x="16966853" y="9991271"/>
            <a:ext cx="2088935" cy="0"/>
          </a:xfrm>
          <a:prstGeom prst="line">
            <a:avLst/>
          </a:prstGeom>
          <a:ln w="38100" cap="flat">
            <a:solidFill>
              <a:srgbClr val="F8FBFD"/>
            </a:solidFill>
            <a:prstDash val="solid"/>
            <a:headEnd type="none" w="sm" len="sm"/>
            <a:tailEnd type="none" w="sm" len="sm"/>
          </a:ln>
        </p:spPr>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53D57"/>
        </a:solidFill>
        <a:effectLst/>
      </p:bgPr>
    </p:bg>
    <p:spTree>
      <p:nvGrpSpPr>
        <p:cNvPr id="1" name=""/>
        <p:cNvGrpSpPr/>
        <p:nvPr/>
      </p:nvGrpSpPr>
      <p:grpSpPr>
        <a:xfrm>
          <a:off x="0" y="0"/>
          <a:ext cx="0" cy="0"/>
          <a:chOff x="0" y="0"/>
          <a:chExt cx="0" cy="0"/>
        </a:xfrm>
      </p:grpSpPr>
      <p:sp>
        <p:nvSpPr>
          <p:cNvPr id="2" name="AutoShape 2"/>
          <p:cNvSpPr/>
          <p:nvPr/>
        </p:nvSpPr>
        <p:spPr>
          <a:xfrm rot="-2700000">
            <a:off x="13404779" y="-5141853"/>
            <a:ext cx="6665510" cy="6664206"/>
          </a:xfrm>
          <a:prstGeom prst="rect">
            <a:avLst/>
          </a:prstGeom>
          <a:solidFill>
            <a:srgbClr val="97BCC7"/>
          </a:solidFill>
        </p:spPr>
      </p:sp>
      <p:sp>
        <p:nvSpPr>
          <p:cNvPr id="3" name="AutoShape 3"/>
          <p:cNvSpPr/>
          <p:nvPr/>
        </p:nvSpPr>
        <p:spPr>
          <a:xfrm rot="-2700000">
            <a:off x="-866788" y="8667638"/>
            <a:ext cx="4725548" cy="4724623"/>
          </a:xfrm>
          <a:prstGeom prst="rect">
            <a:avLst/>
          </a:prstGeom>
          <a:solidFill>
            <a:srgbClr val="F8FBFD"/>
          </a:solidFill>
        </p:spPr>
      </p:sp>
      <p:sp>
        <p:nvSpPr>
          <p:cNvPr id="4" name="AutoShape 4"/>
          <p:cNvSpPr/>
          <p:nvPr/>
        </p:nvSpPr>
        <p:spPr>
          <a:xfrm rot="2700000">
            <a:off x="16967363" y="9990038"/>
            <a:ext cx="2085449" cy="0"/>
          </a:xfrm>
          <a:prstGeom prst="line">
            <a:avLst/>
          </a:prstGeom>
          <a:ln w="38100" cap="flat">
            <a:solidFill>
              <a:srgbClr val="F8FBFD"/>
            </a:solidFill>
            <a:prstDash val="solid"/>
            <a:headEnd type="none" w="sm" len="sm"/>
            <a:tailEnd type="none" w="sm" len="sm"/>
          </a:ln>
        </p:spPr>
      </p:sp>
      <p:sp>
        <p:nvSpPr>
          <p:cNvPr id="5" name="AutoShape 5"/>
          <p:cNvSpPr/>
          <p:nvPr/>
        </p:nvSpPr>
        <p:spPr>
          <a:xfrm rot="2699999">
            <a:off x="10852476" y="910218"/>
            <a:ext cx="5544502" cy="0"/>
          </a:xfrm>
          <a:prstGeom prst="line">
            <a:avLst/>
          </a:prstGeom>
          <a:ln w="38100" cap="flat">
            <a:solidFill>
              <a:srgbClr val="F8FBFD"/>
            </a:solidFill>
            <a:prstDash val="solid"/>
            <a:headEnd type="none" w="sm" len="sm"/>
            <a:tailEnd type="none" w="sm" len="sm"/>
          </a:ln>
        </p:spPr>
      </p:sp>
      <p:sp>
        <p:nvSpPr>
          <p:cNvPr id="6" name="Freeform 6"/>
          <p:cNvSpPr/>
          <p:nvPr/>
        </p:nvSpPr>
        <p:spPr>
          <a:xfrm>
            <a:off x="3704628" y="271847"/>
            <a:ext cx="9385116" cy="8747820"/>
          </a:xfrm>
          <a:custGeom>
            <a:avLst/>
            <a:gdLst/>
            <a:ahLst/>
            <a:cxnLst/>
            <a:rect l="l" t="t" r="r" b="b"/>
            <a:pathLst>
              <a:path w="9385116" h="8747820">
                <a:moveTo>
                  <a:pt x="0" y="0"/>
                </a:moveTo>
                <a:lnTo>
                  <a:pt x="9385116" y="0"/>
                </a:lnTo>
                <a:lnTo>
                  <a:pt x="9385116" y="8747820"/>
                </a:lnTo>
                <a:lnTo>
                  <a:pt x="0" y="8747820"/>
                </a:lnTo>
                <a:lnTo>
                  <a:pt x="0" y="0"/>
                </a:lnTo>
                <a:close/>
              </a:path>
            </a:pathLst>
          </a:custGeom>
          <a:blipFill>
            <a:blip r:embed="rId2"/>
            <a:stretch>
              <a:fillRect t="-3800" b="-3800"/>
            </a:stretch>
          </a:blipFill>
        </p:spPr>
      </p:sp>
      <p:sp>
        <p:nvSpPr>
          <p:cNvPr id="7" name="TextBox 7"/>
          <p:cNvSpPr txBox="1"/>
          <p:nvPr/>
        </p:nvSpPr>
        <p:spPr>
          <a:xfrm>
            <a:off x="512854" y="9381363"/>
            <a:ext cx="15509106" cy="1099855"/>
          </a:xfrm>
          <a:prstGeom prst="rect">
            <a:avLst/>
          </a:prstGeom>
        </p:spPr>
        <p:txBody>
          <a:bodyPr lIns="0" tIns="0" rIns="0" bIns="0" rtlCol="0" anchor="t">
            <a:spAutoFit/>
          </a:bodyPr>
          <a:lstStyle/>
          <a:p>
            <a:pPr algn="ctr">
              <a:lnSpc>
                <a:spcPts val="4478"/>
              </a:lnSpc>
            </a:pPr>
            <a:r>
              <a:rPr lang="en-US" sz="3198" spc="223">
                <a:solidFill>
                  <a:srgbClr val="97BCC7"/>
                </a:solidFill>
                <a:latin typeface="Montserrat Classic"/>
              </a:rPr>
              <a:t> </a:t>
            </a:r>
            <a:r>
              <a:rPr lang="en-US" sz="3198" spc="223">
                <a:solidFill>
                  <a:srgbClr val="F8FBFD"/>
                </a:solidFill>
                <a:latin typeface="Montserrat Classic Bold"/>
              </a:rPr>
              <a:t>Class type architecture</a:t>
            </a:r>
          </a:p>
          <a:p>
            <a:pPr algn="ctr">
              <a:lnSpc>
                <a:spcPts val="4478"/>
              </a:lnSpc>
            </a:pPr>
            <a:endParaRPr lang="en-US" sz="3198" spc="223">
              <a:solidFill>
                <a:srgbClr val="F8FBFD"/>
              </a:solidFill>
              <a:latin typeface="Montserrat Classic Bo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53D57"/>
        </a:solidFill>
        <a:effectLst/>
      </p:bgPr>
    </p:bg>
    <p:spTree>
      <p:nvGrpSpPr>
        <p:cNvPr id="1" name=""/>
        <p:cNvGrpSpPr/>
        <p:nvPr/>
      </p:nvGrpSpPr>
      <p:grpSpPr>
        <a:xfrm>
          <a:off x="0" y="0"/>
          <a:ext cx="0" cy="0"/>
          <a:chOff x="0" y="0"/>
          <a:chExt cx="0" cy="0"/>
        </a:xfrm>
      </p:grpSpPr>
      <p:sp>
        <p:nvSpPr>
          <p:cNvPr id="2" name="AutoShape 2"/>
          <p:cNvSpPr/>
          <p:nvPr/>
        </p:nvSpPr>
        <p:spPr>
          <a:xfrm rot="-2700000">
            <a:off x="-2304055" y="-5713353"/>
            <a:ext cx="6665510" cy="6664206"/>
          </a:xfrm>
          <a:prstGeom prst="rect">
            <a:avLst/>
          </a:prstGeom>
          <a:solidFill>
            <a:srgbClr val="97BCC7"/>
          </a:solidFill>
        </p:spPr>
      </p:sp>
      <p:sp>
        <p:nvSpPr>
          <p:cNvPr id="3" name="AutoShape 3"/>
          <p:cNvSpPr/>
          <p:nvPr/>
        </p:nvSpPr>
        <p:spPr>
          <a:xfrm rot="8099999">
            <a:off x="1375306" y="338718"/>
            <a:ext cx="5544502" cy="0"/>
          </a:xfrm>
          <a:prstGeom prst="line">
            <a:avLst/>
          </a:prstGeom>
          <a:ln w="38100" cap="flat">
            <a:solidFill>
              <a:srgbClr val="F8FBFD"/>
            </a:solidFill>
            <a:prstDash val="solid"/>
            <a:headEnd type="none" w="sm" len="sm"/>
            <a:tailEnd type="none" w="sm" len="sm"/>
          </a:ln>
        </p:spPr>
      </p:sp>
      <p:graphicFrame>
        <p:nvGraphicFramePr>
          <p:cNvPr id="4" name="Table 4"/>
          <p:cNvGraphicFramePr>
            <a:graphicFrameLocks noGrp="1"/>
          </p:cNvGraphicFramePr>
          <p:nvPr>
            <p:extLst>
              <p:ext uri="{D42A27DB-BD31-4B8C-83A1-F6EECF244321}">
                <p14:modId xmlns:p14="http://schemas.microsoft.com/office/powerpoint/2010/main" val="3365031223"/>
              </p:ext>
            </p:extLst>
          </p:nvPr>
        </p:nvGraphicFramePr>
        <p:xfrm>
          <a:off x="3276600" y="2552700"/>
          <a:ext cx="13351202" cy="4853485"/>
        </p:xfrm>
        <a:graphic>
          <a:graphicData uri="http://schemas.openxmlformats.org/drawingml/2006/table">
            <a:tbl>
              <a:tblPr>
                <a:tableStyleId>{2D5ABB26-0587-4C30-8999-92F81FD0307C}</a:tableStyleId>
              </a:tblPr>
              <a:tblGrid>
                <a:gridCol w="13351202">
                  <a:extLst>
                    <a:ext uri="{9D8B030D-6E8A-4147-A177-3AD203B41FA5}">
                      <a16:colId xmlns:a16="http://schemas.microsoft.com/office/drawing/2014/main" xmlns="" val="20000"/>
                    </a:ext>
                  </a:extLst>
                </a:gridCol>
              </a:tblGrid>
              <a:tr h="2409825">
                <a:tc>
                  <a:txBody>
                    <a:bodyPr/>
                    <a:lstStyle/>
                    <a:p>
                      <a:pPr algn="just">
                        <a:lnSpc>
                          <a:spcPts val="3919"/>
                        </a:lnSpc>
                        <a:defRPr/>
                      </a:pPr>
                      <a:r>
                        <a:rPr lang="en-US" sz="2799" dirty="0">
                          <a:solidFill>
                            <a:schemeClr val="bg1"/>
                          </a:solidFill>
                        </a:rPr>
                        <a:t>Class modeling </a:t>
                      </a:r>
                      <a:endParaRPr lang="en-US" sz="1100" dirty="0">
                        <a:solidFill>
                          <a:schemeClr val="bg1"/>
                        </a:solidFill>
                      </a:endParaRPr>
                    </a:p>
                    <a:p>
                      <a:pPr algn="just">
                        <a:lnSpc>
                          <a:spcPts val="3640"/>
                        </a:lnSpc>
                      </a:pPr>
                      <a:r>
                        <a:rPr lang="en-US" sz="2600" dirty="0">
                          <a:solidFill>
                            <a:schemeClr val="bg1"/>
                          </a:solidFill>
                        </a:rPr>
                        <a:t>A class diagram is a visual representation of a system's structure in the realm of object-oriented programming, using the Unified Modeling Language (UML). It is like a blueprint that shows the building blocks and how they connect.</a:t>
                      </a:r>
                    </a:p>
                    <a:p>
                      <a:pPr algn="just">
                        <a:lnSpc>
                          <a:spcPts val="3640"/>
                        </a:lnSpc>
                      </a:pPr>
                      <a:endParaRPr lang="en-US" sz="2600" dirty="0">
                        <a:solidFill>
                          <a:schemeClr val="bg1"/>
                        </a:solidFill>
                        <a:latin typeface="Montserrat Light"/>
                      </a:endParaRPr>
                    </a:p>
                  </a:txBody>
                  <a:tcPr marL="0" marR="0" marT="0" marB="0"/>
                </a:tc>
                <a:extLst>
                  <a:ext uri="{0D108BD9-81ED-4DB2-BD59-A6C34878D82A}">
                    <a16:rowId xmlns:a16="http://schemas.microsoft.com/office/drawing/2014/main" xmlns="" val="10000"/>
                  </a:ext>
                </a:extLst>
              </a:tr>
              <a:tr h="2443660">
                <a:tc>
                  <a:txBody>
                    <a:bodyPr/>
                    <a:lstStyle/>
                    <a:p>
                      <a:pPr algn="just">
                        <a:lnSpc>
                          <a:spcPts val="3640"/>
                        </a:lnSpc>
                        <a:defRPr/>
                      </a:pPr>
                      <a:r>
                        <a:rPr lang="en-US" sz="2600" dirty="0">
                          <a:solidFill>
                            <a:schemeClr val="bg1"/>
                          </a:solidFill>
                        </a:rPr>
                        <a:t>key elements of a class </a:t>
                      </a:r>
                      <a:r>
                        <a:rPr lang="en-US" sz="2600" dirty="0" smtClean="0">
                          <a:solidFill>
                            <a:schemeClr val="bg1"/>
                          </a:solidFill>
                        </a:rPr>
                        <a:t>diagram are classes, attributes, operations</a:t>
                      </a:r>
                      <a:r>
                        <a:rPr lang="en-US" sz="2600" baseline="0" dirty="0" smtClean="0">
                          <a:solidFill>
                            <a:schemeClr val="bg1"/>
                          </a:solidFill>
                        </a:rPr>
                        <a:t> </a:t>
                      </a:r>
                      <a:r>
                        <a:rPr lang="en-US" sz="2600" dirty="0" smtClean="0">
                          <a:solidFill>
                            <a:schemeClr val="bg1"/>
                          </a:solidFill>
                        </a:rPr>
                        <a:t>and </a:t>
                      </a:r>
                      <a:r>
                        <a:rPr lang="en-US" sz="2600" dirty="0">
                          <a:solidFill>
                            <a:schemeClr val="bg1"/>
                          </a:solidFill>
                        </a:rPr>
                        <a:t>relationships.</a:t>
                      </a:r>
                      <a:endParaRPr lang="en-US" sz="1100" dirty="0">
                        <a:solidFill>
                          <a:schemeClr val="bg1"/>
                        </a:solidFill>
                      </a:endParaRPr>
                    </a:p>
                    <a:p>
                      <a:pPr algn="just">
                        <a:lnSpc>
                          <a:spcPts val="3640"/>
                        </a:lnSpc>
                      </a:pPr>
                      <a:endParaRPr lang="en-US" sz="1100" dirty="0">
                        <a:solidFill>
                          <a:schemeClr val="bg1"/>
                        </a:solidFill>
                      </a:endParaRPr>
                    </a:p>
                    <a:p>
                      <a:pPr algn="just">
                        <a:lnSpc>
                          <a:spcPts val="3640"/>
                        </a:lnSpc>
                      </a:pPr>
                      <a:endParaRPr lang="en-US" sz="1100" dirty="0">
                        <a:solidFill>
                          <a:schemeClr val="bg1"/>
                        </a:solidFill>
                      </a:endParaRPr>
                    </a:p>
                  </a:txBody>
                  <a:tcPr marL="0" marR="0" marT="0" marB="0"/>
                </a:tc>
                <a:extLst>
                  <a:ext uri="{0D108BD9-81ED-4DB2-BD59-A6C34878D82A}">
                    <a16:rowId xmlns:a16="http://schemas.microsoft.com/office/drawing/2014/main" xmlns="" val="10001"/>
                  </a:ext>
                </a:extLst>
              </a:tr>
            </a:tbl>
          </a:graphicData>
        </a:graphic>
      </p:graphicFrame>
      <p:sp>
        <p:nvSpPr>
          <p:cNvPr id="5" name="TextBox 5"/>
          <p:cNvSpPr txBox="1"/>
          <p:nvPr/>
        </p:nvSpPr>
        <p:spPr>
          <a:xfrm>
            <a:off x="5575229" y="376818"/>
            <a:ext cx="8521771" cy="923201"/>
          </a:xfrm>
          <a:prstGeom prst="rect">
            <a:avLst/>
          </a:prstGeom>
        </p:spPr>
        <p:txBody>
          <a:bodyPr wrap="square" lIns="0" tIns="0" rIns="0" bIns="0" rtlCol="0" anchor="t">
            <a:spAutoFit/>
          </a:bodyPr>
          <a:lstStyle/>
          <a:p>
            <a:pPr algn="l">
              <a:lnSpc>
                <a:spcPts val="7882"/>
              </a:lnSpc>
            </a:pPr>
            <a:r>
              <a:rPr lang="en-US" sz="6568" spc="-65" dirty="0">
                <a:solidFill>
                  <a:schemeClr val="bg1"/>
                </a:solidFill>
                <a:latin typeface="Montserrat Classic Bold"/>
              </a:rPr>
              <a:t>Class modeling </a:t>
            </a:r>
          </a:p>
        </p:txBody>
      </p:sp>
      <p:sp>
        <p:nvSpPr>
          <p:cNvPr id="6" name="AutoShape 6"/>
          <p:cNvSpPr/>
          <p:nvPr/>
        </p:nvSpPr>
        <p:spPr>
          <a:xfrm rot="2699999">
            <a:off x="16966853" y="9991271"/>
            <a:ext cx="2088935" cy="0"/>
          </a:xfrm>
          <a:prstGeom prst="line">
            <a:avLst/>
          </a:prstGeom>
          <a:ln w="38100" cap="flat">
            <a:solidFill>
              <a:srgbClr val="F8FBFD"/>
            </a:solidFill>
            <a:prstDash val="solid"/>
            <a:headEnd type="none" w="sm" len="sm"/>
            <a:tailEnd type="none" w="sm" len="sm"/>
          </a:ln>
        </p:spPr>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53D57"/>
        </a:solidFill>
        <a:effectLst/>
      </p:bgPr>
    </p:bg>
    <p:spTree>
      <p:nvGrpSpPr>
        <p:cNvPr id="1" name=""/>
        <p:cNvGrpSpPr/>
        <p:nvPr/>
      </p:nvGrpSpPr>
      <p:grpSpPr>
        <a:xfrm>
          <a:off x="0" y="0"/>
          <a:ext cx="0" cy="0"/>
          <a:chOff x="0" y="0"/>
          <a:chExt cx="0" cy="0"/>
        </a:xfrm>
      </p:grpSpPr>
      <p:sp>
        <p:nvSpPr>
          <p:cNvPr id="2" name="AutoShape 2"/>
          <p:cNvSpPr/>
          <p:nvPr/>
        </p:nvSpPr>
        <p:spPr>
          <a:xfrm rot="-2700000">
            <a:off x="14166779" y="-5141853"/>
            <a:ext cx="6665510" cy="6664206"/>
          </a:xfrm>
          <a:prstGeom prst="rect">
            <a:avLst/>
          </a:prstGeom>
          <a:solidFill>
            <a:srgbClr val="97BCC7"/>
          </a:solidFill>
        </p:spPr>
      </p:sp>
      <p:sp>
        <p:nvSpPr>
          <p:cNvPr id="3" name="AutoShape 3"/>
          <p:cNvSpPr/>
          <p:nvPr/>
        </p:nvSpPr>
        <p:spPr>
          <a:xfrm rot="2699999">
            <a:off x="11560241" y="910218"/>
            <a:ext cx="5544502" cy="0"/>
          </a:xfrm>
          <a:prstGeom prst="line">
            <a:avLst/>
          </a:prstGeom>
          <a:ln w="38100" cap="flat">
            <a:solidFill>
              <a:srgbClr val="F8FBFD"/>
            </a:solidFill>
            <a:prstDash val="solid"/>
            <a:headEnd type="none" w="sm" len="sm"/>
            <a:tailEnd type="none" w="sm" len="sm"/>
          </a:ln>
        </p:spPr>
      </p:sp>
      <p:sp>
        <p:nvSpPr>
          <p:cNvPr id="4" name="AutoShape 4"/>
          <p:cNvSpPr/>
          <p:nvPr/>
        </p:nvSpPr>
        <p:spPr>
          <a:xfrm rot="2699999">
            <a:off x="16966853" y="9991271"/>
            <a:ext cx="2088935" cy="0"/>
          </a:xfrm>
          <a:prstGeom prst="line">
            <a:avLst/>
          </a:prstGeom>
          <a:ln w="38100" cap="flat">
            <a:solidFill>
              <a:srgbClr val="F8FBFD"/>
            </a:solidFill>
            <a:prstDash val="solid"/>
            <a:headEnd type="none" w="sm" len="sm"/>
            <a:tailEnd type="none" w="sm" len="sm"/>
          </a:ln>
        </p:spPr>
      </p:sp>
      <p:sp>
        <p:nvSpPr>
          <p:cNvPr id="5" name="Freeform 5"/>
          <p:cNvSpPr/>
          <p:nvPr/>
        </p:nvSpPr>
        <p:spPr>
          <a:xfrm>
            <a:off x="1905000" y="495300"/>
            <a:ext cx="13411200" cy="8963714"/>
          </a:xfrm>
          <a:custGeom>
            <a:avLst/>
            <a:gdLst/>
            <a:ahLst/>
            <a:cxnLst/>
            <a:rect l="l" t="t" r="r" b="b"/>
            <a:pathLst>
              <a:path w="10668422" h="9285157">
                <a:moveTo>
                  <a:pt x="0" y="0"/>
                </a:moveTo>
                <a:lnTo>
                  <a:pt x="10668422" y="0"/>
                </a:lnTo>
                <a:lnTo>
                  <a:pt x="10668422" y="9285158"/>
                </a:lnTo>
                <a:lnTo>
                  <a:pt x="0" y="9285158"/>
                </a:lnTo>
                <a:lnTo>
                  <a:pt x="0" y="0"/>
                </a:lnTo>
                <a:close/>
              </a:path>
            </a:pathLst>
          </a:custGeom>
          <a:blipFill>
            <a:blip r:embed="rId2"/>
            <a:stretch>
              <a:fillRect l="-2168" t="-2000" r="-441" b="-329"/>
            </a:stretch>
          </a:blipFill>
        </p:spPr>
      </p:sp>
      <p:sp>
        <p:nvSpPr>
          <p:cNvPr id="6" name="TextBox 6"/>
          <p:cNvSpPr txBox="1"/>
          <p:nvPr/>
        </p:nvSpPr>
        <p:spPr>
          <a:xfrm>
            <a:off x="1248408" y="9491536"/>
            <a:ext cx="16481297" cy="622935"/>
          </a:xfrm>
          <a:prstGeom prst="rect">
            <a:avLst/>
          </a:prstGeom>
        </p:spPr>
        <p:txBody>
          <a:bodyPr lIns="0" tIns="0" rIns="0" bIns="0" rtlCol="0" anchor="t">
            <a:spAutoFit/>
          </a:bodyPr>
          <a:lstStyle/>
          <a:p>
            <a:pPr algn="l">
              <a:lnSpc>
                <a:spcPts val="5039"/>
              </a:lnSpc>
            </a:pPr>
            <a:r>
              <a:rPr lang="en-US" sz="3599" spc="251">
                <a:solidFill>
                  <a:srgbClr val="F8FBFD"/>
                </a:solidFill>
                <a:latin typeface="Montserrat Classic"/>
              </a:rPr>
              <a:t>                                  Class diagram</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TotalTime>
  <Words>726</Words>
  <Application>Microsoft Office PowerPoint</Application>
  <PresentationFormat>Custom</PresentationFormat>
  <Paragraphs>78</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Montserrat Classic Bold</vt:lpstr>
      <vt:lpstr>Montserrat Light</vt:lpstr>
      <vt:lpstr>Montserrat Classic</vt:lpstr>
      <vt:lpstr>Montserrat Light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Company Report Professional Presentation in Blue Corporate Geometric Style</dc:title>
  <dc:creator>Lencho</dc:creator>
  <cp:lastModifiedBy>Tekalign</cp:lastModifiedBy>
  <cp:revision>19</cp:revision>
  <dcterms:created xsi:type="dcterms:W3CDTF">2006-08-16T00:00:00Z</dcterms:created>
  <dcterms:modified xsi:type="dcterms:W3CDTF">2024-10-03T07:55:23Z</dcterms:modified>
  <dc:identifier>DAGHZKTgvBk</dc:identifier>
</cp:coreProperties>
</file>