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257" r:id="rId3"/>
    <p:sldId id="284" r:id="rId4"/>
    <p:sldId id="259" r:id="rId5"/>
    <p:sldId id="260" r:id="rId6"/>
    <p:sldId id="298" r:id="rId7"/>
    <p:sldId id="299" r:id="rId8"/>
    <p:sldId id="300" r:id="rId9"/>
    <p:sldId id="301" r:id="rId10"/>
    <p:sldId id="302" r:id="rId11"/>
    <p:sldId id="303" r:id="rId12"/>
    <p:sldId id="304" r:id="rId13"/>
    <p:sldId id="290" r:id="rId14"/>
    <p:sldId id="289" r:id="rId15"/>
    <p:sldId id="288" r:id="rId16"/>
    <p:sldId id="291" r:id="rId17"/>
    <p:sldId id="285" r:id="rId18"/>
    <p:sldId id="287" r:id="rId19"/>
    <p:sldId id="286" r:id="rId20"/>
    <p:sldId id="305" r:id="rId21"/>
    <p:sldId id="306" r:id="rId22"/>
    <p:sldId id="307" r:id="rId23"/>
    <p:sldId id="308" r:id="rId24"/>
    <p:sldId id="309" r:id="rId25"/>
    <p:sldId id="310" r:id="rId26"/>
    <p:sldId id="311" r:id="rId27"/>
    <p:sldId id="297" r:id="rId28"/>
    <p:sldId id="296" r:id="rId29"/>
    <p:sldId id="295" r:id="rId30"/>
    <p:sldId id="294" r:id="rId31"/>
    <p:sldId id="293" r:id="rId32"/>
    <p:sldId id="292" r:id="rId33"/>
    <p:sldId id="261" r:id="rId34"/>
    <p:sldId id="312" r:id="rId35"/>
    <p:sldId id="313" r:id="rId36"/>
    <p:sldId id="265" r:id="rId37"/>
    <p:sldId id="266" r:id="rId38"/>
    <p:sldId id="267" r:id="rId39"/>
    <p:sldId id="314" r:id="rId40"/>
    <p:sldId id="269" r:id="rId41"/>
    <p:sldId id="270" r:id="rId42"/>
    <p:sldId id="271" r:id="rId43"/>
    <p:sldId id="272" r:id="rId44"/>
    <p:sldId id="273" r:id="rId45"/>
    <p:sldId id="274" r:id="rId46"/>
    <p:sldId id="275" r:id="rId47"/>
    <p:sldId id="276" r:id="rId48"/>
    <p:sldId id="317" r:id="rId49"/>
    <p:sldId id="283" r:id="rId50"/>
    <p:sldId id="277" r:id="rId51"/>
    <p:sldId id="278" r:id="rId52"/>
    <p:sldId id="279" r:id="rId53"/>
    <p:sldId id="315" r:id="rId54"/>
    <p:sldId id="280" r:id="rId55"/>
    <p:sldId id="325" r:id="rId56"/>
    <p:sldId id="281" r:id="rId57"/>
    <p:sldId id="326" r:id="rId58"/>
    <p:sldId id="316" r:id="rId59"/>
    <p:sldId id="318" r:id="rId60"/>
    <p:sldId id="319" r:id="rId61"/>
    <p:sldId id="331" r:id="rId62"/>
    <p:sldId id="333" r:id="rId63"/>
    <p:sldId id="334" r:id="rId64"/>
    <p:sldId id="324" r:id="rId65"/>
    <p:sldId id="322" r:id="rId66"/>
    <p:sldId id="323" r:id="rId67"/>
    <p:sldId id="327" r:id="rId68"/>
    <p:sldId id="329" r:id="rId69"/>
    <p:sldId id="335" r:id="rId70"/>
    <p:sldId id="336" r:id="rId71"/>
    <p:sldId id="337" r:id="rId72"/>
    <p:sldId id="320" r:id="rId73"/>
    <p:sldId id="321" r:id="rId74"/>
    <p:sldId id="330" r:id="rId75"/>
    <p:sldId id="332" r:id="rId76"/>
    <p:sldId id="328" r:id="rId7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8EE"/>
    <a:srgbClr val="CCFFFF"/>
    <a:srgbClr val="FF99FF"/>
    <a:srgbClr val="FFCCFF"/>
    <a:srgbClr val="996633"/>
    <a:srgbClr val="663300"/>
    <a:srgbClr val="FFAEFF"/>
    <a:srgbClr val="FFB3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43" autoAdjust="0"/>
  </p:normalViewPr>
  <p:slideViewPr>
    <p:cSldViewPr snapToGrid="0" showGuides="1">
      <p:cViewPr varScale="1">
        <p:scale>
          <a:sx n="92" d="100"/>
          <a:sy n="92" d="100"/>
        </p:scale>
        <p:origin x="798" y="90"/>
      </p:cViewPr>
      <p:guideLst>
        <p:guide orient="horz" pos="2160"/>
        <p:guide pos="2880"/>
      </p:guideLst>
    </p:cSldViewPr>
  </p:slideViewPr>
  <p:outlineViewPr>
    <p:cViewPr>
      <p:scale>
        <a:sx n="33" d="100"/>
        <a:sy n="33" d="100"/>
      </p:scale>
      <p:origin x="0" y="-305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B6A0E-F9C9-4AA9-9DD7-D64D0A7D8F2A}" type="datetimeFigureOut">
              <a:rPr kumimoji="1" lang="ja-JP" altLang="en-US" smtClean="0"/>
              <a:t>2016/12/3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CB3A5-2423-402C-88E7-A3ED7F0D14D9}" type="slidenum">
              <a:rPr kumimoji="1" lang="ja-JP" altLang="en-US" smtClean="0"/>
              <a:t>‹#›</a:t>
            </a:fld>
            <a:endParaRPr kumimoji="1" lang="ja-JP" altLang="en-US"/>
          </a:p>
        </p:txBody>
      </p:sp>
    </p:spTree>
    <p:extLst>
      <p:ext uri="{BB962C8B-B14F-4D97-AF65-F5344CB8AC3E}">
        <p14:creationId xmlns:p14="http://schemas.microsoft.com/office/powerpoint/2010/main" val="5227920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1</a:t>
            </a:fld>
            <a:endParaRPr kumimoji="1" lang="ja-JP" altLang="en-US"/>
          </a:p>
        </p:txBody>
      </p:sp>
    </p:spTree>
    <p:extLst>
      <p:ext uri="{BB962C8B-B14F-4D97-AF65-F5344CB8AC3E}">
        <p14:creationId xmlns:p14="http://schemas.microsoft.com/office/powerpoint/2010/main" val="186006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[isbn:9784491025407,</a:t>
            </a:r>
            <a:r>
              <a:rPr kumimoji="1" lang="en-US" altLang="ja-JP" baseline="0" dirty="0"/>
              <a:t> </a:t>
            </a:r>
            <a:r>
              <a:rPr kumimoji="1" lang="en-US" altLang="ja-JP" dirty="0"/>
              <a:t>p.138]</a:t>
            </a:r>
            <a:r>
              <a:rPr kumimoji="1" lang="ja-JP" altLang="en-US" dirty="0"/>
              <a:t>：仕事で国外に行く機会が多くなって，ものすごく強く感じることは，算数の言葉としての式は世界共通で，地球の裏側のブラジルに行っても，</a:t>
            </a:r>
            <a:r>
              <a:rPr kumimoji="1" lang="en-US" altLang="ja-JP" dirty="0"/>
              <a:t>2</a:t>
            </a:r>
            <a:r>
              <a:rPr kumimoji="1" lang="ja-JP" altLang="en-US" dirty="0"/>
              <a:t>＋</a:t>
            </a:r>
            <a:r>
              <a:rPr kumimoji="1" lang="en-US" altLang="ja-JP" dirty="0"/>
              <a:t>3</a:t>
            </a:r>
            <a:r>
              <a:rPr kumimoji="1" lang="ja-JP" altLang="en-US" dirty="0"/>
              <a:t>と書けばみんな</a:t>
            </a:r>
            <a:r>
              <a:rPr kumimoji="1" lang="en-US" altLang="ja-JP" dirty="0"/>
              <a:t>5</a:t>
            </a:r>
            <a:r>
              <a:rPr kumimoji="1" lang="ja-JP" altLang="en-US" dirty="0"/>
              <a:t>と書いてくれる。あの数字は世界共通ですから。</a:t>
            </a:r>
            <a:r>
              <a:rPr kumimoji="1" lang="en-US" altLang="ja-JP" dirty="0"/>
              <a:t>3×2</a:t>
            </a:r>
            <a:r>
              <a:rPr kumimoji="1" lang="ja-JP" altLang="en-US" dirty="0"/>
              <a:t>は地球の裏側に言っても</a:t>
            </a:r>
            <a:r>
              <a:rPr kumimoji="1" lang="en-US" altLang="ja-JP" dirty="0"/>
              <a:t>6</a:t>
            </a:r>
            <a:r>
              <a:rPr kumimoji="1" lang="ja-JP" altLang="en-US" dirty="0"/>
              <a:t>です。</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61</a:t>
            </a:fld>
            <a:endParaRPr kumimoji="1" lang="ja-JP" altLang="en-US"/>
          </a:p>
        </p:txBody>
      </p:sp>
    </p:spTree>
    <p:extLst>
      <p:ext uri="{BB962C8B-B14F-4D97-AF65-F5344CB8AC3E}">
        <p14:creationId xmlns:p14="http://schemas.microsoft.com/office/powerpoint/2010/main" val="2482478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Arial Unicode MS" pitchFamily="50" charset="-128"/>
                <a:ea typeface="メイリオ" pitchFamily="50" charset="-128"/>
                <a:cs typeface="Arial Unicode MS" pitchFamily="50" charset="-128"/>
              </a:rPr>
              <a:t>http://b.hatena.ne.jp/entry/www.asahi.com/edu/student/teacher/TKY201101160133.html</a:t>
            </a: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63</a:t>
            </a:fld>
            <a:endParaRPr kumimoji="1" lang="ja-JP" altLang="en-US"/>
          </a:p>
        </p:txBody>
      </p:sp>
    </p:spTree>
    <p:extLst>
      <p:ext uri="{BB962C8B-B14F-4D97-AF65-F5344CB8AC3E}">
        <p14:creationId xmlns:p14="http://schemas.microsoft.com/office/powerpoint/2010/main" val="3883618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69</a:t>
            </a:fld>
            <a:endParaRPr kumimoji="1" lang="ja-JP" altLang="en-US"/>
          </a:p>
        </p:txBody>
      </p:sp>
    </p:spTree>
    <p:extLst>
      <p:ext uri="{BB962C8B-B14F-4D97-AF65-F5344CB8AC3E}">
        <p14:creationId xmlns:p14="http://schemas.microsoft.com/office/powerpoint/2010/main" val="821406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韓国 </a:t>
            </a:r>
            <a:r>
              <a:rPr kumimoji="1" lang="en-US" altLang="ja-JP" dirty="0"/>
              <a:t>http://www.todayhumor.co.kr/board/view.php?table=humordata&amp;no=1454118 http://cafe.daum.net/seaugjang/9MER/23?docid=1IFsc9MER2320090705125934</a:t>
            </a:r>
          </a:p>
          <a:p>
            <a:r>
              <a:rPr kumimoji="1" lang="ja-JP" altLang="en-US" dirty="0"/>
              <a:t>台湾 </a:t>
            </a:r>
            <a:r>
              <a:rPr kumimoji="1" lang="en-US" altLang="ja-JP" dirty="0"/>
              <a:t>https://www.youtube.com/watch?v=vhaOzXSLSyw</a:t>
            </a:r>
          </a:p>
          <a:p>
            <a:r>
              <a:rPr kumimoji="1" lang="ja-JP" altLang="en-US" dirty="0"/>
              <a:t>欧米 </a:t>
            </a:r>
            <a:r>
              <a:rPr kumimoji="1" lang="en-US" altLang="ja-JP" dirty="0"/>
              <a:t>https://medium.com/i-math/why-5-x-3-5-5-5-was-marked-wrong-b34607a5b74c</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71</a:t>
            </a:fld>
            <a:endParaRPr kumimoji="1" lang="ja-JP" altLang="en-US"/>
          </a:p>
        </p:txBody>
      </p:sp>
    </p:spTree>
    <p:extLst>
      <p:ext uri="{BB962C8B-B14F-4D97-AF65-F5344CB8AC3E}">
        <p14:creationId xmlns:p14="http://schemas.microsoft.com/office/powerpoint/2010/main" val="423720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[f:id:takehikom</a:t>
            </a:r>
            <a:r>
              <a:rPr kumimoji="1" lang="en-US" altLang="ja-JP"/>
              <a:t>:20161004053723j</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2</a:t>
            </a:fld>
            <a:endParaRPr kumimoji="1" lang="ja-JP" altLang="en-US"/>
          </a:p>
        </p:txBody>
      </p:sp>
    </p:spTree>
    <p:extLst>
      <p:ext uri="{BB962C8B-B14F-4D97-AF65-F5344CB8AC3E}">
        <p14:creationId xmlns:p14="http://schemas.microsoft.com/office/powerpoint/2010/main" val="404117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http://www.globaledresources.com/resources/assets/042309_Multiplication_v2.pdf</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36</a:t>
            </a:fld>
            <a:endParaRPr kumimoji="1" lang="ja-JP" altLang="en-US"/>
          </a:p>
        </p:txBody>
      </p:sp>
    </p:spTree>
    <p:extLst>
      <p:ext uri="{BB962C8B-B14F-4D97-AF65-F5344CB8AC3E}">
        <p14:creationId xmlns:p14="http://schemas.microsoft.com/office/powerpoint/2010/main" val="69683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47</a:t>
            </a:fld>
            <a:endParaRPr kumimoji="1" lang="ja-JP" altLang="en-US"/>
          </a:p>
        </p:txBody>
      </p:sp>
    </p:spTree>
    <p:extLst>
      <p:ext uri="{BB962C8B-B14F-4D97-AF65-F5344CB8AC3E}">
        <p14:creationId xmlns:p14="http://schemas.microsoft.com/office/powerpoint/2010/main" val="1627872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http://dl.ndl.go.jp/info:ndljp/pid/826625/16</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48</a:t>
            </a:fld>
            <a:endParaRPr kumimoji="1" lang="ja-JP" altLang="en-US"/>
          </a:p>
        </p:txBody>
      </p:sp>
    </p:spTree>
    <p:extLst>
      <p:ext uri="{BB962C8B-B14F-4D97-AF65-F5344CB8AC3E}">
        <p14:creationId xmlns:p14="http://schemas.microsoft.com/office/powerpoint/2010/main" val="169943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Classroom Discussions</a:t>
            </a:r>
          </a:p>
          <a:p>
            <a:r>
              <a:rPr kumimoji="1" lang="en-US" altLang="ja-JP" dirty="0"/>
              <a:t>http://books.google.co.jp/books?id=2NX4I6mekq8C</a:t>
            </a:r>
          </a:p>
          <a:p>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49</a:t>
            </a:fld>
            <a:endParaRPr kumimoji="1" lang="ja-JP" altLang="en-US"/>
          </a:p>
        </p:txBody>
      </p:sp>
    </p:spTree>
    <p:extLst>
      <p:ext uri="{BB962C8B-B14F-4D97-AF65-F5344CB8AC3E}">
        <p14:creationId xmlns:p14="http://schemas.microsoft.com/office/powerpoint/2010/main" val="2102022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Arial Unicode MS" panose="020B0604020202020204" pitchFamily="50" charset="-128"/>
                <a:ea typeface="ＭＳ ゴシック" panose="020B0609070205080204" pitchFamily="49" charset="-128"/>
              </a:rPr>
              <a:t>http://www2.kobe-u.ac.jp/~trex/fme/index3.html</a:t>
            </a:r>
          </a:p>
          <a:p>
            <a:r>
              <a:rPr lang="en-US" altLang="ja-JP" sz="1200" dirty="0">
                <a:latin typeface="Arial Unicode MS" panose="020B0604020202020204" pitchFamily="50" charset="-128"/>
                <a:ea typeface="ＭＳ ゴシック" panose="020B0609070205080204" pitchFamily="49" charset="-128"/>
              </a:rPr>
              <a:t>http://www.corestandards.org/Math/Content/mathematics-glossary/Table-2/</a:t>
            </a:r>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50</a:t>
            </a:fld>
            <a:endParaRPr kumimoji="1" lang="ja-JP" altLang="en-US"/>
          </a:p>
        </p:txBody>
      </p:sp>
    </p:spTree>
    <p:extLst>
      <p:ext uri="{BB962C8B-B14F-4D97-AF65-F5344CB8AC3E}">
        <p14:creationId xmlns:p14="http://schemas.microsoft.com/office/powerpoint/2010/main" val="1512354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http://www.nier.go.jp/seika_kaihatsu_2/risu-2-310_s-china.pdf#page=9</a:t>
            </a:r>
            <a:endParaRPr kumimoji="1" lang="ja-JP" altLang="en-US" dirty="0"/>
          </a:p>
        </p:txBody>
      </p:sp>
      <p:sp>
        <p:nvSpPr>
          <p:cNvPr id="4" name="スライド番号プレースホルダー 3"/>
          <p:cNvSpPr>
            <a:spLocks noGrp="1"/>
          </p:cNvSpPr>
          <p:nvPr>
            <p:ph type="sldNum" sz="quarter" idx="10"/>
          </p:nvPr>
        </p:nvSpPr>
        <p:spPr/>
        <p:txBody>
          <a:bodyPr/>
          <a:lstStyle/>
          <a:p>
            <a:fld id="{601CB3A5-2423-402C-88E7-A3ED7F0D14D9}" type="slidenum">
              <a:rPr kumimoji="1" lang="ja-JP" altLang="en-US" smtClean="0"/>
              <a:t>51</a:t>
            </a:fld>
            <a:endParaRPr kumimoji="1" lang="ja-JP" altLang="en-US"/>
          </a:p>
        </p:txBody>
      </p:sp>
    </p:spTree>
    <p:extLst>
      <p:ext uri="{BB962C8B-B14F-4D97-AF65-F5344CB8AC3E}">
        <p14:creationId xmlns:p14="http://schemas.microsoft.com/office/powerpoint/2010/main" val="3048868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1CB3A5-2423-402C-88E7-A3ED7F0D14D9}"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24986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2919" y="1122363"/>
            <a:ext cx="8647890" cy="2387600"/>
          </a:xfrm>
        </p:spPr>
        <p:txBody>
          <a:bodyPr anchor="b"/>
          <a:lstStyle>
            <a:lvl1pPr algn="ctr">
              <a:defRPr sz="4800" baseline="0">
                <a:latin typeface="Arial Unicode MS" panose="020B0604020202020204"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A8508BCD-7C08-4C8F-9828-4B20DC1F1AE0}" type="datetime1">
              <a:rPr kumimoji="1" lang="ja-JP" altLang="en-US" smtClean="0"/>
              <a:t>2016/12/3</a:t>
            </a:fld>
            <a:endParaRPr kumimoji="1" lang="ja-JP" altLang="en-US" dirty="0"/>
          </a:p>
        </p:txBody>
      </p:sp>
      <p:sp>
        <p:nvSpPr>
          <p:cNvPr id="5" name="Footer Placeholder 4"/>
          <p:cNvSpPr>
            <a:spLocks noGrp="1"/>
          </p:cNvSpPr>
          <p:nvPr>
            <p:ph type="ftr" sz="quarter" idx="11"/>
          </p:nvPr>
        </p:nvSpPr>
        <p:spPr>
          <a:xfrm>
            <a:off x="628650" y="6356351"/>
            <a:ext cx="5486400" cy="365125"/>
          </a:xfrm>
        </p:spPr>
        <p:txBody>
          <a:bodyPr/>
          <a:lstStyle>
            <a:lvl1pPr algn="l">
              <a:defRPr sz="1800" baseline="0">
                <a:solidFill>
                  <a:schemeClr val="tx1">
                    <a:lumMod val="85000"/>
                    <a:lumOff val="15000"/>
                  </a:schemeClr>
                </a:solidFill>
                <a:latin typeface="Arial Unicode MS" panose="020B0604020202020204" pitchFamily="50" charset="-128"/>
                <a:ea typeface="ＭＳ ゴシック" panose="020B0609070205080204" pitchFamily="49" charset="-128"/>
              </a:defRPr>
            </a:lvl1pPr>
          </a:lstStyle>
          <a:p>
            <a:r>
              <a:rPr lang="en-US" altLang="ja-JP"/>
              <a:t>2015</a:t>
            </a:r>
            <a:r>
              <a:rPr lang="ja-JP" altLang="en-US"/>
              <a:t>年</a:t>
            </a:r>
            <a:r>
              <a:rPr lang="en-US" altLang="ja-JP"/>
              <a:t>2</a:t>
            </a:r>
            <a:r>
              <a:rPr lang="ja-JP" altLang="en-US"/>
              <a:t>月</a:t>
            </a:r>
            <a:r>
              <a:rPr lang="en-US" altLang="ja-JP"/>
              <a:t>28</a:t>
            </a:r>
            <a:r>
              <a:rPr lang="ja-JP" altLang="en-US"/>
              <a:t>日　第</a:t>
            </a:r>
            <a:r>
              <a:rPr lang="en-US" altLang="ja-JP"/>
              <a:t>1</a:t>
            </a:r>
            <a:r>
              <a:rPr lang="ja-JP" altLang="en-US"/>
              <a:t>版</a:t>
            </a:r>
            <a:endParaRPr lang="ja-JP" altLang="en-US" dirty="0"/>
          </a:p>
        </p:txBody>
      </p:sp>
      <p:sp>
        <p:nvSpPr>
          <p:cNvPr id="6" name="Slide Number Placeholder 5"/>
          <p:cNvSpPr>
            <a:spLocks noGrp="1"/>
          </p:cNvSpPr>
          <p:nvPr>
            <p:ph type="sldNum" sz="quarter" idx="12"/>
          </p:nvPr>
        </p:nvSpPr>
        <p:spPr/>
        <p:txBody>
          <a:bodyPr/>
          <a:lstStyle>
            <a:lvl1pPr>
              <a:defRPr baseline="0">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404358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F5DD2E-8C04-4AA6-80F9-F5005B338748}" type="datetime1">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3226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120937-18D5-46BE-A68C-B0A499E17BBF}" type="datetime1">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59464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Unicode MS" panose="020B0604020202020204"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11FAB0F-FCE5-477B-B98B-83415E3C7E48}" type="datetime1">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26417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22F3889-6CAB-4EF6-8638-B99281D8AC9C}" type="datetime1">
              <a:rPr kumimoji="1" lang="ja-JP" altLang="en-US" smtClean="0"/>
              <a:t>2016/12/3</a:t>
            </a:fld>
            <a:endParaRPr kumimoji="1" lang="ja-JP" altLang="en-US"/>
          </a:p>
        </p:txBody>
      </p:sp>
      <p:sp>
        <p:nvSpPr>
          <p:cNvPr id="5" name="Footer Placeholder 4"/>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37243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A0EAA6-2195-42B2-9DC7-D438DBCA5731}" type="datetime1">
              <a:rPr kumimoji="1" lang="ja-JP" altLang="en-US" smtClean="0"/>
              <a:t>2016/12/3</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71246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68623F1-E93C-4EF6-8097-9ABD9684DE93}" type="datetime1">
              <a:rPr kumimoji="1" lang="ja-JP" altLang="en-US" smtClean="0"/>
              <a:t>2016/12/3</a:t>
            </a:fld>
            <a:endParaRPr kumimoji="1" lang="ja-JP" altLang="en-US"/>
          </a:p>
        </p:txBody>
      </p:sp>
      <p:sp>
        <p:nvSpPr>
          <p:cNvPr id="8" name="Footer Placeholder 7"/>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9" name="Slide Number Placeholder 8"/>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365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D6F8F1E-974E-42D4-AE1B-934D1C5F780B}" type="datetime1">
              <a:rPr kumimoji="1" lang="ja-JP" altLang="en-US" smtClean="0"/>
              <a:t>2016/12/3</a:t>
            </a:fld>
            <a:endParaRPr kumimoji="1" lang="ja-JP" altLang="en-US"/>
          </a:p>
        </p:txBody>
      </p:sp>
      <p:sp>
        <p:nvSpPr>
          <p:cNvPr id="4" name="Footer Placeholder 3"/>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5" name="Slide Number Placeholder 4"/>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291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2CAA9-A8EA-4D6D-A670-6701C8CE8F17}" type="datetime1">
              <a:rPr kumimoji="1" lang="ja-JP" altLang="en-US" smtClean="0"/>
              <a:t>2016/12/3</a:t>
            </a:fld>
            <a:endParaRPr kumimoji="1" lang="ja-JP" altLang="en-US"/>
          </a:p>
        </p:txBody>
      </p:sp>
      <p:sp>
        <p:nvSpPr>
          <p:cNvPr id="3" name="Footer Placeholder 2"/>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4" name="Slide Number Placeholder 3"/>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301227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437983-220D-4DE9-93D7-8BB897A347AF}" type="datetime1">
              <a:rPr kumimoji="1" lang="ja-JP" altLang="en-US" smtClean="0"/>
              <a:t>2016/12/3</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21616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9A22771-E229-4ED4-B209-672E33B718DC}" type="datetime1">
              <a:rPr kumimoji="1" lang="ja-JP" altLang="en-US" smtClean="0"/>
              <a:t>2016/12/3</a:t>
            </a:fld>
            <a:endParaRPr kumimoji="1" lang="ja-JP" altLang="en-US"/>
          </a:p>
        </p:txBody>
      </p:sp>
      <p:sp>
        <p:nvSpPr>
          <p:cNvPr id="6" name="Footer Placeholder 5"/>
          <p:cNvSpPr>
            <a:spLocks noGrp="1"/>
          </p:cNvSpPr>
          <p:nvPr>
            <p:ph type="ftr" sz="quarter" idx="11"/>
          </p:nvPr>
        </p:nvSpPr>
        <p:spPr/>
        <p:txBody>
          <a:body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7" name="Slide Number Placeholder 6"/>
          <p:cNvSpPr>
            <a:spLocks noGrp="1"/>
          </p:cNvSpPr>
          <p:nvPr>
            <p:ph type="sldNum" sz="quarter" idx="12"/>
          </p:nvPr>
        </p:nvSpPr>
        <p:spPr/>
        <p:txBody>
          <a:bodyPr/>
          <a:lstStyle/>
          <a:p>
            <a:fld id="{9FC18901-93F3-40F7-ADD7-2FC42DA6F132}" type="slidenum">
              <a:rPr kumimoji="1" lang="ja-JP" altLang="en-US" smtClean="0"/>
              <a:t>‹#›</a:t>
            </a:fld>
            <a:endParaRPr kumimoji="1" lang="ja-JP" altLang="en-US"/>
          </a:p>
        </p:txBody>
      </p:sp>
    </p:spTree>
    <p:extLst>
      <p:ext uri="{BB962C8B-B14F-4D97-AF65-F5344CB8AC3E}">
        <p14:creationId xmlns:p14="http://schemas.microsoft.com/office/powerpoint/2010/main" val="170043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8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F44A2-A31C-4034-94E4-3ABF0E270A3D}" type="datetime1">
              <a:rPr kumimoji="1" lang="ja-JP" altLang="en-US" smtClean="0"/>
              <a:t>2016/12/3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2015</a:t>
            </a:r>
            <a:r>
              <a:rPr kumimoji="1" lang="ja-JP" altLang="en-US"/>
              <a:t>年</a:t>
            </a:r>
            <a:r>
              <a:rPr kumimoji="1" lang="en-US" altLang="ja-JP"/>
              <a:t>2</a:t>
            </a:r>
            <a:r>
              <a:rPr kumimoji="1" lang="ja-JP" altLang="en-US"/>
              <a:t>月</a:t>
            </a:r>
            <a:r>
              <a:rPr kumimoji="1" lang="en-US" altLang="ja-JP"/>
              <a:t>28</a:t>
            </a:r>
            <a:r>
              <a:rPr kumimoji="1" lang="ja-JP" altLang="en-US"/>
              <a:t>日　第</a:t>
            </a:r>
            <a:r>
              <a:rPr kumimoji="1" lang="en-US" altLang="ja-JP"/>
              <a:t>1</a:t>
            </a:r>
            <a:r>
              <a:rPr kumimoji="1" lang="ja-JP" altLang="en-US"/>
              <a:t>版</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baseline="0">
                <a:solidFill>
                  <a:schemeClr val="tx1"/>
                </a:solidFill>
                <a:latin typeface="Arial Unicode MS" panose="020B0604020202020204" pitchFamily="50" charset="-128"/>
                <a:ea typeface="ＭＳ ゴシック" panose="020B0609070205080204" pitchFamily="49" charset="-128"/>
              </a:defRPr>
            </a:lvl1pPr>
          </a:lstStyle>
          <a:p>
            <a:fld id="{9FC18901-93F3-40F7-ADD7-2FC42DA6F132}" type="slidenum">
              <a:rPr lang="ja-JP" altLang="en-US" smtClean="0"/>
              <a:pPr/>
              <a:t>‹#›</a:t>
            </a:fld>
            <a:endParaRPr lang="ja-JP" altLang="en-US"/>
          </a:p>
        </p:txBody>
      </p:sp>
    </p:spTree>
    <p:extLst>
      <p:ext uri="{BB962C8B-B14F-4D97-AF65-F5344CB8AC3E}">
        <p14:creationId xmlns:p14="http://schemas.microsoft.com/office/powerpoint/2010/main" val="726306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ＭＳ ゴシック" panose="020B0609070205080204" pitchFamily="49" charset="-128"/>
          <a:ea typeface="ＭＳ ゴシック" panose="020B0609070205080204" pitchFamily="49" charset="-128"/>
          <a:cs typeface="+mj-cs"/>
        </a:defRPr>
      </a:lvl1pPr>
    </p:titleStyle>
    <p:body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895350" indent="-176213"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2</a:t>
            </a:r>
            <a:r>
              <a:rPr kumimoji="1" lang="en-US" altLang="ja-JP" dirty="0"/>
              <a:t>×</a:t>
            </a:r>
            <a:r>
              <a:rPr lang="en-US" altLang="ja-JP" dirty="0"/>
              <a:t>3</a:t>
            </a:r>
            <a:r>
              <a:rPr kumimoji="1" lang="ja-JP" altLang="en-US" dirty="0"/>
              <a:t>？ </a:t>
            </a:r>
            <a:r>
              <a:rPr kumimoji="1" lang="en-US" altLang="ja-JP" dirty="0"/>
              <a:t>3×</a:t>
            </a:r>
            <a:r>
              <a:rPr lang="en-US" altLang="ja-JP" dirty="0"/>
              <a:t>2</a:t>
            </a:r>
            <a:r>
              <a:rPr kumimoji="1" lang="ja-JP" altLang="en-US" dirty="0"/>
              <a:t>？</a:t>
            </a:r>
            <a:br>
              <a:rPr kumimoji="1" lang="en-US" altLang="ja-JP" dirty="0"/>
            </a:br>
            <a:r>
              <a:rPr kumimoji="1" lang="ja-JP" altLang="en-US" dirty="0"/>
              <a:t>どっちでもいい？</a:t>
            </a:r>
            <a:br>
              <a:rPr kumimoji="1" lang="en-US" altLang="ja-JP" dirty="0"/>
            </a:br>
            <a:r>
              <a:rPr kumimoji="1" lang="ja-JP" altLang="en-US" dirty="0"/>
              <a:t>～配る問題，かけ算の順序～</a:t>
            </a:r>
          </a:p>
        </p:txBody>
      </p:sp>
      <p:sp>
        <p:nvSpPr>
          <p:cNvPr id="3" name="サブタイトル 2"/>
          <p:cNvSpPr>
            <a:spLocks noGrp="1"/>
          </p:cNvSpPr>
          <p:nvPr>
            <p:ph type="subTitle" idx="1"/>
          </p:nvPr>
        </p:nvSpPr>
        <p:spPr/>
        <p:txBody>
          <a:bodyPr/>
          <a:lstStyle/>
          <a:p>
            <a:r>
              <a:rPr kumimoji="1" lang="en-US" altLang="ja-JP" dirty="0" err="1"/>
              <a:t>takehikom</a:t>
            </a:r>
            <a:endParaRPr kumimoji="1" lang="ja-JP" altLang="en-US"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pPr/>
              <a:t>1</a:t>
            </a:fld>
            <a:endParaRPr lang="ja-JP" altLang="en-US" dirty="0"/>
          </a:p>
        </p:txBody>
      </p:sp>
      <p:sp>
        <p:nvSpPr>
          <p:cNvPr id="6" name="フッター プレースホルダー 5"/>
          <p:cNvSpPr>
            <a:spLocks noGrp="1"/>
          </p:cNvSpPr>
          <p:nvPr>
            <p:ph type="ftr" sz="quarter" idx="11"/>
          </p:nvPr>
        </p:nvSpPr>
        <p:spPr/>
        <p:txBody>
          <a:bodyPr/>
          <a:lstStyle/>
          <a:p>
            <a:r>
              <a:rPr lang="en-US" altLang="ja-JP" dirty="0"/>
              <a:t>2016</a:t>
            </a:r>
            <a:r>
              <a:rPr lang="ja-JP" altLang="en-US" dirty="0"/>
              <a:t>年</a:t>
            </a:r>
            <a:r>
              <a:rPr lang="en-US" altLang="ja-JP" dirty="0"/>
              <a:t>12</a:t>
            </a:r>
            <a:r>
              <a:rPr lang="ja-JP" altLang="en-US" dirty="0"/>
              <a:t>月</a:t>
            </a:r>
            <a:r>
              <a:rPr lang="en-US" altLang="ja-JP" dirty="0"/>
              <a:t>3</a:t>
            </a:r>
            <a:r>
              <a:rPr lang="ja-JP" altLang="en-US" dirty="0"/>
              <a:t>日　第</a:t>
            </a:r>
            <a:r>
              <a:rPr lang="en-US" altLang="ja-JP" dirty="0"/>
              <a:t>2</a:t>
            </a:r>
            <a:r>
              <a:rPr lang="ja-JP" altLang="en-US" dirty="0"/>
              <a:t>版</a:t>
            </a:r>
          </a:p>
        </p:txBody>
      </p:sp>
      <p:sp>
        <p:nvSpPr>
          <p:cNvPr id="7" name="テキスト ボックス 6"/>
          <p:cNvSpPr txBox="1"/>
          <p:nvPr/>
        </p:nvSpPr>
        <p:spPr>
          <a:xfrm>
            <a:off x="8410700" y="6356351"/>
            <a:ext cx="569387"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 76</a:t>
            </a:r>
            <a:endParaRPr kumimoji="1" lang="ja-JP" altLang="en-US"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2723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10</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82255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11</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6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12</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410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13</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2644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14</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69472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15</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4" name="グループ化 23"/>
          <p:cNvGrpSpPr/>
          <p:nvPr/>
        </p:nvGrpSpPr>
        <p:grpSpPr>
          <a:xfrm>
            <a:off x="3773858" y="4216671"/>
            <a:ext cx="632516" cy="812496"/>
            <a:chOff x="699124" y="4774348"/>
            <a:chExt cx="632516" cy="812496"/>
          </a:xfrm>
        </p:grpSpPr>
        <p:sp>
          <p:nvSpPr>
            <p:cNvPr id="25" name="円/楕円 2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6" name="直線コネクタ 2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273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16</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1" name="グループ化 20"/>
          <p:cNvGrpSpPr/>
          <p:nvPr/>
        </p:nvGrpSpPr>
        <p:grpSpPr>
          <a:xfrm>
            <a:off x="6404975"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725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(5/7)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4</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3" name="グループ化 62"/>
          <p:cNvGrpSpPr/>
          <p:nvPr/>
        </p:nvGrpSpPr>
        <p:grpSpPr>
          <a:xfrm>
            <a:off x="6404975" y="4216671"/>
            <a:ext cx="632516" cy="812496"/>
            <a:chOff x="699124" y="4774348"/>
            <a:chExt cx="632516" cy="812496"/>
          </a:xfrm>
        </p:grpSpPr>
        <p:sp>
          <p:nvSpPr>
            <p:cNvPr id="64" name="円/楕円 6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5" name="直線コネクタ 6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704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(6/7)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5</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328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カナコが配ると</a:t>
            </a:r>
            <a:r>
              <a:rPr lang="en-US" altLang="ja-JP" dirty="0"/>
              <a:t>(7/7)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kumimoji="1" lang="en-US" altLang="ja-JP" dirty="0"/>
              <a:t>3</a:t>
            </a:r>
            <a:r>
              <a:rPr kumimoji="1" lang="ja-JP" altLang="en-US" dirty="0"/>
              <a:t>枚に</a:t>
            </a:r>
            <a:r>
              <a:rPr kumimoji="1" lang="en-US" altLang="ja-JP" dirty="0"/>
              <a:t>2</a:t>
            </a:r>
            <a:r>
              <a:rPr kumimoji="1" lang="ja-JP" altLang="en-US" dirty="0"/>
              <a:t>個ずつ，配った</a:t>
            </a:r>
            <a:r>
              <a:rPr kumimoji="1" lang="en-US" altLang="ja-JP" dirty="0"/>
              <a:t>!</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19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6" name="グループ化 55"/>
          <p:cNvGrpSpPr/>
          <p:nvPr/>
        </p:nvGrpSpPr>
        <p:grpSpPr>
          <a:xfrm>
            <a:off x="6404975" y="42166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グループ化 58"/>
          <p:cNvGrpSpPr/>
          <p:nvPr/>
        </p:nvGrpSpPr>
        <p:grpSpPr>
          <a:xfrm>
            <a:off x="7365870" y="4216671"/>
            <a:ext cx="632516" cy="812496"/>
            <a:chOff x="699124" y="4774348"/>
            <a:chExt cx="632516" cy="812496"/>
          </a:xfrm>
        </p:grpSpPr>
        <p:sp>
          <p:nvSpPr>
            <p:cNvPr id="60" name="円/楕円 5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94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自己紹介</a:t>
            </a:r>
          </a:p>
        </p:txBody>
      </p:sp>
      <p:sp>
        <p:nvSpPr>
          <p:cNvPr id="3" name="コンテンツ プレースホルダー 2"/>
          <p:cNvSpPr>
            <a:spLocks noGrp="1"/>
          </p:cNvSpPr>
          <p:nvPr>
            <p:ph idx="1"/>
          </p:nvPr>
        </p:nvSpPr>
        <p:spPr/>
        <p:txBody>
          <a:bodyPr/>
          <a:lstStyle/>
          <a:p>
            <a:r>
              <a:rPr kumimoji="1" lang="ja-JP" altLang="en-US" dirty="0"/>
              <a:t>はてな </a:t>
            </a:r>
            <a:r>
              <a:rPr kumimoji="1" lang="en-US" altLang="ja-JP" dirty="0" err="1"/>
              <a:t>takehikom</a:t>
            </a:r>
            <a:r>
              <a:rPr lang="ja-JP" altLang="en-US" dirty="0"/>
              <a:t> </a:t>
            </a:r>
            <a:r>
              <a:rPr lang="en-US" altLang="ja-JP" dirty="0"/>
              <a:t>/ twitter @</a:t>
            </a:r>
            <a:r>
              <a:rPr lang="en-US" altLang="ja-JP" dirty="0" err="1"/>
              <a:t>takehikom</a:t>
            </a:r>
            <a:endParaRPr kumimoji="1" lang="en-US" altLang="ja-JP" dirty="0"/>
          </a:p>
          <a:p>
            <a:pPr lvl="1"/>
            <a:r>
              <a:rPr kumimoji="1" lang="ja-JP" altLang="en-US" dirty="0"/>
              <a:t>「パワフルな</a:t>
            </a:r>
            <a:r>
              <a:rPr kumimoji="1" lang="en-US" altLang="ja-JP" dirty="0"/>
              <a:t>4</a:t>
            </a:r>
            <a:r>
              <a:rPr kumimoji="1" lang="ja-JP" altLang="en-US" dirty="0"/>
              <a:t>人の娘の父親です」</a:t>
            </a:r>
            <a:endParaRPr kumimoji="1" lang="en-US" altLang="ja-JP" dirty="0"/>
          </a:p>
          <a:p>
            <a:pPr lvl="0"/>
            <a:r>
              <a:rPr kumimoji="1" lang="ja-JP" altLang="en-US" dirty="0"/>
              <a:t>地方国立大学の教員</a:t>
            </a:r>
            <a:endParaRPr kumimoji="1" lang="en-US" altLang="ja-JP" dirty="0"/>
          </a:p>
          <a:p>
            <a:pPr lvl="1"/>
            <a:r>
              <a:rPr kumimoji="1" lang="ja-JP" altLang="en-US" dirty="0"/>
              <a:t>研究：情報検索，情報のネットワーク</a:t>
            </a:r>
            <a:endParaRPr kumimoji="1" lang="en-US" altLang="ja-JP" dirty="0"/>
          </a:p>
          <a:p>
            <a:pPr lvl="1"/>
            <a:r>
              <a:rPr kumimoji="1" lang="ja-JP" altLang="en-US" dirty="0"/>
              <a:t>教育：プログラミングなど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491" y="2375694"/>
            <a:ext cx="1472859" cy="1963812"/>
          </a:xfrm>
          <a:prstGeom prst="rect">
            <a:avLst/>
          </a:prstGeom>
        </p:spPr>
      </p:pic>
      <p:sp>
        <p:nvSpPr>
          <p:cNvPr id="6" name="テキスト ボックス 5"/>
          <p:cNvSpPr txBox="1"/>
          <p:nvPr/>
        </p:nvSpPr>
        <p:spPr>
          <a:xfrm>
            <a:off x="2098768" y="1604664"/>
            <a:ext cx="2262158" cy="369332"/>
          </a:xfrm>
          <a:prstGeom prst="rect">
            <a:avLst/>
          </a:prstGeom>
          <a:noFill/>
        </p:spPr>
        <p:txBody>
          <a:bodyPr wrap="none" rtlCol="0">
            <a:spAutoFit/>
          </a:bodyPr>
          <a:lstStyle/>
          <a:p>
            <a:pPr algn="ctr"/>
            <a:r>
              <a:rPr kumimoji="1" lang="en-US" altLang="ja-JP" dirty="0">
                <a:latin typeface="Arial Unicode MS" panose="020B0604020202020204" pitchFamily="50" charset="-128"/>
                <a:ea typeface="ＭＳ ゴシック" panose="020B0609070205080204" pitchFamily="49" charset="-128"/>
              </a:rPr>
              <a:t>〔</a:t>
            </a:r>
            <a:r>
              <a:rPr kumimoji="1" lang="ja-JP" altLang="en-US" dirty="0">
                <a:latin typeface="Arial Unicode MS" panose="020B0604020202020204" pitchFamily="50" charset="-128"/>
                <a:ea typeface="ＭＳ ゴシック" panose="020B0609070205080204" pitchFamily="49" charset="-128"/>
              </a:rPr>
              <a:t>たけひこ・えむ</a:t>
            </a:r>
            <a:r>
              <a:rPr kumimoji="1" lang="en-US" altLang="ja-JP" dirty="0">
                <a:latin typeface="Arial Unicode MS" panose="020B0604020202020204" pitchFamily="50" charset="-128"/>
                <a:ea typeface="ＭＳ ゴシック" panose="020B0609070205080204" pitchFamily="49" charset="-128"/>
              </a:rPr>
              <a:t>〕</a:t>
            </a:r>
            <a:endParaRPr kumimoji="1" lang="ja-JP" altLang="en-US"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76734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20</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153570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85858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grpSp>
        <p:nvGrpSpPr>
          <p:cNvPr id="15" name="グループ化 14"/>
          <p:cNvGrpSpPr/>
          <p:nvPr/>
        </p:nvGrpSpPr>
        <p:grpSpPr>
          <a:xfrm>
            <a:off x="4734753" y="3073982"/>
            <a:ext cx="632516" cy="812496"/>
            <a:chOff x="699124" y="4774348"/>
            <a:chExt cx="632516" cy="812496"/>
          </a:xfrm>
        </p:grpSpPr>
        <p:sp>
          <p:nvSpPr>
            <p:cNvPr id="16" name="円/楕円 1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 name="直線コネクタ 1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47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grpSp>
        <p:nvGrpSpPr>
          <p:cNvPr id="18" name="グループ化 17"/>
          <p:cNvGrpSpPr/>
          <p:nvPr/>
        </p:nvGrpSpPr>
        <p:grpSpPr>
          <a:xfrm>
            <a:off x="4734753" y="3073982"/>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201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24</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grpSp>
        <p:nvGrpSpPr>
          <p:cNvPr id="21" name="グループ化 20"/>
          <p:cNvGrpSpPr/>
          <p:nvPr/>
        </p:nvGrpSpPr>
        <p:grpSpPr>
          <a:xfrm>
            <a:off x="4734753" y="4216671"/>
            <a:ext cx="632516" cy="812496"/>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30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25</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89899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サワコが配ると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26</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br>
              <a:rPr lang="en-US" altLang="ja-JP" dirty="0"/>
            </a:br>
            <a:r>
              <a:rPr lang="ja-JP" altLang="en-US" dirty="0"/>
              <a:t>ずつ，</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3840709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(1/7)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27</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お皿を</a:t>
            </a:r>
            <a:r>
              <a:rPr lang="en-US" altLang="ja-JP" dirty="0"/>
              <a:t>3</a:t>
            </a:r>
            <a:r>
              <a:rPr lang="ja-JP" altLang="en-US" dirty="0"/>
              <a:t>枚，</a:t>
            </a:r>
            <a:br>
              <a:rPr lang="en-US" altLang="ja-JP" dirty="0"/>
            </a:br>
            <a:r>
              <a:rPr lang="ja-JP" altLang="en-US" dirty="0"/>
              <a:t>こう並べて</a:t>
            </a:r>
            <a:endParaRPr lang="en-US" altLang="ja-JP" dirty="0"/>
          </a:p>
        </p:txBody>
      </p:sp>
    </p:spTree>
    <p:extLst>
      <p:ext uri="{BB962C8B-B14F-4D97-AF65-F5344CB8AC3E}">
        <p14:creationId xmlns:p14="http://schemas.microsoft.com/office/powerpoint/2010/main" val="417248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(2/7)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28</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まず</a:t>
            </a:r>
            <a:r>
              <a:rPr lang="en-US" altLang="ja-JP" dirty="0"/>
              <a:t>1</a:t>
            </a:r>
            <a:r>
              <a:rPr lang="ja-JP" altLang="en-US" dirty="0"/>
              <a:t>個</a:t>
            </a:r>
            <a:endParaRPr lang="en-US" altLang="ja-JP" dirty="0"/>
          </a:p>
        </p:txBody>
      </p:sp>
    </p:spTree>
    <p:extLst>
      <p:ext uri="{BB962C8B-B14F-4D97-AF65-F5344CB8AC3E}">
        <p14:creationId xmlns:p14="http://schemas.microsoft.com/office/powerpoint/2010/main" val="2634815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(3/7)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29</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67472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スライドの目的</a:t>
            </a:r>
          </a:p>
        </p:txBody>
      </p:sp>
      <p:sp>
        <p:nvSpPr>
          <p:cNvPr id="3" name="コンテンツ プレースホルダー 2"/>
          <p:cNvSpPr>
            <a:spLocks noGrp="1"/>
          </p:cNvSpPr>
          <p:nvPr>
            <p:ph idx="1"/>
          </p:nvPr>
        </p:nvSpPr>
        <p:spPr/>
        <p:txBody>
          <a:bodyPr/>
          <a:lstStyle/>
          <a:p>
            <a:r>
              <a:rPr kumimoji="1" lang="ja-JP" altLang="en-US" dirty="0"/>
              <a:t>以下のツイートに対し，より広い視点を提供すること</a:t>
            </a:r>
            <a:r>
              <a:rPr kumimoji="1" lang="ja-JP" altLang="en-US" sz="3000" dirty="0"/>
              <a:t>（指導例，歴史・海外など）</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a:t>
            </a:fld>
            <a:endParaRPr kumimoji="1" lang="ja-JP" altLang="en-US"/>
          </a:p>
        </p:txBody>
      </p:sp>
      <p:pic>
        <p:nvPicPr>
          <p:cNvPr id="5" name="図 4"/>
          <p:cNvPicPr>
            <a:picLocks noChangeAspect="1"/>
          </p:cNvPicPr>
          <p:nvPr/>
        </p:nvPicPr>
        <p:blipFill>
          <a:blip r:embed="rId2"/>
          <a:stretch>
            <a:fillRect/>
          </a:stretch>
        </p:blipFill>
        <p:spPr>
          <a:xfrm>
            <a:off x="463481" y="2909338"/>
            <a:ext cx="4114286" cy="1714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図 5"/>
          <p:cNvPicPr>
            <a:picLocks noChangeAspect="1"/>
          </p:cNvPicPr>
          <p:nvPr/>
        </p:nvPicPr>
        <p:blipFill>
          <a:blip r:embed="rId3"/>
          <a:stretch>
            <a:fillRect/>
          </a:stretch>
        </p:blipFill>
        <p:spPr>
          <a:xfrm>
            <a:off x="4596291" y="3846920"/>
            <a:ext cx="4114286" cy="2171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テキスト ボックス 6"/>
          <p:cNvSpPr txBox="1"/>
          <p:nvPr/>
        </p:nvSpPr>
        <p:spPr>
          <a:xfrm>
            <a:off x="177383" y="4930544"/>
            <a:ext cx="4517583" cy="1446550"/>
          </a:xfrm>
          <a:prstGeom prst="rect">
            <a:avLst/>
          </a:prstGeom>
          <a:noFill/>
        </p:spPr>
        <p:txBody>
          <a:bodyPr wrap="none" rtlCol="0">
            <a:spAutoFit/>
          </a:bodyPr>
          <a:lstStyle/>
          <a:p>
            <a:r>
              <a:rPr lang="ja-JP" altLang="en-US" sz="2200" dirty="0">
                <a:latin typeface="Arial Unicode MS" panose="020B0604020202020204" pitchFamily="50" charset="-128"/>
                <a:ea typeface="ＭＳ ゴシック" panose="020B0609070205080204" pitchFamily="49" charset="-128"/>
              </a:rPr>
              <a:t>上 </a:t>
            </a:r>
            <a:r>
              <a:rPr lang="en-US" altLang="ja-JP" sz="2200" dirty="0">
                <a:latin typeface="Arial Unicode MS" panose="020B0604020202020204" pitchFamily="50" charset="-128"/>
                <a:ea typeface="ＭＳ ゴシック" panose="020B0609070205080204" pitchFamily="49" charset="-128"/>
              </a:rPr>
              <a:t>https://twitter.com/spiral_world/</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status/567272436601593856</a:t>
            </a:r>
          </a:p>
          <a:p>
            <a:r>
              <a:rPr lang="ja-JP" altLang="en-US" sz="2200" dirty="0">
                <a:latin typeface="Arial Unicode MS" panose="020B0604020202020204" pitchFamily="50" charset="-128"/>
                <a:ea typeface="ＭＳ ゴシック" panose="020B0609070205080204" pitchFamily="49" charset="-128"/>
              </a:rPr>
              <a:t>右 </a:t>
            </a:r>
            <a:r>
              <a:rPr lang="en-US" altLang="ja-JP" sz="2200" dirty="0">
                <a:latin typeface="Arial Unicode MS" panose="020B0604020202020204" pitchFamily="50" charset="-128"/>
                <a:ea typeface="ＭＳ ゴシック" panose="020B0609070205080204" pitchFamily="49" charset="-128"/>
              </a:rPr>
              <a:t>https://twitter.com/h_okumura/</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status/567179839103197184</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163318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(4/7)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30</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299962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(5/7)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31</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701999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(6/7)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32</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5</a:t>
            </a:r>
            <a:r>
              <a:rPr lang="ja-JP" altLang="en-US" dirty="0"/>
              <a:t>個</a:t>
            </a:r>
            <a:r>
              <a:rPr lang="ja-JP" altLang="en-US" dirty="0" err="1"/>
              <a:t>め</a:t>
            </a:r>
            <a:endParaRPr lang="en-US" altLang="ja-JP" dirty="0"/>
          </a:p>
        </p:txBody>
      </p:sp>
    </p:spTree>
    <p:extLst>
      <p:ext uri="{BB962C8B-B14F-4D97-AF65-F5344CB8AC3E}">
        <p14:creationId xmlns:p14="http://schemas.microsoft.com/office/powerpoint/2010/main" val="3707489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タダコが配ると</a:t>
            </a:r>
            <a:r>
              <a:rPr lang="en-US" altLang="ja-JP" dirty="0"/>
              <a:t>(7/7)</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33</a:t>
            </a:fld>
            <a:endParaRPr kumimoji="1" lang="ja-JP" altLang="en-US"/>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4734753"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4734753" y="4216671"/>
            <a:ext cx="632516" cy="812496"/>
            <a:chOff x="699124" y="4774348"/>
            <a:chExt cx="632516" cy="812496"/>
          </a:xfrm>
        </p:grpSpPr>
        <p:sp>
          <p:nvSpPr>
            <p:cNvPr id="46" name="円/楕円 4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7" name="直線コネクタ 4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円/楕円 47"/>
          <p:cNvSpPr/>
          <p:nvPr/>
        </p:nvSpPr>
        <p:spPr>
          <a:xfrm>
            <a:off x="3378517" y="3093287"/>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9" name="グループ化 48"/>
          <p:cNvGrpSpPr/>
          <p:nvPr/>
        </p:nvGrpSpPr>
        <p:grpSpPr>
          <a:xfrm>
            <a:off x="3773858" y="3073982"/>
            <a:ext cx="632516" cy="812496"/>
            <a:chOff x="699124" y="4774348"/>
            <a:chExt cx="632516" cy="812496"/>
          </a:xfrm>
        </p:grpSpPr>
        <p:sp>
          <p:nvSpPr>
            <p:cNvPr id="50" name="円/楕円 4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1" name="直線コネクタ 5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4734753" y="3073982"/>
            <a:ext cx="632516" cy="812496"/>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コンテンツ プレースホルダー 2"/>
          <p:cNvSpPr txBox="1">
            <a:spLocks/>
          </p:cNvSpPr>
          <p:nvPr/>
        </p:nvSpPr>
        <p:spPr>
          <a:xfrm>
            <a:off x="628650" y="3040083"/>
            <a:ext cx="7886700" cy="3136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Wingdings" panose="05000000000000000000" pitchFamily="2" charset="2"/>
              <a:buChar char="l"/>
              <a:defRPr kumimoji="1" sz="3200" kern="1200" baseline="0">
                <a:solidFill>
                  <a:schemeClr val="tx1"/>
                </a:solidFill>
                <a:latin typeface="Arial Unicode MS" panose="020B0604020202020204" pitchFamily="50" charset="-128"/>
                <a:ea typeface="ＭＳ ゴシック" panose="020B0609070205080204" pitchFamily="49" charset="-128"/>
                <a:cs typeface="+mn-cs"/>
              </a:defRPr>
            </a:lvl1pPr>
            <a:lvl2pPr marL="685800" indent="-228600" algn="l" defTabSz="914400" rtl="0" eaLnBrk="1" latinLnBrk="0" hangingPunct="1">
              <a:lnSpc>
                <a:spcPct val="90000"/>
              </a:lnSpc>
              <a:spcBef>
                <a:spcPts val="500"/>
              </a:spcBef>
              <a:buSzPct val="75000"/>
              <a:buFont typeface="Wingdings" panose="05000000000000000000" pitchFamily="2" charset="2"/>
              <a:buChar char="Ø"/>
              <a:defRPr kumimoji="1" sz="2400" kern="1200" baseline="0">
                <a:solidFill>
                  <a:schemeClr val="tx1"/>
                </a:solidFill>
                <a:latin typeface="Arial Unicode MS" panose="020B0604020202020204" pitchFamily="50" charset="-128"/>
                <a:ea typeface="ＭＳ ゴシック" panose="020B0609070205080204" pitchFamily="49"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baseline="0">
                <a:solidFill>
                  <a:schemeClr val="tx1"/>
                </a:solidFill>
                <a:latin typeface="Arial Unicode MS" panose="020B0604020202020204" pitchFamily="50" charset="-128"/>
                <a:ea typeface="ＭＳ ゴシック" panose="020B0609070205080204" pitchFamily="49"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baseline="0">
                <a:solidFill>
                  <a:schemeClr val="tx1"/>
                </a:solidFill>
                <a:latin typeface="Arial Unicode MS" panose="020B0604020202020204" pitchFamily="50"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枚に</a:t>
            </a:r>
            <a:r>
              <a:rPr lang="en-US" altLang="ja-JP" dirty="0"/>
              <a:t>2</a:t>
            </a:r>
            <a:r>
              <a:rPr lang="ja-JP" altLang="en-US" dirty="0"/>
              <a:t>個</a:t>
            </a:r>
            <a:br>
              <a:rPr lang="en-US" altLang="ja-JP" dirty="0"/>
            </a:br>
            <a:r>
              <a:rPr lang="ja-JP" altLang="en-US" dirty="0"/>
              <a:t>ずつ，</a:t>
            </a:r>
            <a:br>
              <a:rPr lang="en-US" altLang="ja-JP" dirty="0"/>
            </a:br>
            <a:r>
              <a:rPr lang="ja-JP" altLang="en-US" dirty="0"/>
              <a:t>配った</a:t>
            </a:r>
            <a:r>
              <a:rPr lang="en-US" altLang="ja-JP" dirty="0"/>
              <a:t>!</a:t>
            </a:r>
          </a:p>
        </p:txBody>
      </p:sp>
    </p:spTree>
    <p:extLst>
      <p:ext uri="{BB962C8B-B14F-4D97-AF65-F5344CB8AC3E}">
        <p14:creationId xmlns:p14="http://schemas.microsoft.com/office/powerpoint/2010/main" val="1285151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a:xfrm>
            <a:off x="628650" y="5341055"/>
            <a:ext cx="7886700" cy="930908"/>
          </a:xfrm>
        </p:spPr>
        <p:txBody>
          <a:bodyPr/>
          <a:lstStyle/>
          <a:p>
            <a:r>
              <a:rPr kumimoji="1" lang="ja-JP" altLang="en-US" dirty="0"/>
              <a:t>同じ</a:t>
            </a:r>
            <a:r>
              <a:rPr kumimoji="1" lang="en-US" altLang="ja-JP" dirty="0"/>
              <a:t>? </a:t>
            </a:r>
            <a:r>
              <a:rPr kumimoji="1" lang="ja-JP" altLang="en-US" dirty="0"/>
              <a:t>違う</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34</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8172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a:xfrm>
            <a:off x="628650" y="5356233"/>
            <a:ext cx="7886700" cy="915729"/>
          </a:xfrm>
        </p:spPr>
        <p:txBody>
          <a:bodyPr/>
          <a:lstStyle/>
          <a:p>
            <a:r>
              <a:rPr kumimoji="1" lang="ja-JP" altLang="en-US" dirty="0"/>
              <a:t>番号を振ると，違いがわかる</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35</a:t>
            </a:fld>
            <a:endParaRPr kumimoji="1" lang="ja-JP" altLang="en-US"/>
          </a:p>
        </p:txBody>
      </p:sp>
      <p:sp>
        <p:nvSpPr>
          <p:cNvPr id="7" name="正方形/長方形 6"/>
          <p:cNvSpPr/>
          <p:nvPr/>
        </p:nvSpPr>
        <p:spPr>
          <a:xfrm>
            <a:off x="628649" y="3085565"/>
            <a:ext cx="3943350" cy="2175669"/>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85565"/>
            <a:ext cx="3943350" cy="217566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02953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00" name="テキスト ボックス 99"/>
          <p:cNvSpPr txBox="1"/>
          <p:nvPr/>
        </p:nvSpPr>
        <p:spPr>
          <a:xfrm>
            <a:off x="62901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02" name="円/楕円 101"/>
          <p:cNvSpPr/>
          <p:nvPr/>
        </p:nvSpPr>
        <p:spPr>
          <a:xfrm>
            <a:off x="202953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0" name="円/楕円 109"/>
          <p:cNvSpPr/>
          <p:nvPr/>
        </p:nvSpPr>
        <p:spPr>
          <a:xfrm>
            <a:off x="202953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8" name="円/楕円 117"/>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5" name="テキスト ボックス 124"/>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127" name="円/楕円 126"/>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35" name="円/楕円 134"/>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1" name="グループ化 170"/>
          <p:cNvGrpSpPr/>
          <p:nvPr/>
        </p:nvGrpSpPr>
        <p:grpSpPr>
          <a:xfrm>
            <a:off x="2218030" y="3473843"/>
            <a:ext cx="312906" cy="449095"/>
            <a:chOff x="961455" y="2834082"/>
            <a:chExt cx="312906" cy="449095"/>
          </a:xfrm>
        </p:grpSpPr>
        <p:sp>
          <p:nvSpPr>
            <p:cNvPr id="172" name="円/楕円 171"/>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3" name="直線コネクタ 172"/>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5" name="グループ化 174"/>
          <p:cNvGrpSpPr/>
          <p:nvPr/>
        </p:nvGrpSpPr>
        <p:grpSpPr>
          <a:xfrm>
            <a:off x="2684472" y="3473843"/>
            <a:ext cx="312906" cy="453858"/>
            <a:chOff x="1427897" y="2834082"/>
            <a:chExt cx="312906" cy="453858"/>
          </a:xfrm>
        </p:grpSpPr>
        <p:sp>
          <p:nvSpPr>
            <p:cNvPr id="176" name="円/楕円 175"/>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77" name="直線コネクタ 176"/>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8" name="テキスト ボックス 177"/>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79" name="グループ化 178"/>
          <p:cNvGrpSpPr/>
          <p:nvPr/>
        </p:nvGrpSpPr>
        <p:grpSpPr>
          <a:xfrm>
            <a:off x="2218671" y="4038171"/>
            <a:ext cx="312906" cy="453858"/>
            <a:chOff x="2218671" y="2834082"/>
            <a:chExt cx="312906" cy="453858"/>
          </a:xfrm>
        </p:grpSpPr>
        <p:sp>
          <p:nvSpPr>
            <p:cNvPr id="180" name="円/楕円 179"/>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1" name="直線コネクタ 180"/>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2" name="テキスト ボックス 181"/>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3" name="グループ化 182"/>
          <p:cNvGrpSpPr/>
          <p:nvPr/>
        </p:nvGrpSpPr>
        <p:grpSpPr>
          <a:xfrm>
            <a:off x="2685451" y="4038171"/>
            <a:ext cx="312906" cy="453858"/>
            <a:chOff x="2685451" y="2834082"/>
            <a:chExt cx="312906" cy="453858"/>
          </a:xfrm>
        </p:grpSpPr>
        <p:sp>
          <p:nvSpPr>
            <p:cNvPr id="184" name="円/楕円 183"/>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5" name="直線コネクタ 184"/>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6" name="テキスト ボックス 185"/>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7" name="グループ化 186"/>
          <p:cNvGrpSpPr/>
          <p:nvPr/>
        </p:nvGrpSpPr>
        <p:grpSpPr>
          <a:xfrm>
            <a:off x="2216109" y="4588029"/>
            <a:ext cx="312906" cy="453858"/>
            <a:chOff x="3462364" y="2834082"/>
            <a:chExt cx="312906" cy="453858"/>
          </a:xfrm>
        </p:grpSpPr>
        <p:sp>
          <p:nvSpPr>
            <p:cNvPr id="188" name="円/楕円 187"/>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9" name="直線コネクタ 188"/>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0" name="テキスト ボックス 189"/>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1" name="グループ化 190"/>
          <p:cNvGrpSpPr/>
          <p:nvPr/>
        </p:nvGrpSpPr>
        <p:grpSpPr>
          <a:xfrm>
            <a:off x="2686975" y="4588029"/>
            <a:ext cx="313827" cy="453858"/>
            <a:chOff x="3933230" y="2834082"/>
            <a:chExt cx="313827" cy="453858"/>
          </a:xfrm>
        </p:grpSpPr>
        <p:sp>
          <p:nvSpPr>
            <p:cNvPr id="192" name="円/楕円 191"/>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3" name="直線コネクタ 192"/>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4" name="テキスト ボックス 193"/>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5" name="グループ化 194"/>
          <p:cNvGrpSpPr/>
          <p:nvPr/>
        </p:nvGrpSpPr>
        <p:grpSpPr>
          <a:xfrm>
            <a:off x="6171355" y="3473843"/>
            <a:ext cx="312906" cy="449095"/>
            <a:chOff x="961455" y="2834082"/>
            <a:chExt cx="312906" cy="449095"/>
          </a:xfrm>
        </p:grpSpPr>
        <p:sp>
          <p:nvSpPr>
            <p:cNvPr id="196" name="円/楕円 195"/>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97" name="直線コネクタ 196"/>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99" name="グループ化 198"/>
          <p:cNvGrpSpPr/>
          <p:nvPr/>
        </p:nvGrpSpPr>
        <p:grpSpPr>
          <a:xfrm>
            <a:off x="6637797" y="3473843"/>
            <a:ext cx="312906" cy="453858"/>
            <a:chOff x="1427897" y="2834082"/>
            <a:chExt cx="312906" cy="453858"/>
          </a:xfrm>
        </p:grpSpPr>
        <p:sp>
          <p:nvSpPr>
            <p:cNvPr id="200" name="円/楕円 199"/>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1" name="直線コネクタ 200"/>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3" name="グループ化 202"/>
          <p:cNvGrpSpPr/>
          <p:nvPr/>
        </p:nvGrpSpPr>
        <p:grpSpPr>
          <a:xfrm>
            <a:off x="6171996" y="4038171"/>
            <a:ext cx="312906" cy="453858"/>
            <a:chOff x="2218671" y="2834082"/>
            <a:chExt cx="312906" cy="453858"/>
          </a:xfrm>
        </p:grpSpPr>
        <p:sp>
          <p:nvSpPr>
            <p:cNvPr id="204" name="円/楕円 203"/>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5" name="直線コネクタ 204"/>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6" name="テキスト ボックス 205"/>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07" name="グループ化 206"/>
          <p:cNvGrpSpPr/>
          <p:nvPr/>
        </p:nvGrpSpPr>
        <p:grpSpPr>
          <a:xfrm>
            <a:off x="6638776" y="4038171"/>
            <a:ext cx="312906" cy="453858"/>
            <a:chOff x="2685451" y="2834082"/>
            <a:chExt cx="312906" cy="453858"/>
          </a:xfrm>
        </p:grpSpPr>
        <p:sp>
          <p:nvSpPr>
            <p:cNvPr id="208" name="円/楕円 207"/>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9" name="直線コネクタ 208"/>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テキスト ボックス 209"/>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1" name="グループ化 210"/>
          <p:cNvGrpSpPr/>
          <p:nvPr/>
        </p:nvGrpSpPr>
        <p:grpSpPr>
          <a:xfrm>
            <a:off x="6169434" y="4588029"/>
            <a:ext cx="312906" cy="453858"/>
            <a:chOff x="3462364" y="2834082"/>
            <a:chExt cx="312906" cy="453858"/>
          </a:xfrm>
        </p:grpSpPr>
        <p:sp>
          <p:nvSpPr>
            <p:cNvPr id="212" name="円/楕円 211"/>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3" name="直線コネクタ 212"/>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4" name="テキスト ボックス 213"/>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15" name="グループ化 214"/>
          <p:cNvGrpSpPr/>
          <p:nvPr/>
        </p:nvGrpSpPr>
        <p:grpSpPr>
          <a:xfrm>
            <a:off x="6640300" y="4588029"/>
            <a:ext cx="313827" cy="453858"/>
            <a:chOff x="3933230" y="2834082"/>
            <a:chExt cx="313827" cy="453858"/>
          </a:xfrm>
        </p:grpSpPr>
        <p:sp>
          <p:nvSpPr>
            <p:cNvPr id="216" name="円/楕円 215"/>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7" name="直線コネクタ 216"/>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8" name="テキスト ボックス 217"/>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219" name="正方形/長方形 218"/>
          <p:cNvSpPr/>
          <p:nvPr/>
        </p:nvSpPr>
        <p:spPr>
          <a:xfrm>
            <a:off x="628650" y="1825626"/>
            <a:ext cx="3943350" cy="126195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a:off x="4572000" y="1825625"/>
            <a:ext cx="3943350" cy="127050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327578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4" name="円/楕円 33"/>
          <p:cNvSpPr/>
          <p:nvPr/>
        </p:nvSpPr>
        <p:spPr>
          <a:xfrm>
            <a:off x="202953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2" name="円/楕円 41"/>
          <p:cNvSpPr/>
          <p:nvPr/>
        </p:nvSpPr>
        <p:spPr>
          <a:xfrm>
            <a:off x="77295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sp>
        <p:nvSpPr>
          <p:cNvPr id="52" name="円/楕円 51"/>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0" name="円/楕円 59"/>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8" name="円/楕円 67"/>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10" name="グループ化 9"/>
          <p:cNvGrpSpPr/>
          <p:nvPr/>
        </p:nvGrpSpPr>
        <p:grpSpPr>
          <a:xfrm>
            <a:off x="961455" y="2408132"/>
            <a:ext cx="312906" cy="449095"/>
            <a:chOff x="961455" y="2834082"/>
            <a:chExt cx="312906" cy="449095"/>
          </a:xfrm>
        </p:grpSpPr>
        <p:sp>
          <p:nvSpPr>
            <p:cNvPr id="47" name="円/楕円 46"/>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1" name="グループ化 10"/>
          <p:cNvGrpSpPr/>
          <p:nvPr/>
        </p:nvGrpSpPr>
        <p:grpSpPr>
          <a:xfrm>
            <a:off x="1427897" y="2408132"/>
            <a:ext cx="312906" cy="453858"/>
            <a:chOff x="1427897" y="2834082"/>
            <a:chExt cx="312906" cy="453858"/>
          </a:xfrm>
        </p:grpSpPr>
        <p:sp>
          <p:nvSpPr>
            <p:cNvPr id="45" name="円/楕円 4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テキスト ボックス 141"/>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2" name="グループ化 11"/>
          <p:cNvGrpSpPr/>
          <p:nvPr/>
        </p:nvGrpSpPr>
        <p:grpSpPr>
          <a:xfrm>
            <a:off x="2218671" y="2408132"/>
            <a:ext cx="312906" cy="453858"/>
            <a:chOff x="2218671" y="2834082"/>
            <a:chExt cx="312906" cy="453858"/>
          </a:xfrm>
        </p:grpSpPr>
        <p:sp>
          <p:nvSpPr>
            <p:cNvPr id="39" name="円/楕円 3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3" name="グループ化 12"/>
          <p:cNvGrpSpPr/>
          <p:nvPr/>
        </p:nvGrpSpPr>
        <p:grpSpPr>
          <a:xfrm>
            <a:off x="2685451" y="2408132"/>
            <a:ext cx="312906" cy="453858"/>
            <a:chOff x="2685451" y="2834082"/>
            <a:chExt cx="312906" cy="453858"/>
          </a:xfrm>
        </p:grpSpPr>
        <p:sp>
          <p:nvSpPr>
            <p:cNvPr id="37" name="円/楕円 36"/>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4" name="テキスト ボックス 14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3462364" y="2408132"/>
            <a:ext cx="312906" cy="453858"/>
            <a:chOff x="3462364" y="2834082"/>
            <a:chExt cx="312906" cy="453858"/>
          </a:xfrm>
        </p:grpSpPr>
        <p:sp>
          <p:nvSpPr>
            <p:cNvPr id="23" name="円/楕円 22"/>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 name="グループ化 14"/>
          <p:cNvGrpSpPr/>
          <p:nvPr/>
        </p:nvGrpSpPr>
        <p:grpSpPr>
          <a:xfrm>
            <a:off x="3933230" y="2408132"/>
            <a:ext cx="313827" cy="453858"/>
            <a:chOff x="3933230" y="2834082"/>
            <a:chExt cx="313827" cy="453858"/>
          </a:xfrm>
        </p:grpSpPr>
        <p:sp>
          <p:nvSpPr>
            <p:cNvPr id="21" name="円/楕円 2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6" name="テキスト ボックス 145"/>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7" name="グループ化 146"/>
          <p:cNvGrpSpPr/>
          <p:nvPr/>
        </p:nvGrpSpPr>
        <p:grpSpPr>
          <a:xfrm>
            <a:off x="4918207" y="2408132"/>
            <a:ext cx="312906" cy="449095"/>
            <a:chOff x="961455" y="2834082"/>
            <a:chExt cx="312906" cy="449095"/>
          </a:xfrm>
        </p:grpSpPr>
        <p:sp>
          <p:nvSpPr>
            <p:cNvPr id="148" name="円/楕円 147"/>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9" name="直線コネクタ 148"/>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1" name="グループ化 150"/>
          <p:cNvGrpSpPr/>
          <p:nvPr/>
        </p:nvGrpSpPr>
        <p:grpSpPr>
          <a:xfrm>
            <a:off x="5384649" y="2408132"/>
            <a:ext cx="312906" cy="453858"/>
            <a:chOff x="1427897" y="2834082"/>
            <a:chExt cx="312906" cy="453858"/>
          </a:xfrm>
        </p:grpSpPr>
        <p:sp>
          <p:nvSpPr>
            <p:cNvPr id="152" name="円/楕円 151"/>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3" name="直線コネクタ 152"/>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5" name="グループ化 154"/>
          <p:cNvGrpSpPr/>
          <p:nvPr/>
        </p:nvGrpSpPr>
        <p:grpSpPr>
          <a:xfrm>
            <a:off x="6175423" y="2408132"/>
            <a:ext cx="312906" cy="453858"/>
            <a:chOff x="2218671" y="2834082"/>
            <a:chExt cx="312906" cy="453858"/>
          </a:xfrm>
        </p:grpSpPr>
        <p:sp>
          <p:nvSpPr>
            <p:cNvPr id="156" name="円/楕円 155"/>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7" name="直線コネクタ 156"/>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59" name="グループ化 158"/>
          <p:cNvGrpSpPr/>
          <p:nvPr/>
        </p:nvGrpSpPr>
        <p:grpSpPr>
          <a:xfrm>
            <a:off x="6642203" y="2408132"/>
            <a:ext cx="312906" cy="453858"/>
            <a:chOff x="2685451" y="2834082"/>
            <a:chExt cx="312906" cy="453858"/>
          </a:xfrm>
        </p:grpSpPr>
        <p:sp>
          <p:nvSpPr>
            <p:cNvPr id="160" name="円/楕円 159"/>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1" name="直線コネクタ 160"/>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テキスト ボックス 161"/>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3" name="グループ化 162"/>
          <p:cNvGrpSpPr/>
          <p:nvPr/>
        </p:nvGrpSpPr>
        <p:grpSpPr>
          <a:xfrm>
            <a:off x="7419116" y="2408132"/>
            <a:ext cx="312906" cy="453858"/>
            <a:chOff x="3462364" y="2834082"/>
            <a:chExt cx="312906" cy="453858"/>
          </a:xfrm>
        </p:grpSpPr>
        <p:sp>
          <p:nvSpPr>
            <p:cNvPr id="164" name="円/楕円 163"/>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5" name="直線コネクタ 164"/>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6" name="テキスト ボックス 165"/>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67" name="グループ化 166"/>
          <p:cNvGrpSpPr/>
          <p:nvPr/>
        </p:nvGrpSpPr>
        <p:grpSpPr>
          <a:xfrm>
            <a:off x="7889982" y="2408132"/>
            <a:ext cx="313827" cy="453858"/>
            <a:chOff x="3933230" y="2834082"/>
            <a:chExt cx="313827" cy="453858"/>
          </a:xfrm>
        </p:grpSpPr>
        <p:sp>
          <p:nvSpPr>
            <p:cNvPr id="168" name="円/楕円 167"/>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9" name="直線コネクタ 168"/>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315479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p:txBody>
          <a:bodyPr/>
          <a:lstStyle/>
          <a:p>
            <a:r>
              <a:rPr kumimoji="1" lang="ja-JP" altLang="en-US" dirty="0"/>
              <a:t>どの配り方がいいの</a:t>
            </a:r>
            <a:r>
              <a:rPr kumimoji="1" lang="en-US" altLang="ja-JP" dirty="0"/>
              <a:t>?</a:t>
            </a:r>
          </a:p>
          <a:p>
            <a:r>
              <a:rPr kumimoji="1" lang="ja-JP" altLang="en-US" dirty="0"/>
              <a:t>どれでもいいの</a:t>
            </a:r>
            <a:r>
              <a:rPr kumimoji="1" lang="en-US" altLang="ja-JP" dirty="0"/>
              <a:t>?</a:t>
            </a:r>
          </a:p>
          <a:p>
            <a:r>
              <a:rPr kumimoji="1" lang="ja-JP" altLang="en-US" dirty="0"/>
              <a:t>式は，</a:t>
            </a:r>
            <a:r>
              <a:rPr kumimoji="1" lang="en-US" altLang="ja-JP" dirty="0"/>
              <a:t>2×3? 3×2?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36</a:t>
            </a:fld>
            <a:endParaRPr kumimoji="1" lang="ja-JP" altLang="en-US"/>
          </a:p>
        </p:txBody>
      </p:sp>
    </p:spTree>
    <p:extLst>
      <p:ext uri="{BB962C8B-B14F-4D97-AF65-F5344CB8AC3E}">
        <p14:creationId xmlns:p14="http://schemas.microsoft.com/office/powerpoint/2010/main" val="1044567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「配る問題」のオリジナルは</a:t>
            </a:r>
          </a:p>
        </p:txBody>
      </p:sp>
      <p:sp>
        <p:nvSpPr>
          <p:cNvPr id="3" name="コンテンツ プレースホルダー 2"/>
          <p:cNvSpPr>
            <a:spLocks noGrp="1"/>
          </p:cNvSpPr>
          <p:nvPr>
            <p:ph idx="1"/>
          </p:nvPr>
        </p:nvSpPr>
        <p:spPr>
          <a:xfrm>
            <a:off x="628650" y="3428999"/>
            <a:ext cx="7886700" cy="2747963"/>
          </a:xfrm>
        </p:spPr>
        <p:txBody>
          <a:bodyPr>
            <a:noAutofit/>
          </a:bodyPr>
          <a:lstStyle/>
          <a:p>
            <a:r>
              <a:rPr kumimoji="1" lang="ja-JP" altLang="en-US" dirty="0"/>
              <a:t>啓林館</a:t>
            </a:r>
            <a:r>
              <a:rPr kumimoji="1" lang="en-US" altLang="ja-JP" dirty="0"/>
              <a:t>1</a:t>
            </a:r>
            <a:r>
              <a:rPr kumimoji="1" lang="ja-JP" altLang="en-US" dirty="0"/>
              <a:t>年算数</a:t>
            </a:r>
            <a:r>
              <a:rPr lang="ja-JP" altLang="en-US" dirty="0"/>
              <a:t>教科書</a:t>
            </a:r>
            <a:br>
              <a:rPr lang="en-US" altLang="ja-JP" dirty="0"/>
            </a:br>
            <a:r>
              <a:rPr lang="ja-JP" altLang="en-US" dirty="0"/>
              <a:t>（わくわく </a:t>
            </a:r>
            <a:r>
              <a:rPr lang="ja-JP" altLang="en-US" dirty="0" err="1"/>
              <a:t>さん</a:t>
            </a:r>
            <a:r>
              <a:rPr lang="ja-JP" altLang="en-US" dirty="0"/>
              <a:t>すう</a:t>
            </a:r>
            <a:r>
              <a:rPr lang="en-US" altLang="ja-JP" dirty="0"/>
              <a:t>1</a:t>
            </a:r>
            <a:r>
              <a:rPr kumimoji="1" lang="ja-JP" altLang="en-US" dirty="0"/>
              <a:t>）</a:t>
            </a:r>
            <a:endParaRPr kumimoji="1" lang="en-US" altLang="ja-JP" dirty="0"/>
          </a:p>
          <a:p>
            <a:pPr lvl="1"/>
            <a:r>
              <a:rPr kumimoji="1" lang="ja-JP" altLang="en-US" dirty="0"/>
              <a:t>平成</a:t>
            </a:r>
            <a:r>
              <a:rPr kumimoji="1" lang="en-US" altLang="ja-JP" dirty="0"/>
              <a:t>27</a:t>
            </a:r>
            <a:r>
              <a:rPr kumimoji="1" lang="ja-JP" altLang="en-US" dirty="0"/>
              <a:t>～</a:t>
            </a:r>
            <a:r>
              <a:rPr kumimoji="1" lang="en-US" altLang="ja-JP" dirty="0"/>
              <a:t>30</a:t>
            </a:r>
            <a:r>
              <a:rPr kumimoji="1" lang="ja-JP" altLang="en-US" dirty="0"/>
              <a:t>年度版は教科書展示会で確認済</a:t>
            </a:r>
            <a:endParaRPr kumimoji="1" lang="en-US" altLang="ja-JP" dirty="0"/>
          </a:p>
          <a:p>
            <a:pPr lvl="1"/>
            <a:r>
              <a:rPr kumimoji="1" lang="ja-JP" altLang="en-US" dirty="0"/>
              <a:t>平成</a:t>
            </a:r>
            <a:r>
              <a:rPr kumimoji="1" lang="en-US" altLang="ja-JP" dirty="0"/>
              <a:t>23</a:t>
            </a:r>
            <a:r>
              <a:rPr kumimoji="1" lang="ja-JP" altLang="en-US" dirty="0"/>
              <a:t>～</a:t>
            </a:r>
            <a:r>
              <a:rPr kumimoji="1" lang="en-US" altLang="ja-JP" dirty="0"/>
              <a:t>26</a:t>
            </a:r>
            <a:r>
              <a:rPr kumimoji="1" lang="ja-JP" altLang="en-US" dirty="0"/>
              <a:t>年度版にも載っているらしい</a:t>
            </a:r>
            <a:endParaRPr kumimoji="1" lang="en-US" altLang="ja-JP" dirty="0"/>
          </a:p>
          <a:p>
            <a:r>
              <a:rPr kumimoji="1" lang="ja-JP" altLang="en-US" dirty="0"/>
              <a:t>学習指導案集</a:t>
            </a:r>
            <a:r>
              <a:rPr kumimoji="1" lang="en-US" altLang="ja-JP" dirty="0"/>
              <a:t>[</a:t>
            </a:r>
            <a:r>
              <a:rPr lang="ja-JP" altLang="en-US" dirty="0"/>
              <a:t>前川</a:t>
            </a:r>
            <a:r>
              <a:rPr lang="en-US" altLang="ja-JP" dirty="0"/>
              <a:t>2011]</a:t>
            </a:r>
            <a:r>
              <a:rPr lang="ja-JP" altLang="en-US" dirty="0"/>
              <a:t>や，</a:t>
            </a:r>
            <a:br>
              <a:rPr lang="en-US" altLang="ja-JP" dirty="0"/>
            </a:br>
            <a:r>
              <a:rPr lang="ja-JP" altLang="en-US" dirty="0"/>
              <a:t>幼児向け問題集</a:t>
            </a:r>
            <a:r>
              <a:rPr lang="en-US" altLang="ja-JP" dirty="0"/>
              <a:t>[</a:t>
            </a:r>
            <a:r>
              <a:rPr lang="ja-JP" altLang="en-US" dirty="0"/>
              <a:t>久野</a:t>
            </a:r>
            <a:r>
              <a:rPr lang="en-US" altLang="ja-JP" dirty="0"/>
              <a:t>2013]</a:t>
            </a:r>
            <a:r>
              <a:rPr lang="ja-JP" altLang="en-US" dirty="0" err="1"/>
              <a:t>にも</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37</a:t>
            </a:fld>
            <a:endParaRPr kumimoji="1" lang="ja-JP" altLang="en-US"/>
          </a:p>
        </p:txBody>
      </p:sp>
      <p:sp>
        <p:nvSpPr>
          <p:cNvPr id="5" name="メモ 4"/>
          <p:cNvSpPr/>
          <p:nvPr/>
        </p:nvSpPr>
        <p:spPr>
          <a:xfrm>
            <a:off x="628650" y="1876300"/>
            <a:ext cx="7886700" cy="1468310"/>
          </a:xfrm>
          <a:prstGeom prst="foldedCorner">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 子どもが　３人　います。みかんを</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１人に　２こずつ　あげます。みんなで</a:t>
            </a:r>
            <a:br>
              <a:rPr lang="en-US" altLang="ja-JP" sz="3200" dirty="0">
                <a:solidFill>
                  <a:prstClr val="black"/>
                </a:solidFill>
                <a:latin typeface="Arial Unicode MS" panose="020B0604020202020204" pitchFamily="50" charset="-128"/>
                <a:ea typeface="ＭＳ ゴシック" panose="020B0609070205080204" pitchFamily="49" charset="-128"/>
              </a:rPr>
            </a:br>
            <a:r>
              <a:rPr lang="ja-JP" altLang="en-US" sz="3200" dirty="0">
                <a:solidFill>
                  <a:prstClr val="black"/>
                </a:solidFill>
                <a:latin typeface="Arial Unicode MS" panose="020B0604020202020204" pitchFamily="50" charset="-128"/>
                <a:ea typeface="ＭＳ ゴシック" panose="020B0609070205080204" pitchFamily="49" charset="-128"/>
              </a:rPr>
              <a:t> なんこ　いりますか。</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637801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考え方</a:t>
            </a:r>
          </a:p>
        </p:txBody>
      </p:sp>
      <p:sp>
        <p:nvSpPr>
          <p:cNvPr id="3" name="コンテンツ プレースホルダー 2"/>
          <p:cNvSpPr>
            <a:spLocks noGrp="1"/>
          </p:cNvSpPr>
          <p:nvPr>
            <p:ph idx="1"/>
          </p:nvPr>
        </p:nvSpPr>
        <p:spPr/>
        <p:txBody>
          <a:bodyPr>
            <a:noAutofit/>
          </a:bodyPr>
          <a:lstStyle/>
          <a:p>
            <a:r>
              <a:rPr lang="en-US" altLang="ja-JP" dirty="0"/>
              <a:t>[</a:t>
            </a:r>
            <a:r>
              <a:rPr lang="ja-JP" altLang="en-US" dirty="0"/>
              <a:t>前川</a:t>
            </a:r>
            <a:r>
              <a:rPr lang="en-US" altLang="ja-JP" dirty="0"/>
              <a:t>2011, p.66]</a:t>
            </a:r>
            <a:r>
              <a:rPr lang="ja-JP" altLang="en-US" dirty="0"/>
              <a:t>によると</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乗法学習の素地となる</a:t>
            </a:r>
            <a:endParaRPr kumimoji="1" lang="en-US" altLang="ja-JP" dirty="0"/>
          </a:p>
          <a:p>
            <a:pPr lvl="1"/>
            <a:r>
              <a:rPr kumimoji="1" lang="ja-JP" altLang="en-US" dirty="0"/>
              <a:t>かけ算を学習する際，「ほら，</a:t>
            </a:r>
            <a:r>
              <a:rPr kumimoji="1" lang="en-US" altLang="ja-JP" dirty="0"/>
              <a:t>1</a:t>
            </a:r>
            <a:r>
              <a:rPr kumimoji="1" lang="ja-JP" altLang="en-US" dirty="0"/>
              <a:t>年のときに習ったでしょ」と思い出せる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38</a:t>
            </a:fld>
            <a:endParaRPr kumimoji="1" lang="ja-JP" altLang="en-US"/>
          </a:p>
        </p:txBody>
      </p:sp>
      <p:sp>
        <p:nvSpPr>
          <p:cNvPr id="5" name="角丸四角形吹き出し 4"/>
          <p:cNvSpPr/>
          <p:nvPr/>
        </p:nvSpPr>
        <p:spPr>
          <a:xfrm>
            <a:off x="1313569" y="2384091"/>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878" y="2547898"/>
            <a:ext cx="6375463" cy="75713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1</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個ずつ置くかという置き方</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ではなく，置いた結果に着目させる</a:t>
            </a:r>
            <a:endParaRPr kumimoji="1" lang="ja-JP" altLang="en-US" dirty="0"/>
          </a:p>
        </p:txBody>
      </p:sp>
      <p:sp>
        <p:nvSpPr>
          <p:cNvPr id="10" name="角丸四角形吹き出し 9"/>
          <p:cNvSpPr/>
          <p:nvPr/>
        </p:nvSpPr>
        <p:spPr>
          <a:xfrm>
            <a:off x="1313569" y="3784198"/>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436878" y="3901962"/>
            <a:ext cx="6203942" cy="821250"/>
          </a:xfrm>
          <a:prstGeom prst="rect">
            <a:avLst/>
          </a:prstGeom>
          <a:noFill/>
        </p:spPr>
        <p:txBody>
          <a:bodyPr wrap="none" rtlCol="0">
            <a:spAutoFit/>
          </a:bodyPr>
          <a:lstStyle/>
          <a:p>
            <a:pPr marL="0" lvl="1">
              <a:lnSpc>
                <a:spcPct val="90000"/>
              </a:lnSpc>
              <a:spcBef>
                <a:spcPts val="500"/>
              </a:spcBef>
              <a:buSzPct val="75000"/>
            </a:pP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a:solidFill>
                  <a:prstClr val="black"/>
                </a:solidFill>
                <a:latin typeface="Arial Unicode MS" panose="020B0604020202020204" pitchFamily="50" charset="-128"/>
                <a:ea typeface="ＭＳ ゴシック" panose="020B0609070205080204" pitchFamily="49" charset="-128"/>
              </a:rPr>
              <a:t>個ずつ増えていっている増加の場面である</a:t>
            </a:r>
            <a:endParaRPr lang="en-US" altLang="ja-JP" sz="2400" dirty="0">
              <a:solidFill>
                <a:prstClr val="black"/>
              </a:solidFill>
              <a:latin typeface="Arial Unicode MS" panose="020B0604020202020204" pitchFamily="50" charset="-128"/>
              <a:ea typeface="ＭＳ ゴシック" panose="020B0609070205080204" pitchFamily="49" charset="-128"/>
            </a:endParaRPr>
          </a:p>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ことに気付かせる</a:t>
            </a:r>
            <a:endParaRPr kumimoji="1" lang="ja-JP" altLang="en-US" dirty="0"/>
          </a:p>
        </p:txBody>
      </p:sp>
    </p:spTree>
    <p:extLst>
      <p:ext uri="{BB962C8B-B14F-4D97-AF65-F5344CB8AC3E}">
        <p14:creationId xmlns:p14="http://schemas.microsoft.com/office/powerpoint/2010/main" val="1203441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通りの配り方（再掲）</a:t>
            </a:r>
          </a:p>
        </p:txBody>
      </p:sp>
      <p:sp>
        <p:nvSpPr>
          <p:cNvPr id="3" name="コンテンツ プレースホルダー 2"/>
          <p:cNvSpPr>
            <a:spLocks noGrp="1"/>
          </p:cNvSpPr>
          <p:nvPr>
            <p:ph idx="1"/>
          </p:nvPr>
        </p:nvSpPr>
        <p:spPr>
          <a:xfrm>
            <a:off x="628650" y="5341055"/>
            <a:ext cx="7886700" cy="930908"/>
          </a:xfrm>
        </p:spPr>
        <p:txBody>
          <a:bodyPr>
            <a:normAutofit lnSpcReduction="10000"/>
          </a:bodyPr>
          <a:lstStyle/>
          <a:p>
            <a:r>
              <a:rPr kumimoji="1" lang="ja-JP" altLang="en-US" dirty="0"/>
              <a:t>皿の置き方・りんごの配り方は違っても，</a:t>
            </a:r>
            <a:br>
              <a:rPr kumimoji="1" lang="en-US" altLang="ja-JP" dirty="0"/>
            </a:br>
            <a:r>
              <a:rPr kumimoji="1" lang="ja-JP" altLang="en-US" dirty="0"/>
              <a:t>すべて「</a:t>
            </a:r>
            <a:r>
              <a:rPr kumimoji="1" lang="en-US" altLang="ja-JP" dirty="0"/>
              <a:t>2</a:t>
            </a:r>
            <a:r>
              <a:rPr kumimoji="1" lang="ja-JP" altLang="en-US" dirty="0"/>
              <a:t>個ずつ</a:t>
            </a:r>
            <a:r>
              <a:rPr kumimoji="1" lang="en-US" altLang="ja-JP" dirty="0"/>
              <a:t>3</a:t>
            </a:r>
            <a:r>
              <a:rPr kumimoji="1" lang="ja-JP" altLang="en-US" dirty="0"/>
              <a:t>枚の皿に」</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39</a:t>
            </a:fld>
            <a:endParaRPr kumimoji="1" lang="ja-JP" altLang="en-US"/>
          </a:p>
        </p:txBody>
      </p:sp>
      <p:sp>
        <p:nvSpPr>
          <p:cNvPr id="5" name="正方形/長方形 4"/>
          <p:cNvSpPr/>
          <p:nvPr/>
        </p:nvSpPr>
        <p:spPr>
          <a:xfrm>
            <a:off x="628650" y="1825626"/>
            <a:ext cx="3943350" cy="1261958"/>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3275788" y="2392953"/>
            <a:ext cx="1151905" cy="498045"/>
            <a:chOff x="3378517" y="5404171"/>
            <a:chExt cx="2376264" cy="1027417"/>
          </a:xfrm>
        </p:grpSpPr>
        <p:sp>
          <p:nvSpPr>
            <p:cNvPr id="18" name="円/楕円 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9" name="グループ化 18"/>
            <p:cNvGrpSpPr/>
            <p:nvPr/>
          </p:nvGrpSpPr>
          <p:grpSpPr>
            <a:xfrm>
              <a:off x="3773858" y="5404171"/>
              <a:ext cx="632516" cy="812496"/>
              <a:chOff x="699124" y="4774348"/>
              <a:chExt cx="632516" cy="812496"/>
            </a:xfrm>
          </p:grpSpPr>
          <p:sp>
            <p:nvSpPr>
              <p:cNvPr id="23" name="円/楕円 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p:nvGrpSpPr>
          <p:grpSpPr>
            <a:xfrm>
              <a:off x="4734753"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p:cNvGrpSpPr/>
          <p:nvPr/>
        </p:nvGrpSpPr>
        <p:grpSpPr>
          <a:xfrm>
            <a:off x="2029533" y="2392953"/>
            <a:ext cx="1151905" cy="498045"/>
            <a:chOff x="3378517" y="5404171"/>
            <a:chExt cx="2376264" cy="1027417"/>
          </a:xfrm>
        </p:grpSpPr>
        <p:sp>
          <p:nvSpPr>
            <p:cNvPr id="34" name="円/楕円 3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5" name="グループ化 34"/>
            <p:cNvGrpSpPr/>
            <p:nvPr/>
          </p:nvGrpSpPr>
          <p:grpSpPr>
            <a:xfrm>
              <a:off x="3773858" y="5404171"/>
              <a:ext cx="632516" cy="812496"/>
              <a:chOff x="699124" y="4774348"/>
              <a:chExt cx="632516" cy="812496"/>
            </a:xfrm>
          </p:grpSpPr>
          <p:sp>
            <p:nvSpPr>
              <p:cNvPr id="39" name="円/楕円 3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0" name="直線コネクタ 3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p:nvGrpSpPr>
          <p:grpSpPr>
            <a:xfrm>
              <a:off x="4734753" y="5404171"/>
              <a:ext cx="632516" cy="812496"/>
              <a:chOff x="699124" y="4774348"/>
              <a:chExt cx="632516" cy="812496"/>
            </a:xfrm>
          </p:grpSpPr>
          <p:sp>
            <p:nvSpPr>
              <p:cNvPr id="37" name="円/楕円 3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8" name="直線コネクタ 3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グループ化 40"/>
          <p:cNvGrpSpPr/>
          <p:nvPr/>
        </p:nvGrpSpPr>
        <p:grpSpPr>
          <a:xfrm>
            <a:off x="772958" y="2392953"/>
            <a:ext cx="1151905" cy="498045"/>
            <a:chOff x="3378517" y="5404171"/>
            <a:chExt cx="2376264" cy="1027417"/>
          </a:xfrm>
        </p:grpSpPr>
        <p:sp>
          <p:nvSpPr>
            <p:cNvPr id="42" name="円/楕円 4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3773858" y="5404171"/>
              <a:ext cx="632516" cy="812496"/>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4734753" y="5404171"/>
              <a:ext cx="632516" cy="812496"/>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50" name="テキスト ボックス 49"/>
          <p:cNvSpPr txBox="1"/>
          <p:nvPr/>
        </p:nvSpPr>
        <p:spPr>
          <a:xfrm>
            <a:off x="62901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アヤコ</a:t>
            </a:r>
          </a:p>
        </p:txBody>
      </p:sp>
      <p:grpSp>
        <p:nvGrpSpPr>
          <p:cNvPr id="51" name="グループ化 50"/>
          <p:cNvGrpSpPr/>
          <p:nvPr/>
        </p:nvGrpSpPr>
        <p:grpSpPr>
          <a:xfrm>
            <a:off x="7218768" y="2392953"/>
            <a:ext cx="1151905" cy="498045"/>
            <a:chOff x="3378517" y="5404171"/>
            <a:chExt cx="2376264" cy="1027417"/>
          </a:xfrm>
        </p:grpSpPr>
        <p:sp>
          <p:nvSpPr>
            <p:cNvPr id="52" name="円/楕円 5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3" name="グループ化 52"/>
            <p:cNvGrpSpPr/>
            <p:nvPr/>
          </p:nvGrpSpPr>
          <p:grpSpPr>
            <a:xfrm>
              <a:off x="3773858" y="5404171"/>
              <a:ext cx="632516" cy="812496"/>
              <a:chOff x="699124" y="4774348"/>
              <a:chExt cx="632516" cy="812496"/>
            </a:xfrm>
          </p:grpSpPr>
          <p:sp>
            <p:nvSpPr>
              <p:cNvPr id="57" name="円/楕円 5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8" name="直線コネクタ 5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グループ化 53"/>
            <p:cNvGrpSpPr/>
            <p:nvPr/>
          </p:nvGrpSpPr>
          <p:grpSpPr>
            <a:xfrm>
              <a:off x="4734753" y="5404171"/>
              <a:ext cx="632516" cy="812496"/>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9" name="グループ化 58"/>
          <p:cNvGrpSpPr/>
          <p:nvPr/>
        </p:nvGrpSpPr>
        <p:grpSpPr>
          <a:xfrm>
            <a:off x="5972513" y="2392953"/>
            <a:ext cx="1151905" cy="498045"/>
            <a:chOff x="3378517" y="5404171"/>
            <a:chExt cx="2376264" cy="1027417"/>
          </a:xfrm>
        </p:grpSpPr>
        <p:sp>
          <p:nvSpPr>
            <p:cNvPr id="60" name="円/楕円 5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1" name="グループ化 60"/>
            <p:cNvGrpSpPr/>
            <p:nvPr/>
          </p:nvGrpSpPr>
          <p:grpSpPr>
            <a:xfrm>
              <a:off x="3773858" y="5404171"/>
              <a:ext cx="632516" cy="812496"/>
              <a:chOff x="699124" y="4774348"/>
              <a:chExt cx="632516" cy="812496"/>
            </a:xfrm>
          </p:grpSpPr>
          <p:sp>
            <p:nvSpPr>
              <p:cNvPr id="65" name="円/楕円 6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6" name="直線コネクタ 6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グループ化 61"/>
            <p:cNvGrpSpPr/>
            <p:nvPr/>
          </p:nvGrpSpPr>
          <p:grpSpPr>
            <a:xfrm>
              <a:off x="4734753" y="5404171"/>
              <a:ext cx="632516" cy="812496"/>
              <a:chOff x="699124" y="4774348"/>
              <a:chExt cx="632516" cy="812496"/>
            </a:xfrm>
          </p:grpSpPr>
          <p:sp>
            <p:nvSpPr>
              <p:cNvPr id="63" name="円/楕円 6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4" name="直線コネクタ 6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グループ化 66"/>
          <p:cNvGrpSpPr/>
          <p:nvPr/>
        </p:nvGrpSpPr>
        <p:grpSpPr>
          <a:xfrm>
            <a:off x="4715938" y="2392953"/>
            <a:ext cx="1151905" cy="498045"/>
            <a:chOff x="3378517" y="5404171"/>
            <a:chExt cx="2376264" cy="1027417"/>
          </a:xfrm>
        </p:grpSpPr>
        <p:sp>
          <p:nvSpPr>
            <p:cNvPr id="68" name="円/楕円 6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9" name="グループ化 68"/>
            <p:cNvGrpSpPr/>
            <p:nvPr/>
          </p:nvGrpSpPr>
          <p:grpSpPr>
            <a:xfrm>
              <a:off x="3773858" y="5404171"/>
              <a:ext cx="632516" cy="812496"/>
              <a:chOff x="699124" y="4774348"/>
              <a:chExt cx="632516" cy="812496"/>
            </a:xfrm>
          </p:grpSpPr>
          <p:sp>
            <p:nvSpPr>
              <p:cNvPr id="73" name="円/楕円 7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4" name="直線コネクタ 7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4734753" y="5404171"/>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75" name="テキスト ボックス 74"/>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84" name="グループ化 83"/>
          <p:cNvGrpSpPr/>
          <p:nvPr/>
        </p:nvGrpSpPr>
        <p:grpSpPr>
          <a:xfrm>
            <a:off x="2029533" y="4014819"/>
            <a:ext cx="1151905" cy="498045"/>
            <a:chOff x="3378517" y="5404171"/>
            <a:chExt cx="2376264" cy="1027417"/>
          </a:xfrm>
        </p:grpSpPr>
        <p:sp>
          <p:nvSpPr>
            <p:cNvPr id="85" name="円/楕円 8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86" name="グループ化 85"/>
            <p:cNvGrpSpPr/>
            <p:nvPr/>
          </p:nvGrpSpPr>
          <p:grpSpPr>
            <a:xfrm>
              <a:off x="3773858" y="5404171"/>
              <a:ext cx="632516" cy="812496"/>
              <a:chOff x="699124" y="4774348"/>
              <a:chExt cx="632516" cy="812496"/>
            </a:xfrm>
          </p:grpSpPr>
          <p:sp>
            <p:nvSpPr>
              <p:cNvPr id="90" name="円/楕円 8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91" name="直線コネクタ 9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4734753" y="5404171"/>
              <a:ext cx="632516" cy="812496"/>
              <a:chOff x="699124" y="4774348"/>
              <a:chExt cx="632516" cy="812496"/>
            </a:xfrm>
          </p:grpSpPr>
          <p:sp>
            <p:nvSpPr>
              <p:cNvPr id="88" name="円/楕円 8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9" name="直線コネクタ 8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0" name="テキスト ボックス 99"/>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grpSp>
        <p:nvGrpSpPr>
          <p:cNvPr id="101" name="グループ化 100"/>
          <p:cNvGrpSpPr/>
          <p:nvPr/>
        </p:nvGrpSpPr>
        <p:grpSpPr>
          <a:xfrm>
            <a:off x="2029533" y="3458664"/>
            <a:ext cx="1151905" cy="498045"/>
            <a:chOff x="3378517" y="5404171"/>
            <a:chExt cx="2376264" cy="1027417"/>
          </a:xfrm>
        </p:grpSpPr>
        <p:sp>
          <p:nvSpPr>
            <p:cNvPr id="102" name="円/楕円 101"/>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3" name="グループ化 102"/>
            <p:cNvGrpSpPr/>
            <p:nvPr/>
          </p:nvGrpSpPr>
          <p:grpSpPr>
            <a:xfrm>
              <a:off x="3773858" y="5404171"/>
              <a:ext cx="632516" cy="812496"/>
              <a:chOff x="699124" y="4774348"/>
              <a:chExt cx="632516" cy="812496"/>
            </a:xfrm>
          </p:grpSpPr>
          <p:sp>
            <p:nvSpPr>
              <p:cNvPr id="107" name="円/楕円 10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8" name="直線コネクタ 10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グループ化 103"/>
            <p:cNvGrpSpPr/>
            <p:nvPr/>
          </p:nvGrpSpPr>
          <p:grpSpPr>
            <a:xfrm>
              <a:off x="4734753" y="5404171"/>
              <a:ext cx="632516" cy="812496"/>
              <a:chOff x="699124" y="4774348"/>
              <a:chExt cx="632516" cy="812496"/>
            </a:xfrm>
          </p:grpSpPr>
          <p:sp>
            <p:nvSpPr>
              <p:cNvPr id="105" name="円/楕円 10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06" name="直線コネクタ 10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グループ化 108"/>
          <p:cNvGrpSpPr/>
          <p:nvPr/>
        </p:nvGrpSpPr>
        <p:grpSpPr>
          <a:xfrm>
            <a:off x="2029533" y="4574588"/>
            <a:ext cx="1151905" cy="498045"/>
            <a:chOff x="3378517" y="5404171"/>
            <a:chExt cx="2376264" cy="1027417"/>
          </a:xfrm>
        </p:grpSpPr>
        <p:sp>
          <p:nvSpPr>
            <p:cNvPr id="110" name="円/楕円 109"/>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1" name="グループ化 110"/>
            <p:cNvGrpSpPr/>
            <p:nvPr/>
          </p:nvGrpSpPr>
          <p:grpSpPr>
            <a:xfrm>
              <a:off x="3773858" y="5404171"/>
              <a:ext cx="632516" cy="812496"/>
              <a:chOff x="699124" y="4774348"/>
              <a:chExt cx="632516" cy="812496"/>
            </a:xfrm>
          </p:grpSpPr>
          <p:sp>
            <p:nvSpPr>
              <p:cNvPr id="115" name="円/楕円 11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6" name="直線コネクタ 11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グループ化 111"/>
            <p:cNvGrpSpPr/>
            <p:nvPr/>
          </p:nvGrpSpPr>
          <p:grpSpPr>
            <a:xfrm>
              <a:off x="4734753" y="5404171"/>
              <a:ext cx="632516" cy="812496"/>
              <a:chOff x="699124" y="4774348"/>
              <a:chExt cx="632516" cy="812496"/>
            </a:xfrm>
          </p:grpSpPr>
          <p:sp>
            <p:nvSpPr>
              <p:cNvPr id="113" name="円/楕円 1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4" name="直線コネクタ 1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17" name="グループ化 116"/>
          <p:cNvGrpSpPr/>
          <p:nvPr/>
        </p:nvGrpSpPr>
        <p:grpSpPr>
          <a:xfrm>
            <a:off x="5972513" y="4014819"/>
            <a:ext cx="1151905" cy="498045"/>
            <a:chOff x="3378517" y="5404171"/>
            <a:chExt cx="2376264" cy="1027417"/>
          </a:xfrm>
        </p:grpSpPr>
        <p:sp>
          <p:nvSpPr>
            <p:cNvPr id="118" name="円/楕円 11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19" name="グループ化 118"/>
            <p:cNvGrpSpPr/>
            <p:nvPr/>
          </p:nvGrpSpPr>
          <p:grpSpPr>
            <a:xfrm>
              <a:off x="3773858" y="5404171"/>
              <a:ext cx="632516" cy="812496"/>
              <a:chOff x="699124" y="4774348"/>
              <a:chExt cx="632516" cy="812496"/>
            </a:xfrm>
          </p:grpSpPr>
          <p:sp>
            <p:nvSpPr>
              <p:cNvPr id="123" name="円/楕円 12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4" name="直線コネクタ 12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グループ化 119"/>
            <p:cNvGrpSpPr/>
            <p:nvPr/>
          </p:nvGrpSpPr>
          <p:grpSpPr>
            <a:xfrm>
              <a:off x="4734753" y="5404171"/>
              <a:ext cx="632516" cy="812496"/>
              <a:chOff x="699124" y="4774348"/>
              <a:chExt cx="632516" cy="812496"/>
            </a:xfrm>
          </p:grpSpPr>
          <p:sp>
            <p:nvSpPr>
              <p:cNvPr id="121" name="円/楕円 1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2" name="直線コネクタ 1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5" name="テキスト ボックス 124"/>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grpSp>
        <p:nvGrpSpPr>
          <p:cNvPr id="126" name="グループ化 125"/>
          <p:cNvGrpSpPr/>
          <p:nvPr/>
        </p:nvGrpSpPr>
        <p:grpSpPr>
          <a:xfrm>
            <a:off x="5972513" y="3458664"/>
            <a:ext cx="1151905" cy="498045"/>
            <a:chOff x="3378517" y="5404171"/>
            <a:chExt cx="2376264" cy="1027417"/>
          </a:xfrm>
        </p:grpSpPr>
        <p:sp>
          <p:nvSpPr>
            <p:cNvPr id="127" name="円/楕円 126"/>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28" name="グループ化 127"/>
            <p:cNvGrpSpPr/>
            <p:nvPr/>
          </p:nvGrpSpPr>
          <p:grpSpPr>
            <a:xfrm>
              <a:off x="3773858" y="5404171"/>
              <a:ext cx="632516" cy="812496"/>
              <a:chOff x="699124" y="4774348"/>
              <a:chExt cx="632516" cy="812496"/>
            </a:xfrm>
          </p:grpSpPr>
          <p:sp>
            <p:nvSpPr>
              <p:cNvPr id="132" name="円/楕円 13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3" name="直線コネクタ 13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p:cNvGrpSpPr/>
            <p:nvPr/>
          </p:nvGrpSpPr>
          <p:grpSpPr>
            <a:xfrm>
              <a:off x="4734753" y="5404171"/>
              <a:ext cx="632516" cy="812496"/>
              <a:chOff x="699124" y="4774348"/>
              <a:chExt cx="632516" cy="812496"/>
            </a:xfrm>
          </p:grpSpPr>
          <p:sp>
            <p:nvSpPr>
              <p:cNvPr id="130" name="円/楕円 1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1" name="直線コネクタ 1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グループ化 133"/>
          <p:cNvGrpSpPr/>
          <p:nvPr/>
        </p:nvGrpSpPr>
        <p:grpSpPr>
          <a:xfrm>
            <a:off x="5972513" y="4574588"/>
            <a:ext cx="1151905" cy="498045"/>
            <a:chOff x="3378517" y="5404171"/>
            <a:chExt cx="2376264" cy="1027417"/>
          </a:xfrm>
        </p:grpSpPr>
        <p:sp>
          <p:nvSpPr>
            <p:cNvPr id="135" name="円/楕円 134"/>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6" name="グループ化 135"/>
            <p:cNvGrpSpPr/>
            <p:nvPr/>
          </p:nvGrpSpPr>
          <p:grpSpPr>
            <a:xfrm>
              <a:off x="3773858" y="5404171"/>
              <a:ext cx="632516" cy="812496"/>
              <a:chOff x="699124" y="4774348"/>
              <a:chExt cx="632516" cy="812496"/>
            </a:xfrm>
          </p:grpSpPr>
          <p:sp>
            <p:nvSpPr>
              <p:cNvPr id="140" name="円/楕円 13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1" name="直線コネクタ 14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a:off x="4734753" y="5404171"/>
              <a:ext cx="632516" cy="812496"/>
              <a:chOff x="699124" y="4774348"/>
              <a:chExt cx="632516" cy="812496"/>
            </a:xfrm>
          </p:grpSpPr>
          <p:sp>
            <p:nvSpPr>
              <p:cNvPr id="138" name="円/楕円 1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39" name="直線コネクタ 1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57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ここで考える「配る問題」</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a:t>
            </a:fld>
            <a:endParaRPr kumimoji="1" lang="ja-JP" altLang="en-US"/>
          </a:p>
        </p:txBody>
      </p:sp>
      <p:sp>
        <p:nvSpPr>
          <p:cNvPr id="5" name="角丸四角形 4"/>
          <p:cNvSpPr/>
          <p:nvPr/>
        </p:nvSpPr>
        <p:spPr>
          <a:xfrm>
            <a:off x="628650" y="2680855"/>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607134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そうすると，式は</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1</a:t>
            </a:r>
            <a:r>
              <a:rPr kumimoji="1" lang="ja-JP" altLang="en-US" dirty="0"/>
              <a:t>年であれば，</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a:t>＝</a:t>
            </a:r>
            <a:r>
              <a:rPr kumimoji="1" lang="en-US" altLang="ja-JP" dirty="0"/>
              <a:t>6</a:t>
            </a:r>
          </a:p>
          <a:p>
            <a:r>
              <a:rPr kumimoji="1" lang="en-US" altLang="ja-JP" dirty="0"/>
              <a:t>2</a:t>
            </a:r>
            <a:r>
              <a:rPr kumimoji="1" lang="ja-JP" altLang="en-US" dirty="0"/>
              <a:t>年でかけ算を学習したら，</a:t>
            </a:r>
            <a:r>
              <a:rPr kumimoji="1" lang="en-US" altLang="ja-JP" dirty="0"/>
              <a:t>2×3</a:t>
            </a:r>
            <a:r>
              <a:rPr kumimoji="1" lang="ja-JP" altLang="en-US" dirty="0"/>
              <a:t>＝</a:t>
            </a:r>
            <a:r>
              <a:rPr kumimoji="1" lang="en-US" altLang="ja-JP" dirty="0"/>
              <a:t>6</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40</a:t>
            </a:fld>
            <a:endParaRPr kumimoji="1" lang="ja-JP" altLang="en-US"/>
          </a:p>
        </p:txBody>
      </p:sp>
      <p:sp>
        <p:nvSpPr>
          <p:cNvPr id="5" name="テキスト ボックス 4"/>
          <p:cNvSpPr txBox="1"/>
          <p:nvPr/>
        </p:nvSpPr>
        <p:spPr>
          <a:xfrm>
            <a:off x="4437810" y="3140818"/>
            <a:ext cx="1470274" cy="430887"/>
          </a:xfrm>
          <a:prstGeom prst="rect">
            <a:avLst/>
          </a:prstGeom>
          <a:noFill/>
        </p:spPr>
        <p:txBody>
          <a:bodyPr wrap="none" rtlCol="0">
            <a:spAutoFit/>
          </a:bodyPr>
          <a:lstStyle/>
          <a:p>
            <a:pPr algn="ctr"/>
            <a:r>
              <a:rPr kumimoji="1" lang="en-US" altLang="ja-JP" sz="2200" dirty="0">
                <a:latin typeface="Arial Unicode MS" panose="020B0604020202020204" pitchFamily="50" charset="-128"/>
                <a:ea typeface="ＭＳ ゴシック" panose="020B0609070205080204" pitchFamily="49" charset="-128"/>
              </a:rPr>
              <a:t>1</a:t>
            </a:r>
            <a:r>
              <a:rPr kumimoji="1" lang="ja-JP" altLang="en-US" sz="2200" dirty="0">
                <a:latin typeface="Arial Unicode MS" panose="020B0604020202020204" pitchFamily="50" charset="-128"/>
                <a:ea typeface="ＭＳ ゴシック" panose="020B0609070205080204" pitchFamily="49" charset="-128"/>
              </a:rPr>
              <a:t>つ分の数</a:t>
            </a:r>
          </a:p>
        </p:txBody>
      </p:sp>
      <p:sp>
        <p:nvSpPr>
          <p:cNvPr id="6" name="テキスト ボックス 5"/>
          <p:cNvSpPr txBox="1"/>
          <p:nvPr/>
        </p:nvSpPr>
        <p:spPr>
          <a:xfrm>
            <a:off x="6007700" y="3226295"/>
            <a:ext cx="1313180" cy="430887"/>
          </a:xfrm>
          <a:prstGeom prst="rect">
            <a:avLst/>
          </a:prstGeom>
          <a:noFill/>
        </p:spPr>
        <p:txBody>
          <a:bodyPr wrap="none" rtlCol="0">
            <a:spAutoFit/>
          </a:bodyPr>
          <a:lstStyle/>
          <a:p>
            <a:pPr algn="ctr"/>
            <a:r>
              <a:rPr kumimoji="1" lang="ja-JP" altLang="en-US" sz="2200" dirty="0">
                <a:latin typeface="Arial Unicode MS" panose="020B0604020202020204" pitchFamily="50" charset="-128"/>
                <a:ea typeface="ＭＳ ゴシック" panose="020B0609070205080204" pitchFamily="49" charset="-128"/>
              </a:rPr>
              <a:t>いくつ分</a:t>
            </a:r>
          </a:p>
        </p:txBody>
      </p:sp>
      <p:sp>
        <p:nvSpPr>
          <p:cNvPr id="7" name="テキスト ボックス 6"/>
          <p:cNvSpPr txBox="1"/>
          <p:nvPr/>
        </p:nvSpPr>
        <p:spPr>
          <a:xfrm>
            <a:off x="7310489" y="3140819"/>
            <a:ext cx="1595309" cy="430887"/>
          </a:xfrm>
          <a:prstGeom prst="rect">
            <a:avLst/>
          </a:prstGeom>
          <a:noFill/>
        </p:spPr>
        <p:txBody>
          <a:bodyPr wrap="none" rtlCol="0">
            <a:spAutoFit/>
          </a:bodyPr>
          <a:lstStyle/>
          <a:p>
            <a:pPr algn="ctr"/>
            <a:r>
              <a:rPr kumimoji="1" lang="ja-JP" altLang="en-US" sz="2200" dirty="0">
                <a:latin typeface="Arial Unicode MS" panose="020B0604020202020204" pitchFamily="50" charset="-128"/>
                <a:ea typeface="ＭＳ ゴシック" panose="020B0609070205080204" pitchFamily="49" charset="-128"/>
              </a:rPr>
              <a:t>ぜんぶの数</a:t>
            </a:r>
          </a:p>
        </p:txBody>
      </p:sp>
      <p:cxnSp>
        <p:nvCxnSpPr>
          <p:cNvPr id="8" name="直線矢印コネクタ 7"/>
          <p:cNvCxnSpPr/>
          <p:nvPr/>
        </p:nvCxnSpPr>
        <p:spPr>
          <a:xfrm flipH="1" flipV="1">
            <a:off x="7543800" y="2805545"/>
            <a:ext cx="248973" cy="38989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6691745" y="2829092"/>
            <a:ext cx="103810" cy="46482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5694218" y="2834352"/>
            <a:ext cx="365387" cy="350526"/>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618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サワコ・タダコのように，りんごを並べれば，</a:t>
            </a:r>
            <a:r>
              <a:rPr kumimoji="1" lang="en-US" altLang="ja-JP" dirty="0"/>
              <a:t>2×3</a:t>
            </a:r>
            <a:r>
              <a:rPr kumimoji="1" lang="ja-JP" altLang="en-US" dirty="0"/>
              <a:t>でも</a:t>
            </a:r>
            <a:r>
              <a:rPr kumimoji="1" lang="en-US" altLang="ja-JP" dirty="0"/>
              <a:t>3×2</a:t>
            </a:r>
            <a:r>
              <a:rPr kumimoji="1" lang="ja-JP" altLang="en-US" dirty="0"/>
              <a:t>でもよい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41</a:t>
            </a:fld>
            <a:endParaRPr kumimoji="1" lang="ja-JP" altLang="en-US"/>
          </a:p>
        </p:txBody>
      </p:sp>
      <p:sp>
        <p:nvSpPr>
          <p:cNvPr id="5" name="正方形/長方形 4"/>
          <p:cNvSpPr/>
          <p:nvPr/>
        </p:nvSpPr>
        <p:spPr>
          <a:xfrm>
            <a:off x="628649" y="3070386"/>
            <a:ext cx="3943350" cy="2175669"/>
          </a:xfrm>
          <a:prstGeom prst="rect">
            <a:avLst/>
          </a:prstGeom>
          <a:solidFill>
            <a:srgbClr val="FF99FF"/>
          </a:solidFill>
          <a:ln w="63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3070386"/>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202953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2221176" y="4014819"/>
            <a:ext cx="306615" cy="393861"/>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2686975" y="4014819"/>
            <a:ext cx="306615" cy="393861"/>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62901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サワコ</a:t>
            </a:r>
          </a:p>
        </p:txBody>
      </p:sp>
      <p:sp>
        <p:nvSpPr>
          <p:cNvPr id="17" name="円/楕円 16"/>
          <p:cNvSpPr/>
          <p:nvPr/>
        </p:nvSpPr>
        <p:spPr>
          <a:xfrm>
            <a:off x="202953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8" name="グループ化 17"/>
          <p:cNvGrpSpPr/>
          <p:nvPr/>
        </p:nvGrpSpPr>
        <p:grpSpPr>
          <a:xfrm>
            <a:off x="2221176" y="3458664"/>
            <a:ext cx="306615" cy="393861"/>
            <a:chOff x="699124" y="4774348"/>
            <a:chExt cx="632516" cy="812496"/>
          </a:xfrm>
        </p:grpSpPr>
        <p:sp>
          <p:nvSpPr>
            <p:cNvPr id="22" name="円/楕円 21"/>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3" name="直線コネクタ 22"/>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2686975" y="3458664"/>
            <a:ext cx="306615" cy="393861"/>
            <a:chOff x="699124" y="4774348"/>
            <a:chExt cx="632516" cy="812496"/>
          </a:xfrm>
        </p:grpSpPr>
        <p:sp>
          <p:nvSpPr>
            <p:cNvPr id="20" name="円/楕円 1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1" name="直線コネクタ 2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円/楕円 24"/>
          <p:cNvSpPr/>
          <p:nvPr/>
        </p:nvSpPr>
        <p:spPr>
          <a:xfrm>
            <a:off x="202953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6" name="グループ化 25"/>
          <p:cNvGrpSpPr/>
          <p:nvPr/>
        </p:nvGrpSpPr>
        <p:grpSpPr>
          <a:xfrm>
            <a:off x="2221176" y="4574588"/>
            <a:ext cx="306615" cy="393861"/>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2686975" y="4574588"/>
            <a:ext cx="306615" cy="393861"/>
            <a:chOff x="699124" y="4774348"/>
            <a:chExt cx="632516" cy="812496"/>
          </a:xfrm>
        </p:grpSpPr>
        <p:sp>
          <p:nvSpPr>
            <p:cNvPr id="28" name="円/楕円 2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9" name="直線コネクタ 2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 name="円/楕円 32"/>
          <p:cNvSpPr/>
          <p:nvPr/>
        </p:nvSpPr>
        <p:spPr>
          <a:xfrm>
            <a:off x="5972513" y="4024177"/>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34" name="グループ化 33"/>
          <p:cNvGrpSpPr/>
          <p:nvPr/>
        </p:nvGrpSpPr>
        <p:grpSpPr>
          <a:xfrm>
            <a:off x="616415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662995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0" name="テキスト ボックス 39"/>
          <p:cNvSpPr txBox="1"/>
          <p:nvPr/>
        </p:nvSpPr>
        <p:spPr>
          <a:xfrm>
            <a:off x="4571999" y="3078928"/>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42" name="円/楕円 41"/>
          <p:cNvSpPr/>
          <p:nvPr/>
        </p:nvSpPr>
        <p:spPr>
          <a:xfrm>
            <a:off x="5972513" y="3468022"/>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3" name="グループ化 42"/>
          <p:cNvGrpSpPr/>
          <p:nvPr/>
        </p:nvGrpSpPr>
        <p:grpSpPr>
          <a:xfrm>
            <a:off x="616415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662995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円/楕円 49"/>
          <p:cNvSpPr/>
          <p:nvPr/>
        </p:nvSpPr>
        <p:spPr>
          <a:xfrm>
            <a:off x="5972513" y="4583946"/>
            <a:ext cx="1151905" cy="488687"/>
          </a:xfrm>
          <a:prstGeom prst="ellipse">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51" name="グループ化 50"/>
          <p:cNvGrpSpPr/>
          <p:nvPr/>
        </p:nvGrpSpPr>
        <p:grpSpPr>
          <a:xfrm>
            <a:off x="616415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662995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547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「かけ算の順序」への批判</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カナコ・タダコの</a:t>
            </a:r>
            <a:br>
              <a:rPr kumimoji="1" lang="en-US" altLang="ja-JP" dirty="0"/>
            </a:br>
            <a:r>
              <a:rPr kumimoji="1" lang="ja-JP" altLang="en-US" dirty="0"/>
              <a:t>ように配れば，</a:t>
            </a:r>
            <a:br>
              <a:rPr kumimoji="1" lang="en-US" altLang="ja-JP" dirty="0"/>
            </a:br>
            <a:r>
              <a:rPr kumimoji="1" lang="en-US" altLang="ja-JP" dirty="0"/>
              <a:t>3</a:t>
            </a:r>
            <a:r>
              <a:rPr kumimoji="1" lang="ja-JP" altLang="en-US" dirty="0"/>
              <a:t>個ずつ</a:t>
            </a:r>
            <a:r>
              <a:rPr kumimoji="1" lang="en-US" altLang="ja-JP" dirty="0"/>
              <a:t>2</a:t>
            </a:r>
            <a:r>
              <a:rPr kumimoji="1" lang="ja-JP" altLang="en-US" dirty="0"/>
              <a:t>回で，</a:t>
            </a:r>
            <a:br>
              <a:rPr kumimoji="1" lang="en-US" altLang="ja-JP" dirty="0"/>
            </a:br>
            <a:r>
              <a:rPr kumimoji="1" lang="en-US" altLang="ja-JP" dirty="0"/>
              <a:t>3×2</a:t>
            </a:r>
            <a:r>
              <a:rPr kumimoji="1" lang="ja-JP" altLang="en-US" dirty="0"/>
              <a:t>＝</a:t>
            </a:r>
            <a:r>
              <a:rPr kumimoji="1" lang="en-US" altLang="ja-JP" dirty="0"/>
              <a:t>6</a:t>
            </a:r>
            <a:r>
              <a:rPr kumimoji="1" lang="ja-JP" altLang="en-US" dirty="0"/>
              <a:t>になる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42</a:t>
            </a:fld>
            <a:endParaRPr kumimoji="1" lang="ja-JP" altLang="en-US"/>
          </a:p>
        </p:txBody>
      </p:sp>
      <p:sp>
        <p:nvSpPr>
          <p:cNvPr id="5" name="正方形/長方形 4"/>
          <p:cNvSpPr/>
          <p:nvPr/>
        </p:nvSpPr>
        <p:spPr>
          <a:xfrm>
            <a:off x="4572000" y="3085565"/>
            <a:ext cx="3943350" cy="2175669"/>
          </a:xfrm>
          <a:prstGeom prst="rect">
            <a:avLst/>
          </a:prstGeom>
          <a:solidFill>
            <a:srgbClr val="FFCCFF"/>
          </a:solidFill>
          <a:ln w="635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5972513" y="4039356"/>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テキスト ボックス 6"/>
          <p:cNvSpPr txBox="1"/>
          <p:nvPr/>
        </p:nvSpPr>
        <p:spPr>
          <a:xfrm>
            <a:off x="4571999" y="3094107"/>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タダコ</a:t>
            </a:r>
          </a:p>
        </p:txBody>
      </p:sp>
      <p:sp>
        <p:nvSpPr>
          <p:cNvPr id="8" name="円/楕円 7"/>
          <p:cNvSpPr/>
          <p:nvPr/>
        </p:nvSpPr>
        <p:spPr>
          <a:xfrm>
            <a:off x="5972513" y="3483201"/>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円/楕円 8"/>
          <p:cNvSpPr/>
          <p:nvPr/>
        </p:nvSpPr>
        <p:spPr>
          <a:xfrm>
            <a:off x="5972513" y="4599125"/>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0" name="グループ化 9"/>
          <p:cNvGrpSpPr/>
          <p:nvPr/>
        </p:nvGrpSpPr>
        <p:grpSpPr>
          <a:xfrm>
            <a:off x="6171355" y="3473843"/>
            <a:ext cx="312906" cy="449095"/>
            <a:chOff x="961455" y="2834082"/>
            <a:chExt cx="312906" cy="449095"/>
          </a:xfrm>
        </p:grpSpPr>
        <p:sp>
          <p:nvSpPr>
            <p:cNvPr id="11" name="円/楕円 10"/>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4" name="グループ化 13"/>
          <p:cNvGrpSpPr/>
          <p:nvPr/>
        </p:nvGrpSpPr>
        <p:grpSpPr>
          <a:xfrm>
            <a:off x="6637797" y="3473843"/>
            <a:ext cx="312906" cy="453858"/>
            <a:chOff x="1427897" y="2834082"/>
            <a:chExt cx="312906" cy="453858"/>
          </a:xfrm>
        </p:grpSpPr>
        <p:sp>
          <p:nvSpPr>
            <p:cNvPr id="15" name="円/楕円 14"/>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6" name="直線コネクタ 15"/>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18" name="グループ化 17"/>
          <p:cNvGrpSpPr/>
          <p:nvPr/>
        </p:nvGrpSpPr>
        <p:grpSpPr>
          <a:xfrm>
            <a:off x="6171996" y="4038171"/>
            <a:ext cx="312906" cy="453858"/>
            <a:chOff x="2218671" y="2834082"/>
            <a:chExt cx="312906" cy="453858"/>
          </a:xfrm>
        </p:grpSpPr>
        <p:sp>
          <p:nvSpPr>
            <p:cNvPr id="19" name="円/楕円 18"/>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2" name="グループ化 21"/>
          <p:cNvGrpSpPr/>
          <p:nvPr/>
        </p:nvGrpSpPr>
        <p:grpSpPr>
          <a:xfrm>
            <a:off x="6638776" y="4038171"/>
            <a:ext cx="312906" cy="453858"/>
            <a:chOff x="2685451" y="2834082"/>
            <a:chExt cx="312906" cy="453858"/>
          </a:xfrm>
        </p:grpSpPr>
        <p:sp>
          <p:nvSpPr>
            <p:cNvPr id="23" name="円/楕円 22"/>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4" name="直線コネクタ 23"/>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26" name="グループ化 25"/>
          <p:cNvGrpSpPr/>
          <p:nvPr/>
        </p:nvGrpSpPr>
        <p:grpSpPr>
          <a:xfrm>
            <a:off x="6169434" y="4588029"/>
            <a:ext cx="312906" cy="453858"/>
            <a:chOff x="3462364" y="2834082"/>
            <a:chExt cx="312906" cy="453858"/>
          </a:xfrm>
        </p:grpSpPr>
        <p:sp>
          <p:nvSpPr>
            <p:cNvPr id="27" name="円/楕円 26"/>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30" name="グループ化 29"/>
          <p:cNvGrpSpPr/>
          <p:nvPr/>
        </p:nvGrpSpPr>
        <p:grpSpPr>
          <a:xfrm>
            <a:off x="6640300" y="4588029"/>
            <a:ext cx="313827" cy="453858"/>
            <a:chOff x="3933230" y="2834082"/>
            <a:chExt cx="313827" cy="453858"/>
          </a:xfrm>
        </p:grpSpPr>
        <p:sp>
          <p:nvSpPr>
            <p:cNvPr id="31" name="円/楕円 30"/>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2" name="直線コネクタ 31"/>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
        <p:nvSpPr>
          <p:cNvPr id="34" name="正方形/長方形 33"/>
          <p:cNvSpPr/>
          <p:nvPr/>
        </p:nvSpPr>
        <p:spPr>
          <a:xfrm>
            <a:off x="4572000" y="1825625"/>
            <a:ext cx="3943350" cy="1270501"/>
          </a:xfrm>
          <a:prstGeom prst="rect">
            <a:avLst/>
          </a:prstGeom>
          <a:solidFill>
            <a:schemeClr val="accent6">
              <a:lumMod val="60000"/>
              <a:lumOff val="40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721876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6" name="円/楕円 35"/>
          <p:cNvSpPr/>
          <p:nvPr/>
        </p:nvSpPr>
        <p:spPr>
          <a:xfrm>
            <a:off x="5972513"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7" name="円/楕円 36"/>
          <p:cNvSpPr/>
          <p:nvPr/>
        </p:nvSpPr>
        <p:spPr>
          <a:xfrm>
            <a:off x="4715938" y="2417490"/>
            <a:ext cx="1151905" cy="488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8" name="テキスト ボックス 37"/>
          <p:cNvSpPr txBox="1"/>
          <p:nvPr/>
        </p:nvSpPr>
        <p:spPr>
          <a:xfrm>
            <a:off x="4571999" y="1825625"/>
            <a:ext cx="1107996"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カナコ</a:t>
            </a:r>
          </a:p>
        </p:txBody>
      </p:sp>
      <p:grpSp>
        <p:nvGrpSpPr>
          <p:cNvPr id="39" name="グループ化 38"/>
          <p:cNvGrpSpPr/>
          <p:nvPr/>
        </p:nvGrpSpPr>
        <p:grpSpPr>
          <a:xfrm>
            <a:off x="4918207" y="2408132"/>
            <a:ext cx="312906" cy="449095"/>
            <a:chOff x="961455" y="2834082"/>
            <a:chExt cx="312906" cy="449095"/>
          </a:xfrm>
        </p:grpSpPr>
        <p:sp>
          <p:nvSpPr>
            <p:cNvPr id="40" name="円/楕円 39"/>
            <p:cNvSpPr/>
            <p:nvPr/>
          </p:nvSpPr>
          <p:spPr>
            <a:xfrm>
              <a:off x="96460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1" name="直線コネクタ 40"/>
            <p:cNvCxnSpPr/>
            <p:nvPr/>
          </p:nvCxnSpPr>
          <p:spPr>
            <a:xfrm>
              <a:off x="111790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961455" y="2913845"/>
              <a:ext cx="312906" cy="369332"/>
            </a:xfrm>
            <a:prstGeom prst="rect">
              <a:avLst/>
            </a:prstGeom>
            <a:noFill/>
          </p:spPr>
          <p:txBody>
            <a:bodyPr wrap="none" rtlCol="0">
              <a:spAutoFit/>
            </a:bodyPr>
            <a:lstStyle/>
            <a:p>
              <a:pPr algn="ctr"/>
              <a:r>
                <a:rPr kumimoji="1"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3" name="グループ化 42"/>
          <p:cNvGrpSpPr/>
          <p:nvPr/>
        </p:nvGrpSpPr>
        <p:grpSpPr>
          <a:xfrm>
            <a:off x="5384649" y="2408132"/>
            <a:ext cx="312906" cy="453858"/>
            <a:chOff x="1427897" y="2834082"/>
            <a:chExt cx="312906" cy="453858"/>
          </a:xfrm>
        </p:grpSpPr>
        <p:sp>
          <p:nvSpPr>
            <p:cNvPr id="44" name="円/楕円 43"/>
            <p:cNvSpPr/>
            <p:nvPr/>
          </p:nvSpPr>
          <p:spPr>
            <a:xfrm>
              <a:off x="143040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5" name="直線コネクタ 44"/>
            <p:cNvCxnSpPr/>
            <p:nvPr/>
          </p:nvCxnSpPr>
          <p:spPr>
            <a:xfrm>
              <a:off x="158370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1427897"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47" name="グループ化 46"/>
          <p:cNvGrpSpPr/>
          <p:nvPr/>
        </p:nvGrpSpPr>
        <p:grpSpPr>
          <a:xfrm>
            <a:off x="6175423" y="2408132"/>
            <a:ext cx="312906" cy="453858"/>
            <a:chOff x="2218671" y="2834082"/>
            <a:chExt cx="312906" cy="453858"/>
          </a:xfrm>
        </p:grpSpPr>
        <p:sp>
          <p:nvSpPr>
            <p:cNvPr id="48" name="円/楕円 47"/>
            <p:cNvSpPr/>
            <p:nvPr/>
          </p:nvSpPr>
          <p:spPr>
            <a:xfrm>
              <a:off x="2221176"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2374484"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21867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1" name="グループ化 50"/>
          <p:cNvGrpSpPr/>
          <p:nvPr/>
        </p:nvGrpSpPr>
        <p:grpSpPr>
          <a:xfrm>
            <a:off x="6642203" y="2408132"/>
            <a:ext cx="312906" cy="453858"/>
            <a:chOff x="2685451" y="2834082"/>
            <a:chExt cx="312906" cy="453858"/>
          </a:xfrm>
        </p:grpSpPr>
        <p:sp>
          <p:nvSpPr>
            <p:cNvPr id="52" name="円/楕円 51"/>
            <p:cNvSpPr/>
            <p:nvPr/>
          </p:nvSpPr>
          <p:spPr>
            <a:xfrm>
              <a:off x="2686975"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3" name="直線コネクタ 52"/>
            <p:cNvCxnSpPr/>
            <p:nvPr/>
          </p:nvCxnSpPr>
          <p:spPr>
            <a:xfrm>
              <a:off x="2840283"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26854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5</a:t>
              </a:r>
              <a:endParaRPr kumimoji="1" lang="ja-JP" altLang="en-US"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5" name="グループ化 54"/>
          <p:cNvGrpSpPr/>
          <p:nvPr/>
        </p:nvGrpSpPr>
        <p:grpSpPr>
          <a:xfrm>
            <a:off x="7419116" y="2408132"/>
            <a:ext cx="312906" cy="453858"/>
            <a:chOff x="3462364" y="2834082"/>
            <a:chExt cx="312906" cy="453858"/>
          </a:xfrm>
        </p:grpSpPr>
        <p:sp>
          <p:nvSpPr>
            <p:cNvPr id="56" name="円/楕円 55"/>
            <p:cNvSpPr/>
            <p:nvPr/>
          </p:nvSpPr>
          <p:spPr>
            <a:xfrm>
              <a:off x="3467431"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7" name="直線コネクタ 56"/>
            <p:cNvCxnSpPr/>
            <p:nvPr/>
          </p:nvCxnSpPr>
          <p:spPr>
            <a:xfrm>
              <a:off x="3620739"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462364"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3</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grpSp>
        <p:nvGrpSpPr>
          <p:cNvPr id="59" name="グループ化 58"/>
          <p:cNvGrpSpPr/>
          <p:nvPr/>
        </p:nvGrpSpPr>
        <p:grpSpPr>
          <a:xfrm>
            <a:off x="7889982" y="2408132"/>
            <a:ext cx="313827" cy="453858"/>
            <a:chOff x="3933230" y="2834082"/>
            <a:chExt cx="313827" cy="453858"/>
          </a:xfrm>
        </p:grpSpPr>
        <p:sp>
          <p:nvSpPr>
            <p:cNvPr id="60" name="円/楕円 59"/>
            <p:cNvSpPr/>
            <p:nvPr/>
          </p:nvSpPr>
          <p:spPr>
            <a:xfrm>
              <a:off x="3933230" y="2909723"/>
              <a:ext cx="306615" cy="31822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1" name="直線コネクタ 60"/>
            <p:cNvCxnSpPr/>
            <p:nvPr/>
          </p:nvCxnSpPr>
          <p:spPr>
            <a:xfrm>
              <a:off x="4086538" y="2834082"/>
              <a:ext cx="0" cy="139625"/>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934151" y="2918608"/>
              <a:ext cx="312906" cy="369332"/>
            </a:xfrm>
            <a:prstGeom prst="rect">
              <a:avLst/>
            </a:prstGeom>
            <a:noFill/>
          </p:spPr>
          <p:txBody>
            <a:bodyPr wrap="none" rtlCol="0">
              <a:spAutoFit/>
            </a:bodyPr>
            <a:lstStyle/>
            <a:p>
              <a:pPr algn="ctr"/>
              <a:r>
                <a:rPr lang="en-US" altLang="ja-JP"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6</a:t>
              </a:r>
              <a:endParaRPr kumimoji="1" lang="ja-JP" altLang="en-US" sz="200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spTree>
    <p:extLst>
      <p:ext uri="{BB962C8B-B14F-4D97-AF65-F5344CB8AC3E}">
        <p14:creationId xmlns:p14="http://schemas.microsoft.com/office/powerpoint/2010/main" val="2831245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なぜ「どっちでもいい」ではないか</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2</a:t>
            </a:r>
            <a:r>
              <a:rPr kumimoji="1" lang="ja-JP" altLang="en-US" dirty="0"/>
              <a:t>個ずつ</a:t>
            </a:r>
            <a:r>
              <a:rPr kumimoji="1" lang="en-US" altLang="ja-JP" dirty="0"/>
              <a:t>3</a:t>
            </a:r>
            <a:r>
              <a:rPr kumimoji="1" lang="ja-JP" altLang="en-US" dirty="0"/>
              <a:t>枚の皿に」と「</a:t>
            </a:r>
            <a:r>
              <a:rPr kumimoji="1" lang="en-US" altLang="ja-JP" dirty="0"/>
              <a:t>3</a:t>
            </a:r>
            <a:r>
              <a:rPr kumimoji="1" lang="ja-JP" altLang="en-US" dirty="0"/>
              <a:t>個ずつ</a:t>
            </a:r>
            <a:r>
              <a:rPr kumimoji="1" lang="en-US" altLang="ja-JP" dirty="0"/>
              <a:t>2</a:t>
            </a:r>
            <a:r>
              <a:rPr kumimoji="1" lang="ja-JP" altLang="en-US" dirty="0"/>
              <a:t>枚の皿に」の違いを重視するから</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43</a:t>
            </a:fld>
            <a:endParaRPr kumimoji="1" lang="ja-JP" altLang="en-US"/>
          </a:p>
        </p:txBody>
      </p:sp>
      <p:sp>
        <p:nvSpPr>
          <p:cNvPr id="5" name="円/楕円 4"/>
          <p:cNvSpPr/>
          <p:nvPr/>
        </p:nvSpPr>
        <p:spPr>
          <a:xfrm>
            <a:off x="747400"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6" name="グループ化 5"/>
          <p:cNvGrpSpPr/>
          <p:nvPr/>
        </p:nvGrpSpPr>
        <p:grpSpPr>
          <a:xfrm>
            <a:off x="1142741" y="3524000"/>
            <a:ext cx="632516" cy="812496"/>
            <a:chOff x="699124" y="4774348"/>
            <a:chExt cx="632516" cy="812496"/>
          </a:xfrm>
        </p:grpSpPr>
        <p:sp>
          <p:nvSpPr>
            <p:cNvPr id="7" name="円/楕円 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8" name="直線コネクタ 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2103636" y="3524000"/>
            <a:ext cx="632516" cy="812496"/>
            <a:chOff x="699124" y="4774348"/>
            <a:chExt cx="632516" cy="812496"/>
          </a:xfrm>
        </p:grpSpPr>
        <p:sp>
          <p:nvSpPr>
            <p:cNvPr id="10" name="円/楕円 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1" name="直線コネクタ 1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円/楕円 11"/>
          <p:cNvSpPr/>
          <p:nvPr/>
        </p:nvSpPr>
        <p:spPr>
          <a:xfrm>
            <a:off x="3378517"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3" name="グループ化 12"/>
          <p:cNvGrpSpPr/>
          <p:nvPr/>
        </p:nvGrpSpPr>
        <p:grpSpPr>
          <a:xfrm>
            <a:off x="3773858" y="3524000"/>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p:cNvGrpSpPr/>
          <p:nvPr/>
        </p:nvGrpSpPr>
        <p:grpSpPr>
          <a:xfrm>
            <a:off x="4734753" y="3524000"/>
            <a:ext cx="632516" cy="812496"/>
            <a:chOff x="699124" y="4774348"/>
            <a:chExt cx="632516" cy="812496"/>
          </a:xfrm>
        </p:grpSpPr>
        <p:sp>
          <p:nvSpPr>
            <p:cNvPr id="17" name="円/楕円 1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8" name="直線コネクタ 1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円/楕円 18"/>
          <p:cNvSpPr/>
          <p:nvPr/>
        </p:nvSpPr>
        <p:spPr>
          <a:xfrm>
            <a:off x="6009634" y="3543305"/>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0" name="グループ化 19"/>
          <p:cNvGrpSpPr/>
          <p:nvPr/>
        </p:nvGrpSpPr>
        <p:grpSpPr>
          <a:xfrm>
            <a:off x="6404975" y="3524000"/>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7365870" y="3524000"/>
            <a:ext cx="632516" cy="812496"/>
            <a:chOff x="699124" y="4774348"/>
            <a:chExt cx="632516" cy="812496"/>
          </a:xfrm>
        </p:grpSpPr>
        <p:sp>
          <p:nvSpPr>
            <p:cNvPr id="24" name="円/楕円 2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5" name="直線コネクタ 2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6" name="円/楕円 25"/>
          <p:cNvSpPr/>
          <p:nvPr/>
        </p:nvSpPr>
        <p:spPr>
          <a:xfrm>
            <a:off x="747400" y="5070985"/>
            <a:ext cx="3668178"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3" name="円/楕円 32"/>
          <p:cNvSpPr/>
          <p:nvPr/>
        </p:nvSpPr>
        <p:spPr>
          <a:xfrm>
            <a:off x="4717930" y="5070985"/>
            <a:ext cx="3667967"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7" name="グループ化 46"/>
          <p:cNvGrpSpPr/>
          <p:nvPr/>
        </p:nvGrpSpPr>
        <p:grpSpPr>
          <a:xfrm>
            <a:off x="1142741" y="5094735"/>
            <a:ext cx="632516" cy="812496"/>
            <a:chOff x="699124" y="4774348"/>
            <a:chExt cx="632516" cy="812496"/>
          </a:xfrm>
        </p:grpSpPr>
        <p:sp>
          <p:nvSpPr>
            <p:cNvPr id="48" name="円/楕円 4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9" name="直線コネクタ 4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2251027" y="5094735"/>
            <a:ext cx="632516" cy="812496"/>
            <a:chOff x="699124" y="4774348"/>
            <a:chExt cx="632516" cy="812496"/>
          </a:xfrm>
        </p:grpSpPr>
        <p:sp>
          <p:nvSpPr>
            <p:cNvPr id="51" name="円/楕円 5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2" name="直線コネクタ 5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3" name="グループ化 52"/>
          <p:cNvGrpSpPr/>
          <p:nvPr/>
        </p:nvGrpSpPr>
        <p:grpSpPr>
          <a:xfrm>
            <a:off x="3359313" y="5094735"/>
            <a:ext cx="632516" cy="812496"/>
            <a:chOff x="699124" y="4774348"/>
            <a:chExt cx="632516" cy="812496"/>
          </a:xfrm>
        </p:grpSpPr>
        <p:sp>
          <p:nvSpPr>
            <p:cNvPr id="54" name="円/楕円 5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5" name="直線コネクタ 5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5142251" y="5094735"/>
            <a:ext cx="632516" cy="812496"/>
            <a:chOff x="699124" y="4774348"/>
            <a:chExt cx="632516" cy="812496"/>
          </a:xfrm>
        </p:grpSpPr>
        <p:sp>
          <p:nvSpPr>
            <p:cNvPr id="68" name="円/楕円 6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69" name="直線コネクタ 6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6250537" y="5094735"/>
            <a:ext cx="632516" cy="812496"/>
            <a:chOff x="699124" y="4774348"/>
            <a:chExt cx="632516" cy="812496"/>
          </a:xfrm>
        </p:grpSpPr>
        <p:sp>
          <p:nvSpPr>
            <p:cNvPr id="71" name="円/楕円 7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2" name="直線コネクタ 7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グループ化 72"/>
          <p:cNvGrpSpPr/>
          <p:nvPr/>
        </p:nvGrpSpPr>
        <p:grpSpPr>
          <a:xfrm>
            <a:off x="7358823" y="5094735"/>
            <a:ext cx="632516" cy="812496"/>
            <a:chOff x="699124" y="4774348"/>
            <a:chExt cx="632516" cy="812496"/>
          </a:xfrm>
        </p:grpSpPr>
        <p:sp>
          <p:nvSpPr>
            <p:cNvPr id="74" name="円/楕円 7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75" name="直線コネクタ 7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80" name="直線コネクタ 79"/>
          <p:cNvCxnSpPr/>
          <p:nvPr/>
        </p:nvCxnSpPr>
        <p:spPr>
          <a:xfrm>
            <a:off x="273132" y="4809506"/>
            <a:ext cx="8490858" cy="0"/>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289349" y="3062335"/>
            <a:ext cx="4119762"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2×3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
        <p:nvSpPr>
          <p:cNvPr id="56" name="正方形/長方形 55"/>
          <p:cNvSpPr/>
          <p:nvPr/>
        </p:nvSpPr>
        <p:spPr>
          <a:xfrm>
            <a:off x="2919508" y="6051423"/>
            <a:ext cx="3331029" cy="461665"/>
          </a:xfrm>
          <a:prstGeom prst="rect">
            <a:avLst/>
          </a:prstGeom>
        </p:spPr>
        <p:txBody>
          <a:bodyPr wrap="square">
            <a:spAutoFit/>
          </a:bodyPr>
          <a:lstStyle/>
          <a:p>
            <a:pPr algn="ct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3</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r>
              <a:rPr lang="ja-JP" altLang="en-US" sz="2400" dirty="0">
                <a:latin typeface="Arial Unicode MS" panose="020B0604020202020204" pitchFamily="50" charset="-128"/>
                <a:ea typeface="ＭＳ ゴシック" panose="020B0609070205080204" pitchFamily="49" charset="-128"/>
              </a:rPr>
              <a:t>　　</a:t>
            </a:r>
            <a:r>
              <a:rPr lang="en-US" altLang="ja-JP" sz="2400" dirty="0">
                <a:latin typeface="Arial Unicode MS" panose="020B0604020202020204" pitchFamily="50" charset="-128"/>
                <a:ea typeface="ＭＳ ゴシック" panose="020B0609070205080204" pitchFamily="49" charset="-128"/>
              </a:rPr>
              <a:t>3×2</a:t>
            </a:r>
            <a:r>
              <a:rPr lang="ja-JP" altLang="en-US" sz="2400" dirty="0">
                <a:latin typeface="Arial Unicode MS" panose="020B0604020202020204" pitchFamily="50" charset="-128"/>
                <a:ea typeface="ＭＳ ゴシック" panose="020B0609070205080204" pitchFamily="49" charset="-128"/>
              </a:rPr>
              <a:t>＝</a:t>
            </a:r>
            <a:r>
              <a:rPr lang="en-US" altLang="ja-JP" sz="2400" dirty="0">
                <a:latin typeface="Arial Unicode MS" panose="020B0604020202020204" pitchFamily="50" charset="-128"/>
                <a:ea typeface="ＭＳ ゴシック" panose="020B0609070205080204" pitchFamily="49" charset="-128"/>
              </a:rPr>
              <a:t>6</a:t>
            </a:r>
            <a:endParaRPr lang="ja-JP" altLang="en-US"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722447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なぜ「どっちでもいい」ではないか</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en-US" altLang="ja-JP" dirty="0"/>
              <a:t>2</a:t>
            </a:r>
            <a:r>
              <a:rPr kumimoji="1" lang="ja-JP" altLang="en-US" dirty="0"/>
              <a:t>種類の批判は数学教育の現代化運動（</a:t>
            </a:r>
            <a:r>
              <a:rPr kumimoji="1" lang="en-US" altLang="ja-JP" dirty="0"/>
              <a:t>1960</a:t>
            </a:r>
            <a:r>
              <a:rPr kumimoji="1" lang="ja-JP" altLang="en-US" dirty="0"/>
              <a:t>～</a:t>
            </a:r>
            <a:r>
              <a:rPr kumimoji="1" lang="en-US" altLang="ja-JP" dirty="0"/>
              <a:t>70</a:t>
            </a:r>
            <a:r>
              <a:rPr kumimoji="1" lang="ja-JP" altLang="en-US" dirty="0"/>
              <a:t>年代）で出現し，</a:t>
            </a:r>
            <a:br>
              <a:rPr kumimoji="1" lang="en-US" altLang="ja-JP" dirty="0"/>
            </a:br>
            <a:r>
              <a:rPr kumimoji="1" lang="ja-JP" altLang="en-US" dirty="0"/>
              <a:t>過去の遺物となったから</a:t>
            </a:r>
            <a:endParaRPr kumimoji="1" lang="en-US" altLang="ja-JP" dirty="0"/>
          </a:p>
          <a:p>
            <a:pPr lvl="0"/>
            <a:endParaRPr lang="en-US" altLang="ja-JP" dirty="0"/>
          </a:p>
          <a:p>
            <a:pPr lvl="0"/>
            <a:r>
              <a:rPr kumimoji="1" lang="ja-JP" altLang="en-US" dirty="0"/>
              <a:t>「現代化」「かけ算」のキーワード</a:t>
            </a:r>
            <a:endParaRPr kumimoji="1" lang="en-US" altLang="ja-JP" dirty="0"/>
          </a:p>
          <a:p>
            <a:pPr lvl="1"/>
            <a:r>
              <a:rPr kumimoji="1" lang="ja-JP" altLang="en-US" dirty="0"/>
              <a:t>アレイ，直積</a:t>
            </a:r>
            <a:endParaRPr lang="en-US" altLang="ja-JP" dirty="0"/>
          </a:p>
          <a:p>
            <a:pPr lvl="1"/>
            <a:r>
              <a:rPr kumimoji="1" lang="en-US" altLang="ja-JP" dirty="0"/>
              <a:t>School Mathematics Study </a:t>
            </a:r>
            <a:br>
              <a:rPr kumimoji="1" lang="en-US" altLang="ja-JP" dirty="0"/>
            </a:br>
            <a:r>
              <a:rPr kumimoji="1" lang="en-US" altLang="ja-JP" dirty="0"/>
              <a:t>Group (SMSG) [SMSG 1962]</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494" y="4380073"/>
            <a:ext cx="1865849" cy="1572015"/>
          </a:xfrm>
          <a:prstGeom prst="rect">
            <a:avLst/>
          </a:prstGeom>
        </p:spPr>
      </p:pic>
      <p:sp>
        <p:nvSpPr>
          <p:cNvPr id="6" name="テキスト ボックス 5"/>
          <p:cNvSpPr txBox="1"/>
          <p:nvPr/>
        </p:nvSpPr>
        <p:spPr>
          <a:xfrm>
            <a:off x="5914758" y="5793576"/>
            <a:ext cx="2241319" cy="430887"/>
          </a:xfrm>
          <a:prstGeom prst="rect">
            <a:avLst/>
          </a:prstGeom>
          <a:noFill/>
        </p:spPr>
        <p:txBody>
          <a:bodyPr wrap="none" rtlCol="0">
            <a:spAutoFit/>
          </a:bodyPr>
          <a:lstStyle/>
          <a:p>
            <a:pPr algn="ctr"/>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中島</a:t>
            </a:r>
            <a:r>
              <a:rPr lang="en-US" altLang="ja-JP" sz="2200" dirty="0">
                <a:latin typeface="Arial Unicode MS" panose="020B0604020202020204" pitchFamily="50" charset="-128"/>
                <a:ea typeface="ＭＳ ゴシック" panose="020B0609070205080204" pitchFamily="49" charset="-128"/>
              </a:rPr>
              <a:t>1968, p.77]</a:t>
            </a:r>
          </a:p>
        </p:txBody>
      </p:sp>
    </p:spTree>
    <p:extLst>
      <p:ext uri="{BB962C8B-B14F-4D97-AF65-F5344CB8AC3E}">
        <p14:creationId xmlns:p14="http://schemas.microsoft.com/office/powerpoint/2010/main" val="263295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「過去の遺物」とは？</a:t>
            </a:r>
          </a:p>
        </p:txBody>
      </p:sp>
      <p:sp>
        <p:nvSpPr>
          <p:cNvPr id="3" name="コンテンツ プレースホルダー 2"/>
          <p:cNvSpPr>
            <a:spLocks noGrp="1"/>
          </p:cNvSpPr>
          <p:nvPr>
            <p:ph idx="1"/>
          </p:nvPr>
        </p:nvSpPr>
        <p:spPr/>
        <p:txBody>
          <a:bodyPr>
            <a:noAutofit/>
          </a:bodyPr>
          <a:lstStyle/>
          <a:p>
            <a:pPr lvl="0"/>
            <a:r>
              <a:rPr kumimoji="1" lang="en-US" altLang="ja-JP" dirty="0"/>
              <a:t>[</a:t>
            </a:r>
            <a:r>
              <a:rPr kumimoji="1" lang="en-US" altLang="ja-JP" dirty="0" err="1"/>
              <a:t>Vergnaud</a:t>
            </a:r>
            <a:r>
              <a:rPr kumimoji="1" lang="en-US" altLang="ja-JP" dirty="0"/>
              <a:t> </a:t>
            </a:r>
            <a:r>
              <a:rPr lang="en-US" altLang="ja-JP" dirty="0"/>
              <a:t>1983] </a:t>
            </a:r>
          </a:p>
          <a:p>
            <a:pPr lvl="1"/>
            <a:r>
              <a:rPr lang="ja-JP" altLang="en-US" dirty="0"/>
              <a:t>「直積は（フランスの）</a:t>
            </a:r>
            <a:r>
              <a:rPr lang="en-US" altLang="ja-JP" dirty="0"/>
              <a:t>2</a:t>
            </a:r>
            <a:r>
              <a:rPr lang="ja-JP" altLang="en-US" dirty="0"/>
              <a:t>～</a:t>
            </a:r>
            <a:r>
              <a:rPr lang="en-US" altLang="ja-JP" dirty="0"/>
              <a:t>3</a:t>
            </a:r>
            <a:r>
              <a:rPr lang="ja-JP" altLang="en-US" dirty="0"/>
              <a:t>年でよく使われてきたが，このやり方では多くの子どもが，かけ算の</a:t>
            </a:r>
            <a:br>
              <a:rPr lang="en-US" altLang="ja-JP" dirty="0"/>
            </a:br>
            <a:r>
              <a:rPr lang="ja-JP" altLang="en-US" dirty="0"/>
              <a:t>理解に失敗している」</a:t>
            </a:r>
            <a:endParaRPr kumimoji="1" lang="en-US" altLang="ja-JP" dirty="0"/>
          </a:p>
          <a:p>
            <a:pPr lvl="0"/>
            <a:r>
              <a:rPr kumimoji="1" lang="en-US" altLang="ja-JP" dirty="0"/>
              <a:t>[</a:t>
            </a:r>
            <a:r>
              <a:rPr kumimoji="1" lang="ja-JP" altLang="en-US" dirty="0"/>
              <a:t>遠山</a:t>
            </a:r>
            <a:r>
              <a:rPr lang="en-US" altLang="ja-JP" dirty="0"/>
              <a:t>1981</a:t>
            </a:r>
            <a:r>
              <a:rPr kumimoji="1" lang="en-US" altLang="ja-JP" dirty="0"/>
              <a:t>]</a:t>
            </a:r>
          </a:p>
          <a:p>
            <a:pPr lvl="1"/>
            <a:r>
              <a:rPr lang="ja-JP" altLang="en-US" dirty="0"/>
              <a:t>「いままでの“タイル</a:t>
            </a:r>
            <a:r>
              <a:rPr lang="en-US" altLang="ja-JP" dirty="0"/>
              <a:t>×</a:t>
            </a:r>
            <a:r>
              <a:rPr lang="ja-JP" altLang="en-US" dirty="0"/>
              <a:t>タイル”というのは，</a:t>
            </a:r>
            <a:br>
              <a:rPr lang="en-US" altLang="ja-JP" dirty="0"/>
            </a:br>
            <a:r>
              <a:rPr lang="ja-JP" altLang="en-US" dirty="0"/>
              <a:t>子どもにはなかなかわからない」</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45</a:t>
            </a:fld>
            <a:endParaRPr kumimoji="1" lang="ja-JP" altLang="en-US"/>
          </a:p>
        </p:txBody>
      </p:sp>
    </p:spTree>
    <p:extLst>
      <p:ext uri="{BB962C8B-B14F-4D97-AF65-F5344CB8AC3E}">
        <p14:creationId xmlns:p14="http://schemas.microsoft.com/office/powerpoint/2010/main" val="1026731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批判に耳を傾けなくていいの？</a:t>
            </a:r>
          </a:p>
        </p:txBody>
      </p:sp>
      <p:sp>
        <p:nvSpPr>
          <p:cNvPr id="3" name="コンテンツ プレースホルダー 2"/>
          <p:cNvSpPr>
            <a:spLocks noGrp="1"/>
          </p:cNvSpPr>
          <p:nvPr>
            <p:ph idx="1"/>
          </p:nvPr>
        </p:nvSpPr>
        <p:spPr/>
        <p:txBody>
          <a:bodyPr>
            <a:noAutofit/>
          </a:bodyPr>
          <a:lstStyle/>
          <a:p>
            <a:pPr lvl="0"/>
            <a:r>
              <a:rPr kumimoji="1" lang="ja-JP" altLang="en-US" dirty="0"/>
              <a:t>アレイ図は有用</a:t>
            </a:r>
            <a:endParaRPr kumimoji="1" lang="en-US" altLang="ja-JP" dirty="0"/>
          </a:p>
          <a:p>
            <a:pPr lvl="1"/>
            <a:r>
              <a:rPr kumimoji="1" lang="en-US" altLang="ja-JP" dirty="0"/>
              <a:t>『</a:t>
            </a:r>
            <a:r>
              <a:rPr kumimoji="1" lang="ja-JP" altLang="en-US" dirty="0"/>
              <a:t>小学校学習指導要領解説 算数編</a:t>
            </a:r>
            <a:r>
              <a:rPr kumimoji="1" lang="en-US" altLang="ja-JP" dirty="0"/>
              <a:t>』</a:t>
            </a:r>
            <a:r>
              <a:rPr kumimoji="1" lang="ja-JP" altLang="en-US" dirty="0"/>
              <a:t>や，明治時代の算術の本</a:t>
            </a:r>
            <a:r>
              <a:rPr lang="en-US" altLang="ja-JP" dirty="0"/>
              <a:t>[</a:t>
            </a:r>
            <a:r>
              <a:rPr lang="ja-JP" altLang="en-US" dirty="0"/>
              <a:t>高木</a:t>
            </a:r>
            <a:r>
              <a:rPr lang="en-US" altLang="ja-JP" dirty="0"/>
              <a:t>1909][</a:t>
            </a:r>
            <a:r>
              <a:rPr lang="ja-JP" altLang="en-US" dirty="0"/>
              <a:t>寺尾</a:t>
            </a:r>
            <a:r>
              <a:rPr lang="en-US" altLang="ja-JP" dirty="0"/>
              <a:t>1888]</a:t>
            </a:r>
            <a:r>
              <a:rPr kumimoji="1" lang="ja-JP" altLang="en-US" dirty="0" err="1"/>
              <a:t>にも</a:t>
            </a:r>
            <a:r>
              <a:rPr kumimoji="1" lang="ja-JP" altLang="en-US" dirty="0"/>
              <a:t>載っている</a:t>
            </a:r>
            <a:endParaRPr kumimoji="1" lang="en-US" altLang="ja-JP" dirty="0"/>
          </a:p>
          <a:p>
            <a:pPr lvl="1"/>
            <a:r>
              <a:rPr kumimoji="1" lang="ja-JP" altLang="en-US" dirty="0"/>
              <a:t>現在でも，交換法則や，わり算の意味理解で活用</a:t>
            </a:r>
            <a:br>
              <a:rPr kumimoji="1" lang="en-US" altLang="ja-JP" dirty="0"/>
            </a:br>
            <a:r>
              <a:rPr kumimoji="1" lang="ja-JP" altLang="en-US" dirty="0"/>
              <a:t>されている</a:t>
            </a:r>
            <a:endParaRPr kumimoji="1" lang="en-US" altLang="ja-JP" dirty="0"/>
          </a:p>
          <a:p>
            <a:pPr lvl="0"/>
            <a:r>
              <a:rPr kumimoji="1" lang="en-US" altLang="ja-JP" dirty="0"/>
              <a:t>1</a:t>
            </a:r>
            <a:r>
              <a:rPr kumimoji="1" lang="ja-JP" altLang="en-US" dirty="0"/>
              <a:t>次元のかけ算（倍）が重視されている</a:t>
            </a:r>
            <a:endParaRPr kumimoji="1" lang="en-US" altLang="ja-JP" dirty="0"/>
          </a:p>
          <a:p>
            <a:pPr lvl="1"/>
            <a:r>
              <a:rPr kumimoji="1" lang="ja-JP" altLang="en-US" dirty="0"/>
              <a:t>アレイも，「</a:t>
            </a:r>
            <a:r>
              <a:rPr kumimoji="1" lang="en-US" altLang="ja-JP" dirty="0"/>
              <a:t>1</a:t>
            </a:r>
            <a:r>
              <a:rPr kumimoji="1" lang="ja-JP" altLang="en-US" dirty="0"/>
              <a:t>つ分の数</a:t>
            </a:r>
            <a:r>
              <a:rPr kumimoji="1" lang="en-US" altLang="ja-JP" dirty="0"/>
              <a:t>×</a:t>
            </a:r>
            <a:r>
              <a:rPr kumimoji="1" lang="ja-JP" altLang="en-US" dirty="0"/>
              <a:t>いくつ分」に帰着</a:t>
            </a:r>
            <a:endParaRPr kumimoji="1" lang="en-US" altLang="ja-JP" dirty="0"/>
          </a:p>
          <a:p>
            <a:pPr lvl="0"/>
            <a:r>
              <a:rPr kumimoji="1" lang="ja-JP" altLang="en-US" dirty="0"/>
              <a:t>批判は，「倍」の指導だけ見て，「積」もあるじゃないかと言っている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46</a:t>
            </a:fld>
            <a:endParaRPr kumimoji="1" lang="ja-JP" altLang="en-US"/>
          </a:p>
        </p:txBody>
      </p:sp>
    </p:spTree>
    <p:extLst>
      <p:ext uri="{BB962C8B-B14F-4D97-AF65-F5344CB8AC3E}">
        <p14:creationId xmlns:p14="http://schemas.microsoft.com/office/powerpoint/2010/main" val="3763073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3" name="コンテンツ プレースホルダー 2"/>
          <p:cNvSpPr>
            <a:spLocks noGrp="1"/>
          </p:cNvSpPr>
          <p:nvPr>
            <p:ph idx="1"/>
          </p:nvPr>
        </p:nvSpPr>
        <p:spPr/>
        <p:txBody>
          <a:bodyPr/>
          <a:lstStyle/>
          <a:p>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47</a:t>
            </a:fld>
            <a:endParaRPr kumimoji="1" lang="ja-JP" altLang="en-US"/>
          </a:p>
        </p:txBody>
      </p:sp>
      <p:sp>
        <p:nvSpPr>
          <p:cNvPr id="5" name="正方形/長方形 4"/>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298992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これを</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円とすると</a:t>
            </a:r>
          </a:p>
        </p:txBody>
      </p:sp>
      <p:sp>
        <p:nvSpPr>
          <p:cNvPr id="58" name="テキスト ボックス 57"/>
          <p:cNvSpPr txBox="1"/>
          <p:nvPr/>
        </p:nvSpPr>
        <p:spPr>
          <a:xfrm>
            <a:off x="4571999" y="1825625"/>
            <a:ext cx="3352200"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1200</a:t>
            </a:r>
            <a:r>
              <a:rPr kumimoji="1" lang="ja-JP" altLang="en-US" sz="2400" dirty="0">
                <a:latin typeface="Arial Unicode MS" panose="020B0604020202020204" pitchFamily="50" charset="-128"/>
                <a:ea typeface="ＭＳ ゴシック" panose="020B0609070205080204" pitchFamily="49" charset="-128"/>
              </a:rPr>
              <a:t>円</a:t>
            </a:r>
            <a:r>
              <a:rPr kumimoji="1" lang="en-US" altLang="ja-JP" sz="2400" dirty="0">
                <a:latin typeface="Arial Unicode MS" panose="020B0604020202020204" pitchFamily="50" charset="-128"/>
                <a:ea typeface="ＭＳ ゴシック" panose="020B0609070205080204" pitchFamily="49" charset="-128"/>
              </a:rPr>
              <a:t>!?</a:t>
            </a:r>
          </a:p>
        </p:txBody>
      </p:sp>
      <p:sp>
        <p:nvSpPr>
          <p:cNvPr id="67" name="テキスト ボックス 66"/>
          <p:cNvSpPr txBox="1"/>
          <p:nvPr/>
        </p:nvSpPr>
        <p:spPr>
          <a:xfrm>
            <a:off x="629019" y="4682331"/>
            <a:ext cx="2066591" cy="461665"/>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これは</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円で</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571999" y="4763818"/>
            <a:ext cx="2646878"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a:t>
            </a:r>
            <a:r>
              <a:rPr kumimoji="1" lang="ja-JP" altLang="en-US" sz="2400" dirty="0">
                <a:latin typeface="Arial Unicode MS" panose="020B0604020202020204" pitchFamily="50" charset="-128"/>
                <a:ea typeface="ＭＳ ゴシック" panose="020B0609070205080204" pitchFamily="49" charset="-128"/>
              </a:rPr>
              <a:t>そんなわけない</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882910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倍と積を組み合わせると</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48</a:t>
            </a:fld>
            <a:endParaRPr kumimoji="1" lang="ja-JP" altLang="en-US"/>
          </a:p>
        </p:txBody>
      </p:sp>
      <p:sp>
        <p:nvSpPr>
          <p:cNvPr id="69" name="正方形/長方形 68"/>
          <p:cNvSpPr/>
          <p:nvPr/>
        </p:nvSpPr>
        <p:spPr>
          <a:xfrm>
            <a:off x="628650" y="1825625"/>
            <a:ext cx="3943350" cy="2856705"/>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572000" y="1825625"/>
            <a:ext cx="3943350" cy="4544200"/>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628649" y="4682331"/>
            <a:ext cx="3943350" cy="1687493"/>
          </a:xfrm>
          <a:prstGeom prst="rect">
            <a:avLst/>
          </a:prstGeom>
          <a:solidFill>
            <a:schemeClr val="accent1">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629019" y="1825625"/>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10×3</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30</a:t>
            </a:r>
            <a:r>
              <a:rPr kumimoji="1" lang="ja-JP" altLang="en-US" sz="2400" dirty="0">
                <a:latin typeface="Arial Unicode MS" panose="020B0604020202020204" pitchFamily="50" charset="-128"/>
                <a:ea typeface="ＭＳ ゴシック" panose="020B0609070205080204" pitchFamily="49" charset="-128"/>
              </a:rPr>
              <a:t>円</a:t>
            </a:r>
          </a:p>
        </p:txBody>
      </p:sp>
      <p:sp>
        <p:nvSpPr>
          <p:cNvPr id="58" name="テキスト ボックス 57"/>
          <p:cNvSpPr txBox="1"/>
          <p:nvPr/>
        </p:nvSpPr>
        <p:spPr>
          <a:xfrm>
            <a:off x="4571999" y="1825625"/>
            <a:ext cx="3231975"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3×4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120</a:t>
            </a:r>
            <a:r>
              <a:rPr kumimoji="1" lang="ja-JP" altLang="en-US" sz="2400" dirty="0">
                <a:latin typeface="Arial Unicode MS" panose="020B0604020202020204" pitchFamily="50" charset="-128"/>
                <a:ea typeface="ＭＳ ゴシック" panose="020B0609070205080204" pitchFamily="49" charset="-128"/>
              </a:rPr>
              <a:t>円</a:t>
            </a:r>
            <a:endParaRPr kumimoji="1" lang="en-US" altLang="ja-JP" sz="2400" dirty="0">
              <a:latin typeface="Arial Unicode MS" panose="020B0604020202020204" pitchFamily="50" charset="-128"/>
              <a:ea typeface="ＭＳ ゴシック" panose="020B0609070205080204" pitchFamily="49" charset="-128"/>
            </a:endParaRPr>
          </a:p>
        </p:txBody>
      </p:sp>
      <p:sp>
        <p:nvSpPr>
          <p:cNvPr id="67" name="テキスト ボックス 66"/>
          <p:cNvSpPr txBox="1"/>
          <p:nvPr/>
        </p:nvSpPr>
        <p:spPr>
          <a:xfrm>
            <a:off x="629019" y="4682331"/>
            <a:ext cx="1965603" cy="461665"/>
          </a:xfrm>
          <a:prstGeom prst="rect">
            <a:avLst/>
          </a:prstGeom>
          <a:noFill/>
        </p:spPr>
        <p:txBody>
          <a:bodyPr wrap="none" rtlCol="0">
            <a:spAutoFit/>
          </a:bodyPr>
          <a:lstStyle/>
          <a:p>
            <a:r>
              <a:rPr kumimoji="1" lang="en-US" altLang="ja-JP" sz="2400" dirty="0">
                <a:latin typeface="Arial Unicode MS" panose="020B0604020202020204" pitchFamily="50" charset="-128"/>
                <a:ea typeface="ＭＳ ゴシック" panose="020B0609070205080204" pitchFamily="49" charset="-128"/>
              </a:rPr>
              <a:t>10×4</a:t>
            </a:r>
            <a:r>
              <a:rPr kumimoji="1" lang="ja-JP" altLang="en-US" sz="2400" dirty="0">
                <a:latin typeface="Arial Unicode MS" panose="020B0604020202020204" pitchFamily="50" charset="-128"/>
                <a:ea typeface="ＭＳ ゴシック" panose="020B0609070205080204" pitchFamily="49" charset="-128"/>
              </a:rPr>
              <a:t>＝</a:t>
            </a:r>
            <a:r>
              <a:rPr kumimoji="1" lang="en-US" altLang="ja-JP" sz="2400" dirty="0">
                <a:latin typeface="Arial Unicode MS" panose="020B0604020202020204" pitchFamily="50" charset="-128"/>
                <a:ea typeface="ＭＳ ゴシック" panose="020B0609070205080204" pitchFamily="49" charset="-128"/>
              </a:rPr>
              <a:t>40</a:t>
            </a:r>
            <a:r>
              <a:rPr kumimoji="1" lang="ja-JP" altLang="en-US" sz="2400" dirty="0">
                <a:latin typeface="Arial Unicode MS" panose="020B0604020202020204" pitchFamily="50" charset="-128"/>
                <a:ea typeface="ＭＳ ゴシック" panose="020B0609070205080204" pitchFamily="49" charset="-128"/>
              </a:rPr>
              <a:t>円</a:t>
            </a:r>
          </a:p>
        </p:txBody>
      </p:sp>
      <p:grpSp>
        <p:nvGrpSpPr>
          <p:cNvPr id="111" name="グループ化 110"/>
          <p:cNvGrpSpPr/>
          <p:nvPr/>
        </p:nvGrpSpPr>
        <p:grpSpPr>
          <a:xfrm>
            <a:off x="4957484" y="2300763"/>
            <a:ext cx="619107" cy="619107"/>
            <a:chOff x="2221176" y="5959823"/>
            <a:chExt cx="619107" cy="619107"/>
          </a:xfrm>
        </p:grpSpPr>
        <p:sp>
          <p:nvSpPr>
            <p:cNvPr id="109" name="円/楕円 10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12" name="グループ化 111"/>
          <p:cNvGrpSpPr/>
          <p:nvPr/>
        </p:nvGrpSpPr>
        <p:grpSpPr>
          <a:xfrm>
            <a:off x="5808575" y="2300763"/>
            <a:ext cx="619107" cy="619107"/>
            <a:chOff x="2221176" y="5959823"/>
            <a:chExt cx="619107" cy="619107"/>
          </a:xfrm>
        </p:grpSpPr>
        <p:sp>
          <p:nvSpPr>
            <p:cNvPr id="113" name="円/楕円 11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2" name="グループ化 121"/>
          <p:cNvGrpSpPr/>
          <p:nvPr/>
        </p:nvGrpSpPr>
        <p:grpSpPr>
          <a:xfrm>
            <a:off x="6659666" y="2300763"/>
            <a:ext cx="619107" cy="619107"/>
            <a:chOff x="2221176" y="5959823"/>
            <a:chExt cx="619107" cy="619107"/>
          </a:xfrm>
        </p:grpSpPr>
        <p:sp>
          <p:nvSpPr>
            <p:cNvPr id="123" name="円/楕円 1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28" name="グループ化 127"/>
          <p:cNvGrpSpPr/>
          <p:nvPr/>
        </p:nvGrpSpPr>
        <p:grpSpPr>
          <a:xfrm>
            <a:off x="7510757" y="2300763"/>
            <a:ext cx="619107" cy="619107"/>
            <a:chOff x="2221176" y="5959823"/>
            <a:chExt cx="619107" cy="619107"/>
          </a:xfrm>
        </p:grpSpPr>
        <p:sp>
          <p:nvSpPr>
            <p:cNvPr id="129" name="円/楕円 1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31" name="グループ化 130"/>
          <p:cNvGrpSpPr/>
          <p:nvPr/>
        </p:nvGrpSpPr>
        <p:grpSpPr>
          <a:xfrm>
            <a:off x="4957484" y="3094734"/>
            <a:ext cx="619107" cy="619107"/>
            <a:chOff x="2221176" y="5959823"/>
            <a:chExt cx="619107" cy="619107"/>
          </a:xfrm>
        </p:grpSpPr>
        <p:sp>
          <p:nvSpPr>
            <p:cNvPr id="132" name="円/楕円 13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67" name="グループ化 166"/>
          <p:cNvGrpSpPr/>
          <p:nvPr/>
        </p:nvGrpSpPr>
        <p:grpSpPr>
          <a:xfrm>
            <a:off x="4957484" y="3888704"/>
            <a:ext cx="619107" cy="619107"/>
            <a:chOff x="2221176" y="5959823"/>
            <a:chExt cx="619107" cy="619107"/>
          </a:xfrm>
        </p:grpSpPr>
        <p:sp>
          <p:nvSpPr>
            <p:cNvPr id="168" name="円/楕円 16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2" name="グループ化 191"/>
          <p:cNvGrpSpPr/>
          <p:nvPr/>
        </p:nvGrpSpPr>
        <p:grpSpPr>
          <a:xfrm>
            <a:off x="5808575" y="3095591"/>
            <a:ext cx="619107" cy="619107"/>
            <a:chOff x="2221176" y="5959823"/>
            <a:chExt cx="619107" cy="619107"/>
          </a:xfrm>
        </p:grpSpPr>
        <p:sp>
          <p:nvSpPr>
            <p:cNvPr id="193" name="円/楕円 19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5" name="グループ化 194"/>
          <p:cNvGrpSpPr/>
          <p:nvPr/>
        </p:nvGrpSpPr>
        <p:grpSpPr>
          <a:xfrm>
            <a:off x="6659666" y="3095591"/>
            <a:ext cx="619107" cy="619107"/>
            <a:chOff x="2221176" y="5959823"/>
            <a:chExt cx="619107" cy="619107"/>
          </a:xfrm>
        </p:grpSpPr>
        <p:sp>
          <p:nvSpPr>
            <p:cNvPr id="196" name="円/楕円 19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198" name="グループ化 197"/>
          <p:cNvGrpSpPr/>
          <p:nvPr/>
        </p:nvGrpSpPr>
        <p:grpSpPr>
          <a:xfrm>
            <a:off x="7510757" y="3095591"/>
            <a:ext cx="619107" cy="619107"/>
            <a:chOff x="2221176" y="5959823"/>
            <a:chExt cx="619107" cy="619107"/>
          </a:xfrm>
        </p:grpSpPr>
        <p:sp>
          <p:nvSpPr>
            <p:cNvPr id="199" name="円/楕円 19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1" name="グループ化 200"/>
          <p:cNvGrpSpPr/>
          <p:nvPr/>
        </p:nvGrpSpPr>
        <p:grpSpPr>
          <a:xfrm>
            <a:off x="5808575" y="3888704"/>
            <a:ext cx="619107" cy="619107"/>
            <a:chOff x="2221176" y="5959823"/>
            <a:chExt cx="619107" cy="619107"/>
          </a:xfrm>
        </p:grpSpPr>
        <p:sp>
          <p:nvSpPr>
            <p:cNvPr id="202" name="円/楕円 201"/>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4" name="グループ化 203"/>
          <p:cNvGrpSpPr/>
          <p:nvPr/>
        </p:nvGrpSpPr>
        <p:grpSpPr>
          <a:xfrm>
            <a:off x="6659666" y="3888704"/>
            <a:ext cx="619107" cy="619107"/>
            <a:chOff x="2221176" y="5959823"/>
            <a:chExt cx="619107" cy="619107"/>
          </a:xfrm>
        </p:grpSpPr>
        <p:sp>
          <p:nvSpPr>
            <p:cNvPr id="205" name="円/楕円 204"/>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07" name="グループ化 206"/>
          <p:cNvGrpSpPr/>
          <p:nvPr/>
        </p:nvGrpSpPr>
        <p:grpSpPr>
          <a:xfrm>
            <a:off x="7510757" y="3888704"/>
            <a:ext cx="619107" cy="619107"/>
            <a:chOff x="2221176" y="5959823"/>
            <a:chExt cx="619107" cy="619107"/>
          </a:xfrm>
        </p:grpSpPr>
        <p:sp>
          <p:nvSpPr>
            <p:cNvPr id="208" name="円/楕円 207"/>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0" name="グループ化 209"/>
          <p:cNvGrpSpPr/>
          <p:nvPr/>
        </p:nvGrpSpPr>
        <p:grpSpPr>
          <a:xfrm>
            <a:off x="2280236" y="2300763"/>
            <a:ext cx="619107" cy="619107"/>
            <a:chOff x="2221176" y="5959823"/>
            <a:chExt cx="619107" cy="619107"/>
          </a:xfrm>
        </p:grpSpPr>
        <p:sp>
          <p:nvSpPr>
            <p:cNvPr id="211" name="円/楕円 210"/>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3" name="グループ化 212"/>
          <p:cNvGrpSpPr/>
          <p:nvPr/>
        </p:nvGrpSpPr>
        <p:grpSpPr>
          <a:xfrm>
            <a:off x="2280236" y="3094734"/>
            <a:ext cx="619107" cy="619107"/>
            <a:chOff x="2221176" y="5959823"/>
            <a:chExt cx="619107" cy="619107"/>
          </a:xfrm>
        </p:grpSpPr>
        <p:sp>
          <p:nvSpPr>
            <p:cNvPr id="214" name="円/楕円 213"/>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6" name="グループ化 215"/>
          <p:cNvGrpSpPr/>
          <p:nvPr/>
        </p:nvGrpSpPr>
        <p:grpSpPr>
          <a:xfrm>
            <a:off x="2280236" y="3888704"/>
            <a:ext cx="619107" cy="619107"/>
            <a:chOff x="2221176" y="5959823"/>
            <a:chExt cx="619107" cy="619107"/>
          </a:xfrm>
        </p:grpSpPr>
        <p:sp>
          <p:nvSpPr>
            <p:cNvPr id="217" name="円/楕円 216"/>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19" name="グループ化 218"/>
          <p:cNvGrpSpPr/>
          <p:nvPr/>
        </p:nvGrpSpPr>
        <p:grpSpPr>
          <a:xfrm>
            <a:off x="1014135" y="5238759"/>
            <a:ext cx="619107" cy="619107"/>
            <a:chOff x="2221176" y="5959823"/>
            <a:chExt cx="619107" cy="619107"/>
          </a:xfrm>
        </p:grpSpPr>
        <p:sp>
          <p:nvSpPr>
            <p:cNvPr id="220" name="円/楕円 219"/>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2" name="グループ化 221"/>
          <p:cNvGrpSpPr/>
          <p:nvPr/>
        </p:nvGrpSpPr>
        <p:grpSpPr>
          <a:xfrm>
            <a:off x="1865226" y="5238759"/>
            <a:ext cx="619107" cy="619107"/>
            <a:chOff x="2221176" y="5959823"/>
            <a:chExt cx="619107" cy="619107"/>
          </a:xfrm>
        </p:grpSpPr>
        <p:sp>
          <p:nvSpPr>
            <p:cNvPr id="223" name="円/楕円 222"/>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5" name="グループ化 224"/>
          <p:cNvGrpSpPr/>
          <p:nvPr/>
        </p:nvGrpSpPr>
        <p:grpSpPr>
          <a:xfrm>
            <a:off x="2716317" y="5238759"/>
            <a:ext cx="619107" cy="619107"/>
            <a:chOff x="2221176" y="5959823"/>
            <a:chExt cx="619107" cy="619107"/>
          </a:xfrm>
        </p:grpSpPr>
        <p:sp>
          <p:nvSpPr>
            <p:cNvPr id="226" name="円/楕円 225"/>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grpSp>
        <p:nvGrpSpPr>
          <p:cNvPr id="228" name="グループ化 227"/>
          <p:cNvGrpSpPr/>
          <p:nvPr/>
        </p:nvGrpSpPr>
        <p:grpSpPr>
          <a:xfrm>
            <a:off x="3567408" y="5238759"/>
            <a:ext cx="619107" cy="619107"/>
            <a:chOff x="2221176" y="5959823"/>
            <a:chExt cx="619107" cy="619107"/>
          </a:xfrm>
        </p:grpSpPr>
        <p:sp>
          <p:nvSpPr>
            <p:cNvPr id="229" name="円/楕円 228"/>
            <p:cNvSpPr/>
            <p:nvPr/>
          </p:nvSpPr>
          <p:spPr>
            <a:xfrm>
              <a:off x="2221176" y="5959823"/>
              <a:ext cx="619107" cy="619107"/>
            </a:xfrm>
            <a:prstGeom prst="ellipse">
              <a:avLst/>
            </a:prstGeom>
            <a:solidFill>
              <a:srgbClr val="996633"/>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2238021" y="6002064"/>
              <a:ext cx="585417" cy="523220"/>
            </a:xfrm>
            <a:prstGeom prst="rect">
              <a:avLst/>
            </a:prstGeom>
            <a:noFill/>
          </p:spPr>
          <p:txBody>
            <a:bodyPr wrap="none" rtlCol="0">
              <a:spAutoFit/>
            </a:bodyPr>
            <a:lstStyle/>
            <a:p>
              <a:pPr algn="ctr"/>
              <a:r>
                <a:rPr lang="en-US" altLang="ja-JP" sz="2800" dirty="0">
                  <a:solidFill>
                    <a:schemeClr val="bg1"/>
                  </a:solidFill>
                  <a:latin typeface="Arial Unicode MS" panose="020B0604020202020204" pitchFamily="50" charset="-128"/>
                  <a:ea typeface="ＭＳ ゴシック" panose="020B0609070205080204" pitchFamily="49" charset="-128"/>
                </a:rPr>
                <a:t>1</a:t>
              </a:r>
              <a:r>
                <a:rPr kumimoji="1" lang="en-US" altLang="ja-JP" sz="2800" dirty="0">
                  <a:solidFill>
                    <a:schemeClr val="bg1"/>
                  </a:solidFill>
                  <a:latin typeface="Arial Unicode MS" panose="020B0604020202020204" pitchFamily="50" charset="-128"/>
                  <a:ea typeface="ＭＳ ゴシック" panose="020B0609070205080204" pitchFamily="49" charset="-128"/>
                </a:rPr>
                <a:t>0</a:t>
              </a:r>
              <a:endParaRPr kumimoji="1" lang="ja-JP" altLang="en-US" sz="2800" dirty="0">
                <a:solidFill>
                  <a:schemeClr val="bg1"/>
                </a:solidFill>
                <a:latin typeface="Arial Unicode MS" panose="020B0604020202020204" pitchFamily="50" charset="-128"/>
                <a:ea typeface="ＭＳ ゴシック" panose="020B0609070205080204" pitchFamily="49" charset="-128"/>
              </a:endParaRPr>
            </a:p>
          </p:txBody>
        </p:sp>
      </p:grpSp>
      <p:sp>
        <p:nvSpPr>
          <p:cNvPr id="231" name="テキスト ボックス 230"/>
          <p:cNvSpPr txBox="1"/>
          <p:nvPr/>
        </p:nvSpPr>
        <p:spPr>
          <a:xfrm>
            <a:off x="4764273" y="4783289"/>
            <a:ext cx="3570208" cy="1569660"/>
          </a:xfrm>
          <a:prstGeom prst="rect">
            <a:avLst/>
          </a:prstGeom>
          <a:noFill/>
        </p:spPr>
        <p:txBody>
          <a:bodyPr wrap="none" rtlCol="0">
            <a:spAutoFit/>
          </a:bodyPr>
          <a:lstStyle/>
          <a:p>
            <a:r>
              <a:rPr kumimoji="1" lang="ja-JP" altLang="en-US" sz="2400" dirty="0">
                <a:latin typeface="Arial Unicode MS" panose="020B0604020202020204" pitchFamily="50" charset="-128"/>
                <a:ea typeface="ＭＳ ゴシック" panose="020B0609070205080204" pitchFamily="49" charset="-128"/>
              </a:rPr>
              <a:t>枚数のかけ算（積）と，</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金額のかけ算（倍）に</a:t>
            </a:r>
            <a:br>
              <a:rPr kumimoji="1" lang="en-US" altLang="ja-JP" sz="2400" dirty="0">
                <a:latin typeface="Arial Unicode MS" panose="020B0604020202020204" pitchFamily="50" charset="-128"/>
                <a:ea typeface="ＭＳ ゴシック" panose="020B0609070205080204" pitchFamily="49" charset="-128"/>
              </a:rPr>
            </a:br>
            <a:r>
              <a:rPr kumimoji="1" lang="ja-JP" altLang="en-US" sz="2400" dirty="0">
                <a:latin typeface="Arial Unicode MS" panose="020B0604020202020204" pitchFamily="50" charset="-128"/>
                <a:ea typeface="ＭＳ ゴシック" panose="020B0609070205080204" pitchFamily="49" charset="-128"/>
              </a:rPr>
              <a:t>分ければいい</a:t>
            </a:r>
            <a:endParaRPr kumimoji="1" lang="en-US" altLang="ja-JP" sz="2400" dirty="0">
              <a:latin typeface="Arial Unicode MS" panose="020B0604020202020204" pitchFamily="50" charset="-128"/>
              <a:ea typeface="ＭＳ ゴシック" panose="020B0609070205080204" pitchFamily="49" charset="-128"/>
            </a:endParaRPr>
          </a:p>
          <a:p>
            <a:r>
              <a:rPr kumimoji="1" lang="ja-JP" altLang="en-US" sz="2400" dirty="0">
                <a:latin typeface="Arial Unicode MS" panose="020B0604020202020204" pitchFamily="50" charset="-128"/>
                <a:ea typeface="ＭＳ ゴシック" panose="020B0609070205080204" pitchFamily="49" charset="-128"/>
              </a:rPr>
              <a:t>式は他にも考えられる</a:t>
            </a:r>
            <a:endParaRPr kumimoji="1" lang="en-US" altLang="ja-JP" sz="24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2489608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交換法則</a:t>
            </a:r>
            <a:r>
              <a:rPr lang="en-US" altLang="ja-JP" dirty="0"/>
              <a:t> - </a:t>
            </a:r>
            <a:r>
              <a:rPr kumimoji="1" lang="ja-JP" altLang="en-US" dirty="0"/>
              <a:t>外国では？</a:t>
            </a:r>
          </a:p>
        </p:txBody>
      </p:sp>
      <p:sp>
        <p:nvSpPr>
          <p:cNvPr id="3" name="コンテンツ プレースホルダー 2"/>
          <p:cNvSpPr>
            <a:spLocks noGrp="1"/>
          </p:cNvSpPr>
          <p:nvPr>
            <p:ph idx="1"/>
          </p:nvPr>
        </p:nvSpPr>
        <p:spPr/>
        <p:txBody>
          <a:bodyPr>
            <a:noAutofit/>
          </a:bodyPr>
          <a:lstStyle/>
          <a:p>
            <a:r>
              <a:rPr lang="en-US" altLang="ja-JP" dirty="0"/>
              <a:t>[Chapin 2009]</a:t>
            </a:r>
            <a:r>
              <a:rPr lang="ja-JP" altLang="en-US" dirty="0"/>
              <a:t>より</a:t>
            </a:r>
            <a:endParaRPr lang="en-US" altLang="ja-JP" dirty="0"/>
          </a:p>
          <a:p>
            <a:pPr lvl="1"/>
            <a:r>
              <a:rPr lang="ja-JP" altLang="en-US" dirty="0"/>
              <a:t>かけ算の交換法則の学習中，「答えは同じ」を主張する生徒に対し，先生は</a:t>
            </a:r>
            <a:endParaRPr lang="en-US" altLang="ja-JP" dirty="0"/>
          </a:p>
          <a:p>
            <a:endParaRPr lang="en-US" altLang="ja-JP" dirty="0"/>
          </a:p>
          <a:p>
            <a:endParaRPr lang="en-US" altLang="ja-JP" dirty="0"/>
          </a:p>
          <a:p>
            <a:endParaRPr lang="en-US" altLang="ja-JP" dirty="0"/>
          </a:p>
          <a:p>
            <a:r>
              <a:rPr lang="ja-JP" altLang="en-US" dirty="0"/>
              <a:t>「交換法則を学習したら，□</a:t>
            </a:r>
            <a:r>
              <a:rPr lang="en-US" altLang="ja-JP" dirty="0"/>
              <a:t>×△</a:t>
            </a:r>
            <a:r>
              <a:rPr lang="ja-JP" altLang="en-US" dirty="0"/>
              <a:t>でも△</a:t>
            </a:r>
            <a:r>
              <a:rPr lang="en-US" altLang="ja-JP" dirty="0"/>
              <a:t>×□</a:t>
            </a:r>
            <a:r>
              <a:rPr lang="ja-JP" altLang="en-US" dirty="0"/>
              <a:t>でもいい」ではない一例</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49</a:t>
            </a:fld>
            <a:endParaRPr kumimoji="1" lang="ja-JP" altLang="en-US"/>
          </a:p>
        </p:txBody>
      </p:sp>
      <p:sp>
        <p:nvSpPr>
          <p:cNvPr id="7" name="角丸四角形吹き出し 6"/>
          <p:cNvSpPr/>
          <p:nvPr/>
        </p:nvSpPr>
        <p:spPr>
          <a:xfrm>
            <a:off x="1467949" y="3310209"/>
            <a:ext cx="6498772" cy="992658"/>
          </a:xfrm>
          <a:prstGeom prst="wedgeRoundRectCallout">
            <a:avLst>
              <a:gd name="adj1" fmla="val -32813"/>
              <a:gd name="adj2" fmla="val 74553"/>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90000"/>
              </a:lnSpc>
              <a:spcBef>
                <a:spcPts val="500"/>
              </a:spcBef>
              <a:buSzPct val="75000"/>
            </a:pPr>
            <a:endParaRPr lang="ja-JP" altLang="en-US" sz="1400" dirty="0"/>
          </a:p>
        </p:txBody>
      </p:sp>
      <p:sp>
        <p:nvSpPr>
          <p:cNvPr id="6" name="テキスト ボックス 5"/>
          <p:cNvSpPr txBox="1"/>
          <p:nvPr/>
        </p:nvSpPr>
        <p:spPr>
          <a:xfrm>
            <a:off x="1555633" y="3427973"/>
            <a:ext cx="6203942" cy="757130"/>
          </a:xfrm>
          <a:prstGeom prst="rect">
            <a:avLst/>
          </a:prstGeom>
          <a:noFill/>
        </p:spPr>
        <p:txBody>
          <a:bodyPr wrap="none" rtlCol="0">
            <a:spAutoFit/>
          </a:bodyPr>
          <a:lstStyle/>
          <a:p>
            <a:pPr marL="0" lvl="1">
              <a:lnSpc>
                <a:spcPct val="90000"/>
              </a:lnSpc>
              <a:spcBef>
                <a:spcPts val="500"/>
              </a:spcBef>
              <a:buSzPct val="75000"/>
            </a:pPr>
            <a:r>
              <a:rPr lang="ja-JP" altLang="en-US" sz="2400" dirty="0">
                <a:solidFill>
                  <a:prstClr val="black"/>
                </a:solidFill>
                <a:latin typeface="Arial Unicode MS" panose="020B0604020202020204" pitchFamily="50" charset="-128"/>
                <a:ea typeface="ＭＳ ゴシック" panose="020B0609070205080204" pitchFamily="49" charset="-128"/>
              </a:rPr>
              <a:t>じゃあティファニーさん，</a:t>
            </a:r>
            <a:r>
              <a:rPr lang="en-US" altLang="ja-JP" sz="2400" dirty="0">
                <a:solidFill>
                  <a:prstClr val="black"/>
                </a:solidFill>
                <a:latin typeface="Arial Unicode MS" panose="020B0604020202020204" pitchFamily="50" charset="-128"/>
                <a:ea typeface="ＭＳ ゴシック" panose="020B0609070205080204" pitchFamily="49" charset="-128"/>
              </a:rPr>
              <a:t>2</a:t>
            </a:r>
            <a:r>
              <a:rPr lang="ja-JP" altLang="en-US" sz="2400" dirty="0" err="1">
                <a:solidFill>
                  <a:prstClr val="black"/>
                </a:solidFill>
                <a:latin typeface="Arial Unicode MS" panose="020B0604020202020204" pitchFamily="50" charset="-128"/>
                <a:ea typeface="ＭＳ ゴシック" panose="020B0609070205080204" pitchFamily="49" charset="-128"/>
              </a:rPr>
              <a:t>つの</a:t>
            </a:r>
            <a:r>
              <a:rPr lang="ja-JP" altLang="en-US" sz="2400" dirty="0">
                <a:solidFill>
                  <a:prstClr val="black"/>
                </a:solidFill>
                <a:latin typeface="Arial Unicode MS" panose="020B0604020202020204" pitchFamily="50" charset="-128"/>
                <a:ea typeface="ＭＳ ゴシック" panose="020B0609070205080204" pitchFamily="49" charset="-128"/>
              </a:rPr>
              <a:t>式は</a:t>
            </a:r>
            <a:br>
              <a:rPr lang="en-US" altLang="ja-JP" sz="2400" dirty="0">
                <a:solidFill>
                  <a:prstClr val="black"/>
                </a:solidFill>
                <a:latin typeface="Arial Unicode MS" panose="020B0604020202020204" pitchFamily="50" charset="-128"/>
                <a:ea typeface="ＭＳ ゴシック" panose="020B0609070205080204" pitchFamily="49" charset="-128"/>
              </a:rPr>
            </a:br>
            <a:r>
              <a:rPr lang="ja-JP" altLang="en-US" sz="2400" dirty="0">
                <a:solidFill>
                  <a:prstClr val="black"/>
                </a:solidFill>
                <a:latin typeface="Arial Unicode MS" panose="020B0604020202020204" pitchFamily="50" charset="-128"/>
                <a:ea typeface="ＭＳ ゴシック" panose="020B0609070205080204" pitchFamily="49" charset="-128"/>
              </a:rPr>
              <a:t>異なる場面を表すのに使えないっていうの</a:t>
            </a:r>
            <a:r>
              <a:rPr lang="en-US" altLang="ja-JP" sz="2400" dirty="0">
                <a:solidFill>
                  <a:prstClr val="black"/>
                </a:solidFill>
                <a:latin typeface="Arial Unicode MS" panose="020B0604020202020204" pitchFamily="50" charset="-128"/>
                <a:ea typeface="ＭＳ ゴシック" panose="020B0609070205080204" pitchFamily="49" charset="-128"/>
              </a:rPr>
              <a:t>?</a:t>
            </a:r>
            <a:endParaRPr kumimoji="1" lang="ja-JP" altLang="en-US" sz="1400" dirty="0"/>
          </a:p>
        </p:txBody>
      </p:sp>
    </p:spTree>
    <p:extLst>
      <p:ext uri="{BB962C8B-B14F-4D97-AF65-F5344CB8AC3E}">
        <p14:creationId xmlns:p14="http://schemas.microsoft.com/office/powerpoint/2010/main" val="40803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a:t>
            </a:r>
            <a:r>
              <a:rPr kumimoji="1" lang="ja-JP" altLang="en-US" dirty="0"/>
              <a:t>人で</a:t>
            </a:r>
            <a:r>
              <a:rPr kumimoji="1" lang="en-US" altLang="ja-JP" dirty="0"/>
              <a:t>4</a:t>
            </a:r>
            <a:r>
              <a:rPr kumimoji="1" lang="ja-JP" altLang="en-US" dirty="0"/>
              <a:t>通りの配り方</a:t>
            </a:r>
          </a:p>
        </p:txBody>
      </p:sp>
      <p:sp>
        <p:nvSpPr>
          <p:cNvPr id="3" name="コンテンツ プレースホルダー 2"/>
          <p:cNvSpPr>
            <a:spLocks noGrp="1"/>
          </p:cNvSpPr>
          <p:nvPr>
            <p:ph idx="1"/>
          </p:nvPr>
        </p:nvSpPr>
        <p:spPr/>
        <p:txBody>
          <a:bodyPr/>
          <a:lstStyle/>
          <a:p>
            <a:r>
              <a:rPr kumimoji="1" lang="ja-JP" altLang="en-US" dirty="0"/>
              <a:t>アヤコ</a:t>
            </a:r>
            <a:endParaRPr kumimoji="1" lang="en-US" altLang="ja-JP" dirty="0"/>
          </a:p>
          <a:p>
            <a:r>
              <a:rPr kumimoji="1" lang="ja-JP" altLang="en-US" dirty="0"/>
              <a:t>カナコ</a:t>
            </a:r>
            <a:endParaRPr kumimoji="1" lang="en-US" altLang="ja-JP" dirty="0"/>
          </a:p>
          <a:p>
            <a:r>
              <a:rPr kumimoji="1" lang="ja-JP" altLang="en-US" dirty="0"/>
              <a:t>サワコ</a:t>
            </a:r>
            <a:endParaRPr kumimoji="1" lang="en-US" altLang="ja-JP" dirty="0"/>
          </a:p>
          <a:p>
            <a:r>
              <a:rPr kumimoji="1" lang="ja-JP" altLang="en-US" dirty="0"/>
              <a:t>タダコ</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a:t>
            </a:fld>
            <a:endParaRPr kumimoji="1" lang="ja-JP" altLang="en-US"/>
          </a:p>
        </p:txBody>
      </p:sp>
      <p:sp>
        <p:nvSpPr>
          <p:cNvPr id="5" name="テキスト ボックス 4"/>
          <p:cNvSpPr txBox="1"/>
          <p:nvPr/>
        </p:nvSpPr>
        <p:spPr>
          <a:xfrm>
            <a:off x="901778" y="5525354"/>
            <a:ext cx="7032694" cy="769441"/>
          </a:xfrm>
          <a:prstGeom prst="rect">
            <a:avLst/>
          </a:prstGeom>
          <a:noFill/>
        </p:spPr>
        <p:txBody>
          <a:bodyPr wrap="none" rtlCol="0">
            <a:spAutoFit/>
          </a:bodyPr>
          <a:lstStyle/>
          <a:p>
            <a:r>
              <a:rPr kumimoji="1" lang="ja-JP" altLang="en-US" sz="2200" dirty="0">
                <a:latin typeface="Arial Unicode MS" panose="020B0604020202020204" pitchFamily="50" charset="-128"/>
                <a:ea typeface="ＭＳ ゴシック" panose="020B0609070205080204" pitchFamily="49" charset="-128"/>
              </a:rPr>
              <a:t>この</a:t>
            </a:r>
            <a:r>
              <a:rPr kumimoji="1" lang="en-US" altLang="ja-JP" sz="2200" dirty="0">
                <a:latin typeface="Arial Unicode MS" panose="020B0604020202020204" pitchFamily="50" charset="-128"/>
                <a:ea typeface="ＭＳ ゴシック" panose="020B0609070205080204" pitchFamily="49" charset="-128"/>
              </a:rPr>
              <a:t>4</a:t>
            </a:r>
            <a:r>
              <a:rPr kumimoji="1" lang="ja-JP" altLang="en-US" sz="2200" dirty="0">
                <a:latin typeface="Arial Unicode MS" panose="020B0604020202020204" pitchFamily="50" charset="-128"/>
                <a:ea typeface="ＭＳ ゴシック" panose="020B0609070205080204" pitchFamily="49" charset="-128"/>
              </a:rPr>
              <a:t>人の人物名の初出は</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http://d.hatena.ne.jp/takehikom/20120419/1334833251</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1158637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br>
              <a:rPr kumimoji="1" lang="en-US" altLang="ja-JP" dirty="0"/>
            </a:br>
            <a:r>
              <a:rPr kumimoji="1" lang="ja-JP" altLang="en-US" dirty="0"/>
              <a:t>周辺にあるもの</a:t>
            </a:r>
            <a:r>
              <a:rPr kumimoji="1" lang="en-US" altLang="ja-JP" dirty="0"/>
              <a:t>1</a:t>
            </a:r>
            <a:endParaRPr kumimoji="1" lang="ja-JP" altLang="en-US" dirty="0"/>
          </a:p>
        </p:txBody>
      </p:sp>
      <p:sp>
        <p:nvSpPr>
          <p:cNvPr id="3" name="コンテンツ プレースホルダー 2"/>
          <p:cNvSpPr>
            <a:spLocks noGrp="1"/>
          </p:cNvSpPr>
          <p:nvPr>
            <p:ph idx="1"/>
          </p:nvPr>
        </p:nvSpPr>
        <p:spPr/>
        <p:txBody>
          <a:bodyPr>
            <a:normAutofit/>
          </a:bodyPr>
          <a:lstStyle/>
          <a:p>
            <a:pPr lvl="0"/>
            <a:r>
              <a:rPr kumimoji="1" lang="ja-JP" altLang="en-US" dirty="0"/>
              <a:t>外国から学ぶ，歴史から学ぶ</a:t>
            </a:r>
            <a:endParaRPr kumimoji="1" lang="en-US" altLang="ja-JP" dirty="0"/>
          </a:p>
          <a:p>
            <a:pPr lvl="1"/>
            <a:r>
              <a:rPr kumimoji="1" lang="ja-JP" altLang="en-US" dirty="0"/>
              <a:t>米国の</a:t>
            </a:r>
            <a:r>
              <a:rPr lang="ja-JP" altLang="en-US" dirty="0"/>
              <a:t>状況：「問題解決が</a:t>
            </a:r>
            <a:r>
              <a:rPr lang="en-US" altLang="ja-JP" dirty="0"/>
              <a:t>1980</a:t>
            </a:r>
            <a:r>
              <a:rPr lang="ja-JP" altLang="en-US" dirty="0"/>
              <a:t>年代の学校数学の焦点となら</a:t>
            </a:r>
            <a:r>
              <a:rPr lang="ja-JP" altLang="en-US" dirty="0" err="1"/>
              <a:t>なけば</a:t>
            </a:r>
            <a:r>
              <a:rPr lang="ja-JP" altLang="en-US" dirty="0"/>
              <a:t>ならない」，</a:t>
            </a:r>
            <a:r>
              <a:rPr lang="en-US" altLang="ja-JP" dirty="0"/>
              <a:t>“</a:t>
            </a:r>
            <a:r>
              <a:rPr kumimoji="1" lang="en-US" altLang="ja-JP" dirty="0"/>
              <a:t>Teaching Gap”</a:t>
            </a:r>
            <a:r>
              <a:rPr kumimoji="1" lang="ja-JP" altLang="en-US" dirty="0" err="1"/>
              <a:t>，</a:t>
            </a:r>
            <a:r>
              <a:rPr kumimoji="1" lang="en-US" altLang="ja-JP" dirty="0"/>
              <a:t>Core Standards</a:t>
            </a:r>
          </a:p>
          <a:p>
            <a:pPr lvl="1"/>
            <a:r>
              <a:rPr kumimoji="1" lang="ja-JP" altLang="en-US" dirty="0"/>
              <a:t>数学教育協議会：トランプ配りは当初，等分除に</a:t>
            </a:r>
            <a:r>
              <a:rPr lang="ja-JP" altLang="en-US" dirty="0"/>
              <a:t>も包含除にも適用</a:t>
            </a:r>
            <a:r>
              <a:rPr kumimoji="1" lang="ja-JP" altLang="en-US" dirty="0"/>
              <a:t>されていた</a:t>
            </a:r>
            <a:endParaRPr kumimoji="1" lang="en-US" altLang="ja-JP" dirty="0"/>
          </a:p>
          <a:p>
            <a:pPr lvl="1"/>
            <a:r>
              <a:rPr kumimoji="1" lang="ja-JP" altLang="en-US" dirty="0"/>
              <a:t>算術：国会図書館デジタルコレクション</a:t>
            </a:r>
            <a:br>
              <a:rPr kumimoji="1" lang="en-US" altLang="ja-JP" dirty="0"/>
            </a:br>
            <a:r>
              <a:rPr kumimoji="1" lang="ja-JP" altLang="en-US" dirty="0"/>
              <a:t>（</a:t>
            </a:r>
            <a:r>
              <a:rPr kumimoji="1" lang="en-US" altLang="ja-JP" dirty="0"/>
              <a:t>[</a:t>
            </a:r>
            <a:r>
              <a:rPr kumimoji="1" lang="ja-JP" altLang="en-US" dirty="0"/>
              <a:t>高木</a:t>
            </a:r>
            <a:r>
              <a:rPr kumimoji="1" lang="en-US" altLang="ja-JP" dirty="0"/>
              <a:t>1909] [</a:t>
            </a:r>
            <a:r>
              <a:rPr kumimoji="1" lang="ja-JP" altLang="en-US" dirty="0"/>
              <a:t>寺尾</a:t>
            </a:r>
            <a:r>
              <a:rPr kumimoji="1" lang="en-US" altLang="ja-JP" dirty="0"/>
              <a:t>1888]</a:t>
            </a:r>
            <a:r>
              <a:rPr kumimoji="1" lang="ja-JP" altLang="en-US" dirty="0"/>
              <a:t>など）</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50</a:t>
            </a:fld>
            <a:endParaRPr kumimoji="1" lang="ja-JP" altLang="en-US"/>
          </a:p>
        </p:txBody>
      </p:sp>
      <p:sp>
        <p:nvSpPr>
          <p:cNvPr id="6" name="テキスト ボックス 5"/>
          <p:cNvSpPr txBox="1"/>
          <p:nvPr/>
        </p:nvSpPr>
        <p:spPr>
          <a:xfrm>
            <a:off x="626579" y="5620961"/>
            <a:ext cx="7407797" cy="1107996"/>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http://www2.kobe-u.ac.jp/~trex/fme/index3.html</a:t>
            </a:r>
          </a:p>
          <a:p>
            <a:r>
              <a:rPr lang="en-US" altLang="ja-JP" sz="2200" dirty="0">
                <a:latin typeface="Arial Unicode MS" panose="020B0604020202020204" pitchFamily="50" charset="-128"/>
                <a:ea typeface="ＭＳ ゴシック" panose="020B0609070205080204" pitchFamily="49" charset="-128"/>
              </a:rPr>
              <a:t>http://www.corestandards.org/Math/Content/mathematics-</a:t>
            </a:r>
            <a:br>
              <a:rPr lang="en-US" altLang="ja-JP" sz="2200" dirty="0">
                <a:latin typeface="Arial Unicode MS" panose="020B0604020202020204" pitchFamily="50" charset="-128"/>
                <a:ea typeface="ＭＳ ゴシック" panose="020B0609070205080204" pitchFamily="49" charset="-128"/>
              </a:rPr>
            </a:br>
            <a:r>
              <a:rPr lang="en-US" altLang="ja-JP" sz="2200" dirty="0">
                <a:latin typeface="Arial Unicode MS" panose="020B0604020202020204" pitchFamily="50" charset="-128"/>
                <a:ea typeface="ＭＳ ゴシック" panose="020B0609070205080204" pitchFamily="49" charset="-128"/>
              </a:rPr>
              <a:t>glossary/Table-2/</a:t>
            </a:r>
          </a:p>
        </p:txBody>
      </p:sp>
    </p:spTree>
    <p:extLst>
      <p:ext uri="{BB962C8B-B14F-4D97-AF65-F5344CB8AC3E}">
        <p14:creationId xmlns:p14="http://schemas.microsoft.com/office/powerpoint/2010/main" val="1182552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「かけ算の順序」論争の</a:t>
            </a:r>
            <a:br>
              <a:rPr kumimoji="1" lang="en-US" altLang="ja-JP" dirty="0"/>
            </a:br>
            <a:r>
              <a:rPr kumimoji="1" lang="ja-JP" altLang="en-US" dirty="0"/>
              <a:t>周辺にあるもの</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「どっちでもいい」は中国の追随になるかも</a:t>
            </a:r>
            <a:r>
              <a:rPr kumimoji="1" lang="en-US" altLang="ja-JP" dirty="0"/>
              <a:t>[</a:t>
            </a:r>
            <a:r>
              <a:rPr kumimoji="1" lang="ja-JP" altLang="en-US" dirty="0"/>
              <a:t>国教研</a:t>
            </a:r>
            <a:r>
              <a:rPr kumimoji="1" lang="en-US" altLang="ja-JP" dirty="0"/>
              <a:t>2009, p.181]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51</a:t>
            </a:fld>
            <a:endParaRPr kumimoji="1" lang="ja-JP" altLang="en-US"/>
          </a:p>
        </p:txBody>
      </p:sp>
      <p:pic>
        <p:nvPicPr>
          <p:cNvPr id="5" name="図 4"/>
          <p:cNvPicPr>
            <a:picLocks noChangeAspect="1"/>
          </p:cNvPicPr>
          <p:nvPr/>
        </p:nvPicPr>
        <p:blipFill>
          <a:blip r:embed="rId3"/>
          <a:stretch>
            <a:fillRect/>
          </a:stretch>
        </p:blipFill>
        <p:spPr>
          <a:xfrm>
            <a:off x="1123436" y="2810031"/>
            <a:ext cx="6897127" cy="36738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4216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まとめ</a:t>
            </a:r>
          </a:p>
        </p:txBody>
      </p:sp>
      <p:sp>
        <p:nvSpPr>
          <p:cNvPr id="3" name="コンテンツ プレースホルダー 2"/>
          <p:cNvSpPr>
            <a:spLocks noGrp="1"/>
          </p:cNvSpPr>
          <p:nvPr>
            <p:ph idx="1"/>
          </p:nvPr>
        </p:nvSpPr>
        <p:spPr/>
        <p:txBody>
          <a:bodyPr/>
          <a:lstStyle/>
          <a:p>
            <a:pPr lvl="0"/>
            <a:r>
              <a:rPr kumimoji="1" lang="ja-JP" altLang="en-US" dirty="0"/>
              <a:t>「</a:t>
            </a:r>
            <a:r>
              <a:rPr kumimoji="1" lang="en-US" altLang="ja-JP" dirty="0"/>
              <a:t>3</a:t>
            </a:r>
            <a:r>
              <a:rPr kumimoji="1" lang="ja-JP" altLang="en-US" dirty="0"/>
              <a:t>枚に</a:t>
            </a:r>
            <a:r>
              <a:rPr kumimoji="1" lang="en-US" altLang="ja-JP" dirty="0"/>
              <a:t>2</a:t>
            </a:r>
            <a:r>
              <a:rPr kumimoji="1" lang="ja-JP" altLang="en-US" dirty="0"/>
              <a:t>個ずつ」の総個数は，</a:t>
            </a:r>
            <a:br>
              <a:rPr kumimoji="1" lang="en-US" altLang="ja-JP" dirty="0"/>
            </a:br>
            <a:r>
              <a:rPr kumimoji="1" lang="ja-JP" altLang="en-US" dirty="0"/>
              <a:t>たし算なら</a:t>
            </a:r>
            <a:r>
              <a:rPr kumimoji="1" lang="en-US" altLang="ja-JP" dirty="0"/>
              <a:t>2</a:t>
            </a:r>
            <a:r>
              <a:rPr kumimoji="1" lang="ja-JP" altLang="en-US" dirty="0"/>
              <a:t>＋</a:t>
            </a:r>
            <a:r>
              <a:rPr kumimoji="1" lang="en-US" altLang="ja-JP" dirty="0"/>
              <a:t>2</a:t>
            </a:r>
            <a:r>
              <a:rPr kumimoji="1" lang="ja-JP" altLang="en-US" dirty="0"/>
              <a:t>＋</a:t>
            </a:r>
            <a:r>
              <a:rPr kumimoji="1" lang="en-US" altLang="ja-JP" dirty="0"/>
              <a:t>2</a:t>
            </a:r>
            <a:r>
              <a:rPr kumimoji="1" lang="ja-JP" altLang="en-US" dirty="0" err="1"/>
              <a:t>，</a:t>
            </a:r>
            <a:r>
              <a:rPr kumimoji="1" lang="ja-JP" altLang="en-US" dirty="0"/>
              <a:t>かけ算だと</a:t>
            </a:r>
            <a:r>
              <a:rPr kumimoji="1" lang="en-US" altLang="ja-JP" dirty="0"/>
              <a:t>2×3</a:t>
            </a:r>
          </a:p>
          <a:p>
            <a:pPr lvl="0"/>
            <a:r>
              <a:rPr kumimoji="1" lang="ja-JP" altLang="en-US" dirty="0"/>
              <a:t>配り方は様々でも，「</a:t>
            </a:r>
            <a:r>
              <a:rPr kumimoji="1" lang="en-US" altLang="ja-JP" dirty="0"/>
              <a:t>1</a:t>
            </a:r>
            <a:r>
              <a:rPr kumimoji="1" lang="ja-JP" altLang="en-US" dirty="0"/>
              <a:t>つ分の数」と「いくつ分」を区別した数量の理解は，</a:t>
            </a:r>
            <a:r>
              <a:rPr kumimoji="1" lang="en-US" altLang="ja-JP" dirty="0"/>
              <a:t>1</a:t>
            </a:r>
            <a:r>
              <a:rPr kumimoji="1" lang="ja-JP" altLang="en-US" dirty="0"/>
              <a:t>年から学ぶことができ，かけ算の学習の素地となる</a:t>
            </a:r>
            <a:endParaRPr kumimoji="1" lang="en-US" altLang="ja-JP" dirty="0"/>
          </a:p>
          <a:p>
            <a:pPr lvl="0"/>
            <a:r>
              <a:rPr kumimoji="1" lang="ja-JP" altLang="en-US" dirty="0"/>
              <a:t>「どっちでもいい」という批判は，学習の系統や，外国・歴史を踏まえていない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52</a:t>
            </a:fld>
            <a:endParaRPr kumimoji="1" lang="ja-JP" altLang="en-US"/>
          </a:p>
        </p:txBody>
      </p:sp>
    </p:spTree>
    <p:extLst>
      <p:ext uri="{BB962C8B-B14F-4D97-AF65-F5344CB8AC3E}">
        <p14:creationId xmlns:p14="http://schemas.microsoft.com/office/powerpoint/2010/main" val="3632375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前川</a:t>
            </a:r>
            <a:r>
              <a:rPr lang="en-US" altLang="ja-JP" sz="2400" dirty="0"/>
              <a:t>2011] </a:t>
            </a:r>
            <a:r>
              <a:rPr lang="ja-JP" altLang="en-US" sz="2400" dirty="0"/>
              <a:t>前川公一</a:t>
            </a:r>
            <a:r>
              <a:rPr lang="en-US" altLang="ja-JP" sz="2400" dirty="0"/>
              <a:t>(</a:t>
            </a:r>
            <a:r>
              <a:rPr lang="ja-JP" altLang="en-US" sz="2400" dirty="0"/>
              <a:t>編著</a:t>
            </a:r>
            <a:r>
              <a:rPr lang="en-US" altLang="ja-JP" sz="2400" dirty="0"/>
              <a:t>): </a:t>
            </a:r>
            <a:r>
              <a:rPr lang="ja-JP" altLang="en-US" sz="2400" dirty="0"/>
              <a:t>活用力・思考力・表現力を育てる</a:t>
            </a:r>
            <a:r>
              <a:rPr lang="en-US" altLang="ja-JP" sz="2400" dirty="0"/>
              <a:t>! 365</a:t>
            </a:r>
            <a:r>
              <a:rPr lang="ja-JP" altLang="en-US" sz="2400" dirty="0"/>
              <a:t>日の算数学習指導案 </a:t>
            </a:r>
            <a:r>
              <a:rPr lang="en-US" altLang="ja-JP" sz="2400" dirty="0"/>
              <a:t>1</a:t>
            </a:r>
            <a:r>
              <a:rPr lang="ja-JP" altLang="en-US" sz="2400" dirty="0"/>
              <a:t>・</a:t>
            </a:r>
            <a:r>
              <a:rPr lang="en-US" altLang="ja-JP" sz="2400" dirty="0"/>
              <a:t>2</a:t>
            </a:r>
            <a:r>
              <a:rPr lang="ja-JP" altLang="en-US" sz="2400" dirty="0"/>
              <a:t>年編</a:t>
            </a:r>
            <a:r>
              <a:rPr lang="en-US" altLang="ja-JP" sz="2400" dirty="0"/>
              <a:t>, </a:t>
            </a:r>
            <a:r>
              <a:rPr lang="ja-JP" altLang="en-US" sz="2400" dirty="0"/>
              <a:t>明治図書</a:t>
            </a:r>
            <a:r>
              <a:rPr lang="en-US" altLang="ja-JP" sz="2400" dirty="0"/>
              <a:t>, ISBN:9784180808335</a:t>
            </a:r>
            <a:r>
              <a:rPr lang="ja-JP" altLang="en-US" sz="2400" dirty="0"/>
              <a:t> </a:t>
            </a:r>
            <a:r>
              <a:rPr lang="en-US" altLang="ja-JP" sz="2400" dirty="0"/>
              <a:t>(2011).</a:t>
            </a:r>
          </a:p>
          <a:p>
            <a:pPr lvl="0"/>
            <a:r>
              <a:rPr kumimoji="1" lang="en-US" altLang="ja-JP" sz="2400" dirty="0"/>
              <a:t>[</a:t>
            </a:r>
            <a:r>
              <a:rPr kumimoji="1" lang="ja-JP" altLang="en-US" sz="2400" dirty="0"/>
              <a:t>久野</a:t>
            </a:r>
            <a:r>
              <a:rPr kumimoji="1" lang="en-US" altLang="ja-JP" sz="2400" dirty="0"/>
              <a:t>2013</a:t>
            </a:r>
            <a:r>
              <a:rPr lang="en-US" altLang="ja-JP" sz="2400" dirty="0"/>
              <a:t>] </a:t>
            </a:r>
            <a:r>
              <a:rPr lang="ja-JP" altLang="en-US" sz="2400" dirty="0"/>
              <a:t>久野泰可</a:t>
            </a:r>
            <a:r>
              <a:rPr lang="en-US" altLang="ja-JP" sz="2400" dirty="0"/>
              <a:t>: 100</a:t>
            </a:r>
            <a:r>
              <a:rPr lang="ja-JP" altLang="en-US" sz="2400" dirty="0" err="1"/>
              <a:t>てん</a:t>
            </a:r>
            <a:r>
              <a:rPr lang="ja-JP" altLang="en-US" sz="2400" dirty="0"/>
              <a:t>キッズドリル 幼児のかけざん</a:t>
            </a:r>
            <a:r>
              <a:rPr lang="en-US" altLang="ja-JP" sz="2400" dirty="0"/>
              <a:t>, </a:t>
            </a:r>
            <a:r>
              <a:rPr lang="ja-JP" altLang="en-US" sz="2400" dirty="0"/>
              <a:t>幻冬舎</a:t>
            </a:r>
            <a:r>
              <a:rPr lang="en-US" altLang="ja-JP" sz="2400" dirty="0"/>
              <a:t>,</a:t>
            </a:r>
            <a:r>
              <a:rPr lang="ja-JP" altLang="en-US" sz="2400" dirty="0"/>
              <a:t> </a:t>
            </a:r>
            <a:r>
              <a:rPr lang="en-US" altLang="ja-JP" sz="2400" dirty="0"/>
              <a:t>ISBN:9784344976542 (2013).</a:t>
            </a:r>
          </a:p>
          <a:p>
            <a:r>
              <a:rPr lang="en-US" altLang="ja-JP" sz="2400" dirty="0"/>
              <a:t>[SMSG 1962] School Mathematics Study Group: Mathematics for the elementary school, Grade 4, Stanford University (1962). http://catalog.hathitrust.org/Record/010314100</a:t>
            </a:r>
          </a:p>
          <a:p>
            <a:r>
              <a:rPr lang="en-US" altLang="ja-JP" sz="2400" dirty="0"/>
              <a:t>[</a:t>
            </a:r>
            <a:r>
              <a:rPr lang="ja-JP" altLang="en-US" sz="2400" dirty="0"/>
              <a:t>中島</a:t>
            </a:r>
            <a:r>
              <a:rPr lang="en-US" altLang="ja-JP" sz="2400" dirty="0"/>
              <a:t>1968] </a:t>
            </a:r>
            <a:r>
              <a:rPr lang="ja-JP" altLang="en-US" sz="2400" dirty="0"/>
              <a:t>中島健三</a:t>
            </a:r>
            <a:r>
              <a:rPr lang="en-US" altLang="ja-JP" sz="2400" dirty="0"/>
              <a:t>: </a:t>
            </a:r>
            <a:r>
              <a:rPr lang="ja-JP" altLang="en-US" sz="2400" dirty="0"/>
              <a:t>乗法の意味についての論争と問題点についての考察</a:t>
            </a:r>
            <a:r>
              <a:rPr lang="en-US" altLang="ja-JP" sz="2400" dirty="0"/>
              <a:t>, </a:t>
            </a:r>
            <a:r>
              <a:rPr lang="ja-JP" altLang="en-US" sz="2400" dirty="0"/>
              <a:t>日本数学教育会誌</a:t>
            </a:r>
            <a:r>
              <a:rPr lang="en-US" altLang="ja-JP" sz="2400" dirty="0"/>
              <a:t>, Vol.50, No.6, pp.74-77 (1968). http://ci.nii.ac.jp/naid/110003849391</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53</a:t>
            </a:fld>
            <a:endParaRPr kumimoji="1" lang="ja-JP" altLang="en-US"/>
          </a:p>
        </p:txBody>
      </p:sp>
    </p:spTree>
    <p:extLst>
      <p:ext uri="{BB962C8B-B14F-4D97-AF65-F5344CB8AC3E}">
        <p14:creationId xmlns:p14="http://schemas.microsoft.com/office/powerpoint/2010/main" val="2906796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pPr lvl="0"/>
            <a:r>
              <a:rPr kumimoji="1" lang="en-US" altLang="ja-JP" sz="2400" dirty="0"/>
              <a:t>[</a:t>
            </a:r>
            <a:r>
              <a:rPr kumimoji="1" lang="en-US" altLang="ja-JP" sz="2400" dirty="0" err="1"/>
              <a:t>Vergnaud</a:t>
            </a:r>
            <a:r>
              <a:rPr kumimoji="1" lang="en-US" altLang="ja-JP" sz="2400" dirty="0"/>
              <a:t> 1983</a:t>
            </a:r>
            <a:r>
              <a:rPr lang="en-US" altLang="ja-JP" sz="2400" dirty="0"/>
              <a:t>] </a:t>
            </a:r>
            <a:r>
              <a:rPr lang="en-US" altLang="ja-JP" sz="2400" dirty="0" err="1"/>
              <a:t>Vergnaud</a:t>
            </a:r>
            <a:r>
              <a:rPr lang="en-US" altLang="ja-JP" sz="2400" dirty="0"/>
              <a:t>, G: “Multiplicative Structures”, Acquisition of mathematics concepts and processes, ISBN:012444220X, pp.127-174</a:t>
            </a:r>
            <a:r>
              <a:rPr lang="ja-JP" altLang="en-US" sz="2400" dirty="0"/>
              <a:t> </a:t>
            </a:r>
            <a:r>
              <a:rPr lang="en-US" altLang="ja-JP" sz="2400" dirty="0"/>
              <a:t>(1983). </a:t>
            </a:r>
            <a:endParaRPr kumimoji="1" lang="en-US" altLang="ja-JP" sz="2400" dirty="0"/>
          </a:p>
          <a:p>
            <a:pPr lvl="0"/>
            <a:r>
              <a:rPr kumimoji="1" lang="en-US" altLang="ja-JP" sz="2400" dirty="0"/>
              <a:t>[</a:t>
            </a:r>
            <a:r>
              <a:rPr kumimoji="1" lang="ja-JP" altLang="en-US" sz="2400" dirty="0"/>
              <a:t>遠山</a:t>
            </a:r>
            <a:r>
              <a:rPr kumimoji="1" lang="en-US" altLang="ja-JP" sz="2400" dirty="0"/>
              <a:t>1981] </a:t>
            </a:r>
            <a:r>
              <a:rPr lang="ja-JP" altLang="en-US" sz="2400" dirty="0"/>
              <a:t>遠山啓</a:t>
            </a:r>
            <a:r>
              <a:rPr lang="en-US" altLang="ja-JP" sz="2400" dirty="0"/>
              <a:t>: </a:t>
            </a:r>
            <a:r>
              <a:rPr lang="ja-JP" altLang="en-US" sz="2400" dirty="0"/>
              <a:t>量とは何か</a:t>
            </a:r>
            <a:r>
              <a:rPr lang="en-US" altLang="ja-JP" sz="2400" dirty="0"/>
              <a:t>II</a:t>
            </a:r>
            <a:r>
              <a:rPr lang="ja-JP" altLang="en-US" sz="2400" dirty="0" err="1"/>
              <a:t>，</a:t>
            </a:r>
            <a:r>
              <a:rPr lang="ja-JP" altLang="en-US" sz="2400" dirty="0"/>
              <a:t>遠山啓著作集 数学教育論シリーズ</a:t>
            </a:r>
            <a:r>
              <a:rPr lang="en-US" altLang="ja-JP" sz="2400" dirty="0"/>
              <a:t>6, </a:t>
            </a:r>
            <a:r>
              <a:rPr lang="ja-JP" altLang="en-US" sz="2400" dirty="0"/>
              <a:t>太郎次郎社 </a:t>
            </a:r>
            <a:r>
              <a:rPr lang="en-US" altLang="ja-JP" sz="2400" dirty="0"/>
              <a:t>(1981).</a:t>
            </a:r>
            <a:r>
              <a:rPr lang="ja-JP" altLang="en-US" sz="2400" dirty="0"/>
              <a:t>「タイル</a:t>
            </a:r>
            <a:r>
              <a:rPr lang="en-US" altLang="ja-JP" sz="2400" dirty="0"/>
              <a:t>×</a:t>
            </a:r>
            <a:r>
              <a:rPr lang="ja-JP" altLang="en-US" sz="2400" dirty="0"/>
              <a:t>タイル」を含む引用は</a:t>
            </a:r>
            <a:r>
              <a:rPr lang="en-US" altLang="ja-JP" sz="2400" dirty="0"/>
              <a:t>p.86</a:t>
            </a:r>
            <a:r>
              <a:rPr lang="ja-JP" altLang="en-US" sz="2400" dirty="0" err="1"/>
              <a:t>，</a:t>
            </a:r>
            <a:r>
              <a:rPr lang="en-US" altLang="ja-JP" sz="2400" dirty="0"/>
              <a:t>1979</a:t>
            </a:r>
            <a:r>
              <a:rPr lang="ja-JP" altLang="en-US" sz="2400" dirty="0"/>
              <a:t>年の講演より</a:t>
            </a:r>
            <a:endParaRPr lang="en-US" altLang="ja-JP" sz="2400" dirty="0"/>
          </a:p>
          <a:p>
            <a:r>
              <a:rPr lang="en-US" altLang="ja-JP" sz="2400" dirty="0"/>
              <a:t>[Chapin 2009]</a:t>
            </a:r>
            <a:r>
              <a:rPr lang="ja-JP" altLang="en-US" sz="2400" dirty="0"/>
              <a:t> </a:t>
            </a:r>
            <a:r>
              <a:rPr lang="en-US" altLang="ja-JP" sz="2400" dirty="0"/>
              <a:t>Chapin, S. H., O'Connor, C. and Anderson, N. C.: Classroom Discussions-Using Math Talk to Help Students Learn, Grades K-6, Second Edition, Math Solutions, ISBN:1935099019 (2009). http://books.google.co.jp/books?id=2NX4I6mekq8C</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54</a:t>
            </a:fld>
            <a:endParaRPr kumimoji="1" lang="ja-JP" altLang="en-US"/>
          </a:p>
        </p:txBody>
      </p:sp>
    </p:spTree>
    <p:extLst>
      <p:ext uri="{BB962C8B-B14F-4D97-AF65-F5344CB8AC3E}">
        <p14:creationId xmlns:p14="http://schemas.microsoft.com/office/powerpoint/2010/main" val="782568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高木</a:t>
            </a:r>
            <a:r>
              <a:rPr lang="en-US" altLang="ja-JP" sz="2400" dirty="0"/>
              <a:t>1909] </a:t>
            </a:r>
            <a:r>
              <a:rPr lang="zh-TW" altLang="en-US" sz="2400" dirty="0"/>
              <a:t>高木貞治</a:t>
            </a:r>
            <a:r>
              <a:rPr lang="en-US" altLang="zh-TW" sz="2400" dirty="0"/>
              <a:t>: </a:t>
            </a:r>
            <a:r>
              <a:rPr lang="zh-TW" altLang="en-US" sz="2400" dirty="0"/>
              <a:t>広算術教科書</a:t>
            </a:r>
            <a:r>
              <a:rPr lang="en-US" altLang="zh-TW" sz="2400" dirty="0"/>
              <a:t>, </a:t>
            </a:r>
            <a:r>
              <a:rPr lang="zh-TW" altLang="en-US" sz="2400" dirty="0"/>
              <a:t>開成館 </a:t>
            </a:r>
            <a:r>
              <a:rPr lang="en-US" altLang="zh-TW" sz="2400" dirty="0"/>
              <a:t>(1909). http://dl.ndl.go.jp/info:ndljp/pid/826655</a:t>
            </a:r>
          </a:p>
          <a:p>
            <a:r>
              <a:rPr lang="en-US" altLang="zh-TW" sz="2400" dirty="0"/>
              <a:t>[</a:t>
            </a:r>
            <a:r>
              <a:rPr lang="zh-TW" altLang="en-US" sz="2400" dirty="0"/>
              <a:t>寺尾</a:t>
            </a:r>
            <a:r>
              <a:rPr lang="en-US" altLang="zh-TW" sz="2400" dirty="0"/>
              <a:t>1888] </a:t>
            </a:r>
            <a:r>
              <a:rPr lang="zh-TW" altLang="en-US" sz="2400" dirty="0"/>
              <a:t>寺尾寿</a:t>
            </a:r>
            <a:r>
              <a:rPr lang="en-US" altLang="zh-TW" sz="2400" dirty="0"/>
              <a:t>: </a:t>
            </a:r>
            <a:r>
              <a:rPr lang="zh-TW" altLang="en-US" sz="2400" dirty="0"/>
              <a:t>中等教育算術教科書一巻</a:t>
            </a:r>
            <a:r>
              <a:rPr lang="en-US" altLang="zh-TW" sz="2400" dirty="0"/>
              <a:t>, </a:t>
            </a:r>
            <a:r>
              <a:rPr lang="zh-TW" altLang="en-US" sz="2400" dirty="0"/>
              <a:t>敬業社 </a:t>
            </a:r>
            <a:r>
              <a:rPr lang="en-US" altLang="zh-TW" sz="2400" dirty="0"/>
              <a:t>(1888). http://dl.ndl.go.jp/info:ndljp/pid/826848</a:t>
            </a:r>
          </a:p>
          <a:p>
            <a:r>
              <a:rPr lang="en-US" altLang="ja-JP" sz="2400" dirty="0"/>
              <a:t>[</a:t>
            </a:r>
            <a:r>
              <a:rPr lang="ja-JP" altLang="en-US" sz="2400" dirty="0"/>
              <a:t>国教研</a:t>
            </a:r>
            <a:r>
              <a:rPr lang="en-US" altLang="ja-JP" sz="2400" dirty="0"/>
              <a:t>2009] </a:t>
            </a:r>
            <a:r>
              <a:rPr lang="ja-JP" altLang="en-US" sz="2400" dirty="0"/>
              <a:t>国立教育政策研究所</a:t>
            </a:r>
            <a:r>
              <a:rPr lang="en-US" altLang="ja-JP" sz="2400" dirty="0"/>
              <a:t>: </a:t>
            </a:r>
            <a:r>
              <a:rPr lang="ja-JP" altLang="en-US" sz="2400" dirty="0"/>
              <a:t>第３期科学技術基本計画のフォローアップ「理数教育部分」に係る調査研究 第</a:t>
            </a:r>
            <a:r>
              <a:rPr lang="en-US" altLang="ja-JP" sz="2400" dirty="0"/>
              <a:t>II</a:t>
            </a:r>
            <a:r>
              <a:rPr lang="ja-JP" altLang="en-US" sz="2400" dirty="0"/>
              <a:t>部［理数教科書に関する国際比較調査結果報告］ </a:t>
            </a:r>
            <a:r>
              <a:rPr lang="en-US" altLang="ja-JP" sz="2400" dirty="0"/>
              <a:t>(2009). http://www.nier.go.jp/seika_kaihatsu_2/risu-2-ikkatu.pdf</a:t>
            </a:r>
            <a:endParaRPr lang="ja-JP" altLang="en-US" sz="2400"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55</a:t>
            </a:fld>
            <a:endParaRPr kumimoji="1" lang="ja-JP" altLang="en-US"/>
          </a:p>
        </p:txBody>
      </p:sp>
    </p:spTree>
    <p:extLst>
      <p:ext uri="{BB962C8B-B14F-4D97-AF65-F5344CB8AC3E}">
        <p14:creationId xmlns:p14="http://schemas.microsoft.com/office/powerpoint/2010/main" val="2001000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関連記事</a:t>
            </a:r>
          </a:p>
        </p:txBody>
      </p:sp>
      <p:sp>
        <p:nvSpPr>
          <p:cNvPr id="3" name="コンテンツ プレースホルダー 2"/>
          <p:cNvSpPr>
            <a:spLocks noGrp="1"/>
          </p:cNvSpPr>
          <p:nvPr>
            <p:ph idx="1"/>
          </p:nvPr>
        </p:nvSpPr>
        <p:spPr/>
        <p:txBody>
          <a:bodyPr>
            <a:noAutofit/>
          </a:bodyPr>
          <a:lstStyle/>
          <a:p>
            <a:pPr lvl="0"/>
            <a:r>
              <a:rPr lang="ja-JP" altLang="en-US" sz="2400" dirty="0"/>
              <a:t>りんごのかけ算 </a:t>
            </a:r>
            <a:r>
              <a:rPr lang="en-US" altLang="ja-JP" sz="2400" dirty="0"/>
              <a:t>- </a:t>
            </a:r>
            <a:r>
              <a:rPr lang="ja-JP" altLang="en-US" sz="2400" dirty="0"/>
              <a:t>わさっき</a:t>
            </a:r>
            <a:r>
              <a:rPr kumimoji="1" lang="en-US" altLang="ja-JP" sz="2400" dirty="0"/>
              <a:t>http://d.hatena.ne.jp/takehikom/20111117/1321460871</a:t>
            </a:r>
          </a:p>
          <a:p>
            <a:pPr lvl="0"/>
            <a:r>
              <a:rPr lang="ja-JP" altLang="en-US" sz="2400" dirty="0"/>
              <a:t>平成</a:t>
            </a:r>
            <a:r>
              <a:rPr lang="en-US" altLang="ja-JP" sz="2400" dirty="0"/>
              <a:t>27</a:t>
            </a:r>
            <a:r>
              <a:rPr lang="ja-JP" altLang="en-US" sz="2400" dirty="0"/>
              <a:t>年度算数教科書読み比べ</a:t>
            </a:r>
            <a:r>
              <a:rPr lang="en-US" altLang="ja-JP" sz="2400" dirty="0"/>
              <a:t>(4)</a:t>
            </a:r>
            <a:r>
              <a:rPr lang="ja-JP" altLang="en-US" sz="2400" dirty="0"/>
              <a:t>～</a:t>
            </a:r>
            <a:r>
              <a:rPr lang="en-US" altLang="ja-JP" sz="2400" dirty="0"/>
              <a:t>2</a:t>
            </a:r>
            <a:r>
              <a:rPr lang="ja-JP" altLang="en-US" sz="2400" dirty="0"/>
              <a:t>年以外の「基準量が後に示された問題」 </a:t>
            </a:r>
            <a:r>
              <a:rPr lang="en-US" altLang="ja-JP" sz="2400" dirty="0"/>
              <a:t>- </a:t>
            </a:r>
            <a:r>
              <a:rPr lang="ja-JP" altLang="en-US" sz="2400" dirty="0"/>
              <a:t>わさっき</a:t>
            </a:r>
            <a:br>
              <a:rPr lang="en-US" altLang="ja-JP" sz="2400" dirty="0"/>
            </a:br>
            <a:r>
              <a:rPr kumimoji="1" lang="en-US" altLang="ja-JP" sz="2400" dirty="0"/>
              <a:t>http://d.hatena.ne.jp/takehikom/20140703/1404313204</a:t>
            </a:r>
          </a:p>
          <a:p>
            <a:pPr lvl="0"/>
            <a:r>
              <a:rPr lang="ja-JP" altLang="en-US" sz="2400" dirty="0"/>
              <a:t>わり算，包含除・等分除，トランプ配り </a:t>
            </a:r>
            <a:r>
              <a:rPr lang="en-US" altLang="ja-JP" sz="2400" dirty="0"/>
              <a:t>- </a:t>
            </a:r>
            <a:r>
              <a:rPr lang="ja-JP" altLang="en-US" sz="2400" dirty="0"/>
              <a:t>わさっき</a:t>
            </a:r>
            <a:br>
              <a:rPr lang="en-US" altLang="ja-JP" sz="2400" dirty="0"/>
            </a:br>
            <a:r>
              <a:rPr lang="en-US" altLang="ja-JP" sz="2400" dirty="0"/>
              <a:t>http://d.hatena.ne.jp/takehikom/20160522/1463842800</a:t>
            </a:r>
          </a:p>
          <a:p>
            <a:pPr lvl="0"/>
            <a:r>
              <a:rPr kumimoji="1" lang="ja-JP" altLang="en-US" sz="2400" dirty="0"/>
              <a:t>アレイ図 </a:t>
            </a:r>
            <a:r>
              <a:rPr kumimoji="1" lang="en-US" altLang="ja-JP" sz="2400" dirty="0"/>
              <a:t>- </a:t>
            </a:r>
            <a:r>
              <a:rPr kumimoji="1" lang="ja-JP" altLang="en-US" sz="2400" dirty="0"/>
              <a:t>わさっき</a:t>
            </a:r>
            <a:br>
              <a:rPr lang="en-US" altLang="ja-JP" sz="2400" dirty="0"/>
            </a:br>
            <a:r>
              <a:rPr lang="en-US" altLang="ja-JP" sz="2400" dirty="0"/>
              <a:t>http://d.hatena.ne.jp/takehikom/20151229/1451314800</a:t>
            </a:r>
          </a:p>
          <a:p>
            <a:pPr lvl="0"/>
            <a:r>
              <a:rPr lang="ja-JP" altLang="en-US" sz="2400" dirty="0"/>
              <a:t>かけ算の順序，文章題，算数・数学教育の情報源 </a:t>
            </a:r>
            <a:r>
              <a:rPr lang="en-US" altLang="ja-JP" sz="2400" dirty="0"/>
              <a:t>- </a:t>
            </a:r>
            <a:r>
              <a:rPr lang="ja-JP" altLang="en-US" sz="2400" dirty="0"/>
              <a:t>わさっき</a:t>
            </a:r>
            <a:br>
              <a:rPr lang="en-US" altLang="ja-JP" sz="2400" dirty="0"/>
            </a:br>
            <a:r>
              <a:rPr lang="en-US" altLang="ja-JP" sz="2400" dirty="0"/>
              <a:t>http://d.hatena.ne.jp/takehikom/20150924/1443041985</a:t>
            </a:r>
            <a:endParaRPr kumimoji="1" lang="en-US" altLang="ja-JP" sz="2400"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56</a:t>
            </a:fld>
            <a:endParaRPr kumimoji="1" lang="ja-JP" altLang="en-US"/>
          </a:p>
        </p:txBody>
      </p:sp>
    </p:spTree>
    <p:extLst>
      <p:ext uri="{BB962C8B-B14F-4D97-AF65-F5344CB8AC3E}">
        <p14:creationId xmlns:p14="http://schemas.microsoft.com/office/powerpoint/2010/main" val="2094778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関連記事</a:t>
            </a:r>
          </a:p>
        </p:txBody>
      </p:sp>
      <p:sp>
        <p:nvSpPr>
          <p:cNvPr id="3" name="コンテンツ プレースホルダー 2"/>
          <p:cNvSpPr>
            <a:spLocks noGrp="1"/>
          </p:cNvSpPr>
          <p:nvPr>
            <p:ph idx="1"/>
          </p:nvPr>
        </p:nvSpPr>
        <p:spPr/>
        <p:txBody>
          <a:bodyPr>
            <a:noAutofit/>
          </a:bodyPr>
          <a:lstStyle/>
          <a:p>
            <a:r>
              <a:rPr lang="ja-JP" altLang="en-US" sz="2400" dirty="0"/>
              <a:t>かけ算の順序論争について（日本語版） </a:t>
            </a:r>
            <a:r>
              <a:rPr lang="en-US" altLang="ja-JP" sz="2400" dirty="0"/>
              <a:t>- </a:t>
            </a:r>
            <a:r>
              <a:rPr lang="ja-JP" altLang="en-US" sz="2400" dirty="0"/>
              <a:t>わさっき</a:t>
            </a:r>
            <a:br>
              <a:rPr lang="en-US" altLang="ja-JP" sz="2400" dirty="0"/>
            </a:br>
            <a:r>
              <a:rPr lang="en-US" altLang="ja-JP" sz="2400" dirty="0"/>
              <a:t>http://d.hatena.ne.jp/takehikom/20131116/1384560000</a:t>
            </a:r>
          </a:p>
          <a:p>
            <a:r>
              <a:rPr lang="ja-JP" altLang="en-US" sz="2400" dirty="0"/>
              <a:t>海外では，「かけ算の順序」「たし算の順序」についてどのような見解を出していますか</a:t>
            </a:r>
            <a:r>
              <a:rPr lang="en-US" altLang="ja-JP" sz="2400" dirty="0"/>
              <a:t>?</a:t>
            </a:r>
            <a:r>
              <a:rPr lang="ja-JP" altLang="en-US" sz="2400" dirty="0"/>
              <a:t> </a:t>
            </a:r>
            <a:r>
              <a:rPr lang="en-US" altLang="ja-JP" sz="2400" dirty="0"/>
              <a:t>- </a:t>
            </a:r>
            <a:r>
              <a:rPr lang="ja-JP" altLang="en-US" sz="2400" dirty="0"/>
              <a:t>わさっき</a:t>
            </a:r>
            <a:br>
              <a:rPr lang="en-US" altLang="ja-JP" sz="2400" dirty="0"/>
            </a:br>
            <a:r>
              <a:rPr lang="en-US" altLang="ja-JP" sz="2400" dirty="0"/>
              <a:t>http://d.hatena.ne.jp/takehikom/20151121/1448031600</a:t>
            </a:r>
          </a:p>
          <a:p>
            <a:r>
              <a:rPr lang="en-US" altLang="ja-JP" sz="2400" dirty="0"/>
              <a:t>2×3</a:t>
            </a:r>
            <a:r>
              <a:rPr lang="ja-JP" altLang="en-US" sz="2400" dirty="0"/>
              <a:t>と</a:t>
            </a:r>
            <a:r>
              <a:rPr lang="en-US" altLang="ja-JP" sz="2400" dirty="0"/>
              <a:t>3×2</a:t>
            </a:r>
            <a:r>
              <a:rPr lang="ja-JP" altLang="en-US" sz="2400" dirty="0" err="1"/>
              <a:t>，</a:t>
            </a:r>
            <a:r>
              <a:rPr lang="ja-JP" altLang="en-US" sz="2400" dirty="0"/>
              <a:t>答えは同じだけど，意味は違う（</a:t>
            </a:r>
            <a:r>
              <a:rPr lang="en-US" altLang="ja-JP" sz="2400" dirty="0"/>
              <a:t>2014</a:t>
            </a:r>
            <a:r>
              <a:rPr lang="ja-JP" altLang="en-US" sz="2400" dirty="0"/>
              <a:t>年版） </a:t>
            </a:r>
            <a:r>
              <a:rPr lang="en-US" altLang="ja-JP" sz="2400" dirty="0"/>
              <a:t>- </a:t>
            </a:r>
            <a:r>
              <a:rPr lang="ja-JP" altLang="en-US" sz="2400" dirty="0"/>
              <a:t>わさっき</a:t>
            </a:r>
            <a:br>
              <a:rPr lang="en-US" altLang="ja-JP" sz="2400" dirty="0"/>
            </a:br>
            <a:r>
              <a:rPr lang="en-US" altLang="ja-JP" sz="2400" dirty="0"/>
              <a:t>http://d.hatena.ne.jp/takehikom/20140201/1391204494</a:t>
            </a:r>
          </a:p>
          <a:p>
            <a:r>
              <a:rPr lang="ja-JP" altLang="en-US" sz="2400" dirty="0"/>
              <a:t>かけ算には本来，順序がない </a:t>
            </a:r>
            <a:r>
              <a:rPr lang="en-US" altLang="ja-JP" sz="2400" dirty="0"/>
              <a:t>- </a:t>
            </a:r>
            <a:r>
              <a:rPr lang="ja-JP" altLang="en-US" sz="2400" dirty="0"/>
              <a:t>わさっき</a:t>
            </a:r>
            <a:br>
              <a:rPr lang="en-US" altLang="ja-JP" sz="2400" dirty="0"/>
            </a:br>
            <a:r>
              <a:rPr lang="en-US" altLang="ja-JP" sz="2400" dirty="0"/>
              <a:t>http://d.hatena.ne.jp/takehikom/20121219/1355868481</a:t>
            </a:r>
          </a:p>
          <a:p>
            <a:r>
              <a:rPr lang="ja-JP" altLang="en-US" sz="2400" dirty="0"/>
              <a:t>「かけ算の順序」のダブスタ考 </a:t>
            </a:r>
            <a:r>
              <a:rPr lang="en-US" altLang="ja-JP" sz="2400" dirty="0"/>
              <a:t>- </a:t>
            </a:r>
            <a:r>
              <a:rPr lang="ja-JP" altLang="en-US" sz="2400" dirty="0"/>
              <a:t>わさっき</a:t>
            </a:r>
            <a:br>
              <a:rPr lang="en-US" altLang="ja-JP" sz="2400" dirty="0"/>
            </a:br>
            <a:r>
              <a:rPr lang="en-US" altLang="ja-JP" sz="2400" dirty="0"/>
              <a:t>http://d.hatena.ne.jp/takehikom/20111219/1324225396</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57</a:t>
            </a:fld>
            <a:endParaRPr kumimoji="1" lang="ja-JP" altLang="en-US"/>
          </a:p>
        </p:txBody>
      </p:sp>
    </p:spTree>
    <p:extLst>
      <p:ext uri="{BB962C8B-B14F-4D97-AF65-F5344CB8AC3E}">
        <p14:creationId xmlns:p14="http://schemas.microsoft.com/office/powerpoint/2010/main" val="1179122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a:t>
            </a:r>
            <a:r>
              <a:rPr kumimoji="1" lang="en-US" altLang="ja-JP" dirty="0"/>
              <a:t>×</a:t>
            </a:r>
            <a:r>
              <a:rPr kumimoji="1" lang="ja-JP" altLang="en-US" dirty="0"/>
              <a:t>」から学んだこと</a:t>
            </a:r>
            <a:br>
              <a:rPr kumimoji="1" lang="en-US" altLang="ja-JP" dirty="0"/>
            </a:br>
            <a:r>
              <a:rPr kumimoji="1" lang="en-US" altLang="ja-JP" sz="2800" dirty="0"/>
              <a:t>〔</a:t>
            </a:r>
            <a:r>
              <a:rPr kumimoji="1" lang="ja-JP" altLang="en-US" sz="2800" dirty="0"/>
              <a:t>想定</a:t>
            </a:r>
            <a:r>
              <a:rPr kumimoji="1" lang="en-US" altLang="ja-JP" sz="2800" dirty="0"/>
              <a:t>Q&amp;</a:t>
            </a:r>
            <a:r>
              <a:rPr lang="en-US" altLang="ja-JP" sz="2800" dirty="0"/>
              <a:t>A〕</a:t>
            </a:r>
            <a:endParaRPr kumimoji="1" lang="ja-JP" altLang="en-US" sz="2800" dirty="0"/>
          </a:p>
        </p:txBody>
      </p:sp>
      <p:sp>
        <p:nvSpPr>
          <p:cNvPr id="5" name="スライド番号プレースホルダー 4"/>
          <p:cNvSpPr>
            <a:spLocks noGrp="1"/>
          </p:cNvSpPr>
          <p:nvPr>
            <p:ph type="sldNum" sz="quarter" idx="12"/>
          </p:nvPr>
        </p:nvSpPr>
        <p:spPr/>
        <p:txBody>
          <a:bodyPr/>
          <a:lstStyle/>
          <a:p>
            <a:fld id="{9FC18901-93F3-40F7-ADD7-2FC42DA6F132}" type="slidenum">
              <a:rPr lang="ja-JP" altLang="en-US" smtClean="0">
                <a:solidFill>
                  <a:prstClr val="black"/>
                </a:solidFill>
              </a:rPr>
              <a:pPr/>
              <a:t>58</a:t>
            </a:fld>
            <a:endParaRPr lang="ja-JP" altLang="en-US">
              <a:solidFill>
                <a:prstClr val="black"/>
              </a:solidFill>
            </a:endParaRPr>
          </a:p>
        </p:txBody>
      </p:sp>
    </p:spTree>
    <p:extLst>
      <p:ext uri="{BB962C8B-B14F-4D97-AF65-F5344CB8AC3E}">
        <p14:creationId xmlns:p14="http://schemas.microsoft.com/office/powerpoint/2010/main" val="1606104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高学年の算数は考慮しないの</a:t>
            </a:r>
            <a:r>
              <a:rPr kumimoji="1" lang="en-US" altLang="ja-JP" dirty="0"/>
              <a:t>?</a:t>
            </a:r>
          </a:p>
          <a:p>
            <a:pPr lvl="1"/>
            <a:r>
              <a:rPr kumimoji="1" lang="ja-JP" altLang="en-US" dirty="0"/>
              <a:t>はい，前半は「かけ算より前の学習」に焦点を当てました</a:t>
            </a:r>
            <a:endParaRPr kumimoji="1" lang="en-US" altLang="ja-JP" dirty="0"/>
          </a:p>
          <a:p>
            <a:pPr lvl="1"/>
            <a:r>
              <a:rPr kumimoji="1" lang="ja-JP" altLang="en-US" dirty="0"/>
              <a:t>高学年においては，以下のような対応表を活用すればいいと考えています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59</a:t>
            </a:fld>
            <a:endParaRPr kumimoji="1" lang="ja-JP" altLang="en-US"/>
          </a:p>
        </p:txBody>
      </p:sp>
      <p:grpSp>
        <p:nvGrpSpPr>
          <p:cNvPr id="52" name="グループ化 51"/>
          <p:cNvGrpSpPr/>
          <p:nvPr/>
        </p:nvGrpSpPr>
        <p:grpSpPr>
          <a:xfrm>
            <a:off x="1226217" y="3971342"/>
            <a:ext cx="7297149" cy="1704331"/>
            <a:chOff x="1600137" y="955011"/>
            <a:chExt cx="7297149" cy="1704331"/>
          </a:xfrm>
        </p:grpSpPr>
        <p:graphicFrame>
          <p:nvGraphicFramePr>
            <p:cNvPr id="5" name="コンテンツ プレースホルダー 3"/>
            <p:cNvGraphicFramePr>
              <a:graphicFrameLocks/>
            </p:cNvGraphicFramePr>
            <p:nvPr>
              <p:extLst>
                <p:ext uri="{D42A27DB-BD31-4B8C-83A1-F6EECF244321}">
                  <p14:modId xmlns:p14="http://schemas.microsoft.com/office/powerpoint/2010/main" val="3715409698"/>
                </p:ext>
              </p:extLst>
            </p:nvPr>
          </p:nvGraphicFramePr>
          <p:xfrm>
            <a:off x="1600137" y="1412776"/>
            <a:ext cx="7220210" cy="792480"/>
          </p:xfrm>
          <a:graphic>
            <a:graphicData uri="http://schemas.openxmlformats.org/drawingml/2006/table">
              <a:tbl>
                <a:tblPr firstRow="1" bandRow="1">
                  <a:tableStyleId>{5940675A-B579-460E-94D1-54222C63F5DA}</a:tableStyleId>
                </a:tblPr>
                <a:tblGrid>
                  <a:gridCol w="1202400">
                    <a:extLst>
                      <a:ext uri="{9D8B030D-6E8A-4147-A177-3AD203B41FA5}">
                        <a16:colId xmlns:a16="http://schemas.microsoft.com/office/drawing/2014/main" val="20000"/>
                      </a:ext>
                    </a:extLst>
                  </a:gridCol>
                  <a:gridCol w="1203562">
                    <a:extLst>
                      <a:ext uri="{9D8B030D-6E8A-4147-A177-3AD203B41FA5}">
                        <a16:colId xmlns:a16="http://schemas.microsoft.com/office/drawing/2014/main" val="20001"/>
                      </a:ext>
                    </a:extLst>
                  </a:gridCol>
                  <a:gridCol w="1203562">
                    <a:extLst>
                      <a:ext uri="{9D8B030D-6E8A-4147-A177-3AD203B41FA5}">
                        <a16:colId xmlns:a16="http://schemas.microsoft.com/office/drawing/2014/main" val="20002"/>
                      </a:ext>
                    </a:extLst>
                  </a:gridCol>
                  <a:gridCol w="1203562">
                    <a:extLst>
                      <a:ext uri="{9D8B030D-6E8A-4147-A177-3AD203B41FA5}">
                        <a16:colId xmlns:a16="http://schemas.microsoft.com/office/drawing/2014/main" val="20003"/>
                      </a:ext>
                    </a:extLst>
                  </a:gridCol>
                  <a:gridCol w="1203562">
                    <a:extLst>
                      <a:ext uri="{9D8B030D-6E8A-4147-A177-3AD203B41FA5}">
                        <a16:colId xmlns:a16="http://schemas.microsoft.com/office/drawing/2014/main" val="20004"/>
                      </a:ext>
                    </a:extLst>
                  </a:gridCol>
                  <a:gridCol w="1203562">
                    <a:extLst>
                      <a:ext uri="{9D8B030D-6E8A-4147-A177-3AD203B41FA5}">
                        <a16:colId xmlns:a16="http://schemas.microsoft.com/office/drawing/2014/main" val="20005"/>
                      </a:ext>
                    </a:extLst>
                  </a:gridCol>
                </a:tblGrid>
                <a:tr h="3962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時間</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0.8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0"/>
                    </a:ext>
                  </a:extLst>
                </a:tr>
                <a:tr h="396240">
                  <a:tc>
                    <a:txBody>
                      <a:bodyPr/>
                      <a:lstStyle/>
                      <a:p>
                        <a:pPr algn="ctr"/>
                        <a:r>
                          <a:rPr kumimoji="1" lang="ja-JP" altLang="en-US" sz="2000" dirty="0">
                            <a:latin typeface="ＭＳ ゴシック" panose="020B0609070205080204" pitchFamily="49" charset="-128"/>
                            <a:ea typeface="ＭＳ ゴシック" panose="020B0609070205080204" pitchFamily="49" charset="-128"/>
                          </a:rPr>
                          <a:t>分</a:t>
                        </a: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48</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60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120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tc>
                    <a:txBody>
                      <a:bodyPr/>
                      <a:lstStyle/>
                      <a:p>
                        <a:pPr algn="ctr"/>
                        <a:r>
                          <a:rPr kumimoji="1" lang="en-US" altLang="ja-JP" sz="2000" dirty="0">
                            <a:latin typeface="Arial Unicode MS" panose="020B0604020202020204" pitchFamily="50" charset="-128"/>
                            <a:ea typeface="Arial Unicode MS" panose="020B0604020202020204" pitchFamily="50" charset="-128"/>
                            <a:cs typeface="Arial Unicode MS" panose="020B0604020202020204" pitchFamily="50" charset="-128"/>
                          </a:rPr>
                          <a:t>240</a:t>
                        </a:r>
                        <a:endParaRPr kumimoji="1" lang="ja-JP" altLang="en-US" sz="2000"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tc>
                  <a:extLst>
                    <a:ext uri="{0D108BD9-81ED-4DB2-BD59-A6C34878D82A}">
                      <a16:rowId xmlns:a16="http://schemas.microsoft.com/office/drawing/2014/main" val="10001"/>
                    </a:ext>
                  </a:extLst>
                </a:tr>
              </a:tbl>
            </a:graphicData>
          </a:graphic>
        </p:graphicFrame>
        <p:sp>
          <p:nvSpPr>
            <p:cNvPr id="6" name="フリーフォーム 5"/>
            <p:cNvSpPr/>
            <p:nvPr/>
          </p:nvSpPr>
          <p:spPr>
            <a:xfrm flipV="1">
              <a:off x="5934408"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7" name="フリーフォーム 6"/>
            <p:cNvSpPr/>
            <p:nvPr/>
          </p:nvSpPr>
          <p:spPr>
            <a:xfrm flipV="1">
              <a:off x="6129823"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8" name="テキスト ボックス 7"/>
            <p:cNvSpPr txBox="1"/>
            <p:nvPr/>
          </p:nvSpPr>
          <p:spPr>
            <a:xfrm>
              <a:off x="6722136" y="2237174"/>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9" name="テキスト ボックス 8"/>
            <p:cNvSpPr txBox="1"/>
            <p:nvPr/>
          </p:nvSpPr>
          <p:spPr>
            <a:xfrm>
              <a:off x="7555177" y="2257822"/>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0" name="フリーフォーム 9"/>
            <p:cNvSpPr/>
            <p:nvPr/>
          </p:nvSpPr>
          <p:spPr>
            <a:xfrm flipH="1" flipV="1">
              <a:off x="3760862" y="2220627"/>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 name="フリーフォーム 10"/>
            <p:cNvSpPr/>
            <p:nvPr/>
          </p:nvSpPr>
          <p:spPr>
            <a:xfrm flipH="1" flipV="1">
              <a:off x="4764612" y="2220627"/>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テキスト ボックス 11"/>
            <p:cNvSpPr txBox="1"/>
            <p:nvPr/>
          </p:nvSpPr>
          <p:spPr>
            <a:xfrm>
              <a:off x="4284677" y="223717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3" name="テキスト ボックス 12"/>
            <p:cNvSpPr txBox="1"/>
            <p:nvPr/>
          </p:nvSpPr>
          <p:spPr>
            <a:xfrm>
              <a:off x="3396764" y="2257822"/>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4" name="フリーフォーム 13"/>
            <p:cNvSpPr/>
            <p:nvPr/>
          </p:nvSpPr>
          <p:spPr>
            <a:xfrm>
              <a:off x="5934408"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5" name="フリーフォーム 14"/>
            <p:cNvSpPr/>
            <p:nvPr/>
          </p:nvSpPr>
          <p:spPr>
            <a:xfrm>
              <a:off x="6129823"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6" name="フリーフォーム 15"/>
            <p:cNvSpPr/>
            <p:nvPr/>
          </p:nvSpPr>
          <p:spPr>
            <a:xfrm flipH="1">
              <a:off x="3760862" y="955011"/>
              <a:ext cx="1930368" cy="43871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7" name="フリーフォーム 16"/>
            <p:cNvSpPr/>
            <p:nvPr/>
          </p:nvSpPr>
          <p:spPr>
            <a:xfrm flipH="1">
              <a:off x="4764612" y="1135621"/>
              <a:ext cx="724442" cy="258105"/>
            </a:xfrm>
            <a:custGeom>
              <a:avLst/>
              <a:gdLst>
                <a:gd name="connsiteX0" fmla="*/ 0 w 5355772"/>
                <a:gd name="connsiteY0" fmla="*/ 582046 h 629548"/>
                <a:gd name="connsiteX1" fmla="*/ 2565071 w 5355772"/>
                <a:gd name="connsiteY1" fmla="*/ 155 h 629548"/>
                <a:gd name="connsiteX2" fmla="*/ 5355772 w 5355772"/>
                <a:gd name="connsiteY2" fmla="*/ 629548 h 629548"/>
                <a:gd name="connsiteX0" fmla="*/ 0 w 4393871"/>
                <a:gd name="connsiteY0" fmla="*/ 581905 h 581905"/>
                <a:gd name="connsiteX1" fmla="*/ 2565071 w 4393871"/>
                <a:gd name="connsiteY1" fmla="*/ 14 h 581905"/>
                <a:gd name="connsiteX2" fmla="*/ 4393871 w 4393871"/>
                <a:gd name="connsiteY2" fmla="*/ 568737 h 581905"/>
                <a:gd name="connsiteX0" fmla="*/ 0 w 4393871"/>
                <a:gd name="connsiteY0" fmla="*/ 594036 h 594036"/>
                <a:gd name="connsiteX1" fmla="*/ 2232562 w 4393871"/>
                <a:gd name="connsiteY1" fmla="*/ 12 h 594036"/>
                <a:gd name="connsiteX2" fmla="*/ 4393871 w 4393871"/>
                <a:gd name="connsiteY2" fmla="*/ 580868 h 594036"/>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7 h 594037"/>
                <a:gd name="connsiteX1" fmla="*/ 2185061 w 4393871"/>
                <a:gd name="connsiteY1" fmla="*/ 13 h 594037"/>
                <a:gd name="connsiteX2" fmla="*/ 4393871 w 4393871"/>
                <a:gd name="connsiteY2" fmla="*/ 580869 h 594037"/>
                <a:gd name="connsiteX0" fmla="*/ 0 w 4393871"/>
                <a:gd name="connsiteY0" fmla="*/ 594039 h 594039"/>
                <a:gd name="connsiteX1" fmla="*/ 2185061 w 4393871"/>
                <a:gd name="connsiteY1" fmla="*/ 15 h 594039"/>
                <a:gd name="connsiteX2" fmla="*/ 4393871 w 4393871"/>
                <a:gd name="connsiteY2" fmla="*/ 580871 h 59403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159 h 594159"/>
                <a:gd name="connsiteX1" fmla="*/ 2185061 w 4393871"/>
                <a:gd name="connsiteY1" fmla="*/ 135 h 594159"/>
                <a:gd name="connsiteX2" fmla="*/ 4393871 w 4393871"/>
                <a:gd name="connsiteY2" fmla="*/ 580991 h 594159"/>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86 h 594086"/>
                <a:gd name="connsiteX1" fmla="*/ 2185061 w 4393871"/>
                <a:gd name="connsiteY1" fmla="*/ 62 h 594086"/>
                <a:gd name="connsiteX2" fmla="*/ 4393871 w 4393871"/>
                <a:gd name="connsiteY2" fmla="*/ 580918 h 594086"/>
                <a:gd name="connsiteX0" fmla="*/ 0 w 4393871"/>
                <a:gd name="connsiteY0" fmla="*/ 594046 h 594046"/>
                <a:gd name="connsiteX1" fmla="*/ 2185061 w 4393871"/>
                <a:gd name="connsiteY1" fmla="*/ 22 h 594046"/>
                <a:gd name="connsiteX2" fmla="*/ 4393871 w 4393871"/>
                <a:gd name="connsiteY2" fmla="*/ 580878 h 594046"/>
              </a:gdLst>
              <a:ahLst/>
              <a:cxnLst>
                <a:cxn ang="0">
                  <a:pos x="connsiteX0" y="connsiteY0"/>
                </a:cxn>
                <a:cxn ang="0">
                  <a:pos x="connsiteX1" y="connsiteY1"/>
                </a:cxn>
                <a:cxn ang="0">
                  <a:pos x="connsiteX2" y="connsiteY2"/>
                </a:cxn>
              </a:cxnLst>
              <a:rect l="l" t="t" r="r" b="b"/>
              <a:pathLst>
                <a:path w="4393871" h="594046">
                  <a:moveTo>
                    <a:pt x="0" y="594046"/>
                  </a:moveTo>
                  <a:cubicBezTo>
                    <a:pt x="1097479" y="143038"/>
                    <a:pt x="1452749" y="2217"/>
                    <a:pt x="2185061" y="22"/>
                  </a:cubicBezTo>
                  <a:cubicBezTo>
                    <a:pt x="2917373" y="-2173"/>
                    <a:pt x="3266705" y="160307"/>
                    <a:pt x="4393871" y="580878"/>
                  </a:cubicBezTo>
                </a:path>
              </a:pathLst>
            </a:custGeom>
            <a:noFill/>
            <a:ln>
              <a:solidFill>
                <a:schemeClr val="accent5">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8" name="テキスト ボックス 17"/>
            <p:cNvSpPr txBox="1"/>
            <p:nvPr/>
          </p:nvSpPr>
          <p:spPr>
            <a:xfrm>
              <a:off x="6722136" y="1038625"/>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2</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19" name="テキスト ボックス 18"/>
            <p:cNvSpPr txBox="1"/>
            <p:nvPr/>
          </p:nvSpPr>
          <p:spPr>
            <a:xfrm>
              <a:off x="7555177" y="1009608"/>
              <a:ext cx="478016"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0" name="テキスト ボックス 19"/>
            <p:cNvSpPr txBox="1"/>
            <p:nvPr/>
          </p:nvSpPr>
          <p:spPr>
            <a:xfrm>
              <a:off x="4284677" y="1066664"/>
              <a:ext cx="612668"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×0.8</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sp>
          <p:nvSpPr>
            <p:cNvPr id="21" name="テキスト ボックス 20"/>
            <p:cNvSpPr txBox="1"/>
            <p:nvPr/>
          </p:nvSpPr>
          <p:spPr>
            <a:xfrm>
              <a:off x="3396764" y="1009608"/>
              <a:ext cx="627095" cy="338554"/>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0.</a:t>
              </a:r>
              <a:r>
                <a:rPr lang="en-US" altLang="ja-JP" sz="1600" dirty="0">
                  <a:solidFill>
                    <a:srgbClr val="4BACC6">
                      <a:lumMod val="75000"/>
                    </a:srgbClr>
                  </a:solidFill>
                  <a:latin typeface="Arial Unicode MS" panose="020B0604020202020204" pitchFamily="50" charset="-128"/>
                  <a:ea typeface="ＭＳ ゴシック" panose="020B0609070205080204" pitchFamily="49" charset="-128"/>
                </a:rPr>
                <a:t>4</a:t>
              </a:r>
              <a:endParaRPr lang="ja-JP" altLang="en-US" sz="16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nvGrpSpPr>
            <p:cNvPr id="22" name="グループ化 21"/>
            <p:cNvGrpSpPr/>
            <p:nvPr/>
          </p:nvGrpSpPr>
          <p:grpSpPr>
            <a:xfrm>
              <a:off x="2711370" y="1373981"/>
              <a:ext cx="881107" cy="686867"/>
              <a:chOff x="2711370" y="1373981"/>
              <a:chExt cx="881107" cy="686867"/>
            </a:xfrm>
          </p:grpSpPr>
          <p:sp>
            <p:nvSpPr>
              <p:cNvPr id="23" name="円弧 22"/>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4" name="テキスト ボックス 23"/>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5" name="グループ化 24"/>
            <p:cNvGrpSpPr/>
            <p:nvPr/>
          </p:nvGrpSpPr>
          <p:grpSpPr>
            <a:xfrm>
              <a:off x="7516313" y="1373981"/>
              <a:ext cx="881107" cy="686867"/>
              <a:chOff x="2711370" y="1373981"/>
              <a:chExt cx="881107" cy="686867"/>
            </a:xfrm>
          </p:grpSpPr>
          <p:sp>
            <p:nvSpPr>
              <p:cNvPr id="26" name="円弧 25"/>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27" name="テキスト ボックス 26"/>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28" name="グループ化 27"/>
            <p:cNvGrpSpPr/>
            <p:nvPr/>
          </p:nvGrpSpPr>
          <p:grpSpPr>
            <a:xfrm>
              <a:off x="3209790" y="1555705"/>
              <a:ext cx="846576" cy="678429"/>
              <a:chOff x="3209790" y="1555705"/>
              <a:chExt cx="846576" cy="678429"/>
            </a:xfrm>
          </p:grpSpPr>
          <p:sp>
            <p:nvSpPr>
              <p:cNvPr id="29" name="円弧 28"/>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0" name="テキスト ボックス 29"/>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1" name="グループ化 30"/>
            <p:cNvGrpSpPr/>
            <p:nvPr/>
          </p:nvGrpSpPr>
          <p:grpSpPr>
            <a:xfrm>
              <a:off x="8050710" y="1555705"/>
              <a:ext cx="846576" cy="678429"/>
              <a:chOff x="3209790" y="1555705"/>
              <a:chExt cx="846576" cy="678429"/>
            </a:xfrm>
          </p:grpSpPr>
          <p:sp>
            <p:nvSpPr>
              <p:cNvPr id="32" name="円弧 31"/>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3" name="テキスト ボックス 32"/>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4" name="グループ化 33"/>
            <p:cNvGrpSpPr/>
            <p:nvPr/>
          </p:nvGrpSpPr>
          <p:grpSpPr>
            <a:xfrm>
              <a:off x="3915913" y="1373981"/>
              <a:ext cx="881107" cy="686867"/>
              <a:chOff x="2711370" y="1373981"/>
              <a:chExt cx="881107" cy="686867"/>
            </a:xfrm>
          </p:grpSpPr>
          <p:sp>
            <p:nvSpPr>
              <p:cNvPr id="35" name="円弧 34"/>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6" name="テキスト ボックス 35"/>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37" name="グループ化 36"/>
            <p:cNvGrpSpPr/>
            <p:nvPr/>
          </p:nvGrpSpPr>
          <p:grpSpPr>
            <a:xfrm>
              <a:off x="4414333" y="1555705"/>
              <a:ext cx="846576" cy="678429"/>
              <a:chOff x="3209790" y="1555705"/>
              <a:chExt cx="846576" cy="678429"/>
            </a:xfrm>
          </p:grpSpPr>
          <p:sp>
            <p:nvSpPr>
              <p:cNvPr id="38" name="円弧 37"/>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9" name="テキスト ボックス 38"/>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0" name="グループ化 39"/>
            <p:cNvGrpSpPr/>
            <p:nvPr/>
          </p:nvGrpSpPr>
          <p:grpSpPr>
            <a:xfrm>
              <a:off x="5114319" y="1373981"/>
              <a:ext cx="881107" cy="686867"/>
              <a:chOff x="2711370" y="1373981"/>
              <a:chExt cx="881107" cy="686867"/>
            </a:xfrm>
          </p:grpSpPr>
          <p:sp>
            <p:nvSpPr>
              <p:cNvPr id="41" name="円弧 40"/>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2" name="テキスト ボックス 41"/>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3" name="グループ化 42"/>
            <p:cNvGrpSpPr/>
            <p:nvPr/>
          </p:nvGrpSpPr>
          <p:grpSpPr>
            <a:xfrm>
              <a:off x="5612739" y="1555705"/>
              <a:ext cx="846576" cy="678429"/>
              <a:chOff x="3209790" y="1555705"/>
              <a:chExt cx="846576" cy="678429"/>
            </a:xfrm>
          </p:grpSpPr>
          <p:sp>
            <p:nvSpPr>
              <p:cNvPr id="44" name="円弧 43"/>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5" name="テキスト ボックス 44"/>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6" name="グループ化 45"/>
            <p:cNvGrpSpPr/>
            <p:nvPr/>
          </p:nvGrpSpPr>
          <p:grpSpPr>
            <a:xfrm>
              <a:off x="6333265" y="1373981"/>
              <a:ext cx="881107" cy="686867"/>
              <a:chOff x="2711370" y="1373981"/>
              <a:chExt cx="881107" cy="686867"/>
            </a:xfrm>
          </p:grpSpPr>
          <p:sp>
            <p:nvSpPr>
              <p:cNvPr id="47" name="円弧 46"/>
              <p:cNvSpPr/>
              <p:nvPr/>
            </p:nvSpPr>
            <p:spPr>
              <a:xfrm rot="5400000" flipH="1" flipV="1">
                <a:off x="3073583" y="1541953"/>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8" name="テキスト ボックス 47"/>
              <p:cNvSpPr txBox="1"/>
              <p:nvPr/>
            </p:nvSpPr>
            <p:spPr>
              <a:xfrm>
                <a:off x="2711370" y="1373981"/>
                <a:ext cx="562976" cy="307777"/>
              </a:xfrm>
              <a:prstGeom prst="rect">
                <a:avLst/>
              </a:prstGeom>
              <a:noFill/>
            </p:spPr>
            <p:txBody>
              <a:bodyPr wrap="none" rtlCol="0">
                <a:spAutoFit/>
              </a:bodyPr>
              <a:lstStyle/>
              <a:p>
                <a:pPr algn="ctr"/>
                <a:r>
                  <a:rPr lang="en-US" altLang="ja-JP" sz="1400" b="1" dirty="0">
                    <a:solidFill>
                      <a:srgbClr val="4BACC6">
                        <a:lumMod val="75000"/>
                      </a:srgbClr>
                    </a:solidFill>
                    <a:latin typeface="Arial Unicode MS" panose="020B0604020202020204" pitchFamily="50" charset="-128"/>
                    <a:ea typeface="ＭＳ ゴシック" panose="020B0609070205080204" pitchFamily="49" charset="-128"/>
                  </a:rPr>
                  <a:t>×</a:t>
                </a: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nvGrpSpPr>
            <p:cNvPr id="49" name="グループ化 48"/>
            <p:cNvGrpSpPr/>
            <p:nvPr/>
          </p:nvGrpSpPr>
          <p:grpSpPr>
            <a:xfrm>
              <a:off x="6831685" y="1555705"/>
              <a:ext cx="846576" cy="678429"/>
              <a:chOff x="3209790" y="1555705"/>
              <a:chExt cx="846576" cy="678429"/>
            </a:xfrm>
          </p:grpSpPr>
          <p:sp>
            <p:nvSpPr>
              <p:cNvPr id="50" name="円弧 49"/>
              <p:cNvSpPr/>
              <p:nvPr/>
            </p:nvSpPr>
            <p:spPr>
              <a:xfrm rot="16200000" flipH="1" flipV="1">
                <a:off x="3223541" y="1541954"/>
                <a:ext cx="505144" cy="532645"/>
              </a:xfrm>
              <a:prstGeom prst="arc">
                <a:avLst>
                  <a:gd name="adj1" fmla="val 12513405"/>
                  <a:gd name="adj2" fmla="val 19963170"/>
                </a:avLst>
              </a:prstGeom>
              <a:ln w="25400">
                <a:solidFill>
                  <a:schemeClr val="accent5">
                    <a:lumMod val="75000"/>
                  </a:schemeClr>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51" name="テキスト ボックス 50"/>
              <p:cNvSpPr txBox="1"/>
              <p:nvPr/>
            </p:nvSpPr>
            <p:spPr>
              <a:xfrm>
                <a:off x="3493390" y="1926357"/>
                <a:ext cx="562976" cy="307777"/>
              </a:xfrm>
              <a:prstGeom prst="rect">
                <a:avLst/>
              </a:prstGeom>
              <a:noFill/>
            </p:spPr>
            <p:txBody>
              <a:bodyPr wrap="none" rtlCol="0">
                <a:spAutoFit/>
              </a:bodyPr>
              <a:lstStyle/>
              <a:p>
                <a:pPr algn="ctr"/>
                <a:r>
                  <a:rPr lang="en-US" altLang="ja-JP" sz="1400" dirty="0">
                    <a:solidFill>
                      <a:srgbClr val="4BACC6">
                        <a:lumMod val="75000"/>
                      </a:srgbClr>
                    </a:solidFill>
                    <a:latin typeface="Arial Unicode MS" panose="020B0604020202020204" pitchFamily="50" charset="-128"/>
                    <a:ea typeface="ＭＳ ゴシック" panose="020B0609070205080204" pitchFamily="49" charset="-128"/>
                  </a:rPr>
                  <a:t>÷60</a:t>
                </a:r>
                <a:endParaRPr lang="ja-JP" altLang="en-US" sz="2000" dirty="0">
                  <a:solidFill>
                    <a:srgbClr val="4BACC6">
                      <a:lumMod val="75000"/>
                    </a:srgbClr>
                  </a:solidFill>
                  <a:latin typeface="Arial Unicode MS" panose="020B0604020202020204" pitchFamily="50" charset="-128"/>
                  <a:ea typeface="ＭＳ ゴシック" panose="020B0609070205080204" pitchFamily="49" charset="-128"/>
                </a:endParaRPr>
              </a:p>
            </p:txBody>
          </p:sp>
        </p:grpSp>
      </p:grpSp>
      <p:sp>
        <p:nvSpPr>
          <p:cNvPr id="53" name="テキスト ボックス 52"/>
          <p:cNvSpPr txBox="1"/>
          <p:nvPr/>
        </p:nvSpPr>
        <p:spPr>
          <a:xfrm>
            <a:off x="626579" y="6284945"/>
            <a:ext cx="7032694" cy="430887"/>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http://d.hatena.ne.jp/takehikom/20150214/1423867877</a:t>
            </a:r>
          </a:p>
        </p:txBody>
      </p:sp>
      <p:sp>
        <p:nvSpPr>
          <p:cNvPr id="54" name="テキスト ボックス 53"/>
          <p:cNvSpPr txBox="1"/>
          <p:nvPr/>
        </p:nvSpPr>
        <p:spPr>
          <a:xfrm>
            <a:off x="1543429" y="5662045"/>
            <a:ext cx="6582251" cy="400110"/>
          </a:xfrm>
          <a:prstGeom prst="rect">
            <a:avLst/>
          </a:prstGeom>
          <a:noFill/>
        </p:spPr>
        <p:txBody>
          <a:bodyPr wrap="none" rtlCol="0">
            <a:spAutoFit/>
          </a:bodyPr>
          <a:lstStyle/>
          <a:p>
            <a:pPr algn="ct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0.8</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時間は何分か</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」は，</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60×0.8</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でも</a:t>
            </a:r>
            <a:r>
              <a:rPr lang="en-US" altLang="ja-JP" sz="2000" dirty="0">
                <a:solidFill>
                  <a:prstClr val="black"/>
                </a:solidFill>
                <a:latin typeface="Arial Unicode MS" pitchFamily="50" charset="-128"/>
                <a:ea typeface="ＭＳ ゴシック" panose="020B0609070205080204" pitchFamily="49" charset="-128"/>
                <a:cs typeface="Arial Unicode MS" pitchFamily="50" charset="-128"/>
              </a:rPr>
              <a:t>0.8×60</a:t>
            </a:r>
            <a:r>
              <a:rPr lang="ja-JP" altLang="en-US" sz="2000" dirty="0">
                <a:solidFill>
                  <a:prstClr val="black"/>
                </a:solidFill>
                <a:latin typeface="Arial Unicode MS" pitchFamily="50" charset="-128"/>
                <a:ea typeface="ＭＳ ゴシック" panose="020B0609070205080204" pitchFamily="49" charset="-128"/>
                <a:cs typeface="Arial Unicode MS" pitchFamily="50" charset="-128"/>
              </a:rPr>
              <a:t>でもいい</a:t>
            </a:r>
            <a:endParaRPr lang="en-US" altLang="ja-JP" sz="2000" dirty="0">
              <a:solidFill>
                <a:prstClr val="black"/>
              </a:solidFill>
              <a:latin typeface="Arial Unicode MS" pitchFamily="50" charset="-128"/>
              <a:ea typeface="ＭＳ ゴシック" panose="020B0609070205080204" pitchFamily="49" charset="-128"/>
              <a:cs typeface="Arial Unicode MS" pitchFamily="50" charset="-128"/>
            </a:endParaRPr>
          </a:p>
        </p:txBody>
      </p:sp>
    </p:spTree>
    <p:extLst>
      <p:ext uri="{BB962C8B-B14F-4D97-AF65-F5344CB8AC3E}">
        <p14:creationId xmlns:p14="http://schemas.microsoft.com/office/powerpoint/2010/main" val="44007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kumimoji="1" lang="en-US" altLang="ja-JP" dirty="0"/>
              <a:t>(1/7)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お皿を</a:t>
            </a:r>
            <a:r>
              <a:rPr lang="en-US" altLang="ja-JP" dirty="0"/>
              <a:t>3</a:t>
            </a:r>
            <a:r>
              <a:rPr lang="ja-JP" altLang="en-US" dirty="0"/>
              <a:t>枚，こう並べて</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6655802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いややっぱり</a:t>
            </a:r>
            <a:r>
              <a:rPr kumimoji="1" lang="en-US" altLang="ja-JP" dirty="0"/>
              <a:t>3×2</a:t>
            </a:r>
            <a:r>
              <a:rPr kumimoji="1" lang="ja-JP" altLang="en-US" dirty="0"/>
              <a:t>でもいいでしょ</a:t>
            </a:r>
            <a:endParaRPr kumimoji="1" lang="en-US" altLang="ja-JP" dirty="0"/>
          </a:p>
          <a:p>
            <a:pPr lvl="1"/>
            <a:r>
              <a:rPr kumimoji="1" lang="ja-JP" altLang="en-US" dirty="0"/>
              <a:t>啓林館のみかんの問題で，</a:t>
            </a:r>
            <a:r>
              <a:rPr kumimoji="1" lang="en-US" altLang="ja-JP" dirty="0"/>
              <a:t>3</a:t>
            </a:r>
            <a:r>
              <a:rPr kumimoji="1" lang="ja-JP" altLang="en-US" dirty="0"/>
              <a:t>＋</a:t>
            </a:r>
            <a:r>
              <a:rPr kumimoji="1" lang="en-US" altLang="ja-JP" dirty="0"/>
              <a:t>3</a:t>
            </a:r>
            <a:r>
              <a:rPr kumimoji="1" lang="ja-JP" altLang="en-US" dirty="0"/>
              <a:t>や</a:t>
            </a:r>
            <a:r>
              <a:rPr kumimoji="1" lang="en-US" altLang="ja-JP" dirty="0"/>
              <a:t>3×2</a:t>
            </a:r>
            <a:r>
              <a:rPr kumimoji="1" lang="ja-JP" altLang="en-US" dirty="0"/>
              <a:t>でもいいとする学習指導案をつくって，授業して（あなたが教師でなければ，やってくれる人を見つけて），児童や，ほかの先生から意見をもらってから，またお知らせください</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60</a:t>
            </a:fld>
            <a:endParaRPr kumimoji="1" lang="ja-JP" altLang="en-US"/>
          </a:p>
        </p:txBody>
      </p:sp>
    </p:spTree>
    <p:extLst>
      <p:ext uri="{BB962C8B-B14F-4D97-AF65-F5344CB8AC3E}">
        <p14:creationId xmlns:p14="http://schemas.microsoft.com/office/powerpoint/2010/main" val="2581520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dirty="0"/>
              <a:t>「</a:t>
            </a:r>
            <a:r>
              <a:rPr kumimoji="1" lang="en-US" altLang="ja-JP" dirty="0"/>
              <a:t>2</a:t>
            </a:r>
            <a:r>
              <a:rPr kumimoji="1" lang="ja-JP" altLang="en-US" dirty="0"/>
              <a:t>こ</a:t>
            </a:r>
            <a:r>
              <a:rPr kumimoji="1" lang="en-US" altLang="ja-JP" dirty="0"/>
              <a:t>/</a:t>
            </a:r>
            <a:r>
              <a:rPr kumimoji="1" lang="ja-JP" altLang="en-US" dirty="0" err="1"/>
              <a:t>まい</a:t>
            </a:r>
            <a:r>
              <a:rPr kumimoji="1" lang="en-US" altLang="ja-JP" dirty="0"/>
              <a:t>×3</a:t>
            </a:r>
            <a:r>
              <a:rPr kumimoji="1" lang="ja-JP" altLang="en-US" dirty="0"/>
              <a:t>まい」「</a:t>
            </a:r>
            <a:r>
              <a:rPr kumimoji="1" lang="en-US" altLang="ja-JP" dirty="0"/>
              <a:t>3</a:t>
            </a:r>
            <a:r>
              <a:rPr kumimoji="1" lang="ja-JP" altLang="en-US" dirty="0" err="1"/>
              <a:t>まい</a:t>
            </a:r>
            <a:r>
              <a:rPr kumimoji="1" lang="en-US" altLang="ja-JP" dirty="0"/>
              <a:t>×2</a:t>
            </a:r>
            <a:r>
              <a:rPr kumimoji="1" lang="ja-JP" altLang="en-US" dirty="0"/>
              <a:t>こ</a:t>
            </a:r>
            <a:r>
              <a:rPr kumimoji="1" lang="en-US" altLang="ja-JP" dirty="0"/>
              <a:t>/</a:t>
            </a:r>
            <a:r>
              <a:rPr kumimoji="1" lang="ja-JP" altLang="en-US" dirty="0"/>
              <a:t>まい」と書けばいいのでは</a:t>
            </a:r>
            <a:r>
              <a:rPr kumimoji="1" lang="en-US" altLang="ja-JP" dirty="0"/>
              <a:t>?</a:t>
            </a:r>
          </a:p>
          <a:p>
            <a:pPr lvl="1"/>
            <a:r>
              <a:rPr lang="ja-JP" altLang="en-US" dirty="0"/>
              <a:t>「式は世界共通」という考え方との勝負になりそうですね</a:t>
            </a:r>
            <a:endParaRPr lang="en-US" altLang="ja-JP" dirty="0"/>
          </a:p>
          <a:p>
            <a:pPr lvl="1"/>
            <a:r>
              <a:rPr lang="ja-JP" altLang="en-US" dirty="0"/>
              <a:t>小学校の算数では，その種の式は採用されていません。海外文献（</a:t>
            </a:r>
            <a:r>
              <a:rPr lang="en-US" altLang="ja-JP" dirty="0"/>
              <a:t>[Schwartz 1988]</a:t>
            </a:r>
            <a:r>
              <a:rPr lang="ja-JP" altLang="en-US" dirty="0"/>
              <a:t> </a:t>
            </a:r>
            <a:r>
              <a:rPr lang="en-US" altLang="ja-JP" dirty="0"/>
              <a:t>[Greer 1992]</a:t>
            </a:r>
            <a:r>
              <a:rPr lang="ja-JP" altLang="en-US" dirty="0"/>
              <a:t>）に，「</a:t>
            </a:r>
            <a:r>
              <a:rPr lang="en-US" altLang="ja-JP" dirty="0"/>
              <a:t>per (/)</a:t>
            </a:r>
            <a:r>
              <a:rPr lang="ja-JP" altLang="en-US" dirty="0"/>
              <a:t>」つきの式は出てきますが，子どもたちがそう書くのではなく，各著者の分析として，使われています</a:t>
            </a:r>
            <a:endParaRPr lang="en-US" altLang="ja-JP" dirty="0"/>
          </a:p>
          <a:p>
            <a:pPr lvl="1"/>
            <a:r>
              <a:rPr lang="ja-JP" altLang="en-US" dirty="0"/>
              <a:t>「</a:t>
            </a:r>
            <a:r>
              <a:rPr lang="en-US" altLang="ja-JP" dirty="0"/>
              <a:t>/</a:t>
            </a:r>
            <a:r>
              <a:rPr lang="ja-JP" altLang="en-US" dirty="0"/>
              <a:t>」書きの単位は，算数教科書では見かけません。</a:t>
            </a:r>
            <a:r>
              <a:rPr lang="en-US" altLang="ja-JP" dirty="0"/>
              <a:t> 1</a:t>
            </a:r>
            <a:r>
              <a:rPr lang="ja-JP" altLang="en-US" dirty="0"/>
              <a:t>あたりがかける数に来る「</a:t>
            </a:r>
            <a:r>
              <a:rPr lang="en-US" altLang="ja-JP" dirty="0"/>
              <a:t>3</a:t>
            </a:r>
            <a:r>
              <a:rPr lang="ja-JP" altLang="en-US" dirty="0" err="1"/>
              <a:t>まい</a:t>
            </a:r>
            <a:r>
              <a:rPr lang="en-US" altLang="ja-JP" dirty="0"/>
              <a:t>×2</a:t>
            </a:r>
            <a:r>
              <a:rPr lang="ja-JP" altLang="en-US" dirty="0"/>
              <a:t>こ</a:t>
            </a:r>
            <a:r>
              <a:rPr lang="en-US" altLang="ja-JP" dirty="0"/>
              <a:t>/</a:t>
            </a:r>
            <a:r>
              <a:rPr lang="ja-JP" altLang="en-US" dirty="0"/>
              <a:t>まい」は，数学教育協議会の方々の著書でも，ちょっと思い当たりません</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61</a:t>
            </a:fld>
            <a:endParaRPr kumimoji="1" lang="ja-JP" altLang="en-US"/>
          </a:p>
        </p:txBody>
      </p:sp>
    </p:spTree>
    <p:extLst>
      <p:ext uri="{BB962C8B-B14F-4D97-AF65-F5344CB8AC3E}">
        <p14:creationId xmlns:p14="http://schemas.microsoft.com/office/powerpoint/2010/main" val="3884404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正しい式にバツをつけるのはよくないのでは</a:t>
            </a:r>
            <a:r>
              <a:rPr lang="en-US" altLang="ja-JP" dirty="0"/>
              <a:t>?</a:t>
            </a:r>
          </a:p>
          <a:p>
            <a:pPr lvl="1"/>
            <a:r>
              <a:rPr lang="ja-JP" altLang="en-US" dirty="0"/>
              <a:t>「何を正しい，何を正しくないとするか」について，あなたの認識と学校教育の実態とで，異なっている可能性が高いです。学力調査や学術文献を読んでいきましょう</a:t>
            </a:r>
            <a:endParaRPr lang="en-US" altLang="ja-JP" dirty="0"/>
          </a:p>
          <a:p>
            <a:pPr lvl="1"/>
            <a:r>
              <a:rPr lang="ja-JP" altLang="en-US" dirty="0"/>
              <a:t>大規模な学力調査には，「全国学力・学習状況調査」（全国学力テスト）のほか，東京都算数教育研究会が実施しているものがあります。学術調査では，</a:t>
            </a:r>
            <a:r>
              <a:rPr lang="en-US" altLang="ja-JP" dirty="0"/>
              <a:t>[</a:t>
            </a:r>
            <a:r>
              <a:rPr lang="ja-JP" altLang="en-US" dirty="0"/>
              <a:t>金田</a:t>
            </a:r>
            <a:r>
              <a:rPr lang="en-US" altLang="ja-JP" dirty="0"/>
              <a:t>2008]</a:t>
            </a:r>
            <a:r>
              <a:rPr lang="ja-JP" altLang="en-US" dirty="0"/>
              <a:t>がおすすめです</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62</a:t>
            </a:fld>
            <a:endParaRPr kumimoji="1" lang="ja-JP" altLang="en-US"/>
          </a:p>
        </p:txBody>
      </p:sp>
      <p:sp>
        <p:nvSpPr>
          <p:cNvPr id="5" name="テキスト ボックス 4"/>
          <p:cNvSpPr txBox="1"/>
          <p:nvPr/>
        </p:nvSpPr>
        <p:spPr>
          <a:xfrm>
            <a:off x="626579" y="5950848"/>
            <a:ext cx="6918882"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http://www.nier.go.jp/kaihatsu/zenkokugakuryoku.html</a:t>
            </a:r>
          </a:p>
          <a:p>
            <a:r>
              <a:rPr lang="en-US" altLang="ja-JP" sz="2200" dirty="0">
                <a:solidFill>
                  <a:prstClr val="black"/>
                </a:solidFill>
                <a:latin typeface="Arial Unicode MS" pitchFamily="50" charset="-128"/>
                <a:ea typeface="メイリオ" pitchFamily="50" charset="-128"/>
                <a:cs typeface="Arial Unicode MS" pitchFamily="50" charset="-128"/>
              </a:rPr>
              <a:t>http://tosanken.main.jp/htdocs/</a:t>
            </a:r>
          </a:p>
        </p:txBody>
      </p:sp>
    </p:spTree>
    <p:extLst>
      <p:ext uri="{BB962C8B-B14F-4D97-AF65-F5344CB8AC3E}">
        <p14:creationId xmlns:p14="http://schemas.microsoft.com/office/powerpoint/2010/main" val="1559187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「タコが</a:t>
            </a:r>
            <a:r>
              <a:rPr lang="en-US" altLang="ja-JP" dirty="0"/>
              <a:t>2</a:t>
            </a:r>
            <a:r>
              <a:rPr lang="ja-JP" altLang="en-US" dirty="0"/>
              <a:t>匹で足は何本ですか」に</a:t>
            </a:r>
            <a:r>
              <a:rPr lang="en-US" altLang="ja-JP" dirty="0"/>
              <a:t>2×8</a:t>
            </a:r>
            <a:r>
              <a:rPr lang="ja-JP" altLang="en-US" dirty="0"/>
              <a:t>と式を書く子どもは，タコが</a:t>
            </a:r>
            <a:r>
              <a:rPr lang="en-US" altLang="ja-JP" dirty="0"/>
              <a:t>2</a:t>
            </a:r>
            <a:r>
              <a:rPr lang="ja-JP" altLang="en-US" dirty="0"/>
              <a:t>本足だと考えている</a:t>
            </a:r>
            <a:r>
              <a:rPr lang="en-US" altLang="ja-JP" dirty="0"/>
              <a:t>?</a:t>
            </a:r>
          </a:p>
          <a:p>
            <a:pPr lvl="1"/>
            <a:r>
              <a:rPr lang="en-US" altLang="ja-JP" dirty="0"/>
              <a:t>2×8</a:t>
            </a:r>
            <a:r>
              <a:rPr lang="ja-JP" altLang="en-US" dirty="0"/>
              <a:t>では「タコが</a:t>
            </a:r>
            <a:r>
              <a:rPr lang="en-US" altLang="ja-JP" dirty="0"/>
              <a:t>2</a:t>
            </a:r>
            <a:r>
              <a:rPr lang="ja-JP" altLang="en-US" dirty="0"/>
              <a:t>本足だと考えている」ではなく，「タコが</a:t>
            </a:r>
            <a:r>
              <a:rPr lang="en-US" altLang="ja-JP" dirty="0"/>
              <a:t>2</a:t>
            </a:r>
            <a:r>
              <a:rPr lang="ja-JP" altLang="en-US" dirty="0"/>
              <a:t>本足になってしまう」です</a:t>
            </a:r>
            <a:endParaRPr lang="en-US" altLang="ja-JP" dirty="0"/>
          </a:p>
          <a:p>
            <a:pPr lvl="1"/>
            <a:r>
              <a:rPr lang="ja-JP" altLang="en-US" dirty="0"/>
              <a:t>期待される式が</a:t>
            </a:r>
            <a:r>
              <a:rPr lang="en-US" altLang="ja-JP" dirty="0" err="1"/>
              <a:t>a×b</a:t>
            </a:r>
            <a:r>
              <a:rPr lang="ja-JP" altLang="en-US" dirty="0"/>
              <a:t>のところ，「もし，</a:t>
            </a:r>
            <a:r>
              <a:rPr lang="en-US" altLang="ja-JP" dirty="0" err="1"/>
              <a:t>b×a</a:t>
            </a:r>
            <a:r>
              <a:rPr lang="ja-JP" altLang="en-US" dirty="0"/>
              <a:t>だったら」あるいは「</a:t>
            </a:r>
            <a:r>
              <a:rPr lang="en-US" altLang="ja-JP" dirty="0" err="1"/>
              <a:t>b×a</a:t>
            </a:r>
            <a:r>
              <a:rPr lang="ja-JP" altLang="en-US" dirty="0"/>
              <a:t>と書いたら」として，「その式が何を表すか」を一つひとつ，たしかめているわけです</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63</a:t>
            </a:fld>
            <a:endParaRPr kumimoji="1" lang="ja-JP" altLang="en-US"/>
          </a:p>
        </p:txBody>
      </p:sp>
      <p:sp>
        <p:nvSpPr>
          <p:cNvPr id="6" name="テキスト ボックス 5"/>
          <p:cNvSpPr txBox="1"/>
          <p:nvPr/>
        </p:nvSpPr>
        <p:spPr>
          <a:xfrm>
            <a:off x="626579" y="5950848"/>
            <a:ext cx="7077579"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http://b.hatena.ne.jp/entry/www.asahi.com/edu/student/</a:t>
            </a:r>
            <a:br>
              <a:rPr lang="en-US" altLang="ja-JP" sz="2200" dirty="0">
                <a:solidFill>
                  <a:prstClr val="black"/>
                </a:solidFill>
                <a:latin typeface="Arial Unicode MS" pitchFamily="50" charset="-128"/>
                <a:ea typeface="メイリオ" pitchFamily="50" charset="-128"/>
                <a:cs typeface="Arial Unicode MS" pitchFamily="50" charset="-128"/>
              </a:rPr>
            </a:br>
            <a:r>
              <a:rPr lang="en-US" altLang="ja-JP" sz="2200" dirty="0">
                <a:solidFill>
                  <a:prstClr val="black"/>
                </a:solidFill>
                <a:latin typeface="Arial Unicode MS" pitchFamily="50" charset="-128"/>
                <a:ea typeface="メイリオ" pitchFamily="50" charset="-128"/>
                <a:cs typeface="Arial Unicode MS" pitchFamily="50" charset="-128"/>
              </a:rPr>
              <a:t>teacher/TKY201101160133.html</a:t>
            </a:r>
          </a:p>
        </p:txBody>
      </p:sp>
    </p:spTree>
    <p:extLst>
      <p:ext uri="{BB962C8B-B14F-4D97-AF65-F5344CB8AC3E}">
        <p14:creationId xmlns:p14="http://schemas.microsoft.com/office/powerpoint/2010/main" val="1810610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なんでアレイがダメなの</a:t>
            </a:r>
            <a:r>
              <a:rPr kumimoji="1" lang="en-US" altLang="ja-JP" dirty="0"/>
              <a:t>?</a:t>
            </a:r>
          </a:p>
          <a:p>
            <a:pPr lvl="1"/>
            <a:r>
              <a:rPr kumimoji="1" lang="ja-JP" altLang="en-US" dirty="0"/>
              <a:t>下図の大きい矢印が，算数教育において認められていない（世界的に見ても，</a:t>
            </a:r>
            <a:r>
              <a:rPr kumimoji="1" lang="en-US" altLang="ja-JP" dirty="0"/>
              <a:t>SMSG</a:t>
            </a:r>
            <a:r>
              <a:rPr kumimoji="1" lang="ja-JP" altLang="en-US" dirty="0"/>
              <a:t>の主張が衰退した）のだと思います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64</a:t>
            </a:fld>
            <a:endParaRPr kumimoji="1" lang="ja-JP" altLang="en-US"/>
          </a:p>
        </p:txBody>
      </p:sp>
      <p:grpSp>
        <p:nvGrpSpPr>
          <p:cNvPr id="66" name="グループ化 65"/>
          <p:cNvGrpSpPr/>
          <p:nvPr/>
        </p:nvGrpSpPr>
        <p:grpSpPr>
          <a:xfrm>
            <a:off x="4559379" y="3411903"/>
            <a:ext cx="3943350" cy="732591"/>
            <a:chOff x="4286250" y="3601903"/>
            <a:chExt cx="3943350" cy="732591"/>
          </a:xfrm>
        </p:grpSpPr>
        <p:sp>
          <p:nvSpPr>
            <p:cNvPr id="5" name="正方形/長方形 4"/>
            <p:cNvSpPr/>
            <p:nvPr/>
          </p:nvSpPr>
          <p:spPr>
            <a:xfrm>
              <a:off x="4286250" y="3601903"/>
              <a:ext cx="3943350" cy="732591"/>
            </a:xfrm>
            <a:prstGeom prst="rect">
              <a:avLst/>
            </a:prstGeom>
            <a:solidFill>
              <a:schemeClr val="accent6">
                <a:lumMod val="20000"/>
                <a:lumOff val="8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p:cNvGrpSpPr/>
            <p:nvPr/>
          </p:nvGrpSpPr>
          <p:grpSpPr>
            <a:xfrm>
              <a:off x="4430558" y="3719176"/>
              <a:ext cx="3654735" cy="498045"/>
              <a:chOff x="772958" y="2392953"/>
              <a:chExt cx="3654735" cy="498045"/>
            </a:xfrm>
          </p:grpSpPr>
          <p:grpSp>
            <p:nvGrpSpPr>
              <p:cNvPr id="7" name="グループ化 6"/>
              <p:cNvGrpSpPr/>
              <p:nvPr/>
            </p:nvGrpSpPr>
            <p:grpSpPr>
              <a:xfrm>
                <a:off x="3275788" y="2392953"/>
                <a:ext cx="1151905" cy="498045"/>
                <a:chOff x="3378517" y="5404171"/>
                <a:chExt cx="2376264" cy="1027417"/>
              </a:xfrm>
            </p:grpSpPr>
            <p:sp>
              <p:nvSpPr>
                <p:cNvPr id="8" name="円/楕円 7"/>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9" name="グループ化 8"/>
                <p:cNvGrpSpPr/>
                <p:nvPr/>
              </p:nvGrpSpPr>
              <p:grpSpPr>
                <a:xfrm>
                  <a:off x="3773858" y="5404171"/>
                  <a:ext cx="632516" cy="812496"/>
                  <a:chOff x="699124" y="4774348"/>
                  <a:chExt cx="632516" cy="812496"/>
                </a:xfrm>
              </p:grpSpPr>
              <p:sp>
                <p:nvSpPr>
                  <p:cNvPr id="13" name="円/楕円 1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4" name="直線コネクタ 1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4734753" y="5404171"/>
                  <a:ext cx="632516" cy="812496"/>
                  <a:chOff x="699124" y="4774348"/>
                  <a:chExt cx="632516" cy="812496"/>
                </a:xfrm>
              </p:grpSpPr>
              <p:sp>
                <p:nvSpPr>
                  <p:cNvPr id="11" name="円/楕円 1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2" name="直線コネクタ 1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5" name="グループ化 14"/>
              <p:cNvGrpSpPr/>
              <p:nvPr/>
            </p:nvGrpSpPr>
            <p:grpSpPr>
              <a:xfrm>
                <a:off x="2029533" y="2392953"/>
                <a:ext cx="1151905" cy="498045"/>
                <a:chOff x="3378517" y="5404171"/>
                <a:chExt cx="2376264" cy="1027417"/>
              </a:xfrm>
            </p:grpSpPr>
            <p:sp>
              <p:nvSpPr>
                <p:cNvPr id="16" name="円/楕円 15"/>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3773858" y="5404171"/>
                  <a:ext cx="632516" cy="812496"/>
                  <a:chOff x="699124" y="4774348"/>
                  <a:chExt cx="632516" cy="812496"/>
                </a:xfrm>
              </p:grpSpPr>
              <p:sp>
                <p:nvSpPr>
                  <p:cNvPr id="21" name="円/楕円 20"/>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2" name="直線コネクタ 21"/>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p:nvGrpSpPr>
              <p:grpSpPr>
                <a:xfrm>
                  <a:off x="4734753" y="5404171"/>
                  <a:ext cx="632516" cy="812496"/>
                  <a:chOff x="699124" y="4774348"/>
                  <a:chExt cx="632516" cy="812496"/>
                </a:xfrm>
              </p:grpSpPr>
              <p:sp>
                <p:nvSpPr>
                  <p:cNvPr id="19" name="円/楕円 1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0" name="直線コネクタ 1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3" name="グループ化 22"/>
              <p:cNvGrpSpPr/>
              <p:nvPr/>
            </p:nvGrpSpPr>
            <p:grpSpPr>
              <a:xfrm>
                <a:off x="772958" y="2392953"/>
                <a:ext cx="1151905" cy="498045"/>
                <a:chOff x="3378517" y="5404171"/>
                <a:chExt cx="2376264" cy="1027417"/>
              </a:xfrm>
            </p:grpSpPr>
            <p:sp>
              <p:nvSpPr>
                <p:cNvPr id="24" name="円/楕円 23"/>
                <p:cNvSpPr/>
                <p:nvPr/>
              </p:nvSpPr>
              <p:spPr>
                <a:xfrm>
                  <a:off x="3378517" y="54234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25" name="グループ化 24"/>
                <p:cNvGrpSpPr/>
                <p:nvPr/>
              </p:nvGrpSpPr>
              <p:grpSpPr>
                <a:xfrm>
                  <a:off x="3773858" y="5404171"/>
                  <a:ext cx="632516" cy="812496"/>
                  <a:chOff x="699124" y="4774348"/>
                  <a:chExt cx="632516" cy="812496"/>
                </a:xfrm>
              </p:grpSpPr>
              <p:sp>
                <p:nvSpPr>
                  <p:cNvPr id="29" name="円/楕円 28"/>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0" name="直線コネクタ 29"/>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4734753" y="5404171"/>
                  <a:ext cx="632516" cy="812496"/>
                  <a:chOff x="699124" y="4774348"/>
                  <a:chExt cx="632516" cy="812496"/>
                </a:xfrm>
              </p:grpSpPr>
              <p:sp>
                <p:nvSpPr>
                  <p:cNvPr id="27" name="円/楕円 2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28" name="直線コネクタ 2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65" name="グループ化 64"/>
          <p:cNvGrpSpPr/>
          <p:nvPr/>
        </p:nvGrpSpPr>
        <p:grpSpPr>
          <a:xfrm>
            <a:off x="3614045" y="4591585"/>
            <a:ext cx="1126029" cy="1873463"/>
            <a:chOff x="1332163" y="4665377"/>
            <a:chExt cx="1126029" cy="1873463"/>
          </a:xfrm>
        </p:grpSpPr>
        <p:sp>
          <p:nvSpPr>
            <p:cNvPr id="6" name="正方形/長方形 5"/>
            <p:cNvSpPr/>
            <p:nvPr/>
          </p:nvSpPr>
          <p:spPr>
            <a:xfrm>
              <a:off x="1332163" y="4665377"/>
              <a:ext cx="1126029" cy="1873463"/>
            </a:xfrm>
            <a:prstGeom prst="rect">
              <a:avLst/>
            </a:prstGeom>
            <a:solidFill>
              <a:schemeClr val="accent4">
                <a:lumMod val="40000"/>
                <a:lumOff val="60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p:cNvGrpSpPr/>
            <p:nvPr/>
          </p:nvGrpSpPr>
          <p:grpSpPr>
            <a:xfrm>
              <a:off x="1508970" y="4847216"/>
              <a:ext cx="772414" cy="1509785"/>
              <a:chOff x="2221176" y="3458664"/>
              <a:chExt cx="772414" cy="1509785"/>
            </a:xfrm>
          </p:grpSpPr>
          <p:grpSp>
            <p:nvGrpSpPr>
              <p:cNvPr id="34" name="グループ化 33"/>
              <p:cNvGrpSpPr/>
              <p:nvPr/>
            </p:nvGrpSpPr>
            <p:grpSpPr>
              <a:xfrm>
                <a:off x="2221176" y="4014819"/>
                <a:ext cx="306615" cy="393861"/>
                <a:chOff x="699124" y="4774348"/>
                <a:chExt cx="632516" cy="812496"/>
              </a:xfrm>
            </p:grpSpPr>
            <p:sp>
              <p:nvSpPr>
                <p:cNvPr id="38" name="円/楕円 37"/>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9" name="直線コネクタ 38"/>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686975" y="4014819"/>
                <a:ext cx="306615" cy="393861"/>
                <a:chOff x="699124" y="4774348"/>
                <a:chExt cx="632516" cy="812496"/>
              </a:xfrm>
            </p:grpSpPr>
            <p:sp>
              <p:nvSpPr>
                <p:cNvPr id="36" name="円/楕円 35"/>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7" name="直線コネクタ 36"/>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2221176" y="3458664"/>
                <a:ext cx="306615" cy="393861"/>
                <a:chOff x="699124" y="4774348"/>
                <a:chExt cx="632516" cy="812496"/>
              </a:xfrm>
            </p:grpSpPr>
            <p:sp>
              <p:nvSpPr>
                <p:cNvPr id="47" name="円/楕円 46"/>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8" name="直線コネクタ 47"/>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2686975" y="3458664"/>
                <a:ext cx="306615" cy="393861"/>
                <a:chOff x="699124" y="4774348"/>
                <a:chExt cx="632516" cy="812496"/>
              </a:xfrm>
            </p:grpSpPr>
            <p:sp>
              <p:nvSpPr>
                <p:cNvPr id="45" name="円/楕円 4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6" name="直線コネクタ 4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a:off x="2221176" y="4574588"/>
                <a:ext cx="306615" cy="393861"/>
                <a:chOff x="699124" y="4774348"/>
                <a:chExt cx="632516" cy="812496"/>
              </a:xfrm>
            </p:grpSpPr>
            <p:sp>
              <p:nvSpPr>
                <p:cNvPr id="55" name="円/楕円 54"/>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6" name="直線コネクタ 55"/>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グループ化 51"/>
              <p:cNvGrpSpPr/>
              <p:nvPr/>
            </p:nvGrpSpPr>
            <p:grpSpPr>
              <a:xfrm>
                <a:off x="2686975" y="4574588"/>
                <a:ext cx="306615" cy="393861"/>
                <a:chOff x="699124" y="4774348"/>
                <a:chExt cx="632516" cy="812496"/>
              </a:xfrm>
            </p:grpSpPr>
            <p:sp>
              <p:nvSpPr>
                <p:cNvPr id="53" name="円/楕円 5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54" name="直線コネクタ 5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68" name="グループ化 67"/>
          <p:cNvGrpSpPr/>
          <p:nvPr/>
        </p:nvGrpSpPr>
        <p:grpSpPr>
          <a:xfrm>
            <a:off x="5667744" y="4728304"/>
            <a:ext cx="1730416" cy="625967"/>
            <a:chOff x="5394615" y="4977681"/>
            <a:chExt cx="1730416" cy="625967"/>
          </a:xfrm>
        </p:grpSpPr>
        <p:sp>
          <p:nvSpPr>
            <p:cNvPr id="60" name="メモ 59"/>
            <p:cNvSpPr/>
            <p:nvPr/>
          </p:nvSpPr>
          <p:spPr>
            <a:xfrm>
              <a:off x="5394615" y="4977681"/>
              <a:ext cx="1730416" cy="625967"/>
            </a:xfrm>
            <a:prstGeom prst="foldedCorner">
              <a:avLst/>
            </a:prstGeom>
            <a:solidFill>
              <a:srgbClr val="FFCC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40" name="テキスト ボックス 39"/>
            <p:cNvSpPr txBox="1"/>
            <p:nvPr/>
          </p:nvSpPr>
          <p:spPr>
            <a:xfrm>
              <a:off x="5505956" y="5029054"/>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2×3</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9" name="グループ化 68"/>
          <p:cNvGrpSpPr/>
          <p:nvPr/>
        </p:nvGrpSpPr>
        <p:grpSpPr>
          <a:xfrm>
            <a:off x="5667744" y="5730781"/>
            <a:ext cx="1730416" cy="625967"/>
            <a:chOff x="5394615" y="5837653"/>
            <a:chExt cx="1730416" cy="625967"/>
          </a:xfrm>
        </p:grpSpPr>
        <p:sp>
          <p:nvSpPr>
            <p:cNvPr id="61" name="メモ 60"/>
            <p:cNvSpPr/>
            <p:nvPr/>
          </p:nvSpPr>
          <p:spPr>
            <a:xfrm>
              <a:off x="5394615" y="5837653"/>
              <a:ext cx="1730416" cy="625967"/>
            </a:xfrm>
            <a:prstGeom prst="foldedCorner">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2" name="テキスト ボックス 61"/>
            <p:cNvSpPr txBox="1"/>
            <p:nvPr/>
          </p:nvSpPr>
          <p:spPr>
            <a:xfrm>
              <a:off x="5505956" y="5889026"/>
              <a:ext cx="1503938"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3×2</a:t>
              </a:r>
              <a:r>
                <a:rPr kumimoji="1" lang="ja-JP" altLang="en-US" sz="2800" dirty="0">
                  <a:latin typeface="Arial Unicode MS" panose="020B0604020202020204" pitchFamily="50" charset="-128"/>
                  <a:ea typeface="ＭＳ ゴシック" panose="020B0609070205080204" pitchFamily="49" charset="-128"/>
                </a:rPr>
                <a:t>＝</a:t>
              </a:r>
              <a:r>
                <a:rPr kumimoji="1" lang="en-US" altLang="ja-JP" sz="2800" dirty="0">
                  <a:latin typeface="Arial Unicode MS" panose="020B0604020202020204" pitchFamily="50" charset="-128"/>
                  <a:ea typeface="ＭＳ ゴシック" panose="020B0609070205080204" pitchFamily="49" charset="-128"/>
                </a:rPr>
                <a:t>6</a:t>
              </a:r>
              <a:endParaRPr kumimoji="1" lang="ja-JP" altLang="en-US" sz="2800" dirty="0">
                <a:latin typeface="Arial Unicode MS" panose="020B0604020202020204" pitchFamily="50" charset="-128"/>
                <a:ea typeface="ＭＳ ゴシック" panose="020B0609070205080204" pitchFamily="49" charset="-128"/>
              </a:endParaRPr>
            </a:p>
          </p:txBody>
        </p:sp>
      </p:grpSp>
      <p:grpSp>
        <p:nvGrpSpPr>
          <p:cNvPr id="67" name="グループ化 66"/>
          <p:cNvGrpSpPr/>
          <p:nvPr/>
        </p:nvGrpSpPr>
        <p:grpSpPr>
          <a:xfrm>
            <a:off x="1000905" y="3450943"/>
            <a:ext cx="2573564" cy="625967"/>
            <a:chOff x="727776" y="3640943"/>
            <a:chExt cx="2573564" cy="625967"/>
          </a:xfrm>
        </p:grpSpPr>
        <p:sp>
          <p:nvSpPr>
            <p:cNvPr id="63" name="メモ 62"/>
            <p:cNvSpPr/>
            <p:nvPr/>
          </p:nvSpPr>
          <p:spPr>
            <a:xfrm>
              <a:off x="727776" y="3640943"/>
              <a:ext cx="2573564" cy="625967"/>
            </a:xfrm>
            <a:prstGeom prst="foldedCorner">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latin typeface="Arial Unicode MS" panose="020B0604020202020204" pitchFamily="50" charset="-128"/>
                <a:ea typeface="ＭＳ ゴシック" panose="020B0609070205080204" pitchFamily="49" charset="-128"/>
              </a:endParaRPr>
            </a:p>
          </p:txBody>
        </p:sp>
        <p:sp>
          <p:nvSpPr>
            <p:cNvPr id="64" name="テキスト ボックス 63"/>
            <p:cNvSpPr txBox="1"/>
            <p:nvPr/>
          </p:nvSpPr>
          <p:spPr>
            <a:xfrm>
              <a:off x="824168" y="3692316"/>
              <a:ext cx="2380780" cy="523220"/>
            </a:xfrm>
            <a:prstGeom prst="rect">
              <a:avLst/>
            </a:prstGeom>
            <a:noFill/>
          </p:spPr>
          <p:txBody>
            <a:bodyPr wrap="none" rtlCol="0">
              <a:spAutoFit/>
            </a:bodyPr>
            <a:lstStyle/>
            <a:p>
              <a:pPr algn="ctr"/>
              <a:r>
                <a:rPr kumimoji="1" lang="en-US" altLang="ja-JP" sz="2800" dirty="0">
                  <a:latin typeface="Arial Unicode MS" panose="020B0604020202020204" pitchFamily="50" charset="-128"/>
                  <a:ea typeface="ＭＳ ゴシック" panose="020B0609070205080204" pitchFamily="49" charset="-128"/>
                </a:rPr>
                <a:t>3</a:t>
              </a:r>
              <a:r>
                <a:rPr kumimoji="1" lang="ja-JP" altLang="en-US" sz="2800" dirty="0">
                  <a:latin typeface="Arial Unicode MS" panose="020B0604020202020204" pitchFamily="50" charset="-128"/>
                  <a:ea typeface="ＭＳ ゴシック" panose="020B0609070205080204" pitchFamily="49" charset="-128"/>
                </a:rPr>
                <a:t>枚に</a:t>
              </a:r>
              <a:r>
                <a:rPr kumimoji="1" lang="en-US" altLang="ja-JP" sz="2800" dirty="0">
                  <a:latin typeface="Arial Unicode MS" panose="020B0604020202020204" pitchFamily="50" charset="-128"/>
                  <a:ea typeface="ＭＳ ゴシック" panose="020B0609070205080204" pitchFamily="49" charset="-128"/>
                </a:rPr>
                <a:t>2</a:t>
              </a:r>
              <a:r>
                <a:rPr kumimoji="1" lang="ja-JP" altLang="en-US" sz="2800" dirty="0">
                  <a:latin typeface="Arial Unicode MS" panose="020B0604020202020204" pitchFamily="50" charset="-128"/>
                  <a:ea typeface="ＭＳ ゴシック" panose="020B0609070205080204" pitchFamily="49" charset="-128"/>
                </a:rPr>
                <a:t>個ずつ</a:t>
              </a:r>
            </a:p>
          </p:txBody>
        </p:sp>
      </p:grpSp>
      <p:cxnSp>
        <p:nvCxnSpPr>
          <p:cNvPr id="71" name="直線矢印コネクタ 70"/>
          <p:cNvCxnSpPr/>
          <p:nvPr/>
        </p:nvCxnSpPr>
        <p:spPr>
          <a:xfrm>
            <a:off x="3794002" y="3781593"/>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6545863" y="4202076"/>
            <a:ext cx="0" cy="467118"/>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4932545" y="5041287"/>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4932545" y="6070091"/>
            <a:ext cx="581891" cy="0"/>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723243" y="4169706"/>
            <a:ext cx="754834" cy="790969"/>
          </a:xfrm>
          <a:prstGeom prst="straightConnector1">
            <a:avLst/>
          </a:prstGeom>
          <a:ln w="1016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700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数学者らの批判には，どのように考えていますか</a:t>
            </a:r>
            <a:r>
              <a:rPr kumimoji="1" lang="en-US" altLang="ja-JP" dirty="0"/>
              <a:t>?</a:t>
            </a:r>
          </a:p>
          <a:p>
            <a:pPr lvl="1"/>
            <a:r>
              <a:rPr lang="ja-JP" altLang="en-US" dirty="0"/>
              <a:t>一松信，松本幸夫，黒木玄，志村五郎，浪川幸彦，野崎昭弘，小林道正の著述には，目を通しています</a:t>
            </a:r>
            <a:endParaRPr lang="en-US" altLang="ja-JP" dirty="0"/>
          </a:p>
          <a:p>
            <a:pPr lvl="1"/>
            <a:r>
              <a:rPr lang="ja-JP" altLang="en-US" dirty="0"/>
              <a:t>それぞれの見識に苦言を呈するのは，僭越というものですが，「現代化」を経て，算数教育やかけ算の指導がどのように変化し現在に至ったかの視点が加わっていればと感じました</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65</a:t>
            </a:fld>
            <a:endParaRPr kumimoji="1" lang="ja-JP" altLang="en-US"/>
          </a:p>
        </p:txBody>
      </p:sp>
      <p:sp>
        <p:nvSpPr>
          <p:cNvPr id="5" name="テキスト ボックス 4"/>
          <p:cNvSpPr txBox="1"/>
          <p:nvPr/>
        </p:nvSpPr>
        <p:spPr>
          <a:xfrm>
            <a:off x="626579" y="6284945"/>
            <a:ext cx="7032694" cy="430887"/>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http://d.hatena.ne.jp/takehikom/20150511/1431286280</a:t>
            </a:r>
          </a:p>
        </p:txBody>
      </p:sp>
    </p:spTree>
    <p:extLst>
      <p:ext uri="{BB962C8B-B14F-4D97-AF65-F5344CB8AC3E}">
        <p14:creationId xmlns:p14="http://schemas.microsoft.com/office/powerpoint/2010/main" val="514819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算数と数学は違うの</a:t>
            </a:r>
            <a:r>
              <a:rPr kumimoji="1" lang="en-US" altLang="ja-JP" dirty="0"/>
              <a:t>?</a:t>
            </a:r>
          </a:p>
          <a:p>
            <a:pPr lvl="1"/>
            <a:r>
              <a:rPr kumimoji="1" lang="ja-JP" altLang="en-US" dirty="0"/>
              <a:t>当然，関連はありますが，線引きもなされていると思っています</a:t>
            </a:r>
            <a:endParaRPr kumimoji="1" lang="en-US" altLang="ja-JP" dirty="0"/>
          </a:p>
          <a:p>
            <a:pPr lvl="1"/>
            <a:r>
              <a:rPr kumimoji="1" lang="ja-JP" altLang="en-US" dirty="0"/>
              <a:t>違いを知るきっかけとなった文献の一つに</a:t>
            </a:r>
            <a:br>
              <a:rPr kumimoji="1" lang="en-US" altLang="ja-JP" dirty="0"/>
            </a:br>
            <a:r>
              <a:rPr kumimoji="1" lang="en-US" altLang="ja-JP" dirty="0"/>
              <a:t>[</a:t>
            </a:r>
            <a:r>
              <a:rPr kumimoji="1" lang="ja-JP" altLang="en-US" dirty="0"/>
              <a:t>中島</a:t>
            </a:r>
            <a:r>
              <a:rPr kumimoji="1" lang="en-US" altLang="ja-JP" dirty="0"/>
              <a:t>1968]</a:t>
            </a:r>
            <a:r>
              <a:rPr kumimoji="1" lang="ja-JP" altLang="en-US" dirty="0"/>
              <a:t>があります。</a:t>
            </a:r>
            <a:r>
              <a:rPr lang="en-US" altLang="ja-JP" dirty="0"/>
              <a:t>[</a:t>
            </a:r>
            <a:r>
              <a:rPr lang="ja-JP" altLang="en-US" dirty="0"/>
              <a:t>蟹江</a:t>
            </a:r>
            <a:r>
              <a:rPr lang="en-US" altLang="ja-JP" dirty="0"/>
              <a:t>2009]</a:t>
            </a:r>
            <a:r>
              <a:rPr kumimoji="1" lang="ja-JP" altLang="en-US" dirty="0"/>
              <a:t>もおすすめです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66</a:t>
            </a:fld>
            <a:endParaRPr kumimoji="1" lang="ja-JP" altLang="en-US"/>
          </a:p>
        </p:txBody>
      </p:sp>
    </p:spTree>
    <p:extLst>
      <p:ext uri="{BB962C8B-B14F-4D97-AF65-F5344CB8AC3E}">
        <p14:creationId xmlns:p14="http://schemas.microsoft.com/office/powerpoint/2010/main" val="101487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かけ算順序の指導に，エビデンス（科学的根拠）はあるのですか</a:t>
            </a:r>
            <a:r>
              <a:rPr kumimoji="1" lang="en-US" altLang="ja-JP" dirty="0"/>
              <a:t>?</a:t>
            </a:r>
          </a:p>
          <a:p>
            <a:pPr lvl="1"/>
            <a:r>
              <a:rPr lang="ja-JP" altLang="en-US" dirty="0"/>
              <a:t>授業や指導の工夫，教科書や出題などの配慮によって，「</a:t>
            </a:r>
            <a:r>
              <a:rPr lang="en-US" altLang="ja-JP" dirty="0"/>
              <a:t>2</a:t>
            </a:r>
            <a:r>
              <a:rPr lang="ja-JP" altLang="en-US" dirty="0"/>
              <a:t>年生の導入時では，被乗数と乗数を明確に区別して扱っている」</a:t>
            </a:r>
            <a:r>
              <a:rPr lang="en-US" altLang="ja-JP" dirty="0"/>
              <a:t>[</a:t>
            </a:r>
            <a:r>
              <a:rPr lang="ja-JP" altLang="en-US" dirty="0"/>
              <a:t>布川</a:t>
            </a:r>
            <a:r>
              <a:rPr lang="en-US" altLang="ja-JP" dirty="0"/>
              <a:t>2010]</a:t>
            </a:r>
            <a:r>
              <a:rPr lang="ja-JP" altLang="en-US" dirty="0"/>
              <a:t>が確立しています。海外文献でも，交換法則を認めた上で，</a:t>
            </a:r>
            <a:r>
              <a:rPr lang="en-US" altLang="ja-JP" dirty="0" err="1"/>
              <a:t>a×b</a:t>
            </a:r>
            <a:r>
              <a:rPr lang="ja-JP" altLang="en-US" dirty="0"/>
              <a:t>と</a:t>
            </a:r>
            <a:r>
              <a:rPr lang="en-US" altLang="ja-JP" dirty="0" err="1"/>
              <a:t>b×a</a:t>
            </a:r>
            <a:r>
              <a:rPr lang="ja-JP" altLang="en-US" dirty="0"/>
              <a:t>の違いを指摘しているのが主流です</a:t>
            </a:r>
            <a:endParaRPr lang="en-US" altLang="ja-JP" dirty="0"/>
          </a:p>
          <a:p>
            <a:pPr lvl="1"/>
            <a:r>
              <a:rPr lang="ja-JP" altLang="en-US" dirty="0"/>
              <a:t>この「通説」に反する側に，不適切であることをエビデンスとともに示す責任がある，と考えます</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67</a:t>
            </a:fld>
            <a:endParaRPr kumimoji="1" lang="ja-JP" altLang="en-US"/>
          </a:p>
        </p:txBody>
      </p:sp>
      <p:sp>
        <p:nvSpPr>
          <p:cNvPr id="7" name="テキスト ボックス 6"/>
          <p:cNvSpPr txBox="1"/>
          <p:nvPr/>
        </p:nvSpPr>
        <p:spPr>
          <a:xfrm>
            <a:off x="626579" y="5950848"/>
            <a:ext cx="7032694"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http://d.hatena.ne.jp/takehikom/20130324/1364071092</a:t>
            </a:r>
          </a:p>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http://d.hatena.ne.jp/takehikom/20141120/1416430248</a:t>
            </a:r>
          </a:p>
        </p:txBody>
      </p:sp>
    </p:spTree>
    <p:extLst>
      <p:ext uri="{BB962C8B-B14F-4D97-AF65-F5344CB8AC3E}">
        <p14:creationId xmlns:p14="http://schemas.microsoft.com/office/powerpoint/2010/main" val="3526639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（前問のつづき）</a:t>
            </a:r>
            <a:endParaRPr kumimoji="1" lang="en-US" altLang="ja-JP" dirty="0"/>
          </a:p>
          <a:p>
            <a:pPr lvl="1"/>
            <a:r>
              <a:rPr lang="ja-JP" altLang="en-US" dirty="0"/>
              <a:t>なお，算数の教科書で「じゅんじ</a:t>
            </a:r>
            <a:r>
              <a:rPr lang="ja-JP" altLang="en-US" dirty="0" err="1"/>
              <a:t>ょを</a:t>
            </a:r>
            <a:r>
              <a:rPr lang="ja-JP" altLang="en-US" dirty="0"/>
              <a:t>かえてかけても，答えは同じ」は，結合法則の学習で用いられています</a:t>
            </a:r>
            <a:endParaRPr lang="en-US" altLang="ja-JP" dirty="0"/>
          </a:p>
          <a:p>
            <a:pPr lvl="1"/>
            <a:r>
              <a:rPr lang="ja-JP" altLang="en-US" dirty="0"/>
              <a:t>交換法則は「かけ算では，かけられる数とかける数を入れかえて計算しても，答えは同じ」と表され，「順序」は使用されません</a:t>
            </a:r>
            <a:endParaRPr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68</a:t>
            </a:fld>
            <a:endParaRPr kumimoji="1" lang="ja-JP" altLang="en-US"/>
          </a:p>
        </p:txBody>
      </p:sp>
      <p:sp>
        <p:nvSpPr>
          <p:cNvPr id="8" name="テキスト ボックス 7"/>
          <p:cNvSpPr txBox="1"/>
          <p:nvPr/>
        </p:nvSpPr>
        <p:spPr>
          <a:xfrm>
            <a:off x="626579" y="5950848"/>
            <a:ext cx="7032694" cy="769441"/>
          </a:xfrm>
          <a:prstGeom prst="rect">
            <a:avLst/>
          </a:prstGeom>
          <a:noFill/>
        </p:spPr>
        <p:txBody>
          <a:bodyPr wrap="none" rtlCol="0">
            <a:spAutoFit/>
          </a:bodyPr>
          <a:lstStyle/>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http://d.hatena.ne.jp/takehikom/20140705/1404486005</a:t>
            </a:r>
          </a:p>
          <a:p>
            <a:r>
              <a:rPr lang="en-US" altLang="ja-JP" sz="2200" dirty="0">
                <a:solidFill>
                  <a:prstClr val="black"/>
                </a:solidFill>
                <a:latin typeface="Arial Unicode MS" pitchFamily="50" charset="-128"/>
                <a:ea typeface="メイリオ" pitchFamily="50" charset="-128"/>
                <a:cs typeface="Arial Unicode MS" pitchFamily="50" charset="-128"/>
              </a:rPr>
              <a:t>http://d.hatena.ne.jp/takehikom/20130424/1366749623</a:t>
            </a:r>
          </a:p>
        </p:txBody>
      </p:sp>
    </p:spTree>
    <p:extLst>
      <p:ext uri="{BB962C8B-B14F-4D97-AF65-F5344CB8AC3E}">
        <p14:creationId xmlns:p14="http://schemas.microsoft.com/office/powerpoint/2010/main" val="3758414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中国の風船の絵、日本</a:t>
            </a:r>
            <a:br>
              <a:rPr kumimoji="1" lang="en-US" altLang="ja-JP" dirty="0"/>
            </a:br>
            <a:r>
              <a:rPr kumimoji="1" lang="ja-JP" altLang="en-US" dirty="0"/>
              <a:t>だったら</a:t>
            </a:r>
            <a:r>
              <a:rPr kumimoji="1" lang="en-US" altLang="ja-JP" dirty="0"/>
              <a:t>?</a:t>
            </a:r>
            <a:endParaRPr lang="en-US" altLang="ja-JP" dirty="0"/>
          </a:p>
          <a:p>
            <a:pPr lvl="1"/>
            <a:r>
              <a:rPr kumimoji="1" lang="en-US" altLang="ja-JP" dirty="0"/>
              <a:t>5</a:t>
            </a:r>
            <a:r>
              <a:rPr kumimoji="1" lang="ja-JP" altLang="en-US" dirty="0" err="1"/>
              <a:t>つずつ</a:t>
            </a:r>
            <a:r>
              <a:rPr kumimoji="1" lang="en-US" altLang="ja-JP" dirty="0"/>
              <a:t>3</a:t>
            </a:r>
            <a:r>
              <a:rPr kumimoji="1" lang="ja-JP" altLang="en-US" dirty="0"/>
              <a:t>束なので、</a:t>
            </a:r>
            <a:r>
              <a:rPr kumimoji="1" lang="en-US" altLang="ja-JP" dirty="0"/>
              <a:t>5+5+5</a:t>
            </a:r>
            <a:r>
              <a:rPr kumimoji="1" lang="ja-JP" altLang="en-US" dirty="0"/>
              <a:t>や</a:t>
            </a:r>
            <a:br>
              <a:rPr kumimoji="1" lang="en-US" altLang="ja-JP" dirty="0"/>
            </a:br>
            <a:r>
              <a:rPr kumimoji="1" lang="en-US" altLang="ja-JP" dirty="0"/>
              <a:t>5×3</a:t>
            </a:r>
            <a:r>
              <a:rPr kumimoji="1" lang="ja-JP" altLang="en-US" dirty="0"/>
              <a:t>が自然ですが、色に着目</a:t>
            </a:r>
            <a:br>
              <a:rPr kumimoji="1" lang="en-US" altLang="ja-JP" dirty="0"/>
            </a:br>
            <a:r>
              <a:rPr kumimoji="1" lang="ja-JP" altLang="en-US" dirty="0"/>
              <a:t>すると，</a:t>
            </a:r>
            <a:r>
              <a:rPr kumimoji="1" lang="en-US" altLang="ja-JP" dirty="0"/>
              <a:t>3+3+3+3+3</a:t>
            </a:r>
            <a:r>
              <a:rPr kumimoji="1" lang="ja-JP" altLang="en-US" dirty="0"/>
              <a:t>や</a:t>
            </a:r>
            <a:r>
              <a:rPr kumimoji="1" lang="en-US" altLang="ja-JP" dirty="0"/>
              <a:t>3×5</a:t>
            </a:r>
            <a:r>
              <a:rPr kumimoji="1" lang="ja-JP" altLang="en-US" dirty="0"/>
              <a:t>と</a:t>
            </a:r>
            <a:br>
              <a:rPr kumimoji="1" lang="en-US" altLang="ja-JP" dirty="0"/>
            </a:br>
            <a:r>
              <a:rPr kumimoji="1" lang="ja-JP" altLang="en-US" dirty="0"/>
              <a:t>書いても良さそうです</a:t>
            </a:r>
            <a:endParaRPr kumimoji="1" lang="en-US" altLang="ja-JP" dirty="0"/>
          </a:p>
          <a:p>
            <a:pPr lvl="1"/>
            <a:r>
              <a:rPr kumimoji="1" lang="ja-JP" altLang="en-US" dirty="0"/>
              <a:t>国内に類似例もあります。</a:t>
            </a:r>
            <a:br>
              <a:rPr kumimoji="1" lang="en-US" altLang="ja-JP" dirty="0"/>
            </a:br>
            <a:r>
              <a:rPr lang="ja-JP" altLang="en-US" dirty="0"/>
              <a:t>「次のような場面を考えてくる</a:t>
            </a:r>
            <a:br>
              <a:rPr lang="en-US" altLang="ja-JP" dirty="0"/>
            </a:br>
            <a:r>
              <a:rPr lang="ja-JP" altLang="en-US" dirty="0"/>
              <a:t>子がいる」とのこと。ふしぎな</a:t>
            </a:r>
            <a:br>
              <a:rPr lang="en-US" altLang="ja-JP" dirty="0"/>
            </a:br>
            <a:r>
              <a:rPr lang="ja-JP" altLang="en-US" dirty="0"/>
              <a:t>木ですね</a:t>
            </a:r>
            <a:endParaRPr kumimoji="1" lang="ja-JP" altLang="en-US"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69</a:t>
            </a:fld>
            <a:endParaRPr kumimoji="1" lang="ja-JP" altLang="en-US"/>
          </a:p>
        </p:txBody>
      </p:sp>
      <p:pic>
        <p:nvPicPr>
          <p:cNvPr id="5" name="図 4"/>
          <p:cNvPicPr>
            <a:picLocks noChangeAspect="1"/>
          </p:cNvPicPr>
          <p:nvPr/>
        </p:nvPicPr>
        <p:blipFill>
          <a:blip r:embed="rId3"/>
          <a:stretch>
            <a:fillRect/>
          </a:stretch>
        </p:blipFill>
        <p:spPr>
          <a:xfrm>
            <a:off x="5977105" y="4001294"/>
            <a:ext cx="2419842" cy="2089002"/>
          </a:xfrm>
          <a:prstGeom prst="rect">
            <a:avLst/>
          </a:prstGeom>
        </p:spPr>
      </p:pic>
      <p:sp>
        <p:nvSpPr>
          <p:cNvPr id="6" name="テキスト ボックス 5"/>
          <p:cNvSpPr txBox="1"/>
          <p:nvPr/>
        </p:nvSpPr>
        <p:spPr>
          <a:xfrm>
            <a:off x="6066367" y="6070996"/>
            <a:ext cx="2241318" cy="430887"/>
          </a:xfrm>
          <a:prstGeom prst="rect">
            <a:avLst/>
          </a:prstGeom>
          <a:noFill/>
        </p:spPr>
        <p:txBody>
          <a:bodyPr wrap="none" rtlCol="0">
            <a:spAutoFit/>
          </a:bodyPr>
          <a:lstStyle/>
          <a:p>
            <a:pPr algn="ctr"/>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筑波</a:t>
            </a:r>
            <a:r>
              <a:rPr lang="en-US" altLang="ja-JP" sz="2200" dirty="0">
                <a:latin typeface="Arial Unicode MS" panose="020B0604020202020204" pitchFamily="50" charset="-128"/>
                <a:ea typeface="ＭＳ ゴシック" panose="020B0609070205080204" pitchFamily="49" charset="-128"/>
              </a:rPr>
              <a:t>2003, p.49]</a:t>
            </a:r>
          </a:p>
        </p:txBody>
      </p:sp>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977105" y="1442866"/>
            <a:ext cx="2437910" cy="2418348"/>
          </a:xfrm>
          <a:prstGeom prst="rect">
            <a:avLst/>
          </a:prstGeom>
          <a:ln w="1905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428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(2/7)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ja-JP" altLang="en-US" dirty="0"/>
              <a:t>まず</a:t>
            </a:r>
            <a:r>
              <a:rPr lang="en-US" altLang="ja-JP" dirty="0"/>
              <a:t>1</a:t>
            </a:r>
            <a:r>
              <a:rPr lang="ja-JP" altLang="en-US" dirty="0"/>
              <a:t>個</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37205715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中国の件，何か都合悪いの</a:t>
            </a:r>
            <a:r>
              <a:rPr kumimoji="1" lang="en-US" altLang="ja-JP" dirty="0"/>
              <a:t>?</a:t>
            </a:r>
          </a:p>
          <a:p>
            <a:pPr lvl="1"/>
            <a:r>
              <a:rPr kumimoji="1" lang="ja-JP" altLang="en-US" dirty="0"/>
              <a:t>以下の点を考慮せず，日本の算数教育で「どっちでもいい」を採用するのは性急であると考えます</a:t>
            </a:r>
            <a:endParaRPr kumimoji="1" lang="en-US" altLang="ja-JP" dirty="0"/>
          </a:p>
          <a:p>
            <a:pPr lvl="2"/>
            <a:r>
              <a:rPr kumimoji="1" lang="ja-JP" altLang="en-US" dirty="0"/>
              <a:t>被乗数，乗数ではなく「因数」を用いるかけ算の意味づけは，</a:t>
            </a:r>
            <a:r>
              <a:rPr lang="en-US" altLang="ja-JP" dirty="0"/>
              <a:t>SMSG</a:t>
            </a:r>
            <a:r>
              <a:rPr lang="ja-JP" altLang="en-US" dirty="0"/>
              <a:t>が</a:t>
            </a:r>
            <a:r>
              <a:rPr lang="en-US" altLang="ja-JP" dirty="0"/>
              <a:t>1960</a:t>
            </a:r>
            <a:r>
              <a:rPr lang="ja-JP" altLang="en-US" dirty="0"/>
              <a:t>年代に普及を促し，その後「現代化」とともに破綻していること</a:t>
            </a:r>
            <a:endParaRPr lang="en-US" altLang="ja-JP" dirty="0"/>
          </a:p>
          <a:p>
            <a:pPr lvl="2"/>
            <a:r>
              <a:rPr lang="ja-JP" altLang="en-US" dirty="0"/>
              <a:t>「量の扱いではやはり不具合があって」について，原因と解決策が見出されていないこと</a:t>
            </a:r>
            <a:endParaRPr lang="en-US" altLang="ja-JP" dirty="0"/>
          </a:p>
          <a:p>
            <a:pPr lvl="1"/>
            <a:r>
              <a:rPr lang="ja-JP" altLang="en-US" dirty="0"/>
              <a:t>「量の扱い」についてのヒント</a:t>
            </a:r>
            <a:r>
              <a:rPr lang="en-US" altLang="ja-JP" dirty="0"/>
              <a:t>[</a:t>
            </a:r>
            <a:r>
              <a:rPr lang="en-US" altLang="ja-JP" dirty="0" err="1"/>
              <a:t>Vergnaud</a:t>
            </a:r>
            <a:r>
              <a:rPr lang="en-US" altLang="ja-JP" dirty="0"/>
              <a:t> 1983]</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70</a:t>
            </a:fld>
            <a:endParaRPr kumimoji="1" lang="ja-JP" altLang="en-US"/>
          </a:p>
        </p:txBody>
      </p:sp>
      <p:grpSp>
        <p:nvGrpSpPr>
          <p:cNvPr id="8" name="グループ化 7"/>
          <p:cNvGrpSpPr/>
          <p:nvPr/>
        </p:nvGrpSpPr>
        <p:grpSpPr>
          <a:xfrm>
            <a:off x="1615609" y="5021336"/>
            <a:ext cx="6132894" cy="728409"/>
            <a:chOff x="1447167" y="5273999"/>
            <a:chExt cx="6132894" cy="728409"/>
          </a:xfrm>
        </p:grpSpPr>
        <p:sp>
          <p:nvSpPr>
            <p:cNvPr id="5" name="角丸四角形吹き出し 6"/>
            <p:cNvSpPr/>
            <p:nvPr/>
          </p:nvSpPr>
          <p:spPr>
            <a:xfrm>
              <a:off x="1447167" y="5273999"/>
              <a:ext cx="6132894" cy="728409"/>
            </a:xfrm>
            <a:prstGeom prst="wedgeRoundRectCallout">
              <a:avLst>
                <a:gd name="adj1" fmla="val -33820"/>
                <a:gd name="adj2" fmla="val 83035"/>
                <a:gd name="adj3" fmla="val 16667"/>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90000"/>
                </a:lnSpc>
                <a:spcBef>
                  <a:spcPts val="500"/>
                </a:spcBef>
                <a:buSzPct val="75000"/>
              </a:pPr>
              <a:endParaRPr lang="ja-JP" altLang="en-US" sz="1400" dirty="0"/>
            </a:p>
          </p:txBody>
        </p:sp>
        <p:sp>
          <p:nvSpPr>
            <p:cNvPr id="6" name="テキスト ボックス 5"/>
            <p:cNvSpPr txBox="1"/>
            <p:nvPr/>
          </p:nvSpPr>
          <p:spPr>
            <a:xfrm>
              <a:off x="1470954" y="5284260"/>
              <a:ext cx="6085320" cy="707886"/>
            </a:xfrm>
            <a:prstGeom prst="rect">
              <a:avLst/>
            </a:prstGeom>
            <a:noFill/>
          </p:spPr>
          <p:txBody>
            <a:bodyPr wrap="none" rtlCol="0">
              <a:spAutoFit/>
            </a:bodyPr>
            <a:lstStyle/>
            <a:p>
              <a:r>
                <a:rPr lang="en-US" altLang="ja-JP" sz="2000" dirty="0">
                  <a:latin typeface="Arial Unicode MS" panose="020B0604020202020204" pitchFamily="50" charset="-128"/>
                  <a:ea typeface="ＭＳ ゴシック" panose="020B0609070205080204" pitchFamily="49" charset="-128"/>
                </a:rPr>
                <a:t>4×15</a:t>
              </a:r>
              <a:r>
                <a:rPr lang="ja-JP" altLang="en-US" sz="2000" dirty="0">
                  <a:latin typeface="Arial Unicode MS" panose="020B0604020202020204" pitchFamily="50" charset="-128"/>
                  <a:ea typeface="ＭＳ ゴシック" panose="020B0609070205080204" pitchFamily="49" charset="-128"/>
                </a:rPr>
                <a:t>と</a:t>
              </a:r>
              <a:r>
                <a:rPr lang="en-US" altLang="ja-JP" sz="2000" dirty="0">
                  <a:latin typeface="Arial Unicode MS" panose="020B0604020202020204" pitchFamily="50" charset="-128"/>
                  <a:ea typeface="ＭＳ ゴシック" panose="020B0609070205080204" pitchFamily="49" charset="-128"/>
                </a:rPr>
                <a:t>15×4</a:t>
              </a:r>
              <a:r>
                <a:rPr lang="ja-JP" altLang="en-US" sz="2000" dirty="0">
                  <a:latin typeface="Arial Unicode MS" panose="020B0604020202020204" pitchFamily="50" charset="-128"/>
                  <a:ea typeface="ＭＳ ゴシック" panose="020B0609070205080204" pitchFamily="49" charset="-128"/>
                </a:rPr>
                <a:t>は等しいけれども，</a:t>
              </a:r>
              <a:r>
                <a:rPr lang="en-US" altLang="ja-JP" sz="2000" dirty="0">
                  <a:latin typeface="Arial Unicode MS" panose="020B0604020202020204" pitchFamily="50" charset="-128"/>
                  <a:ea typeface="ＭＳ ゴシック" panose="020B0609070205080204" pitchFamily="49" charset="-128"/>
                </a:rPr>
                <a:t>4</a:t>
              </a:r>
              <a:r>
                <a:rPr lang="ja-JP" altLang="en-US" sz="2000" dirty="0">
                  <a:latin typeface="Arial Unicode MS" panose="020B0604020202020204" pitchFamily="50" charset="-128"/>
                  <a:ea typeface="ＭＳ ゴシック" panose="020B0609070205080204" pitchFamily="49" charset="-128"/>
                </a:rPr>
                <a:t>個</a:t>
              </a:r>
              <a:r>
                <a:rPr lang="en-US" altLang="ja-JP" sz="2000" dirty="0">
                  <a:latin typeface="Arial Unicode MS" panose="020B0604020202020204" pitchFamily="50" charset="-128"/>
                  <a:ea typeface="ＭＳ ゴシック" panose="020B0609070205080204" pitchFamily="49" charset="-128"/>
                </a:rPr>
                <a:t>×15</a:t>
              </a:r>
              <a:r>
                <a:rPr lang="ja-JP" altLang="en-US" sz="2000" dirty="0">
                  <a:latin typeface="Arial Unicode MS" panose="020B0604020202020204" pitchFamily="50" charset="-128"/>
                  <a:ea typeface="ＭＳ ゴシック" panose="020B0609070205080204" pitchFamily="49" charset="-128"/>
                </a:rPr>
                <a:t>セントに</a:t>
              </a:r>
              <a:endParaRPr lang="en-US" altLang="ja-JP" sz="2000" dirty="0">
                <a:latin typeface="Arial Unicode MS" panose="020B0604020202020204" pitchFamily="50" charset="-128"/>
                <a:ea typeface="ＭＳ ゴシック" panose="020B0609070205080204" pitchFamily="49" charset="-128"/>
              </a:endParaRPr>
            </a:p>
            <a:p>
              <a:r>
                <a:rPr lang="ja-JP" altLang="en-US" sz="2000" dirty="0">
                  <a:latin typeface="Arial Unicode MS" panose="020B0604020202020204" pitchFamily="50" charset="-128"/>
                  <a:ea typeface="ＭＳ ゴシック" panose="020B0609070205080204" pitchFamily="49" charset="-128"/>
                </a:rPr>
                <a:t>よって</a:t>
              </a:r>
              <a:r>
                <a:rPr lang="en-US" altLang="ja-JP" sz="2000" dirty="0">
                  <a:latin typeface="Arial Unicode MS" panose="020B0604020202020204" pitchFamily="50" charset="-128"/>
                  <a:ea typeface="ＭＳ ゴシック" panose="020B0609070205080204" pitchFamily="49" charset="-128"/>
                </a:rPr>
                <a:t>60</a:t>
              </a:r>
              <a:r>
                <a:rPr lang="ja-JP" altLang="en-US" sz="2000" dirty="0">
                  <a:latin typeface="Arial Unicode MS" panose="020B0604020202020204" pitchFamily="50" charset="-128"/>
                  <a:ea typeface="ＭＳ ゴシック" panose="020B0609070205080204" pitchFamily="49" charset="-128"/>
                </a:rPr>
                <a:t>セントが得られ</a:t>
              </a:r>
              <a:r>
                <a:rPr lang="en-US" altLang="ja-JP" sz="2000" dirty="0">
                  <a:latin typeface="Arial Unicode MS" panose="020B0604020202020204" pitchFamily="50" charset="-128"/>
                  <a:ea typeface="ＭＳ ゴシック" panose="020B0609070205080204" pitchFamily="49" charset="-128"/>
                </a:rPr>
                <a:t>60</a:t>
              </a:r>
              <a:r>
                <a:rPr lang="ja-JP" altLang="en-US" sz="2000" dirty="0">
                  <a:latin typeface="Arial Unicode MS" panose="020B0604020202020204" pitchFamily="50" charset="-128"/>
                  <a:ea typeface="ＭＳ ゴシック" panose="020B0609070205080204" pitchFamily="49" charset="-128"/>
                </a:rPr>
                <a:t>個ではないのはなぜか？</a:t>
              </a:r>
              <a:endParaRPr kumimoji="1" lang="ja-JP" altLang="en-US" sz="2000" dirty="0">
                <a:latin typeface="Arial Unicode MS" panose="020B0604020202020204" pitchFamily="50" charset="-128"/>
                <a:ea typeface="ＭＳ ゴシック" panose="020B0609070205080204" pitchFamily="49" charset="-128"/>
              </a:endParaRPr>
            </a:p>
          </p:txBody>
        </p:sp>
      </p:grpSp>
    </p:spTree>
    <p:extLst>
      <p:ext uri="{BB962C8B-B14F-4D97-AF65-F5344CB8AC3E}">
        <p14:creationId xmlns:p14="http://schemas.microsoft.com/office/powerpoint/2010/main" val="1486624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lang="ja-JP" altLang="en-US" dirty="0"/>
              <a:t>「じゃあティファニーさん，</a:t>
            </a:r>
            <a:r>
              <a:rPr lang="en-US" altLang="ja-JP" dirty="0"/>
              <a:t>2</a:t>
            </a:r>
            <a:r>
              <a:rPr lang="ja-JP" altLang="en-US" dirty="0" err="1"/>
              <a:t>つの</a:t>
            </a:r>
            <a:r>
              <a:rPr lang="ja-JP" altLang="en-US" dirty="0"/>
              <a:t>式は</a:t>
            </a:r>
            <a:br>
              <a:rPr lang="ja-JP" altLang="en-US" dirty="0"/>
            </a:br>
            <a:r>
              <a:rPr lang="ja-JP" altLang="en-US" dirty="0"/>
              <a:t>異なる場面を表すのに使えないっていうの</a:t>
            </a:r>
            <a:r>
              <a:rPr lang="en-US" altLang="ja-JP" dirty="0"/>
              <a:t>?</a:t>
            </a:r>
            <a:r>
              <a:rPr kumimoji="1" lang="ja-JP" altLang="en-US" dirty="0"/>
              <a:t>」って、どういうこと</a:t>
            </a:r>
            <a:r>
              <a:rPr kumimoji="1" lang="en-US" altLang="ja-JP" dirty="0"/>
              <a:t>?</a:t>
            </a:r>
          </a:p>
          <a:p>
            <a:pPr lvl="1"/>
            <a:r>
              <a:rPr kumimoji="1" lang="ja-JP" altLang="en-US" dirty="0"/>
              <a:t>式と場面との対応づけが、以下のようになります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71</a:t>
            </a:fld>
            <a:endParaRPr kumimoji="1" lang="ja-JP" altLang="en-US"/>
          </a:p>
        </p:txBody>
      </p:sp>
      <p:grpSp>
        <p:nvGrpSpPr>
          <p:cNvPr id="6" name="グループ化 5"/>
          <p:cNvGrpSpPr/>
          <p:nvPr/>
        </p:nvGrpSpPr>
        <p:grpSpPr>
          <a:xfrm>
            <a:off x="810487" y="4213934"/>
            <a:ext cx="2753592" cy="2087718"/>
            <a:chOff x="810487" y="4213934"/>
            <a:chExt cx="2753592" cy="2087718"/>
          </a:xfrm>
        </p:grpSpPr>
        <p:sp>
          <p:nvSpPr>
            <p:cNvPr id="5" name="正方形/長方形 4"/>
            <p:cNvSpPr/>
            <p:nvPr/>
          </p:nvSpPr>
          <p:spPr>
            <a:xfrm>
              <a:off x="810487" y="4213934"/>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2</a:t>
              </a:r>
              <a:r>
                <a:rPr kumimoji="1" lang="ja-JP" altLang="en-US" sz="2400" dirty="0">
                  <a:solidFill>
                    <a:schemeClr val="tx1"/>
                  </a:solidFill>
                </a:rPr>
                <a:t>個ずつ</a:t>
              </a:r>
              <a:r>
                <a:rPr kumimoji="1" lang="en-US" altLang="ja-JP" sz="2400" dirty="0">
                  <a:solidFill>
                    <a:schemeClr val="tx1"/>
                  </a:solidFill>
                </a:rPr>
                <a:t>3</a:t>
              </a:r>
              <a:r>
                <a:rPr kumimoji="1" lang="ja-JP" altLang="en-US" sz="2400" dirty="0">
                  <a:solidFill>
                    <a:schemeClr val="tx1"/>
                  </a:solidFill>
                </a:rPr>
                <a:t>枚の皿に</a:t>
              </a:r>
            </a:p>
          </p:txBody>
        </p:sp>
        <p:sp>
          <p:nvSpPr>
            <p:cNvPr id="7" name="正方形/長方形 6"/>
            <p:cNvSpPr/>
            <p:nvPr/>
          </p:nvSpPr>
          <p:spPr>
            <a:xfrm>
              <a:off x="810487" y="4752590"/>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3</a:t>
              </a:r>
              <a:r>
                <a:rPr kumimoji="1" lang="ja-JP" altLang="en-US" sz="2400" dirty="0">
                  <a:solidFill>
                    <a:schemeClr val="tx1"/>
                  </a:solidFill>
                </a:rPr>
                <a:t>枚の皿に</a:t>
              </a:r>
              <a:r>
                <a:rPr kumimoji="1" lang="en-US" altLang="ja-JP" sz="2400" dirty="0">
                  <a:solidFill>
                    <a:schemeClr val="tx1"/>
                  </a:solidFill>
                </a:rPr>
                <a:t>2</a:t>
              </a:r>
              <a:r>
                <a:rPr kumimoji="1" lang="ja-JP" altLang="en-US" sz="2400" dirty="0">
                  <a:solidFill>
                    <a:schemeClr val="tx1"/>
                  </a:solidFill>
                </a:rPr>
                <a:t>個ずつ</a:t>
              </a:r>
            </a:p>
          </p:txBody>
        </p:sp>
        <p:sp>
          <p:nvSpPr>
            <p:cNvPr id="9" name="正方形/長方形 8"/>
            <p:cNvSpPr/>
            <p:nvPr/>
          </p:nvSpPr>
          <p:spPr>
            <a:xfrm>
              <a:off x="810487" y="5298521"/>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3</a:t>
              </a:r>
              <a:r>
                <a:rPr kumimoji="1" lang="ja-JP" altLang="en-US" sz="2400" dirty="0">
                  <a:solidFill>
                    <a:schemeClr val="tx1"/>
                  </a:solidFill>
                </a:rPr>
                <a:t>個ずつ</a:t>
              </a:r>
              <a:r>
                <a:rPr lang="en-US" altLang="ja-JP" sz="2400" dirty="0">
                  <a:solidFill>
                    <a:schemeClr val="tx1"/>
                  </a:solidFill>
                </a:rPr>
                <a:t>2</a:t>
              </a:r>
              <a:r>
                <a:rPr kumimoji="1" lang="ja-JP" altLang="en-US" sz="2400" dirty="0">
                  <a:solidFill>
                    <a:schemeClr val="tx1"/>
                  </a:solidFill>
                </a:rPr>
                <a:t>枚の皿に</a:t>
              </a:r>
            </a:p>
          </p:txBody>
        </p:sp>
        <p:sp>
          <p:nvSpPr>
            <p:cNvPr id="10" name="正方形/長方形 9"/>
            <p:cNvSpPr/>
            <p:nvPr/>
          </p:nvSpPr>
          <p:spPr>
            <a:xfrm>
              <a:off x="810487" y="5844452"/>
              <a:ext cx="2753592" cy="457200"/>
            </a:xfrm>
            <a:prstGeom prst="rect">
              <a:avLst/>
            </a:prstGeom>
            <a:solidFill>
              <a:schemeClr val="accent1">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2</a:t>
              </a:r>
              <a:r>
                <a:rPr kumimoji="1" lang="ja-JP" altLang="en-US" sz="2400" dirty="0">
                  <a:solidFill>
                    <a:schemeClr val="tx1"/>
                  </a:solidFill>
                </a:rPr>
                <a:t>枚の皿に</a:t>
              </a:r>
              <a:r>
                <a:rPr kumimoji="1" lang="en-US" altLang="ja-JP" sz="2400" dirty="0">
                  <a:solidFill>
                    <a:schemeClr val="tx1"/>
                  </a:solidFill>
                </a:rPr>
                <a:t>3</a:t>
              </a:r>
              <a:r>
                <a:rPr kumimoji="1" lang="ja-JP" altLang="en-US" sz="2400" dirty="0">
                  <a:solidFill>
                    <a:schemeClr val="tx1"/>
                  </a:solidFill>
                </a:rPr>
                <a:t>個ずつ</a:t>
              </a:r>
            </a:p>
          </p:txBody>
        </p:sp>
      </p:grpSp>
      <p:grpSp>
        <p:nvGrpSpPr>
          <p:cNvPr id="27" name="グループ化 26"/>
          <p:cNvGrpSpPr/>
          <p:nvPr/>
        </p:nvGrpSpPr>
        <p:grpSpPr>
          <a:xfrm>
            <a:off x="6655372" y="3675278"/>
            <a:ext cx="1423555" cy="2619099"/>
            <a:chOff x="6686545" y="3675278"/>
            <a:chExt cx="1423555" cy="2619099"/>
          </a:xfrm>
        </p:grpSpPr>
        <p:sp>
          <p:nvSpPr>
            <p:cNvPr id="13" name="正方形/長方形 12"/>
            <p:cNvSpPr/>
            <p:nvPr/>
          </p:nvSpPr>
          <p:spPr>
            <a:xfrm>
              <a:off x="6686545" y="3675278"/>
              <a:ext cx="1423555" cy="457200"/>
            </a:xfrm>
            <a:prstGeom prst="rect">
              <a:avLst/>
            </a:prstGeom>
            <a:solidFill>
              <a:schemeClr val="accent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ティファニー</a:t>
              </a:r>
            </a:p>
          </p:txBody>
        </p:sp>
        <p:sp>
          <p:nvSpPr>
            <p:cNvPr id="14" name="正方形/長方形 13"/>
            <p:cNvSpPr/>
            <p:nvPr/>
          </p:nvSpPr>
          <p:spPr>
            <a:xfrm>
              <a:off x="6686545" y="4213934"/>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sp>
          <p:nvSpPr>
            <p:cNvPr id="15" name="正方形/長方形 14"/>
            <p:cNvSpPr/>
            <p:nvPr/>
          </p:nvSpPr>
          <p:spPr>
            <a:xfrm>
              <a:off x="6686545" y="4752590"/>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sp>
          <p:nvSpPr>
            <p:cNvPr id="16" name="正方形/長方形 15"/>
            <p:cNvSpPr/>
            <p:nvPr/>
          </p:nvSpPr>
          <p:spPr>
            <a:xfrm>
              <a:off x="6686545" y="5291246"/>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sp>
          <p:nvSpPr>
            <p:cNvPr id="17" name="正方形/長方形 16"/>
            <p:cNvSpPr/>
            <p:nvPr/>
          </p:nvSpPr>
          <p:spPr>
            <a:xfrm>
              <a:off x="6686545" y="5837177"/>
              <a:ext cx="1423555" cy="457200"/>
            </a:xfrm>
            <a:prstGeom prst="rect">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2×3</a:t>
              </a:r>
              <a:r>
                <a:rPr kumimoji="1" lang="ja-JP" altLang="en-US" sz="2000" dirty="0" err="1">
                  <a:solidFill>
                    <a:schemeClr val="tx1"/>
                  </a:solidFill>
                </a:rPr>
                <a:t>，</a:t>
              </a:r>
              <a:r>
                <a:rPr kumimoji="1" lang="en-US" altLang="ja-JP" sz="2000" dirty="0">
                  <a:solidFill>
                    <a:schemeClr val="tx1"/>
                  </a:solidFill>
                </a:rPr>
                <a:t>3×2</a:t>
              </a:r>
              <a:endParaRPr kumimoji="1" lang="ja-JP" altLang="en-US" sz="2000" dirty="0">
                <a:solidFill>
                  <a:schemeClr val="tx1"/>
                </a:solidFill>
              </a:endParaRPr>
            </a:p>
          </p:txBody>
        </p:sp>
      </p:grpSp>
      <p:grpSp>
        <p:nvGrpSpPr>
          <p:cNvPr id="26" name="グループ化 25"/>
          <p:cNvGrpSpPr/>
          <p:nvPr/>
        </p:nvGrpSpPr>
        <p:grpSpPr>
          <a:xfrm>
            <a:off x="5150422" y="3675278"/>
            <a:ext cx="1423555" cy="2619099"/>
            <a:chOff x="5171204" y="3675278"/>
            <a:chExt cx="1423555" cy="2619099"/>
          </a:xfrm>
        </p:grpSpPr>
        <p:sp>
          <p:nvSpPr>
            <p:cNvPr id="12" name="正方形/長方形 11"/>
            <p:cNvSpPr/>
            <p:nvPr/>
          </p:nvSpPr>
          <p:spPr>
            <a:xfrm>
              <a:off x="5171204" y="3675278"/>
              <a:ext cx="1423555" cy="457200"/>
            </a:xfrm>
            <a:prstGeom prst="rect">
              <a:avLst/>
            </a:prstGeom>
            <a:solidFill>
              <a:schemeClr val="accent4">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欧米など</a:t>
              </a:r>
            </a:p>
          </p:txBody>
        </p:sp>
        <p:sp>
          <p:nvSpPr>
            <p:cNvPr id="18" name="正方形/長方形 17"/>
            <p:cNvSpPr/>
            <p:nvPr/>
          </p:nvSpPr>
          <p:spPr>
            <a:xfrm>
              <a:off x="5171204" y="4213934"/>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3×2</a:t>
              </a:r>
              <a:endParaRPr kumimoji="1" lang="ja-JP" altLang="en-US" sz="2800" dirty="0">
                <a:solidFill>
                  <a:schemeClr val="tx1"/>
                </a:solidFill>
              </a:endParaRPr>
            </a:p>
          </p:txBody>
        </p:sp>
        <p:sp>
          <p:nvSpPr>
            <p:cNvPr id="19" name="正方形/長方形 18"/>
            <p:cNvSpPr/>
            <p:nvPr/>
          </p:nvSpPr>
          <p:spPr>
            <a:xfrm>
              <a:off x="5171204" y="4752590"/>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3</a:t>
              </a:r>
              <a:r>
                <a:rPr kumimoji="1" lang="en-US" altLang="ja-JP" sz="2800" dirty="0">
                  <a:solidFill>
                    <a:schemeClr val="tx1"/>
                  </a:solidFill>
                </a:rPr>
                <a:t>×2</a:t>
              </a:r>
              <a:endParaRPr kumimoji="1" lang="ja-JP" altLang="en-US" sz="2800" dirty="0">
                <a:solidFill>
                  <a:schemeClr val="tx1"/>
                </a:solidFill>
              </a:endParaRPr>
            </a:p>
          </p:txBody>
        </p:sp>
        <p:sp>
          <p:nvSpPr>
            <p:cNvPr id="20" name="正方形/長方形 19"/>
            <p:cNvSpPr/>
            <p:nvPr/>
          </p:nvSpPr>
          <p:spPr>
            <a:xfrm>
              <a:off x="5171204" y="5291246"/>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2×3</a:t>
              </a:r>
              <a:endParaRPr kumimoji="1" lang="ja-JP" altLang="en-US" sz="2800" dirty="0">
                <a:solidFill>
                  <a:schemeClr val="tx1"/>
                </a:solidFill>
              </a:endParaRPr>
            </a:p>
          </p:txBody>
        </p:sp>
        <p:sp>
          <p:nvSpPr>
            <p:cNvPr id="21" name="正方形/長方形 20"/>
            <p:cNvSpPr/>
            <p:nvPr/>
          </p:nvSpPr>
          <p:spPr>
            <a:xfrm>
              <a:off x="5171204" y="5837177"/>
              <a:ext cx="1423555" cy="457200"/>
            </a:xfrm>
            <a:prstGeom prst="rect">
              <a:avLst/>
            </a:prstGeom>
            <a:solidFill>
              <a:schemeClr val="accent4">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2</a:t>
              </a:r>
              <a:r>
                <a:rPr kumimoji="1" lang="en-US" altLang="ja-JP" sz="2800" dirty="0">
                  <a:solidFill>
                    <a:schemeClr val="tx1"/>
                  </a:solidFill>
                </a:rPr>
                <a:t>×3</a:t>
              </a:r>
              <a:endParaRPr kumimoji="1" lang="ja-JP" altLang="en-US" sz="2800" dirty="0">
                <a:solidFill>
                  <a:schemeClr val="tx1"/>
                </a:solidFill>
              </a:endParaRPr>
            </a:p>
          </p:txBody>
        </p:sp>
      </p:grpSp>
      <p:grpSp>
        <p:nvGrpSpPr>
          <p:cNvPr id="8" name="グループ化 7"/>
          <p:cNvGrpSpPr/>
          <p:nvPr/>
        </p:nvGrpSpPr>
        <p:grpSpPr>
          <a:xfrm>
            <a:off x="3645473" y="3675278"/>
            <a:ext cx="1423555" cy="2619099"/>
            <a:chOff x="3655864" y="3675278"/>
            <a:chExt cx="1423555" cy="2619099"/>
          </a:xfrm>
        </p:grpSpPr>
        <p:sp>
          <p:nvSpPr>
            <p:cNvPr id="11" name="正方形/長方形 10"/>
            <p:cNvSpPr/>
            <p:nvPr/>
          </p:nvSpPr>
          <p:spPr>
            <a:xfrm>
              <a:off x="3655864" y="3675278"/>
              <a:ext cx="1423555" cy="457200"/>
            </a:xfrm>
            <a:prstGeom prst="rect">
              <a:avLst/>
            </a:prstGeom>
            <a:solidFill>
              <a:schemeClr val="accent6">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日韓台など</a:t>
              </a:r>
            </a:p>
          </p:txBody>
        </p:sp>
        <p:sp>
          <p:nvSpPr>
            <p:cNvPr id="22" name="正方形/長方形 21"/>
            <p:cNvSpPr/>
            <p:nvPr/>
          </p:nvSpPr>
          <p:spPr>
            <a:xfrm>
              <a:off x="3655864" y="4213934"/>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2×3</a:t>
              </a:r>
              <a:endParaRPr kumimoji="1" lang="ja-JP" altLang="en-US" sz="2800" dirty="0">
                <a:solidFill>
                  <a:schemeClr val="tx1"/>
                </a:solidFill>
              </a:endParaRPr>
            </a:p>
          </p:txBody>
        </p:sp>
        <p:sp>
          <p:nvSpPr>
            <p:cNvPr id="23" name="正方形/長方形 22"/>
            <p:cNvSpPr/>
            <p:nvPr/>
          </p:nvSpPr>
          <p:spPr>
            <a:xfrm>
              <a:off x="3655864" y="4752590"/>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2</a:t>
              </a:r>
              <a:r>
                <a:rPr kumimoji="1" lang="en-US" altLang="ja-JP" sz="2800" dirty="0">
                  <a:solidFill>
                    <a:schemeClr val="tx1"/>
                  </a:solidFill>
                </a:rPr>
                <a:t>×3</a:t>
              </a:r>
              <a:endParaRPr kumimoji="1" lang="ja-JP" altLang="en-US" sz="2800" dirty="0">
                <a:solidFill>
                  <a:schemeClr val="tx1"/>
                </a:solidFill>
              </a:endParaRPr>
            </a:p>
          </p:txBody>
        </p:sp>
        <p:sp>
          <p:nvSpPr>
            <p:cNvPr id="24" name="正方形/長方形 23"/>
            <p:cNvSpPr/>
            <p:nvPr/>
          </p:nvSpPr>
          <p:spPr>
            <a:xfrm>
              <a:off x="3655864" y="5291246"/>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3×2</a:t>
              </a:r>
              <a:endParaRPr kumimoji="1" lang="ja-JP" altLang="en-US" sz="2800" dirty="0">
                <a:solidFill>
                  <a:schemeClr val="tx1"/>
                </a:solidFill>
              </a:endParaRPr>
            </a:p>
          </p:txBody>
        </p:sp>
        <p:sp>
          <p:nvSpPr>
            <p:cNvPr id="25" name="正方形/長方形 24"/>
            <p:cNvSpPr/>
            <p:nvPr/>
          </p:nvSpPr>
          <p:spPr>
            <a:xfrm>
              <a:off x="3655864" y="5837177"/>
              <a:ext cx="1423555" cy="457200"/>
            </a:xfrm>
            <a:prstGeom prst="rect">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3</a:t>
              </a:r>
              <a:r>
                <a:rPr kumimoji="1" lang="en-US" altLang="ja-JP" sz="2800" dirty="0">
                  <a:solidFill>
                    <a:schemeClr val="tx1"/>
                  </a:solidFill>
                </a:rPr>
                <a:t>×2</a:t>
              </a:r>
              <a:endParaRPr kumimoji="1" lang="ja-JP" altLang="en-US" sz="2800" dirty="0">
                <a:solidFill>
                  <a:schemeClr val="tx1"/>
                </a:solidFill>
              </a:endParaRPr>
            </a:p>
          </p:txBody>
        </p:sp>
      </p:grpSp>
    </p:spTree>
    <p:extLst>
      <p:ext uri="{BB962C8B-B14F-4D97-AF65-F5344CB8AC3E}">
        <p14:creationId xmlns:p14="http://schemas.microsoft.com/office/powerpoint/2010/main" val="22960916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出典はあなたの都合で選んだ</a:t>
            </a:r>
            <a:r>
              <a:rPr kumimoji="1" lang="en-US" altLang="ja-JP" dirty="0"/>
              <a:t>?</a:t>
            </a:r>
          </a:p>
          <a:p>
            <a:pPr lvl="1"/>
            <a:r>
              <a:rPr kumimoji="1" lang="ja-JP" altLang="en-US" dirty="0"/>
              <a:t>まあそうなのですが，根拠を示すとともに，関心のある人がアクセスしやすい情報源を積極的に採用しました</a:t>
            </a:r>
            <a:endParaRPr lang="en-US" altLang="ja-JP" dirty="0"/>
          </a:p>
          <a:p>
            <a:pPr lvl="1"/>
            <a:r>
              <a:rPr kumimoji="1" lang="en-US" altLang="ja-JP" dirty="0"/>
              <a:t>Google</a:t>
            </a:r>
            <a:r>
              <a:rPr kumimoji="1" lang="ja-JP" altLang="en-US" dirty="0"/>
              <a:t>ブックス，国立国会図書館デジタルコレクション，</a:t>
            </a:r>
            <a:r>
              <a:rPr lang="en-US" altLang="ja-JP" dirty="0" err="1"/>
              <a:t>HathiTrust</a:t>
            </a:r>
            <a:r>
              <a:rPr lang="ja-JP" altLang="en-US" dirty="0" err="1"/>
              <a:t>，</a:t>
            </a:r>
            <a:r>
              <a:rPr lang="en-US" altLang="ja-JP" dirty="0"/>
              <a:t>Internet Archive</a:t>
            </a:r>
            <a:r>
              <a:rPr lang="ja-JP" altLang="en-US" dirty="0"/>
              <a:t>などで</a:t>
            </a:r>
            <a:r>
              <a:rPr kumimoji="1" lang="ja-JP" altLang="en-US" dirty="0"/>
              <a:t>読める文章が「かけ算の順序」に示唆を与えてくれるのには，感慨深いものがあります</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72</a:t>
            </a:fld>
            <a:endParaRPr kumimoji="1" lang="ja-JP" altLang="en-US"/>
          </a:p>
        </p:txBody>
      </p:sp>
    </p:spTree>
    <p:extLst>
      <p:ext uri="{BB962C8B-B14F-4D97-AF65-F5344CB8AC3E}">
        <p14:creationId xmlns:p14="http://schemas.microsoft.com/office/powerpoint/2010/main" val="3684679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これからの算数はどうなるの</a:t>
            </a:r>
            <a:r>
              <a:rPr kumimoji="1" lang="en-US" altLang="ja-JP" dirty="0"/>
              <a:t>?</a:t>
            </a:r>
          </a:p>
          <a:p>
            <a:pPr lvl="1"/>
            <a:r>
              <a:rPr kumimoji="1" lang="ja-JP" altLang="en-US" dirty="0"/>
              <a:t>みかんの問題を含む</a:t>
            </a:r>
            <a:r>
              <a:rPr lang="ja-JP" altLang="en-US" dirty="0"/>
              <a:t>啓林館教科書</a:t>
            </a:r>
            <a:r>
              <a:rPr kumimoji="1" lang="ja-JP" altLang="en-US" dirty="0"/>
              <a:t>は，平成</a:t>
            </a:r>
            <a:r>
              <a:rPr kumimoji="1" lang="en-US" altLang="ja-JP" dirty="0"/>
              <a:t>30</a:t>
            </a:r>
            <a:r>
              <a:rPr kumimoji="1" lang="ja-JP" altLang="en-US" dirty="0"/>
              <a:t>年度</a:t>
            </a:r>
            <a:br>
              <a:rPr kumimoji="1" lang="en-US" altLang="ja-JP" dirty="0"/>
            </a:br>
            <a:r>
              <a:rPr kumimoji="1" lang="ja-JP" altLang="en-US" dirty="0" err="1"/>
              <a:t>まで</a:t>
            </a:r>
            <a:r>
              <a:rPr kumimoji="1" lang="ja-JP" altLang="en-US" dirty="0"/>
              <a:t>使われますし，同じタイプのかけ算の文章題は</a:t>
            </a:r>
            <a:br>
              <a:rPr kumimoji="1" lang="en-US" altLang="ja-JP" dirty="0"/>
            </a:br>
            <a:r>
              <a:rPr kumimoji="1" lang="en-US" altLang="ja-JP" dirty="0"/>
              <a:t>6</a:t>
            </a:r>
            <a:r>
              <a:rPr kumimoji="1" lang="ja-JP" altLang="en-US" dirty="0"/>
              <a:t>社すべてに出現していますので，批判するなら</a:t>
            </a:r>
            <a:br>
              <a:rPr kumimoji="1" lang="en-US" altLang="ja-JP" dirty="0"/>
            </a:br>
            <a:r>
              <a:rPr kumimoji="1" lang="ja-JP" altLang="en-US" dirty="0"/>
              <a:t>その整理から始めるのはいかがでしょうか</a:t>
            </a:r>
            <a:endParaRPr kumimoji="1" lang="en-US" altLang="ja-JP" dirty="0"/>
          </a:p>
          <a:p>
            <a:pPr lvl="1"/>
            <a:r>
              <a:rPr kumimoji="1" lang="ja-JP" altLang="en-US" dirty="0"/>
              <a:t>学習指導要領の改訂に関しては，解説に載っている「ひもを</a:t>
            </a:r>
            <a:r>
              <a:rPr kumimoji="1" lang="en-US" altLang="ja-JP" dirty="0"/>
              <a:t>4</a:t>
            </a:r>
            <a:r>
              <a:rPr kumimoji="1" lang="ja-JP" altLang="en-US" dirty="0"/>
              <a:t>等分した一つ分を測ったら</a:t>
            </a:r>
            <a:r>
              <a:rPr kumimoji="1" lang="en-US" altLang="ja-JP" dirty="0"/>
              <a:t>9cm</a:t>
            </a:r>
            <a:r>
              <a:rPr kumimoji="1" lang="ja-JP" altLang="en-US" dirty="0"/>
              <a:t>あった。はじめの</a:t>
            </a:r>
            <a:r>
              <a:rPr kumimoji="1" lang="ja-JP" altLang="en-US" dirty="0" err="1"/>
              <a:t>ひ</a:t>
            </a:r>
            <a:r>
              <a:rPr kumimoji="1" lang="ja-JP" altLang="en-US" dirty="0"/>
              <a:t>もの長さは何</a:t>
            </a:r>
            <a:r>
              <a:rPr kumimoji="1" lang="en-US" altLang="ja-JP" dirty="0"/>
              <a:t>cm</a:t>
            </a:r>
            <a:r>
              <a:rPr kumimoji="1" lang="ja-JP" altLang="en-US" dirty="0"/>
              <a:t>か」は今後どうなるかが気になっています</a:t>
            </a:r>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73</a:t>
            </a:fld>
            <a:endParaRPr kumimoji="1" lang="ja-JP" altLang="en-US"/>
          </a:p>
        </p:txBody>
      </p:sp>
      <p:sp>
        <p:nvSpPr>
          <p:cNvPr id="5" name="テキスト ボックス 4"/>
          <p:cNvSpPr txBox="1"/>
          <p:nvPr/>
        </p:nvSpPr>
        <p:spPr>
          <a:xfrm>
            <a:off x="626579" y="6284945"/>
            <a:ext cx="7032694"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http://d.hatena.ne.jp/takehikom/20140131/1391118525</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9639830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Q&amp;A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以前のスライドとの違いは</a:t>
            </a:r>
            <a:r>
              <a:rPr kumimoji="1" lang="en-US" altLang="ja-JP" dirty="0"/>
              <a:t>?</a:t>
            </a:r>
          </a:p>
          <a:p>
            <a:pPr lvl="1"/>
            <a:r>
              <a:rPr kumimoji="1" lang="ja-JP" altLang="en-US" dirty="0"/>
              <a:t>趣旨の変更は，ありません</a:t>
            </a:r>
            <a:endParaRPr kumimoji="1" lang="en-US" altLang="ja-JP" dirty="0"/>
          </a:p>
          <a:p>
            <a:pPr lvl="1"/>
            <a:r>
              <a:rPr lang="en-US" altLang="ja-JP" dirty="0"/>
              <a:t>URL</a:t>
            </a:r>
            <a:r>
              <a:rPr lang="ja-JP" altLang="en-US" dirty="0"/>
              <a:t>更新（近デジから国デジへ），</a:t>
            </a:r>
            <a:r>
              <a:rPr lang="en-US" altLang="ja-JP" dirty="0"/>
              <a:t>Q&amp;A</a:t>
            </a:r>
            <a:r>
              <a:rPr lang="ja-JP" altLang="en-US" dirty="0"/>
              <a:t>追加，不要な記述の除去などを行っています</a:t>
            </a:r>
            <a:endParaRPr lang="en-US" altLang="ja-JP" dirty="0"/>
          </a:p>
          <a:p>
            <a:pPr lvl="1"/>
            <a:r>
              <a:rPr kumimoji="1" lang="ja-JP" altLang="en-US" dirty="0"/>
              <a:t>「関連記事」の</a:t>
            </a:r>
            <a:r>
              <a:rPr kumimoji="1" lang="en-US" altLang="ja-JP" dirty="0"/>
              <a:t>2</a:t>
            </a:r>
            <a:r>
              <a:rPr kumimoji="1" lang="ja-JP" altLang="en-US" dirty="0"/>
              <a:t>枚目には，茂木健一郎氏の記事などを通じて，</a:t>
            </a:r>
            <a:r>
              <a:rPr kumimoji="1" lang="en-US" altLang="ja-JP" dirty="0"/>
              <a:t>2016</a:t>
            </a:r>
            <a:r>
              <a:rPr kumimoji="1" lang="ja-JP" altLang="en-US" dirty="0"/>
              <a:t>年</a:t>
            </a:r>
            <a:r>
              <a:rPr kumimoji="1" lang="en-US" altLang="ja-JP" dirty="0"/>
              <a:t>11</a:t>
            </a:r>
            <a:r>
              <a:rPr kumimoji="1" lang="ja-JP" altLang="en-US" dirty="0"/>
              <a:t>月に多くのアクセスがあった記事を集めています</a:t>
            </a:r>
            <a:endParaRPr kumimoji="1" lang="en-US" altLang="ja-JP" dirty="0"/>
          </a:p>
          <a:p>
            <a:pPr lvl="1"/>
            <a:r>
              <a:rPr kumimoji="1" lang="ja-JP" altLang="en-US" dirty="0"/>
              <a:t>第</a:t>
            </a:r>
            <a:r>
              <a:rPr kumimoji="1" lang="en-US" altLang="ja-JP" dirty="0"/>
              <a:t>2</a:t>
            </a:r>
            <a:r>
              <a:rPr kumimoji="1" lang="ja-JP" altLang="en-US" dirty="0"/>
              <a:t>版で，薄い背景色をつけてみました</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74</a:t>
            </a:fld>
            <a:endParaRPr kumimoji="1" lang="ja-JP" altLang="en-US"/>
          </a:p>
        </p:txBody>
      </p:sp>
      <p:sp>
        <p:nvSpPr>
          <p:cNvPr id="6" name="テキスト ボックス 5"/>
          <p:cNvSpPr txBox="1"/>
          <p:nvPr/>
        </p:nvSpPr>
        <p:spPr>
          <a:xfrm>
            <a:off x="626579" y="5961239"/>
            <a:ext cx="7077579" cy="769441"/>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http://www.slideshare.net/takehikom/ss-45239765</a:t>
            </a:r>
          </a:p>
          <a:p>
            <a:r>
              <a:rPr lang="en-US" altLang="ja-JP" sz="2200" dirty="0">
                <a:latin typeface="Arial Unicode MS" panose="020B0604020202020204" pitchFamily="50" charset="-128"/>
                <a:ea typeface="ＭＳ ゴシック" panose="020B0609070205080204" pitchFamily="49" charset="-128"/>
              </a:rPr>
              <a:t>http://lineblog.me/mogikenichiro/archives/8305779.html</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049301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[Schwartz 1988] Schwartz, J. L.: “Intensive quantity and referent transforming arithmetic operations”, Number concepts and operations in the middle grades, ISBN:0873532651, pp.41-52 (1988).</a:t>
            </a:r>
          </a:p>
          <a:p>
            <a:r>
              <a:rPr lang="en-US" altLang="ja-JP" sz="2400" dirty="0"/>
              <a:t>[Greer 1992] Greer, B.: “Multiplication and Division as Models of Situations”, Handbook of Research on Mathematics Teaching and Learning, ISBN:1593115989, pp.276-295 (1992).</a:t>
            </a:r>
          </a:p>
          <a:p>
            <a:r>
              <a:rPr lang="en-US" altLang="ja-JP" sz="2400" dirty="0"/>
              <a:t>[</a:t>
            </a:r>
            <a:r>
              <a:rPr lang="ja-JP" altLang="en-US" sz="2400" dirty="0"/>
              <a:t>金田</a:t>
            </a:r>
            <a:r>
              <a:rPr lang="en-US" altLang="ja-JP" sz="2400" dirty="0"/>
              <a:t>2008] </a:t>
            </a:r>
            <a:r>
              <a:rPr lang="ja-JP" altLang="en-US" sz="2400" dirty="0"/>
              <a:t>金田茂裕</a:t>
            </a:r>
            <a:r>
              <a:rPr lang="en-US" altLang="ja-JP" sz="2400" dirty="0"/>
              <a:t>: </a:t>
            </a:r>
            <a:r>
              <a:rPr lang="ja-JP" altLang="en-US" sz="2400" dirty="0"/>
              <a:t>小学</a:t>
            </a:r>
            <a:r>
              <a:rPr lang="en-US" altLang="ja-JP" sz="2400" dirty="0"/>
              <a:t>2</a:t>
            </a:r>
            <a:r>
              <a:rPr lang="ja-JP" altLang="en-US" sz="2400" dirty="0"/>
              <a:t>年生の乗法場面に関する理解</a:t>
            </a:r>
            <a:r>
              <a:rPr lang="en-US" altLang="ja-JP" sz="2400" dirty="0"/>
              <a:t>, </a:t>
            </a:r>
            <a:r>
              <a:rPr lang="ja-JP" altLang="en-US" sz="2400" dirty="0"/>
              <a:t>東洋大学文学部紀要 教育学科編</a:t>
            </a:r>
            <a:r>
              <a:rPr lang="en-US" altLang="ja-JP" sz="2400" dirty="0"/>
              <a:t>, No.34, pp.39-47 (2008). http://ci.nii.ac.jp/naid/40016569351</a:t>
            </a: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18901-93F3-40F7-ADD7-2FC42DA6F132}" type="slidenum">
              <a:rPr kumimoji="1" lang="ja-JP" altLang="en-US" sz="1800" b="0" i="0" u="none" strike="noStrike" kern="1200" cap="none" spc="0" normalizeH="0" baseline="0" noProof="0" smtClean="0">
                <a:ln>
                  <a:noFill/>
                </a:ln>
                <a:solidFill>
                  <a:prstClr val="black"/>
                </a:solidFill>
                <a:effectLst/>
                <a:uLnTx/>
                <a:uFillTx/>
                <a:latin typeface="Arial Unicode MS" panose="020B0604020202020204" pitchFamily="50" charset="-128"/>
                <a:ea typeface="ＭＳ ゴシック" panose="020B0609070205080204" pitchFamily="49"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1" lang="ja-JP" altLang="en-US" sz="1800" b="0" i="0" u="none" strike="noStrike" kern="1200" cap="none" spc="0" normalizeH="0" baseline="0" noProof="0">
              <a:ln>
                <a:noFill/>
              </a:ln>
              <a:solidFill>
                <a:prstClr val="black"/>
              </a:solidFill>
              <a:effectLst/>
              <a:uLnTx/>
              <a:uFillTx/>
              <a:latin typeface="Arial Unicode MS" panose="020B0604020202020204" pitchFamily="50" charset="-128"/>
              <a:ea typeface="ＭＳ ゴシック" panose="020B0609070205080204" pitchFamily="49" charset="-128"/>
              <a:cs typeface="+mn-cs"/>
            </a:endParaRPr>
          </a:p>
        </p:txBody>
      </p:sp>
      <p:sp>
        <p:nvSpPr>
          <p:cNvPr id="6" name="テキスト ボックス 5"/>
          <p:cNvSpPr txBox="1"/>
          <p:nvPr/>
        </p:nvSpPr>
        <p:spPr>
          <a:xfrm>
            <a:off x="2839843" y="902454"/>
            <a:ext cx="1907895"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想定</a:t>
            </a:r>
            <a:r>
              <a:rPr lang="en-US" altLang="ja-JP" sz="2200" dirty="0">
                <a:latin typeface="Arial Unicode MS" panose="020B0604020202020204" pitchFamily="50" charset="-128"/>
                <a:ea typeface="ＭＳ ゴシック" panose="020B0609070205080204" pitchFamily="49" charset="-128"/>
              </a:rPr>
              <a:t>Q&amp;A〕</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30421652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参考文献</a:t>
            </a:r>
          </a:p>
        </p:txBody>
      </p:sp>
      <p:sp>
        <p:nvSpPr>
          <p:cNvPr id="3" name="コンテンツ プレースホルダー 2"/>
          <p:cNvSpPr>
            <a:spLocks noGrp="1"/>
          </p:cNvSpPr>
          <p:nvPr>
            <p:ph idx="1"/>
          </p:nvPr>
        </p:nvSpPr>
        <p:spPr/>
        <p:txBody>
          <a:bodyPr>
            <a:noAutofit/>
          </a:bodyPr>
          <a:lstStyle/>
          <a:p>
            <a:r>
              <a:rPr lang="en-US" altLang="ja-JP" sz="2400" dirty="0"/>
              <a:t>[</a:t>
            </a:r>
            <a:r>
              <a:rPr lang="ja-JP" altLang="en-US" sz="2400" dirty="0"/>
              <a:t>蟹江</a:t>
            </a:r>
            <a:r>
              <a:rPr lang="en-US" altLang="ja-JP" sz="2400" dirty="0"/>
              <a:t>2009] </a:t>
            </a:r>
            <a:r>
              <a:rPr lang="ja-JP" altLang="en-US" sz="2400" dirty="0"/>
              <a:t>蟹江幸博</a:t>
            </a:r>
            <a:r>
              <a:rPr lang="en-US" altLang="ja-JP" sz="2400" dirty="0"/>
              <a:t>, </a:t>
            </a:r>
            <a:r>
              <a:rPr lang="ja-JP" altLang="en-US" sz="2400" dirty="0"/>
              <a:t>佐波学</a:t>
            </a:r>
            <a:r>
              <a:rPr lang="en-US" altLang="ja-JP" sz="2400" dirty="0"/>
              <a:t>: </a:t>
            </a:r>
            <a:r>
              <a:rPr lang="ja-JP" altLang="en-US" sz="2400" dirty="0"/>
              <a:t>数学と教育の協同</a:t>
            </a:r>
            <a:r>
              <a:rPr lang="en-US" altLang="ja-JP" sz="2400" dirty="0"/>
              <a:t>-</a:t>
            </a:r>
            <a:r>
              <a:rPr lang="ja-JP" altLang="en-US" sz="2400" dirty="0"/>
              <a:t>ハイマン・バスの挑戦</a:t>
            </a:r>
            <a:r>
              <a:rPr lang="en-US" altLang="ja-JP" sz="2400" dirty="0"/>
              <a:t>-, </a:t>
            </a:r>
            <a:r>
              <a:rPr lang="ja-JP" altLang="en-US" sz="2400" dirty="0"/>
              <a:t>京都大学数理解析研究所講究録</a:t>
            </a:r>
            <a:r>
              <a:rPr lang="en-US" altLang="ja-JP" sz="2400" dirty="0"/>
              <a:t>, Vol.1657, pp.23-73 (2009). http://hdl.handle.net/2433/140889</a:t>
            </a:r>
          </a:p>
          <a:p>
            <a:r>
              <a:rPr lang="en-US" altLang="ja-JP" sz="2400" dirty="0"/>
              <a:t>[</a:t>
            </a:r>
            <a:r>
              <a:rPr lang="ja-JP" altLang="en-US" sz="2400" dirty="0"/>
              <a:t>布川</a:t>
            </a:r>
            <a:r>
              <a:rPr lang="en-US" altLang="ja-JP" sz="2400" dirty="0"/>
              <a:t>2010] </a:t>
            </a:r>
            <a:r>
              <a:rPr lang="ja-JP" altLang="en-US" sz="2400" dirty="0"/>
              <a:t>布川和彦</a:t>
            </a:r>
            <a:r>
              <a:rPr lang="en-US" altLang="ja-JP" sz="2400" dirty="0"/>
              <a:t>: </a:t>
            </a:r>
            <a:r>
              <a:rPr lang="ja-JP" altLang="en-US" sz="2400" dirty="0"/>
              <a:t>かけ算の導入</a:t>
            </a:r>
            <a:r>
              <a:rPr lang="en-US" altLang="ja-JP" sz="2400" dirty="0"/>
              <a:t>-</a:t>
            </a:r>
            <a:r>
              <a:rPr lang="ja-JP" altLang="en-US" sz="2400" dirty="0"/>
              <a:t>数の多面的な見方、定義、英語との相違</a:t>
            </a:r>
            <a:r>
              <a:rPr lang="en-US" altLang="ja-JP" sz="2400" dirty="0"/>
              <a:t>-, </a:t>
            </a:r>
            <a:r>
              <a:rPr lang="ja-JP" altLang="en-US" sz="2400" dirty="0"/>
              <a:t>日本数学教育学会誌</a:t>
            </a:r>
            <a:r>
              <a:rPr lang="en-US" altLang="ja-JP" sz="2400" dirty="0"/>
              <a:t>, No.92, Vol.11, pp.50-51 (2010).</a:t>
            </a:r>
            <a:r>
              <a:rPr lang="ja-JP" altLang="en-US" sz="2400" dirty="0"/>
              <a:t>　</a:t>
            </a:r>
            <a:r>
              <a:rPr lang="en-US" altLang="ja-JP" sz="2400" dirty="0"/>
              <a:t>http://ci.nii.ac.jp/naid/110007994852</a:t>
            </a:r>
          </a:p>
          <a:p>
            <a:r>
              <a:rPr lang="en-US" altLang="ja-JP" sz="2400" dirty="0"/>
              <a:t>[</a:t>
            </a:r>
            <a:r>
              <a:rPr lang="ja-JP" altLang="en-US" sz="2400" dirty="0"/>
              <a:t>筑波</a:t>
            </a:r>
            <a:r>
              <a:rPr lang="en-US" altLang="ja-JP" sz="2400" dirty="0"/>
              <a:t>2003] </a:t>
            </a:r>
            <a:r>
              <a:rPr lang="ja-JP" altLang="en-US" sz="2400" dirty="0"/>
              <a:t>筑波大学附属小学校算数部</a:t>
            </a:r>
            <a:r>
              <a:rPr lang="en-US" altLang="ja-JP" sz="2400" dirty="0"/>
              <a:t>(</a:t>
            </a:r>
            <a:r>
              <a:rPr lang="ja-JP" altLang="en-US" sz="2400" dirty="0"/>
              <a:t>編</a:t>
            </a:r>
            <a:r>
              <a:rPr lang="en-US" altLang="ja-JP" sz="2400" dirty="0"/>
              <a:t>): </a:t>
            </a:r>
            <a:r>
              <a:rPr lang="ja-JP" altLang="en-US" sz="2400" dirty="0"/>
              <a:t>板書で見る全単元・全時間の授業のすべて 小学校算数</a:t>
            </a:r>
            <a:r>
              <a:rPr lang="en-US" altLang="ja-JP" sz="2400" dirty="0"/>
              <a:t>2</a:t>
            </a:r>
            <a:r>
              <a:rPr lang="ja-JP" altLang="en-US" sz="2400" dirty="0"/>
              <a:t>年</a:t>
            </a:r>
            <a:r>
              <a:rPr lang="en-US" altLang="ja-JP" sz="2400" dirty="0"/>
              <a:t>〈</a:t>
            </a:r>
            <a:r>
              <a:rPr lang="ja-JP" altLang="en-US" sz="2400" dirty="0"/>
              <a:t>下</a:t>
            </a:r>
            <a:r>
              <a:rPr lang="en-US" altLang="ja-JP" sz="2400" dirty="0"/>
              <a:t>〉, </a:t>
            </a:r>
            <a:r>
              <a:rPr lang="ja-JP" altLang="en-US" sz="2400" dirty="0"/>
              <a:t>東洋館出版社</a:t>
            </a:r>
            <a:r>
              <a:rPr lang="en-US" altLang="ja-JP" sz="2400" dirty="0"/>
              <a:t>, ISBN:9784491019376</a:t>
            </a:r>
            <a:r>
              <a:rPr lang="ja-JP" altLang="en-US" sz="2400" dirty="0"/>
              <a:t> </a:t>
            </a:r>
            <a:r>
              <a:rPr lang="en-US" altLang="ja-JP" sz="2400" dirty="0"/>
              <a:t>(2003).</a:t>
            </a:r>
          </a:p>
          <a:p>
            <a:endParaRPr lang="en-US" altLang="ja-JP" sz="2400"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C18901-93F3-40F7-ADD7-2FC42DA6F132}" type="slidenum">
              <a:rPr kumimoji="1" lang="ja-JP" altLang="en-US" sz="1800" b="0" i="0" u="none" strike="noStrike" kern="1200" cap="none" spc="0" normalizeH="0" baseline="0" noProof="0" smtClean="0">
                <a:ln>
                  <a:noFill/>
                </a:ln>
                <a:solidFill>
                  <a:prstClr val="black"/>
                </a:solidFill>
                <a:effectLst/>
                <a:uLnTx/>
                <a:uFillTx/>
                <a:latin typeface="Arial Unicode MS" panose="020B0604020202020204" pitchFamily="50" charset="-128"/>
                <a:ea typeface="ＭＳ ゴシック" panose="020B0609070205080204" pitchFamily="49"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800" b="0" i="0" u="none" strike="noStrike" kern="1200" cap="none" spc="0" normalizeH="0" baseline="0" noProof="0">
              <a:ln>
                <a:noFill/>
              </a:ln>
              <a:solidFill>
                <a:prstClr val="black"/>
              </a:solidFill>
              <a:effectLst/>
              <a:uLnTx/>
              <a:uFillTx/>
              <a:latin typeface="Arial Unicode MS" panose="020B0604020202020204" pitchFamily="50" charset="-128"/>
              <a:ea typeface="ＭＳ ゴシック" panose="020B0609070205080204" pitchFamily="49" charset="-128"/>
              <a:cs typeface="+mn-cs"/>
            </a:endParaRPr>
          </a:p>
        </p:txBody>
      </p:sp>
      <p:sp>
        <p:nvSpPr>
          <p:cNvPr id="5" name="テキスト ボックス 4"/>
          <p:cNvSpPr txBox="1"/>
          <p:nvPr/>
        </p:nvSpPr>
        <p:spPr>
          <a:xfrm>
            <a:off x="8410700" y="6356351"/>
            <a:ext cx="338554" cy="369332"/>
          </a:xfrm>
          <a:prstGeom prst="rect">
            <a:avLst/>
          </a:prstGeom>
          <a:noFill/>
        </p:spPr>
        <p:txBody>
          <a:bodyPr wrap="none" rtlCol="0">
            <a:spAutoFit/>
          </a:bodyPr>
          <a:lstStyle/>
          <a:p>
            <a:r>
              <a:rPr lang="en-US" altLang="ja-JP" dirty="0">
                <a:latin typeface="Arial Unicode MS" panose="020B0604020202020204" pitchFamily="50" charset="-128"/>
                <a:ea typeface="ＭＳ ゴシック" panose="020B0609070205080204" pitchFamily="49" charset="-128"/>
              </a:rPr>
              <a:t>E</a:t>
            </a:r>
            <a:endParaRPr kumimoji="1" lang="ja-JP" altLang="en-US" dirty="0">
              <a:latin typeface="Arial Unicode MS" panose="020B0604020202020204" pitchFamily="50" charset="-128"/>
              <a:ea typeface="ＭＳ ゴシック" panose="020B0609070205080204" pitchFamily="49" charset="-128"/>
            </a:endParaRPr>
          </a:p>
        </p:txBody>
      </p:sp>
      <p:sp>
        <p:nvSpPr>
          <p:cNvPr id="6" name="テキスト ボックス 5"/>
          <p:cNvSpPr txBox="1"/>
          <p:nvPr/>
        </p:nvSpPr>
        <p:spPr>
          <a:xfrm>
            <a:off x="2839843" y="902454"/>
            <a:ext cx="1907895" cy="430887"/>
          </a:xfrm>
          <a:prstGeom prst="rect">
            <a:avLst/>
          </a:prstGeom>
          <a:noFill/>
        </p:spPr>
        <p:txBody>
          <a:bodyPr wrap="none" rtlCol="0">
            <a:spAutoFit/>
          </a:bodyPr>
          <a:lstStyle/>
          <a:p>
            <a:r>
              <a:rPr lang="en-US" altLang="ja-JP" sz="2200" dirty="0">
                <a:latin typeface="Arial Unicode MS" panose="020B0604020202020204" pitchFamily="50" charset="-128"/>
                <a:ea typeface="ＭＳ ゴシック" panose="020B0609070205080204" pitchFamily="49" charset="-128"/>
              </a:rPr>
              <a:t>〔</a:t>
            </a:r>
            <a:r>
              <a:rPr lang="ja-JP" altLang="en-US" sz="2200" dirty="0">
                <a:latin typeface="Arial Unicode MS" panose="020B0604020202020204" pitchFamily="50" charset="-128"/>
                <a:ea typeface="ＭＳ ゴシック" panose="020B0609070205080204" pitchFamily="49" charset="-128"/>
              </a:rPr>
              <a:t>想定</a:t>
            </a:r>
            <a:r>
              <a:rPr lang="en-US" altLang="ja-JP" sz="2200" dirty="0">
                <a:latin typeface="Arial Unicode MS" panose="020B0604020202020204" pitchFamily="50" charset="-128"/>
                <a:ea typeface="ＭＳ ゴシック" panose="020B0609070205080204" pitchFamily="49" charset="-128"/>
              </a:rPr>
              <a:t>Q&amp;A〕</a:t>
            </a:r>
            <a:endParaRPr kumimoji="1" lang="ja-JP" altLang="en-US" sz="2200" dirty="0">
              <a:latin typeface="Arial Unicode MS" panose="020B0604020202020204" pitchFamily="50" charset="-128"/>
              <a:ea typeface="ＭＳ ゴシック" panose="020B0609070205080204" pitchFamily="49" charset="-128"/>
            </a:endParaRPr>
          </a:p>
        </p:txBody>
      </p:sp>
    </p:spTree>
    <p:extLst>
      <p:ext uri="{BB962C8B-B14F-4D97-AF65-F5344CB8AC3E}">
        <p14:creationId xmlns:p14="http://schemas.microsoft.com/office/powerpoint/2010/main" val="426800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(3/7)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2</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8</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15134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アヤコが配ると</a:t>
            </a:r>
            <a:r>
              <a:rPr lang="en-US" altLang="ja-JP" dirty="0"/>
              <a:t>(4/7)</a:t>
            </a:r>
            <a:endParaRPr kumimoji="1" lang="ja-JP" altLang="en-US" dirty="0"/>
          </a:p>
        </p:txBody>
      </p:sp>
      <p:sp>
        <p:nvSpPr>
          <p:cNvPr id="3" name="コンテンツ プレースホルダー 2"/>
          <p:cNvSpPr>
            <a:spLocks noGrp="1"/>
          </p:cNvSpPr>
          <p:nvPr>
            <p:ph idx="1"/>
          </p:nvPr>
        </p:nvSpPr>
        <p:spPr>
          <a:xfrm>
            <a:off x="628650" y="3040083"/>
            <a:ext cx="7886700" cy="3136880"/>
          </a:xfrm>
        </p:spPr>
        <p:txBody>
          <a:bodyPr/>
          <a:lstStyle/>
          <a:p>
            <a:r>
              <a:rPr lang="en-US" altLang="ja-JP" dirty="0"/>
              <a:t>3</a:t>
            </a:r>
            <a:r>
              <a:rPr lang="ja-JP" altLang="en-US" dirty="0"/>
              <a:t>個</a:t>
            </a:r>
            <a:r>
              <a:rPr lang="ja-JP" altLang="en-US" dirty="0" err="1"/>
              <a:t>め</a:t>
            </a:r>
            <a:endParaRPr kumimoji="1" lang="en-US" altLang="ja-JP" dirty="0"/>
          </a:p>
        </p:txBody>
      </p:sp>
      <p:sp>
        <p:nvSpPr>
          <p:cNvPr id="4" name="スライド番号プレースホルダー 3"/>
          <p:cNvSpPr>
            <a:spLocks noGrp="1"/>
          </p:cNvSpPr>
          <p:nvPr>
            <p:ph type="sldNum" sz="quarter" idx="12"/>
          </p:nvPr>
        </p:nvSpPr>
        <p:spPr/>
        <p:txBody>
          <a:bodyPr/>
          <a:lstStyle/>
          <a:p>
            <a:fld id="{9FC18901-93F3-40F7-ADD7-2FC42DA6F132}" type="slidenum">
              <a:rPr kumimoji="1" lang="ja-JP" altLang="en-US" smtClean="0"/>
              <a:t>9</a:t>
            </a:fld>
            <a:endParaRPr kumimoji="1" lang="ja-JP" altLang="en-US"/>
          </a:p>
        </p:txBody>
      </p:sp>
      <p:sp>
        <p:nvSpPr>
          <p:cNvPr id="5" name="円/楕円 4"/>
          <p:cNvSpPr/>
          <p:nvPr/>
        </p:nvSpPr>
        <p:spPr>
          <a:xfrm>
            <a:off x="747400"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17" name="グループ化 16"/>
          <p:cNvGrpSpPr/>
          <p:nvPr/>
        </p:nvGrpSpPr>
        <p:grpSpPr>
          <a:xfrm>
            <a:off x="1142741" y="4216671"/>
            <a:ext cx="632516" cy="812496"/>
            <a:chOff x="699124" y="4774348"/>
            <a:chExt cx="632516" cy="812496"/>
          </a:xfrm>
        </p:grpSpPr>
        <p:sp>
          <p:nvSpPr>
            <p:cNvPr id="14" name="円/楕円 13"/>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15" name="直線コネクタ 14"/>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角丸四角形 26"/>
          <p:cNvSpPr/>
          <p:nvPr/>
        </p:nvSpPr>
        <p:spPr>
          <a:xfrm>
            <a:off x="628650" y="1436914"/>
            <a:ext cx="7886700" cy="1496290"/>
          </a:xfrm>
          <a:prstGeom prst="roundRect">
            <a:avLst/>
          </a:prstGeom>
          <a:solidFill>
            <a:schemeClr val="accent2">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SzPct val="80000"/>
            </a:pPr>
            <a:r>
              <a:rPr lang="ja-JP" altLang="en-US" sz="3200" dirty="0">
                <a:solidFill>
                  <a:prstClr val="black"/>
                </a:solidFill>
                <a:latin typeface="Arial Unicode MS" panose="020B0604020202020204" pitchFamily="50" charset="-128"/>
                <a:ea typeface="ＭＳ ゴシック" panose="020B0609070205080204" pitchFamily="49" charset="-128"/>
              </a:rPr>
              <a:t>さらが　３まい　あります。１さらに　りんごを　２こずつ　のせます。りんごは　ぜんぶで　何</a:t>
            </a:r>
            <a:r>
              <a:rPr lang="ja-JP" altLang="en-US" sz="3200" dirty="0" err="1">
                <a:solidFill>
                  <a:prstClr val="black"/>
                </a:solidFill>
                <a:latin typeface="Arial Unicode MS" panose="020B0604020202020204" pitchFamily="50" charset="-128"/>
                <a:ea typeface="ＭＳ ゴシック" panose="020B0609070205080204" pitchFamily="49" charset="-128"/>
              </a:rPr>
              <a:t>こ</a:t>
            </a:r>
            <a:r>
              <a:rPr lang="ja-JP" altLang="en-US" sz="3200" dirty="0">
                <a:solidFill>
                  <a:prstClr val="black"/>
                </a:solidFill>
                <a:latin typeface="Arial Unicode MS" panose="020B0604020202020204" pitchFamily="50" charset="-128"/>
                <a:ea typeface="ＭＳ ゴシック" panose="020B0609070205080204" pitchFamily="49" charset="-128"/>
              </a:rPr>
              <a:t>　あるでしょう。</a:t>
            </a:r>
            <a:endParaRPr lang="en-US" altLang="ja-JP" sz="3200" dirty="0">
              <a:solidFill>
                <a:prstClr val="black"/>
              </a:solidFill>
              <a:latin typeface="Arial Unicode MS" panose="020B0604020202020204" pitchFamily="50" charset="-128"/>
              <a:ea typeface="ＭＳ ゴシック" panose="020B0609070205080204" pitchFamily="49" charset="-128"/>
            </a:endParaRPr>
          </a:p>
        </p:txBody>
      </p:sp>
      <p:grpSp>
        <p:nvGrpSpPr>
          <p:cNvPr id="29" name="グループ化 28"/>
          <p:cNvGrpSpPr/>
          <p:nvPr/>
        </p:nvGrpSpPr>
        <p:grpSpPr>
          <a:xfrm>
            <a:off x="2103636" y="4216671"/>
            <a:ext cx="632516" cy="812496"/>
            <a:chOff x="699124" y="4774348"/>
            <a:chExt cx="632516" cy="812496"/>
          </a:xfrm>
        </p:grpSpPr>
        <p:sp>
          <p:nvSpPr>
            <p:cNvPr id="30" name="円/楕円 29"/>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31" name="直線コネクタ 30"/>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円/楕円 40"/>
          <p:cNvSpPr/>
          <p:nvPr/>
        </p:nvSpPr>
        <p:spPr>
          <a:xfrm>
            <a:off x="3378517"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nvGrpSpPr>
          <p:cNvPr id="42" name="グループ化 41"/>
          <p:cNvGrpSpPr/>
          <p:nvPr/>
        </p:nvGrpSpPr>
        <p:grpSpPr>
          <a:xfrm>
            <a:off x="3773858" y="4216671"/>
            <a:ext cx="632516" cy="812496"/>
            <a:chOff x="699124" y="4774348"/>
            <a:chExt cx="632516" cy="812496"/>
          </a:xfrm>
        </p:grpSpPr>
        <p:sp>
          <p:nvSpPr>
            <p:cNvPr id="43" name="円/楕円 42"/>
            <p:cNvSpPr/>
            <p:nvPr/>
          </p:nvSpPr>
          <p:spPr>
            <a:xfrm>
              <a:off x="699124" y="4930388"/>
              <a:ext cx="632516" cy="656456"/>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cxnSp>
          <p:nvCxnSpPr>
            <p:cNvPr id="44" name="直線コネクタ 43"/>
            <p:cNvCxnSpPr/>
            <p:nvPr/>
          </p:nvCxnSpPr>
          <p:spPr>
            <a:xfrm>
              <a:off x="1015382" y="4774348"/>
              <a:ext cx="0" cy="288032"/>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円/楕円 54"/>
          <p:cNvSpPr/>
          <p:nvPr/>
        </p:nvSpPr>
        <p:spPr>
          <a:xfrm>
            <a:off x="6009634" y="4235976"/>
            <a:ext cx="2376264" cy="100811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Tree>
    <p:extLst>
      <p:ext uri="{BB962C8B-B14F-4D97-AF65-F5344CB8AC3E}">
        <p14:creationId xmlns:p14="http://schemas.microsoft.com/office/powerpoint/2010/main" val="261556556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kumimoji="1" dirty="0" smtClean="0">
            <a:latin typeface="Arial Unicode MS" panose="020B0604020202020204" pitchFamily="50" charset="-128"/>
            <a:ea typeface="ＭＳ ゴシック" panose="020B0609070205080204" pitchFamily="49"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2272</TotalTime>
  <Words>3808</Words>
  <Application>Microsoft Office PowerPoint</Application>
  <PresentationFormat>画面に合わせる (4:3)</PresentationFormat>
  <Paragraphs>563</Paragraphs>
  <Slides>76</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76</vt:i4>
      </vt:variant>
    </vt:vector>
  </HeadingPairs>
  <TitlesOfParts>
    <vt:vector size="84" baseType="lpstr">
      <vt:lpstr>Arial Unicode MS</vt:lpstr>
      <vt:lpstr>ＭＳ Ｐゴシック</vt:lpstr>
      <vt:lpstr>ＭＳ ゴシック</vt:lpstr>
      <vt:lpstr>メイリオ</vt:lpstr>
      <vt:lpstr>Arial</vt:lpstr>
      <vt:lpstr>Calibri</vt:lpstr>
      <vt:lpstr>Wingdings</vt:lpstr>
      <vt:lpstr>Office テーマ</vt:lpstr>
      <vt:lpstr>2×3？ 3×2？ どっちでもいい？ ～配る問題，かけ算の順序～</vt:lpstr>
      <vt:lpstr>自己紹介</vt:lpstr>
      <vt:lpstr>スライドの目的</vt:lpstr>
      <vt:lpstr>ここで考える「配る問題」</vt:lpstr>
      <vt:lpstr>4人で4通りの配り方</vt:lpstr>
      <vt:lpstr>アヤコが配ると(1/7)</vt:lpstr>
      <vt:lpstr>アヤコが配ると(2/7)</vt:lpstr>
      <vt:lpstr>アヤコが配ると(3/7)</vt:lpstr>
      <vt:lpstr>アヤコが配ると(4/7)</vt:lpstr>
      <vt:lpstr>アヤコが配ると(5/7)</vt:lpstr>
      <vt:lpstr>アヤコが配ると(6/7)</vt:lpstr>
      <vt:lpstr>アヤコが配ると(7/7)</vt:lpstr>
      <vt:lpstr>カナコが配ると(1/7)</vt:lpstr>
      <vt:lpstr>カナコが配ると(2/7)</vt:lpstr>
      <vt:lpstr>カナコが配ると(3/7)</vt:lpstr>
      <vt:lpstr>カナコが配ると(4/7)</vt:lpstr>
      <vt:lpstr>カナコが配ると(5/7)</vt:lpstr>
      <vt:lpstr>カナコが配ると(6/7)</vt:lpstr>
      <vt:lpstr>カナコが配ると(7/7)</vt:lpstr>
      <vt:lpstr>サワコが配ると(1/7)</vt:lpstr>
      <vt:lpstr>サワコが配ると(2/7)</vt:lpstr>
      <vt:lpstr>サワコが配ると(3/7)</vt:lpstr>
      <vt:lpstr>サワコが配ると(4/7)</vt:lpstr>
      <vt:lpstr>サワコが配ると(5/7)</vt:lpstr>
      <vt:lpstr>サワコが配ると(6/7)</vt:lpstr>
      <vt:lpstr>サワコが配ると(7/7)</vt:lpstr>
      <vt:lpstr>タダコが配ると(1/7)</vt:lpstr>
      <vt:lpstr>タダコが配ると(2/7)</vt:lpstr>
      <vt:lpstr>タダコが配ると(3/7)</vt:lpstr>
      <vt:lpstr>タダコが配ると(4/7)</vt:lpstr>
      <vt:lpstr>タダコが配ると(5/7)</vt:lpstr>
      <vt:lpstr>タダコが配ると(6/7)</vt:lpstr>
      <vt:lpstr>タダコが配ると(7/7)</vt:lpstr>
      <vt:lpstr>4人で4通りの配り方</vt:lpstr>
      <vt:lpstr>4人で4通りの配り方</vt:lpstr>
      <vt:lpstr>4人で4通りの配り方</vt:lpstr>
      <vt:lpstr>「配る問題」のオリジナルは</vt:lpstr>
      <vt:lpstr>考え方</vt:lpstr>
      <vt:lpstr>4人で4通りの配り方（再掲）</vt:lpstr>
      <vt:lpstr>そうすると，式は…</vt:lpstr>
      <vt:lpstr>「かけ算の順序」への批判1</vt:lpstr>
      <vt:lpstr>「かけ算の順序」への批判2</vt:lpstr>
      <vt:lpstr>なぜ「どっちでもいい」ではないか1</vt:lpstr>
      <vt:lpstr>なぜ「どっちでもいい」ではないか2</vt:lpstr>
      <vt:lpstr>「過去の遺物」とは？</vt:lpstr>
      <vt:lpstr>批判に耳を傾けなくていいの？</vt:lpstr>
      <vt:lpstr>倍と積を組み合わせると</vt:lpstr>
      <vt:lpstr>倍と積を組み合わせると</vt:lpstr>
      <vt:lpstr>交換法則 - 外国では？</vt:lpstr>
      <vt:lpstr>「かけ算の順序」論争の 周辺にあるもの1</vt:lpstr>
      <vt:lpstr>「かけ算の順序」論争の 周辺にあるもの2</vt:lpstr>
      <vt:lpstr>まとめ</vt:lpstr>
      <vt:lpstr>参考文献</vt:lpstr>
      <vt:lpstr>参考文献</vt:lpstr>
      <vt:lpstr>参考文献</vt:lpstr>
      <vt:lpstr>関連記事</vt:lpstr>
      <vt:lpstr>関連記事</vt:lpstr>
      <vt:lpstr>「×」から学んだこと 〔想定Q&amp;A〕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Q&amp;A</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配る問題，かけ算の順序</dc:title>
  <dc:creator>takehiko</dc:creator>
  <cp:lastModifiedBy>Takehiko Murakawa</cp:lastModifiedBy>
  <cp:revision>267</cp:revision>
  <dcterms:created xsi:type="dcterms:W3CDTF">2015-02-25T01:00:19Z</dcterms:created>
  <dcterms:modified xsi:type="dcterms:W3CDTF">2016-12-02T21:47:57Z</dcterms:modified>
</cp:coreProperties>
</file>