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257" r:id="rId3"/>
    <p:sldId id="284" r:id="rId4"/>
    <p:sldId id="259" r:id="rId5"/>
    <p:sldId id="260" r:id="rId6"/>
    <p:sldId id="298" r:id="rId7"/>
    <p:sldId id="299" r:id="rId8"/>
    <p:sldId id="300" r:id="rId9"/>
    <p:sldId id="301" r:id="rId10"/>
    <p:sldId id="302" r:id="rId11"/>
    <p:sldId id="303" r:id="rId12"/>
    <p:sldId id="304" r:id="rId13"/>
    <p:sldId id="290" r:id="rId14"/>
    <p:sldId id="289" r:id="rId15"/>
    <p:sldId id="288" r:id="rId16"/>
    <p:sldId id="291" r:id="rId17"/>
    <p:sldId id="285" r:id="rId18"/>
    <p:sldId id="287" r:id="rId19"/>
    <p:sldId id="286" r:id="rId20"/>
    <p:sldId id="305" r:id="rId21"/>
    <p:sldId id="306" r:id="rId22"/>
    <p:sldId id="307" r:id="rId23"/>
    <p:sldId id="308" r:id="rId24"/>
    <p:sldId id="309" r:id="rId25"/>
    <p:sldId id="310" r:id="rId26"/>
    <p:sldId id="311" r:id="rId27"/>
    <p:sldId id="297" r:id="rId28"/>
    <p:sldId id="296" r:id="rId29"/>
    <p:sldId id="295" r:id="rId30"/>
    <p:sldId id="294" r:id="rId31"/>
    <p:sldId id="293" r:id="rId32"/>
    <p:sldId id="292" r:id="rId33"/>
    <p:sldId id="261" r:id="rId34"/>
    <p:sldId id="312" r:id="rId35"/>
    <p:sldId id="313" r:id="rId36"/>
    <p:sldId id="265" r:id="rId37"/>
    <p:sldId id="266" r:id="rId38"/>
    <p:sldId id="267" r:id="rId39"/>
    <p:sldId id="314" r:id="rId40"/>
    <p:sldId id="269" r:id="rId41"/>
    <p:sldId id="270" r:id="rId42"/>
    <p:sldId id="271" r:id="rId43"/>
    <p:sldId id="272" r:id="rId44"/>
    <p:sldId id="273" r:id="rId45"/>
    <p:sldId id="274" r:id="rId46"/>
    <p:sldId id="275" r:id="rId47"/>
    <p:sldId id="276" r:id="rId48"/>
    <p:sldId id="317" r:id="rId49"/>
    <p:sldId id="283" r:id="rId50"/>
    <p:sldId id="277" r:id="rId51"/>
    <p:sldId id="278" r:id="rId52"/>
    <p:sldId id="279" r:id="rId53"/>
    <p:sldId id="315" r:id="rId54"/>
    <p:sldId id="280" r:id="rId55"/>
    <p:sldId id="325" r:id="rId56"/>
    <p:sldId id="281" r:id="rId57"/>
    <p:sldId id="326" r:id="rId58"/>
    <p:sldId id="316" r:id="rId59"/>
    <p:sldId id="318" r:id="rId60"/>
    <p:sldId id="319" r:id="rId61"/>
    <p:sldId id="331" r:id="rId62"/>
    <p:sldId id="333" r:id="rId63"/>
    <p:sldId id="334" r:id="rId64"/>
    <p:sldId id="324" r:id="rId65"/>
    <p:sldId id="322" r:id="rId66"/>
    <p:sldId id="323" r:id="rId67"/>
    <p:sldId id="327" r:id="rId68"/>
    <p:sldId id="329" r:id="rId69"/>
    <p:sldId id="335" r:id="rId70"/>
    <p:sldId id="336" r:id="rId71"/>
    <p:sldId id="337" r:id="rId72"/>
    <p:sldId id="320" r:id="rId73"/>
    <p:sldId id="321" r:id="rId74"/>
    <p:sldId id="330" r:id="rId75"/>
    <p:sldId id="332" r:id="rId76"/>
    <p:sldId id="328" r:id="rId7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5E6"/>
    <a:srgbClr val="F2F8EE"/>
    <a:srgbClr val="CCFFFF"/>
    <a:srgbClr val="FF99FF"/>
    <a:srgbClr val="FFCCFF"/>
    <a:srgbClr val="996633"/>
    <a:srgbClr val="663300"/>
    <a:srgbClr val="FFAEFF"/>
    <a:srgbClr val="FFB3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43" autoAdjust="0"/>
  </p:normalViewPr>
  <p:slideViewPr>
    <p:cSldViewPr snapToGrid="0" showGuides="1">
      <p:cViewPr varScale="1">
        <p:scale>
          <a:sx n="80" d="100"/>
          <a:sy n="80" d="100"/>
        </p:scale>
        <p:origin x="1266" y="96"/>
      </p:cViewPr>
      <p:guideLst>
        <p:guide orient="horz" pos="2160"/>
        <p:guide pos="2880"/>
      </p:guideLst>
    </p:cSldViewPr>
  </p:slideViewPr>
  <p:outlineViewPr>
    <p:cViewPr>
      <p:scale>
        <a:sx n="33" d="100"/>
        <a:sy n="33" d="100"/>
      </p:scale>
      <p:origin x="0" y="-305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B6A0E-F9C9-4AA9-9DD7-D64D0A7D8F2A}" type="datetimeFigureOut">
              <a:rPr kumimoji="1" lang="ja-JP" altLang="en-US" smtClean="0"/>
              <a:t>2017/4/14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CB3A5-2423-402C-88E7-A3ED7F0D14D9}" type="slidenum">
              <a:rPr kumimoji="1" lang="ja-JP" altLang="en-US" smtClean="0"/>
              <a:t>‹#›</a:t>
            </a:fld>
            <a:endParaRPr kumimoji="1" lang="ja-JP" altLang="en-US"/>
          </a:p>
        </p:txBody>
      </p:sp>
    </p:spTree>
    <p:extLst>
      <p:ext uri="{BB962C8B-B14F-4D97-AF65-F5344CB8AC3E}">
        <p14:creationId xmlns:p14="http://schemas.microsoft.com/office/powerpoint/2010/main" val="5227920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1</a:t>
            </a:fld>
            <a:endParaRPr kumimoji="1" lang="ja-JP" altLang="en-US"/>
          </a:p>
        </p:txBody>
      </p:sp>
    </p:spTree>
    <p:extLst>
      <p:ext uri="{BB962C8B-B14F-4D97-AF65-F5344CB8AC3E}">
        <p14:creationId xmlns:p14="http://schemas.microsoft.com/office/powerpoint/2010/main" val="186006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[isbn:9784491025407,</a:t>
            </a:r>
            <a:r>
              <a:rPr kumimoji="1" lang="en-US" altLang="ja-JP" baseline="0" dirty="0"/>
              <a:t> </a:t>
            </a:r>
            <a:r>
              <a:rPr kumimoji="1" lang="en-US" altLang="ja-JP" dirty="0"/>
              <a:t>p.138]</a:t>
            </a:r>
            <a:r>
              <a:rPr kumimoji="1" lang="ja-JP" altLang="en-US" dirty="0"/>
              <a:t>：仕事で国外に行く機会が多くなって，ものすごく強く感じることは，算数の言葉としての式は世界共通で，地球の裏側のブラジルに行っても，</a:t>
            </a:r>
            <a:r>
              <a:rPr kumimoji="1" lang="en-US" altLang="ja-JP" dirty="0"/>
              <a:t>2</a:t>
            </a:r>
            <a:r>
              <a:rPr kumimoji="1" lang="ja-JP" altLang="en-US" dirty="0"/>
              <a:t>＋</a:t>
            </a:r>
            <a:r>
              <a:rPr kumimoji="1" lang="en-US" altLang="ja-JP" dirty="0"/>
              <a:t>3</a:t>
            </a:r>
            <a:r>
              <a:rPr kumimoji="1" lang="ja-JP" altLang="en-US" dirty="0"/>
              <a:t>と書けばみんな</a:t>
            </a:r>
            <a:r>
              <a:rPr kumimoji="1" lang="en-US" altLang="ja-JP" dirty="0"/>
              <a:t>5</a:t>
            </a:r>
            <a:r>
              <a:rPr kumimoji="1" lang="ja-JP" altLang="en-US" dirty="0"/>
              <a:t>と書いてくれる。あの数字は世界共通ですから。</a:t>
            </a:r>
            <a:r>
              <a:rPr kumimoji="1" lang="en-US" altLang="ja-JP" dirty="0"/>
              <a:t>3×2</a:t>
            </a:r>
            <a:r>
              <a:rPr kumimoji="1" lang="ja-JP" altLang="en-US" dirty="0"/>
              <a:t>は地球の裏側に言っても</a:t>
            </a:r>
            <a:r>
              <a:rPr kumimoji="1" lang="en-US" altLang="ja-JP" dirty="0"/>
              <a:t>6</a:t>
            </a:r>
            <a:r>
              <a:rPr kumimoji="1" lang="ja-JP" altLang="en-US" dirty="0"/>
              <a:t>です。</a:t>
            </a: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61</a:t>
            </a:fld>
            <a:endParaRPr kumimoji="1" lang="ja-JP" altLang="en-US"/>
          </a:p>
        </p:txBody>
      </p:sp>
    </p:spTree>
    <p:extLst>
      <p:ext uri="{BB962C8B-B14F-4D97-AF65-F5344CB8AC3E}">
        <p14:creationId xmlns:p14="http://schemas.microsoft.com/office/powerpoint/2010/main" val="2482478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prstClr val="black"/>
              </a:solidFill>
              <a:latin typeface="Arial Unicode MS" pitchFamily="50" charset="-128"/>
              <a:ea typeface="メイリオ" pitchFamily="50" charset="-128"/>
              <a:cs typeface="Arial Unicode MS" pitchFamily="50" charset="-128"/>
            </a:endParaRP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63</a:t>
            </a:fld>
            <a:endParaRPr kumimoji="1" lang="ja-JP" altLang="en-US"/>
          </a:p>
        </p:txBody>
      </p:sp>
    </p:spTree>
    <p:extLst>
      <p:ext uri="{BB962C8B-B14F-4D97-AF65-F5344CB8AC3E}">
        <p14:creationId xmlns:p14="http://schemas.microsoft.com/office/powerpoint/2010/main" val="388361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69</a:t>
            </a:fld>
            <a:endParaRPr kumimoji="1" lang="ja-JP" altLang="en-US"/>
          </a:p>
        </p:txBody>
      </p:sp>
    </p:spTree>
    <p:extLst>
      <p:ext uri="{BB962C8B-B14F-4D97-AF65-F5344CB8AC3E}">
        <p14:creationId xmlns:p14="http://schemas.microsoft.com/office/powerpoint/2010/main" val="821406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韓国 </a:t>
            </a:r>
            <a:r>
              <a:rPr kumimoji="1" lang="en-US" altLang="ja-JP" dirty="0"/>
              <a:t>http://www.todayhumor.co.kr/board/view.php?table=humordata&amp;no=1454118 http://cafe.daum.net/seaugjang/9MER/23?docid=1IFsc9MER2320090705125934</a:t>
            </a:r>
          </a:p>
          <a:p>
            <a:r>
              <a:rPr kumimoji="1" lang="ja-JP" altLang="en-US" dirty="0"/>
              <a:t>台湾 </a:t>
            </a:r>
            <a:r>
              <a:rPr kumimoji="1" lang="en-US" altLang="ja-JP" dirty="0"/>
              <a:t>https://www.youtube.com/watch?v=vhaOzXSLSyw</a:t>
            </a:r>
          </a:p>
          <a:p>
            <a:r>
              <a:rPr kumimoji="1" lang="ja-JP" altLang="en-US" dirty="0"/>
              <a:t>欧米 </a:t>
            </a:r>
            <a:r>
              <a:rPr kumimoji="1" lang="en-US" altLang="ja-JP" dirty="0"/>
              <a:t>https://medium.com/i-math/why-5-x-3-5-5-5-was-marked-wrong-b34607a5b74c</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71</a:t>
            </a:fld>
            <a:endParaRPr kumimoji="1" lang="ja-JP" altLang="en-US"/>
          </a:p>
        </p:txBody>
      </p:sp>
    </p:spTree>
    <p:extLst>
      <p:ext uri="{BB962C8B-B14F-4D97-AF65-F5344CB8AC3E}">
        <p14:creationId xmlns:p14="http://schemas.microsoft.com/office/powerpoint/2010/main" val="4237206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第</a:t>
            </a:r>
            <a:r>
              <a:rPr lang="en-US" altLang="ja-JP" dirty="0" smtClean="0"/>
              <a:t>3</a:t>
            </a:r>
            <a:r>
              <a:rPr lang="ja-JP" altLang="en-US" dirty="0" smtClean="0"/>
              <a:t>版は，</a:t>
            </a:r>
            <a:r>
              <a:rPr lang="en-US" altLang="ja-JP" dirty="0" smtClean="0"/>
              <a:t>Q&amp;A</a:t>
            </a:r>
            <a:r>
              <a:rPr lang="ja-JP" altLang="en-US" dirty="0" smtClean="0"/>
              <a:t>の「「タコが</a:t>
            </a:r>
            <a:r>
              <a:rPr lang="en-US" altLang="ja-JP" dirty="0" smtClean="0"/>
              <a:t>2</a:t>
            </a:r>
            <a:r>
              <a:rPr lang="ja-JP" altLang="en-US" dirty="0" smtClean="0"/>
              <a:t>匹で足は何本ですか」に</a:t>
            </a:r>
            <a:r>
              <a:rPr lang="en-US" altLang="ja-JP" dirty="0" smtClean="0"/>
              <a:t>2×8</a:t>
            </a:r>
            <a:r>
              <a:rPr lang="ja-JP" altLang="en-US" dirty="0" smtClean="0"/>
              <a:t>と式を書く子どもは，タコが</a:t>
            </a:r>
            <a:r>
              <a:rPr lang="en-US" altLang="ja-JP" dirty="0" smtClean="0"/>
              <a:t>2</a:t>
            </a:r>
            <a:r>
              <a:rPr lang="ja-JP" altLang="en-US" dirty="0" smtClean="0"/>
              <a:t>本足だと考えている</a:t>
            </a:r>
            <a:r>
              <a:rPr lang="en-US" altLang="ja-JP" dirty="0" smtClean="0"/>
              <a:t>?</a:t>
            </a:r>
            <a:r>
              <a:rPr lang="ja-JP" altLang="en-US" dirty="0" smtClean="0"/>
              <a:t>」と「</a:t>
            </a:r>
            <a:r>
              <a:rPr kumimoji="1" lang="ja-JP" altLang="en-US" dirty="0" smtClean="0"/>
              <a:t>算数と数学は違うの</a:t>
            </a:r>
            <a:r>
              <a:rPr kumimoji="1" lang="en-US" altLang="ja-JP" dirty="0" smtClean="0"/>
              <a:t>?</a:t>
            </a:r>
            <a:r>
              <a:rPr kumimoji="1" lang="ja-JP" altLang="en-US" dirty="0" smtClean="0"/>
              <a:t>」の解答を修正し，</a:t>
            </a:r>
            <a:r>
              <a:rPr kumimoji="1" lang="en-US" altLang="ja-JP" dirty="0" smtClean="0"/>
              <a:t>[</a:t>
            </a:r>
            <a:r>
              <a:rPr kumimoji="1" lang="ja-JP" altLang="en-US" dirty="0" smtClean="0"/>
              <a:t>坪田</a:t>
            </a:r>
            <a:r>
              <a:rPr kumimoji="1" lang="en-US" altLang="ja-JP" dirty="0" smtClean="0"/>
              <a:t>2010]</a:t>
            </a:r>
            <a:r>
              <a:rPr kumimoji="1" lang="ja-JP" altLang="en-US" dirty="0" smtClean="0"/>
              <a:t>を参考文献に加えました．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第</a:t>
            </a:r>
            <a:r>
              <a:rPr lang="en-US" altLang="ja-JP" dirty="0" smtClean="0"/>
              <a:t>3</a:t>
            </a:r>
            <a:r>
              <a:rPr lang="ja-JP" altLang="en-US" dirty="0" smtClean="0"/>
              <a:t>版の背景色は，第</a:t>
            </a:r>
            <a:r>
              <a:rPr lang="en-US" altLang="ja-JP" dirty="0" smtClean="0"/>
              <a:t>2</a:t>
            </a:r>
            <a:r>
              <a:rPr lang="ja-JP" altLang="en-US" dirty="0" smtClean="0"/>
              <a:t>版より少し濃くしています．</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74</a:t>
            </a:fld>
            <a:endParaRPr kumimoji="1" lang="ja-JP" altLang="en-US"/>
          </a:p>
        </p:txBody>
      </p:sp>
    </p:spTree>
    <p:extLst>
      <p:ext uri="{BB962C8B-B14F-4D97-AF65-F5344CB8AC3E}">
        <p14:creationId xmlns:p14="http://schemas.microsoft.com/office/powerpoint/2010/main" val="7968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[f:id:takehikom</a:t>
            </a:r>
            <a:r>
              <a:rPr kumimoji="1" lang="en-US" altLang="ja-JP"/>
              <a:t>:20161004053723j</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2</a:t>
            </a:fld>
            <a:endParaRPr kumimoji="1" lang="ja-JP" altLang="en-US"/>
          </a:p>
        </p:txBody>
      </p:sp>
    </p:spTree>
    <p:extLst>
      <p:ext uri="{BB962C8B-B14F-4D97-AF65-F5344CB8AC3E}">
        <p14:creationId xmlns:p14="http://schemas.microsoft.com/office/powerpoint/2010/main" val="404117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http://www.globaledresources.com/resources/assets/042309_Multiplication_v2.pdf</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36</a:t>
            </a:fld>
            <a:endParaRPr kumimoji="1" lang="ja-JP" altLang="en-US"/>
          </a:p>
        </p:txBody>
      </p:sp>
    </p:spTree>
    <p:extLst>
      <p:ext uri="{BB962C8B-B14F-4D97-AF65-F5344CB8AC3E}">
        <p14:creationId xmlns:p14="http://schemas.microsoft.com/office/powerpoint/2010/main" val="69683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47</a:t>
            </a:fld>
            <a:endParaRPr kumimoji="1" lang="ja-JP" altLang="en-US"/>
          </a:p>
        </p:txBody>
      </p:sp>
    </p:spTree>
    <p:extLst>
      <p:ext uri="{BB962C8B-B14F-4D97-AF65-F5344CB8AC3E}">
        <p14:creationId xmlns:p14="http://schemas.microsoft.com/office/powerpoint/2010/main" val="162787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http://dl.ndl.go.jp/info:ndljp/pid/826625/16</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48</a:t>
            </a:fld>
            <a:endParaRPr kumimoji="1" lang="ja-JP" altLang="en-US"/>
          </a:p>
        </p:txBody>
      </p:sp>
    </p:spTree>
    <p:extLst>
      <p:ext uri="{BB962C8B-B14F-4D97-AF65-F5344CB8AC3E}">
        <p14:creationId xmlns:p14="http://schemas.microsoft.com/office/powerpoint/2010/main" val="169943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Classroom Discussions</a:t>
            </a:r>
          </a:p>
          <a:p>
            <a:r>
              <a:rPr kumimoji="1" lang="en-US" altLang="ja-JP" dirty="0"/>
              <a:t>http://books.google.co.jp/books?id=2NX4I6mekq8C</a:t>
            </a:r>
          </a:p>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49</a:t>
            </a:fld>
            <a:endParaRPr kumimoji="1" lang="ja-JP" altLang="en-US"/>
          </a:p>
        </p:txBody>
      </p:sp>
    </p:spTree>
    <p:extLst>
      <p:ext uri="{BB962C8B-B14F-4D97-AF65-F5344CB8AC3E}">
        <p14:creationId xmlns:p14="http://schemas.microsoft.com/office/powerpoint/2010/main" val="2102022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Arial Unicode MS" panose="020B0604020202020204" pitchFamily="50" charset="-128"/>
                <a:ea typeface="ＭＳ ゴシック" panose="020B0609070205080204" pitchFamily="49" charset="-128"/>
              </a:rPr>
              <a:t>http://www2.kobe-u.ac.jp/~trex/fme/index3.html</a:t>
            </a:r>
          </a:p>
          <a:p>
            <a:r>
              <a:rPr lang="en-US" altLang="ja-JP" sz="1200" dirty="0">
                <a:latin typeface="Arial Unicode MS" panose="020B0604020202020204" pitchFamily="50" charset="-128"/>
                <a:ea typeface="ＭＳ ゴシック" panose="020B0609070205080204" pitchFamily="49" charset="-128"/>
              </a:rPr>
              <a:t>http://www.corestandards.org/Math/Content/mathematics-glossary/Table-2/</a:t>
            </a: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50</a:t>
            </a:fld>
            <a:endParaRPr kumimoji="1" lang="ja-JP" altLang="en-US"/>
          </a:p>
        </p:txBody>
      </p:sp>
    </p:spTree>
    <p:extLst>
      <p:ext uri="{BB962C8B-B14F-4D97-AF65-F5344CB8AC3E}">
        <p14:creationId xmlns:p14="http://schemas.microsoft.com/office/powerpoint/2010/main" val="151235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http://www.nier.go.jp/seika_kaihatsu_2/risu-2-310_s-china.pdf#page=9</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51</a:t>
            </a:fld>
            <a:endParaRPr kumimoji="1" lang="ja-JP" altLang="en-US"/>
          </a:p>
        </p:txBody>
      </p:sp>
    </p:spTree>
    <p:extLst>
      <p:ext uri="{BB962C8B-B14F-4D97-AF65-F5344CB8AC3E}">
        <p14:creationId xmlns:p14="http://schemas.microsoft.com/office/powerpoint/2010/main" val="3048868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24986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2919" y="1122363"/>
            <a:ext cx="8647890" cy="2387600"/>
          </a:xfrm>
        </p:spPr>
        <p:txBody>
          <a:bodyPr anchor="b"/>
          <a:lstStyle>
            <a:lvl1pPr algn="ctr">
              <a:defRPr sz="4800" baseline="0">
                <a:latin typeface="Arial Unicode MS" panose="020B0604020202020204"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A8508BCD-7C08-4C8F-9828-4B20DC1F1AE0}" type="datetime1">
              <a:rPr kumimoji="1" lang="ja-JP" altLang="en-US" smtClean="0"/>
              <a:t>2017/4/14</a:t>
            </a:fld>
            <a:endParaRPr kumimoji="1" lang="ja-JP" altLang="en-US" dirty="0"/>
          </a:p>
        </p:txBody>
      </p:sp>
      <p:sp>
        <p:nvSpPr>
          <p:cNvPr id="5" name="Footer Placeholder 4"/>
          <p:cNvSpPr>
            <a:spLocks noGrp="1"/>
          </p:cNvSpPr>
          <p:nvPr>
            <p:ph type="ftr" sz="quarter" idx="11"/>
          </p:nvPr>
        </p:nvSpPr>
        <p:spPr>
          <a:xfrm>
            <a:off x="628650" y="6356351"/>
            <a:ext cx="5486400" cy="365125"/>
          </a:xfrm>
        </p:spPr>
        <p:txBody>
          <a:bodyPr/>
          <a:lstStyle>
            <a:lvl1pPr algn="l">
              <a:defRPr sz="1800" baseline="0">
                <a:solidFill>
                  <a:schemeClr val="tx1">
                    <a:lumMod val="85000"/>
                    <a:lumOff val="15000"/>
                  </a:schemeClr>
                </a:solidFill>
                <a:latin typeface="Arial Unicode MS" panose="020B0604020202020204" pitchFamily="50" charset="-128"/>
                <a:ea typeface="ＭＳ ゴシック" panose="020B0609070205080204" pitchFamily="49" charset="-128"/>
              </a:defRPr>
            </a:lvl1pPr>
          </a:lstStyle>
          <a:p>
            <a:r>
              <a:rPr lang="en-US" altLang="ja-JP"/>
              <a:t>2015</a:t>
            </a:r>
            <a:r>
              <a:rPr lang="ja-JP" altLang="en-US"/>
              <a:t>年</a:t>
            </a:r>
            <a:r>
              <a:rPr lang="en-US" altLang="ja-JP"/>
              <a:t>2</a:t>
            </a:r>
            <a:r>
              <a:rPr lang="ja-JP" altLang="en-US"/>
              <a:t>月</a:t>
            </a:r>
            <a:r>
              <a:rPr lang="en-US" altLang="ja-JP"/>
              <a:t>28</a:t>
            </a:r>
            <a:r>
              <a:rPr lang="ja-JP" altLang="en-US"/>
              <a:t>日　第</a:t>
            </a:r>
            <a:r>
              <a:rPr lang="en-US" altLang="ja-JP"/>
              <a:t>1</a:t>
            </a:r>
            <a:r>
              <a:rPr lang="ja-JP" altLang="en-US"/>
              <a:t>版</a:t>
            </a:r>
            <a:endParaRPr lang="ja-JP" altLang="en-US" dirty="0"/>
          </a:p>
        </p:txBody>
      </p:sp>
      <p:sp>
        <p:nvSpPr>
          <p:cNvPr id="6" name="Slide Number Placeholder 5"/>
          <p:cNvSpPr>
            <a:spLocks noGrp="1"/>
          </p:cNvSpPr>
          <p:nvPr>
            <p:ph type="sldNum" sz="quarter" idx="12"/>
          </p:nvPr>
        </p:nvSpPr>
        <p:spPr/>
        <p:txBody>
          <a:bodyPr/>
          <a:lstStyle>
            <a:lvl1pPr>
              <a:defRPr baseline="0">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404358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5DD2E-8C04-4AA6-80F9-F5005B338748}" type="datetime1">
              <a:rPr kumimoji="1" lang="ja-JP" altLang="en-US" smtClean="0"/>
              <a:t>2017/4/14</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3226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120937-18D5-46BE-A68C-B0A499E17BBF}" type="datetime1">
              <a:rPr kumimoji="1" lang="ja-JP" altLang="en-US" smtClean="0"/>
              <a:t>2017/4/14</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59464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Unicode MS" panose="020B0604020202020204"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1FAB0F-FCE5-477B-B98B-83415E3C7E48}" type="datetime1">
              <a:rPr kumimoji="1" lang="ja-JP" altLang="en-US" smtClean="0"/>
              <a:t>2017/4/14</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26417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2F3889-6CAB-4EF6-8638-B99281D8AC9C}" type="datetime1">
              <a:rPr kumimoji="1" lang="ja-JP" altLang="en-US" smtClean="0"/>
              <a:t>2017/4/14</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37243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A0EAA6-2195-42B2-9DC7-D438DBCA5731}" type="datetime1">
              <a:rPr kumimoji="1" lang="ja-JP" altLang="en-US" smtClean="0"/>
              <a:t>2017/4/14</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71246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68623F1-E93C-4EF6-8097-9ABD9684DE93}" type="datetime1">
              <a:rPr kumimoji="1" lang="ja-JP" altLang="en-US" smtClean="0"/>
              <a:t>2017/4/14</a:t>
            </a:fld>
            <a:endParaRPr kumimoji="1" lang="ja-JP" altLang="en-US"/>
          </a:p>
        </p:txBody>
      </p:sp>
      <p:sp>
        <p:nvSpPr>
          <p:cNvPr id="8" name="Footer Placeholder 7"/>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9" name="Slide Number Placeholder 8"/>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365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D6F8F1E-974E-42D4-AE1B-934D1C5F780B}" type="datetime1">
              <a:rPr kumimoji="1" lang="ja-JP" altLang="en-US" smtClean="0"/>
              <a:t>2017/4/14</a:t>
            </a:fld>
            <a:endParaRPr kumimoji="1" lang="ja-JP" altLang="en-US"/>
          </a:p>
        </p:txBody>
      </p:sp>
      <p:sp>
        <p:nvSpPr>
          <p:cNvPr id="4" name="Footer Placeholder 3"/>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5" name="Slide Number Placeholder 4"/>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291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2CAA9-A8EA-4D6D-A670-6701C8CE8F17}" type="datetime1">
              <a:rPr kumimoji="1" lang="ja-JP" altLang="en-US" smtClean="0"/>
              <a:t>2017/4/14</a:t>
            </a:fld>
            <a:endParaRPr kumimoji="1" lang="ja-JP" altLang="en-US"/>
          </a:p>
        </p:txBody>
      </p:sp>
      <p:sp>
        <p:nvSpPr>
          <p:cNvPr id="3" name="Footer Placeholder 2"/>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4" name="Slide Number Placeholder 3"/>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227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437983-220D-4DE9-93D7-8BB897A347AF}" type="datetime1">
              <a:rPr kumimoji="1" lang="ja-JP" altLang="en-US" smtClean="0"/>
              <a:t>2017/4/14</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21616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A22771-E229-4ED4-B209-672E33B718DC}" type="datetime1">
              <a:rPr kumimoji="1" lang="ja-JP" altLang="en-US" smtClean="0"/>
              <a:t>2017/4/14</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043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5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F44A2-A31C-4034-94E4-3ABF0E270A3D}" type="datetime1">
              <a:rPr kumimoji="1" lang="ja-JP" altLang="en-US" smtClean="0"/>
              <a:t>2017/4/14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baseline="0">
                <a:solidFill>
                  <a:schemeClr val="tx1"/>
                </a:solidFill>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726306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ＭＳ ゴシック" panose="020B0609070205080204" pitchFamily="49" charset="-128"/>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895350" indent="-176213"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2</a:t>
            </a:r>
            <a:r>
              <a:rPr kumimoji="1" lang="en-US" altLang="ja-JP" dirty="0"/>
              <a:t>×</a:t>
            </a:r>
            <a:r>
              <a:rPr lang="en-US" altLang="ja-JP" dirty="0"/>
              <a:t>3</a:t>
            </a:r>
            <a:r>
              <a:rPr kumimoji="1" lang="ja-JP" altLang="en-US" dirty="0"/>
              <a:t>？ </a:t>
            </a:r>
            <a:r>
              <a:rPr kumimoji="1" lang="en-US" altLang="ja-JP" dirty="0"/>
              <a:t>3×</a:t>
            </a:r>
            <a:r>
              <a:rPr lang="en-US" altLang="ja-JP" dirty="0"/>
              <a:t>2</a:t>
            </a:r>
            <a:r>
              <a:rPr kumimoji="1" lang="ja-JP" altLang="en-US" dirty="0"/>
              <a:t>？</a:t>
            </a:r>
            <a:r>
              <a:rPr kumimoji="1" lang="en-US" altLang="ja-JP" dirty="0"/>
              <a:t/>
            </a:r>
            <a:br>
              <a:rPr kumimoji="1" lang="en-US" altLang="ja-JP" dirty="0"/>
            </a:br>
            <a:r>
              <a:rPr kumimoji="1" lang="ja-JP" altLang="en-US" dirty="0"/>
              <a:t>どっちでもいい？</a:t>
            </a:r>
            <a:r>
              <a:rPr kumimoji="1" lang="en-US" altLang="ja-JP" dirty="0"/>
              <a:t/>
            </a:r>
            <a:br>
              <a:rPr kumimoji="1" lang="en-US" altLang="ja-JP" dirty="0"/>
            </a:br>
            <a:r>
              <a:rPr kumimoji="1" lang="ja-JP" altLang="en-US" dirty="0"/>
              <a:t>～配る問題，かけ算の順序～</a:t>
            </a:r>
          </a:p>
        </p:txBody>
      </p:sp>
      <p:sp>
        <p:nvSpPr>
          <p:cNvPr id="3" name="サブタイトル 2"/>
          <p:cNvSpPr>
            <a:spLocks noGrp="1"/>
          </p:cNvSpPr>
          <p:nvPr>
            <p:ph type="subTitle" idx="1"/>
          </p:nvPr>
        </p:nvSpPr>
        <p:spPr/>
        <p:txBody>
          <a:bodyPr/>
          <a:lstStyle/>
          <a:p>
            <a:r>
              <a:rPr kumimoji="1" lang="en-US" altLang="ja-JP" dirty="0" err="1"/>
              <a:t>takehikom</a:t>
            </a:r>
            <a:endParaRPr kumimoji="1" lang="ja-JP" altLang="en-US"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pPr/>
              <a:t>1</a:t>
            </a:fld>
            <a:endParaRPr lang="ja-JP" altLang="en-US" dirty="0"/>
          </a:p>
        </p:txBody>
      </p:sp>
      <p:sp>
        <p:nvSpPr>
          <p:cNvPr id="6" name="フッター プレースホルダー 5"/>
          <p:cNvSpPr>
            <a:spLocks noGrp="1"/>
          </p:cNvSpPr>
          <p:nvPr>
            <p:ph type="ftr" sz="quarter" idx="11"/>
          </p:nvPr>
        </p:nvSpPr>
        <p:spPr/>
        <p:txBody>
          <a:bodyPr/>
          <a:lstStyle/>
          <a:p>
            <a:r>
              <a:rPr lang="en-US" altLang="ja-JP" dirty="0" smtClean="0"/>
              <a:t>2017</a:t>
            </a:r>
            <a:r>
              <a:rPr lang="ja-JP" altLang="en-US" dirty="0" smtClean="0"/>
              <a:t>年</a:t>
            </a:r>
            <a:r>
              <a:rPr lang="en-US" altLang="ja-JP" dirty="0"/>
              <a:t>4</a:t>
            </a:r>
            <a:r>
              <a:rPr lang="ja-JP" altLang="en-US" dirty="0" smtClean="0"/>
              <a:t>月</a:t>
            </a:r>
            <a:r>
              <a:rPr lang="en-US" altLang="ja-JP" dirty="0" smtClean="0"/>
              <a:t>14</a:t>
            </a:r>
            <a:r>
              <a:rPr lang="ja-JP" altLang="en-US" dirty="0" smtClean="0"/>
              <a:t>日</a:t>
            </a:r>
            <a:r>
              <a:rPr lang="ja-JP" altLang="en-US" dirty="0"/>
              <a:t>　</a:t>
            </a:r>
            <a:r>
              <a:rPr lang="ja-JP" altLang="en-US" dirty="0" smtClean="0"/>
              <a:t>第</a:t>
            </a:r>
            <a:r>
              <a:rPr lang="en-US" altLang="ja-JP" dirty="0"/>
              <a:t>3</a:t>
            </a:r>
            <a:r>
              <a:rPr lang="ja-JP" altLang="en-US" dirty="0" smtClean="0"/>
              <a:t>版</a:t>
            </a:r>
            <a:endParaRPr lang="ja-JP" altLang="en-US" dirty="0"/>
          </a:p>
        </p:txBody>
      </p:sp>
      <p:sp>
        <p:nvSpPr>
          <p:cNvPr id="7" name="テキスト ボックス 6"/>
          <p:cNvSpPr txBox="1"/>
          <p:nvPr/>
        </p:nvSpPr>
        <p:spPr>
          <a:xfrm>
            <a:off x="8410700" y="6356351"/>
            <a:ext cx="569387"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 76</a:t>
            </a:r>
            <a:endParaRPr kumimoji="1" lang="ja-JP" altLang="en-US"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2723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10</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82255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11</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6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12</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410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13</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2644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14</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69472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15</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4" name="グループ化 23"/>
          <p:cNvGrpSpPr/>
          <p:nvPr/>
        </p:nvGrpSpPr>
        <p:grpSpPr>
          <a:xfrm>
            <a:off x="3773858" y="4216671"/>
            <a:ext cx="632516" cy="812496"/>
            <a:chOff x="699124" y="4774348"/>
            <a:chExt cx="632516" cy="812496"/>
          </a:xfrm>
        </p:grpSpPr>
        <p:sp>
          <p:nvSpPr>
            <p:cNvPr id="25" name="円/楕円 2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6" name="直線コネクタ 2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273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1" name="グループ化 20"/>
          <p:cNvGrpSpPr/>
          <p:nvPr/>
        </p:nvGrpSpPr>
        <p:grpSpPr>
          <a:xfrm>
            <a:off x="6404975"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72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3" name="グループ化 62"/>
          <p:cNvGrpSpPr/>
          <p:nvPr/>
        </p:nvGrpSpPr>
        <p:grpSpPr>
          <a:xfrm>
            <a:off x="6404975" y="4216671"/>
            <a:ext cx="632516" cy="812496"/>
            <a:chOff x="699124" y="4774348"/>
            <a:chExt cx="632516" cy="812496"/>
          </a:xfrm>
        </p:grpSpPr>
        <p:sp>
          <p:nvSpPr>
            <p:cNvPr id="64" name="円/楕円 6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5" name="直線コネクタ 6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704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328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94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自己紹介</a:t>
            </a:r>
          </a:p>
        </p:txBody>
      </p:sp>
      <p:sp>
        <p:nvSpPr>
          <p:cNvPr id="3" name="コンテンツ プレースホルダー 2"/>
          <p:cNvSpPr>
            <a:spLocks noGrp="1"/>
          </p:cNvSpPr>
          <p:nvPr>
            <p:ph idx="1"/>
          </p:nvPr>
        </p:nvSpPr>
        <p:spPr/>
        <p:txBody>
          <a:bodyPr/>
          <a:lstStyle/>
          <a:p>
            <a:r>
              <a:rPr kumimoji="1" lang="ja-JP" altLang="en-US" dirty="0"/>
              <a:t>はてな </a:t>
            </a:r>
            <a:r>
              <a:rPr kumimoji="1" lang="en-US" altLang="ja-JP" dirty="0" err="1"/>
              <a:t>takehikom</a:t>
            </a:r>
            <a:r>
              <a:rPr lang="ja-JP" altLang="en-US" dirty="0"/>
              <a:t> </a:t>
            </a:r>
            <a:r>
              <a:rPr lang="en-US" altLang="ja-JP" dirty="0"/>
              <a:t>/ twitter @</a:t>
            </a:r>
            <a:r>
              <a:rPr lang="en-US" altLang="ja-JP" dirty="0" err="1"/>
              <a:t>takehikom</a:t>
            </a:r>
            <a:endParaRPr kumimoji="1" lang="en-US" altLang="ja-JP" dirty="0"/>
          </a:p>
          <a:p>
            <a:pPr lvl="1"/>
            <a:r>
              <a:rPr kumimoji="1" lang="ja-JP" altLang="en-US" dirty="0"/>
              <a:t>「パワフルな</a:t>
            </a:r>
            <a:r>
              <a:rPr kumimoji="1" lang="en-US" altLang="ja-JP" dirty="0"/>
              <a:t>4</a:t>
            </a:r>
            <a:r>
              <a:rPr kumimoji="1" lang="ja-JP" altLang="en-US" dirty="0"/>
              <a:t>人の娘の父親です」</a:t>
            </a:r>
            <a:endParaRPr kumimoji="1" lang="en-US" altLang="ja-JP" dirty="0"/>
          </a:p>
          <a:p>
            <a:pPr lvl="0"/>
            <a:r>
              <a:rPr kumimoji="1" lang="ja-JP" altLang="en-US" dirty="0"/>
              <a:t>地方国立大学の教員</a:t>
            </a:r>
            <a:endParaRPr kumimoji="1" lang="en-US" altLang="ja-JP" dirty="0"/>
          </a:p>
          <a:p>
            <a:pPr lvl="1"/>
            <a:r>
              <a:rPr kumimoji="1" lang="ja-JP" altLang="en-US" dirty="0"/>
              <a:t>研究：情報検索，情報のネットワーク</a:t>
            </a:r>
            <a:endParaRPr kumimoji="1" lang="en-US" altLang="ja-JP" dirty="0"/>
          </a:p>
          <a:p>
            <a:pPr lvl="1"/>
            <a:r>
              <a:rPr kumimoji="1" lang="ja-JP" altLang="en-US" dirty="0"/>
              <a:t>教育：プログラミングなど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014" y="2375694"/>
            <a:ext cx="1963812" cy="1963812"/>
          </a:xfrm>
          <a:prstGeom prst="rect">
            <a:avLst/>
          </a:prstGeom>
        </p:spPr>
      </p:pic>
    </p:spTree>
    <p:extLst>
      <p:ext uri="{BB962C8B-B14F-4D97-AF65-F5344CB8AC3E}">
        <p14:creationId xmlns:p14="http://schemas.microsoft.com/office/powerpoint/2010/main" val="276734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r>
              <a:rPr lang="en-US" altLang="ja-JP" dirty="0"/>
              <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153570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85858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grpSp>
        <p:nvGrpSpPr>
          <p:cNvPr id="15" name="グループ化 14"/>
          <p:cNvGrpSpPr/>
          <p:nvPr/>
        </p:nvGrpSpPr>
        <p:grpSpPr>
          <a:xfrm>
            <a:off x="4734753" y="3073982"/>
            <a:ext cx="632516" cy="812496"/>
            <a:chOff x="699124" y="4774348"/>
            <a:chExt cx="632516" cy="812496"/>
          </a:xfrm>
        </p:grpSpPr>
        <p:sp>
          <p:nvSpPr>
            <p:cNvPr id="16" name="円/楕円 1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 name="直線コネクタ 1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47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grpSp>
        <p:nvGrpSpPr>
          <p:cNvPr id="18" name="グループ化 17"/>
          <p:cNvGrpSpPr/>
          <p:nvPr/>
        </p:nvGrpSpPr>
        <p:grpSpPr>
          <a:xfrm>
            <a:off x="4734753" y="3073982"/>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201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24</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grpSp>
        <p:nvGrpSpPr>
          <p:cNvPr id="21" name="グループ化 20"/>
          <p:cNvGrpSpPr/>
          <p:nvPr/>
        </p:nvGrpSpPr>
        <p:grpSpPr>
          <a:xfrm>
            <a:off x="4734753"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0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25</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89899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26</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r>
              <a:rPr lang="en-US" altLang="ja-JP" dirty="0"/>
              <a:t/>
            </a:r>
            <a:br>
              <a:rPr lang="en-US" altLang="ja-JP" dirty="0"/>
            </a:br>
            <a:r>
              <a:rPr lang="ja-JP" altLang="en-US" dirty="0"/>
              <a:t>ずつ，</a:t>
            </a:r>
            <a:r>
              <a:rPr lang="en-US" altLang="ja-JP" dirty="0"/>
              <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3840709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27</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r>
              <a:rPr lang="en-US" altLang="ja-JP" dirty="0"/>
              <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417248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28</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263481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29</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67472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スライドの目的</a:t>
            </a:r>
          </a:p>
        </p:txBody>
      </p:sp>
      <p:sp>
        <p:nvSpPr>
          <p:cNvPr id="3" name="コンテンツ プレースホルダー 2"/>
          <p:cNvSpPr>
            <a:spLocks noGrp="1"/>
          </p:cNvSpPr>
          <p:nvPr>
            <p:ph idx="1"/>
          </p:nvPr>
        </p:nvSpPr>
        <p:spPr/>
        <p:txBody>
          <a:bodyPr/>
          <a:lstStyle/>
          <a:p>
            <a:r>
              <a:rPr kumimoji="1" lang="ja-JP" altLang="en-US" dirty="0"/>
              <a:t>以下のツイートに対し，より広い視点を提供すること</a:t>
            </a:r>
            <a:r>
              <a:rPr kumimoji="1" lang="ja-JP" altLang="en-US" sz="3000" dirty="0"/>
              <a:t>（指導例，歴史・海外など）</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463481" y="2909338"/>
            <a:ext cx="4114286" cy="1714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図 5"/>
          <p:cNvPicPr>
            <a:picLocks noChangeAspect="1"/>
          </p:cNvPicPr>
          <p:nvPr/>
        </p:nvPicPr>
        <p:blipFill>
          <a:blip r:embed="rId3"/>
          <a:stretch>
            <a:fillRect/>
          </a:stretch>
        </p:blipFill>
        <p:spPr>
          <a:xfrm>
            <a:off x="4596291" y="3846920"/>
            <a:ext cx="4114286" cy="217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p:cNvSpPr txBox="1"/>
          <p:nvPr/>
        </p:nvSpPr>
        <p:spPr>
          <a:xfrm>
            <a:off x="177383" y="4930544"/>
            <a:ext cx="4517583" cy="1446550"/>
          </a:xfrm>
          <a:prstGeom prst="rect">
            <a:avLst/>
          </a:prstGeom>
          <a:noFill/>
        </p:spPr>
        <p:txBody>
          <a:bodyPr wrap="none" rtlCol="0">
            <a:spAutoFit/>
          </a:bodyPr>
          <a:lstStyle/>
          <a:p>
            <a:r>
              <a:rPr lang="ja-JP" altLang="en-US" sz="2200" dirty="0">
                <a:latin typeface="Arial Unicode MS" panose="020B0604020202020204" pitchFamily="50" charset="-128"/>
                <a:ea typeface="ＭＳ ゴシック" panose="020B0609070205080204" pitchFamily="49" charset="-128"/>
              </a:rPr>
              <a:t>上 </a:t>
            </a:r>
            <a:r>
              <a:rPr lang="en-US" altLang="ja-JP" sz="2200" dirty="0">
                <a:latin typeface="Arial Unicode MS" panose="020B0604020202020204" pitchFamily="50" charset="-128"/>
                <a:ea typeface="ＭＳ ゴシック" panose="020B0609070205080204" pitchFamily="49" charset="-128"/>
              </a:rPr>
              <a:t>https://twitter.com/spiral_world/</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status/567272436601593856</a:t>
            </a:r>
          </a:p>
          <a:p>
            <a:r>
              <a:rPr lang="ja-JP" altLang="en-US" sz="2200" dirty="0">
                <a:latin typeface="Arial Unicode MS" panose="020B0604020202020204" pitchFamily="50" charset="-128"/>
                <a:ea typeface="ＭＳ ゴシック" panose="020B0609070205080204" pitchFamily="49" charset="-128"/>
              </a:rPr>
              <a:t>右 </a:t>
            </a:r>
            <a:r>
              <a:rPr lang="en-US" altLang="ja-JP" sz="2200" dirty="0">
                <a:latin typeface="Arial Unicode MS" panose="020B0604020202020204" pitchFamily="50" charset="-128"/>
                <a:ea typeface="ＭＳ ゴシック" panose="020B0609070205080204" pitchFamily="49" charset="-128"/>
              </a:rPr>
              <a:t>https://twitter.com/h_okumura/</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status/567179839103197184</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163318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99962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701999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707489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r>
              <a:rPr lang="en-US" altLang="ja-JP" dirty="0"/>
              <a:t/>
            </a:r>
            <a:br>
              <a:rPr lang="en-US" altLang="ja-JP" dirty="0"/>
            </a:br>
            <a:r>
              <a:rPr lang="ja-JP" altLang="en-US" dirty="0"/>
              <a:t>ずつ，</a:t>
            </a:r>
            <a:r>
              <a:rPr lang="en-US" altLang="ja-JP" dirty="0"/>
              <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128515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a:xfrm>
            <a:off x="628650" y="5341055"/>
            <a:ext cx="7886700" cy="930908"/>
          </a:xfrm>
        </p:spPr>
        <p:txBody>
          <a:bodyPr/>
          <a:lstStyle/>
          <a:p>
            <a:r>
              <a:rPr kumimoji="1" lang="ja-JP" altLang="en-US" dirty="0"/>
              <a:t>同じ</a:t>
            </a:r>
            <a:r>
              <a:rPr kumimoji="1" lang="en-US" altLang="ja-JP" dirty="0"/>
              <a:t>? </a:t>
            </a:r>
            <a:r>
              <a:rPr kumimoji="1" lang="ja-JP" altLang="en-US" dirty="0"/>
              <a:t>違う</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34</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8172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a:xfrm>
            <a:off x="628650" y="5356233"/>
            <a:ext cx="7886700" cy="915729"/>
          </a:xfrm>
        </p:spPr>
        <p:txBody>
          <a:bodyPr/>
          <a:lstStyle/>
          <a:p>
            <a:r>
              <a:rPr kumimoji="1" lang="ja-JP" altLang="en-US" dirty="0"/>
              <a:t>番号を振ると，違いがわかる</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35</a:t>
            </a:fld>
            <a:endParaRPr kumimoji="1" lang="ja-JP" altLang="en-US"/>
          </a:p>
        </p:txBody>
      </p:sp>
      <p:sp>
        <p:nvSpPr>
          <p:cNvPr id="7" name="正方形/長方形 6"/>
          <p:cNvSpPr/>
          <p:nvPr/>
        </p:nvSpPr>
        <p:spPr>
          <a:xfrm>
            <a:off x="628649" y="3085565"/>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85565"/>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02953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テキスト ボックス 99"/>
          <p:cNvSpPr txBox="1"/>
          <p:nvPr/>
        </p:nvSpPr>
        <p:spPr>
          <a:xfrm>
            <a:off x="62901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02" name="円/楕円 101"/>
          <p:cNvSpPr/>
          <p:nvPr/>
        </p:nvSpPr>
        <p:spPr>
          <a:xfrm>
            <a:off x="202953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0" name="円/楕円 109"/>
          <p:cNvSpPr/>
          <p:nvPr/>
        </p:nvSpPr>
        <p:spPr>
          <a:xfrm>
            <a:off x="202953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8" name="円/楕円 117"/>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5" name="テキスト ボックス 124"/>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127" name="円/楕円 126"/>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5" name="円/楕円 134"/>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1" name="グループ化 170"/>
          <p:cNvGrpSpPr/>
          <p:nvPr/>
        </p:nvGrpSpPr>
        <p:grpSpPr>
          <a:xfrm>
            <a:off x="2218030" y="3473843"/>
            <a:ext cx="312906" cy="449095"/>
            <a:chOff x="961455" y="2834082"/>
            <a:chExt cx="312906" cy="449095"/>
          </a:xfrm>
        </p:grpSpPr>
        <p:sp>
          <p:nvSpPr>
            <p:cNvPr id="172" name="円/楕円 171"/>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3" name="直線コネクタ 172"/>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5" name="グループ化 174"/>
          <p:cNvGrpSpPr/>
          <p:nvPr/>
        </p:nvGrpSpPr>
        <p:grpSpPr>
          <a:xfrm>
            <a:off x="2684472" y="3473843"/>
            <a:ext cx="312906" cy="453858"/>
            <a:chOff x="1427897" y="2834082"/>
            <a:chExt cx="312906" cy="453858"/>
          </a:xfrm>
        </p:grpSpPr>
        <p:sp>
          <p:nvSpPr>
            <p:cNvPr id="176" name="円/楕円 175"/>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7" name="直線コネクタ 176"/>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テキスト ボックス 177"/>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9" name="グループ化 178"/>
          <p:cNvGrpSpPr/>
          <p:nvPr/>
        </p:nvGrpSpPr>
        <p:grpSpPr>
          <a:xfrm>
            <a:off x="2218671" y="4038171"/>
            <a:ext cx="312906" cy="453858"/>
            <a:chOff x="2218671" y="2834082"/>
            <a:chExt cx="312906" cy="453858"/>
          </a:xfrm>
        </p:grpSpPr>
        <p:sp>
          <p:nvSpPr>
            <p:cNvPr id="180" name="円/楕円 179"/>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1" name="直線コネクタ 180"/>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3" name="グループ化 182"/>
          <p:cNvGrpSpPr/>
          <p:nvPr/>
        </p:nvGrpSpPr>
        <p:grpSpPr>
          <a:xfrm>
            <a:off x="2685451" y="4038171"/>
            <a:ext cx="312906" cy="453858"/>
            <a:chOff x="2685451" y="2834082"/>
            <a:chExt cx="312906" cy="453858"/>
          </a:xfrm>
        </p:grpSpPr>
        <p:sp>
          <p:nvSpPr>
            <p:cNvPr id="184" name="円/楕円 183"/>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5" name="直線コネクタ 184"/>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7" name="グループ化 186"/>
          <p:cNvGrpSpPr/>
          <p:nvPr/>
        </p:nvGrpSpPr>
        <p:grpSpPr>
          <a:xfrm>
            <a:off x="2216109" y="4588029"/>
            <a:ext cx="312906" cy="453858"/>
            <a:chOff x="3462364" y="2834082"/>
            <a:chExt cx="312906" cy="453858"/>
          </a:xfrm>
        </p:grpSpPr>
        <p:sp>
          <p:nvSpPr>
            <p:cNvPr id="188" name="円/楕円 187"/>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9" name="直線コネクタ 188"/>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テキスト ボックス 189"/>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1" name="グループ化 190"/>
          <p:cNvGrpSpPr/>
          <p:nvPr/>
        </p:nvGrpSpPr>
        <p:grpSpPr>
          <a:xfrm>
            <a:off x="2686975" y="4588029"/>
            <a:ext cx="313827" cy="453858"/>
            <a:chOff x="3933230" y="2834082"/>
            <a:chExt cx="313827" cy="453858"/>
          </a:xfrm>
        </p:grpSpPr>
        <p:sp>
          <p:nvSpPr>
            <p:cNvPr id="192" name="円/楕円 191"/>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3" name="直線コネクタ 192"/>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4" name="テキスト ボックス 193"/>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5" name="グループ化 194"/>
          <p:cNvGrpSpPr/>
          <p:nvPr/>
        </p:nvGrpSpPr>
        <p:grpSpPr>
          <a:xfrm>
            <a:off x="6171355" y="3473843"/>
            <a:ext cx="312906" cy="449095"/>
            <a:chOff x="961455" y="2834082"/>
            <a:chExt cx="312906" cy="449095"/>
          </a:xfrm>
        </p:grpSpPr>
        <p:sp>
          <p:nvSpPr>
            <p:cNvPr id="196" name="円/楕円 195"/>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7" name="直線コネクタ 196"/>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9" name="グループ化 198"/>
          <p:cNvGrpSpPr/>
          <p:nvPr/>
        </p:nvGrpSpPr>
        <p:grpSpPr>
          <a:xfrm>
            <a:off x="6637797" y="3473843"/>
            <a:ext cx="312906" cy="453858"/>
            <a:chOff x="1427897" y="2834082"/>
            <a:chExt cx="312906" cy="453858"/>
          </a:xfrm>
        </p:grpSpPr>
        <p:sp>
          <p:nvSpPr>
            <p:cNvPr id="200" name="円/楕円 199"/>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1" name="直線コネクタ 200"/>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3" name="グループ化 202"/>
          <p:cNvGrpSpPr/>
          <p:nvPr/>
        </p:nvGrpSpPr>
        <p:grpSpPr>
          <a:xfrm>
            <a:off x="6171996" y="4038171"/>
            <a:ext cx="312906" cy="453858"/>
            <a:chOff x="2218671" y="2834082"/>
            <a:chExt cx="312906" cy="453858"/>
          </a:xfrm>
        </p:grpSpPr>
        <p:sp>
          <p:nvSpPr>
            <p:cNvPr id="204" name="円/楕円 203"/>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5" name="直線コネクタ 204"/>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6" name="テキスト ボックス 205"/>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7" name="グループ化 206"/>
          <p:cNvGrpSpPr/>
          <p:nvPr/>
        </p:nvGrpSpPr>
        <p:grpSpPr>
          <a:xfrm>
            <a:off x="6638776" y="4038171"/>
            <a:ext cx="312906" cy="453858"/>
            <a:chOff x="2685451" y="2834082"/>
            <a:chExt cx="312906" cy="453858"/>
          </a:xfrm>
        </p:grpSpPr>
        <p:sp>
          <p:nvSpPr>
            <p:cNvPr id="208" name="円/楕円 207"/>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9" name="直線コネクタ 208"/>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テキスト ボックス 209"/>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1" name="グループ化 210"/>
          <p:cNvGrpSpPr/>
          <p:nvPr/>
        </p:nvGrpSpPr>
        <p:grpSpPr>
          <a:xfrm>
            <a:off x="6169434" y="4588029"/>
            <a:ext cx="312906" cy="453858"/>
            <a:chOff x="3462364" y="2834082"/>
            <a:chExt cx="312906" cy="453858"/>
          </a:xfrm>
        </p:grpSpPr>
        <p:sp>
          <p:nvSpPr>
            <p:cNvPr id="212" name="円/楕円 211"/>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3" name="直線コネクタ 212"/>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4" name="テキスト ボックス 213"/>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5" name="グループ化 214"/>
          <p:cNvGrpSpPr/>
          <p:nvPr/>
        </p:nvGrpSpPr>
        <p:grpSpPr>
          <a:xfrm>
            <a:off x="6640300" y="4588029"/>
            <a:ext cx="313827" cy="453858"/>
            <a:chOff x="3933230" y="2834082"/>
            <a:chExt cx="313827" cy="453858"/>
          </a:xfrm>
        </p:grpSpPr>
        <p:sp>
          <p:nvSpPr>
            <p:cNvPr id="216" name="円/楕円 215"/>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7" name="直線コネクタ 216"/>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8" name="テキスト ボックス 217"/>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219" name="正方形/長方形 218"/>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327578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4" name="円/楕円 33"/>
          <p:cNvSpPr/>
          <p:nvPr/>
        </p:nvSpPr>
        <p:spPr>
          <a:xfrm>
            <a:off x="202953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2" name="円/楕円 41"/>
          <p:cNvSpPr/>
          <p:nvPr/>
        </p:nvSpPr>
        <p:spPr>
          <a:xfrm>
            <a:off x="77295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sp>
        <p:nvSpPr>
          <p:cNvPr id="52" name="円/楕円 51"/>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円/楕円 59"/>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8" name="円/楕円 67"/>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10" name="グループ化 9"/>
          <p:cNvGrpSpPr/>
          <p:nvPr/>
        </p:nvGrpSpPr>
        <p:grpSpPr>
          <a:xfrm>
            <a:off x="961455" y="2408132"/>
            <a:ext cx="312906" cy="449095"/>
            <a:chOff x="961455" y="2834082"/>
            <a:chExt cx="312906" cy="449095"/>
          </a:xfrm>
        </p:grpSpPr>
        <p:sp>
          <p:nvSpPr>
            <p:cNvPr id="47" name="円/楕円 46"/>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1" name="グループ化 10"/>
          <p:cNvGrpSpPr/>
          <p:nvPr/>
        </p:nvGrpSpPr>
        <p:grpSpPr>
          <a:xfrm>
            <a:off x="1427897" y="2408132"/>
            <a:ext cx="312906" cy="453858"/>
            <a:chOff x="1427897" y="2834082"/>
            <a:chExt cx="312906" cy="453858"/>
          </a:xfrm>
        </p:grpSpPr>
        <p:sp>
          <p:nvSpPr>
            <p:cNvPr id="45" name="円/楕円 4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2" name="グループ化 11"/>
          <p:cNvGrpSpPr/>
          <p:nvPr/>
        </p:nvGrpSpPr>
        <p:grpSpPr>
          <a:xfrm>
            <a:off x="2218671" y="2408132"/>
            <a:ext cx="312906" cy="453858"/>
            <a:chOff x="2218671" y="2834082"/>
            <a:chExt cx="312906" cy="453858"/>
          </a:xfrm>
        </p:grpSpPr>
        <p:sp>
          <p:nvSpPr>
            <p:cNvPr id="39" name="円/楕円 3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3" name="グループ化 12"/>
          <p:cNvGrpSpPr/>
          <p:nvPr/>
        </p:nvGrpSpPr>
        <p:grpSpPr>
          <a:xfrm>
            <a:off x="2685451" y="2408132"/>
            <a:ext cx="312906" cy="453858"/>
            <a:chOff x="2685451" y="2834082"/>
            <a:chExt cx="312906" cy="453858"/>
          </a:xfrm>
        </p:grpSpPr>
        <p:sp>
          <p:nvSpPr>
            <p:cNvPr id="37" name="円/楕円 36"/>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4" name="テキスト ボックス 14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3462364" y="2408132"/>
            <a:ext cx="312906" cy="453858"/>
            <a:chOff x="3462364" y="2834082"/>
            <a:chExt cx="312906" cy="453858"/>
          </a:xfrm>
        </p:grpSpPr>
        <p:sp>
          <p:nvSpPr>
            <p:cNvPr id="23" name="円/楕円 22"/>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 name="グループ化 14"/>
          <p:cNvGrpSpPr/>
          <p:nvPr/>
        </p:nvGrpSpPr>
        <p:grpSpPr>
          <a:xfrm>
            <a:off x="3933230" y="2408132"/>
            <a:ext cx="313827" cy="453858"/>
            <a:chOff x="3933230" y="2834082"/>
            <a:chExt cx="313827" cy="453858"/>
          </a:xfrm>
        </p:grpSpPr>
        <p:sp>
          <p:nvSpPr>
            <p:cNvPr id="21" name="円/楕円 2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6" name="テキスト ボックス 145"/>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7" name="グループ化 146"/>
          <p:cNvGrpSpPr/>
          <p:nvPr/>
        </p:nvGrpSpPr>
        <p:grpSpPr>
          <a:xfrm>
            <a:off x="4918207" y="2408132"/>
            <a:ext cx="312906" cy="449095"/>
            <a:chOff x="961455" y="2834082"/>
            <a:chExt cx="312906" cy="449095"/>
          </a:xfrm>
        </p:grpSpPr>
        <p:sp>
          <p:nvSpPr>
            <p:cNvPr id="148" name="円/楕円 147"/>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9" name="直線コネクタ 148"/>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1" name="グループ化 150"/>
          <p:cNvGrpSpPr/>
          <p:nvPr/>
        </p:nvGrpSpPr>
        <p:grpSpPr>
          <a:xfrm>
            <a:off x="5384649" y="2408132"/>
            <a:ext cx="312906" cy="453858"/>
            <a:chOff x="1427897" y="2834082"/>
            <a:chExt cx="312906" cy="453858"/>
          </a:xfrm>
        </p:grpSpPr>
        <p:sp>
          <p:nvSpPr>
            <p:cNvPr id="152" name="円/楕円 151"/>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3" name="直線コネクタ 152"/>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5" name="グループ化 154"/>
          <p:cNvGrpSpPr/>
          <p:nvPr/>
        </p:nvGrpSpPr>
        <p:grpSpPr>
          <a:xfrm>
            <a:off x="6175423" y="2408132"/>
            <a:ext cx="312906" cy="453858"/>
            <a:chOff x="2218671" y="2834082"/>
            <a:chExt cx="312906" cy="453858"/>
          </a:xfrm>
        </p:grpSpPr>
        <p:sp>
          <p:nvSpPr>
            <p:cNvPr id="156" name="円/楕円 155"/>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7" name="直線コネクタ 156"/>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9" name="グループ化 158"/>
          <p:cNvGrpSpPr/>
          <p:nvPr/>
        </p:nvGrpSpPr>
        <p:grpSpPr>
          <a:xfrm>
            <a:off x="6642203" y="2408132"/>
            <a:ext cx="312906" cy="453858"/>
            <a:chOff x="2685451" y="2834082"/>
            <a:chExt cx="312906" cy="453858"/>
          </a:xfrm>
        </p:grpSpPr>
        <p:sp>
          <p:nvSpPr>
            <p:cNvPr id="160" name="円/楕円 159"/>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1" name="直線コネクタ 160"/>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テキスト ボックス 161"/>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3" name="グループ化 162"/>
          <p:cNvGrpSpPr/>
          <p:nvPr/>
        </p:nvGrpSpPr>
        <p:grpSpPr>
          <a:xfrm>
            <a:off x="7419116" y="2408132"/>
            <a:ext cx="312906" cy="453858"/>
            <a:chOff x="3462364" y="2834082"/>
            <a:chExt cx="312906" cy="453858"/>
          </a:xfrm>
        </p:grpSpPr>
        <p:sp>
          <p:nvSpPr>
            <p:cNvPr id="164" name="円/楕円 163"/>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5" name="直線コネクタ 164"/>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テキスト ボックス 165"/>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7" name="グループ化 166"/>
          <p:cNvGrpSpPr/>
          <p:nvPr/>
        </p:nvGrpSpPr>
        <p:grpSpPr>
          <a:xfrm>
            <a:off x="7889982" y="2408132"/>
            <a:ext cx="313827" cy="453858"/>
            <a:chOff x="3933230" y="2834082"/>
            <a:chExt cx="313827" cy="453858"/>
          </a:xfrm>
        </p:grpSpPr>
        <p:sp>
          <p:nvSpPr>
            <p:cNvPr id="168" name="円/楕円 167"/>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9" name="直線コネクタ 168"/>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315479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p:txBody>
          <a:bodyPr/>
          <a:lstStyle/>
          <a:p>
            <a:r>
              <a:rPr kumimoji="1" lang="ja-JP" altLang="en-US" dirty="0"/>
              <a:t>どの配り方がいいの</a:t>
            </a:r>
            <a:r>
              <a:rPr kumimoji="1" lang="en-US" altLang="ja-JP" dirty="0"/>
              <a:t>?</a:t>
            </a:r>
          </a:p>
          <a:p>
            <a:r>
              <a:rPr kumimoji="1" lang="ja-JP" altLang="en-US" dirty="0"/>
              <a:t>どれでもいいの</a:t>
            </a:r>
            <a:r>
              <a:rPr kumimoji="1" lang="en-US" altLang="ja-JP" dirty="0"/>
              <a:t>?</a:t>
            </a:r>
          </a:p>
          <a:p>
            <a:r>
              <a:rPr kumimoji="1" lang="ja-JP" altLang="en-US" dirty="0"/>
              <a:t>式は，</a:t>
            </a:r>
            <a:r>
              <a:rPr kumimoji="1" lang="en-US" altLang="ja-JP" dirty="0"/>
              <a:t>2×3? 3×2?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36</a:t>
            </a:fld>
            <a:endParaRPr kumimoji="1" lang="ja-JP" altLang="en-US"/>
          </a:p>
        </p:txBody>
      </p:sp>
    </p:spTree>
    <p:extLst>
      <p:ext uri="{BB962C8B-B14F-4D97-AF65-F5344CB8AC3E}">
        <p14:creationId xmlns:p14="http://schemas.microsoft.com/office/powerpoint/2010/main" val="104456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「配る問題」のオリジナルは</a:t>
            </a:r>
          </a:p>
        </p:txBody>
      </p:sp>
      <p:sp>
        <p:nvSpPr>
          <p:cNvPr id="3" name="コンテンツ プレースホルダー 2"/>
          <p:cNvSpPr>
            <a:spLocks noGrp="1"/>
          </p:cNvSpPr>
          <p:nvPr>
            <p:ph idx="1"/>
          </p:nvPr>
        </p:nvSpPr>
        <p:spPr>
          <a:xfrm>
            <a:off x="628650" y="3428999"/>
            <a:ext cx="7886700" cy="2747963"/>
          </a:xfrm>
        </p:spPr>
        <p:txBody>
          <a:bodyPr>
            <a:noAutofit/>
          </a:bodyPr>
          <a:lstStyle/>
          <a:p>
            <a:r>
              <a:rPr kumimoji="1" lang="ja-JP" altLang="en-US" dirty="0"/>
              <a:t>啓林館</a:t>
            </a:r>
            <a:r>
              <a:rPr kumimoji="1" lang="en-US" altLang="ja-JP" dirty="0"/>
              <a:t>1</a:t>
            </a:r>
            <a:r>
              <a:rPr kumimoji="1" lang="ja-JP" altLang="en-US" dirty="0"/>
              <a:t>年算数</a:t>
            </a:r>
            <a:r>
              <a:rPr lang="ja-JP" altLang="en-US" dirty="0"/>
              <a:t>教科書</a:t>
            </a:r>
            <a:r>
              <a:rPr lang="en-US" altLang="ja-JP" dirty="0"/>
              <a:t/>
            </a:r>
            <a:br>
              <a:rPr lang="en-US" altLang="ja-JP" dirty="0"/>
            </a:br>
            <a:r>
              <a:rPr lang="ja-JP" altLang="en-US" dirty="0"/>
              <a:t>（わくわく </a:t>
            </a:r>
            <a:r>
              <a:rPr lang="ja-JP" altLang="en-US" dirty="0" err="1"/>
              <a:t>さん</a:t>
            </a:r>
            <a:r>
              <a:rPr lang="ja-JP" altLang="en-US" dirty="0"/>
              <a:t>すう</a:t>
            </a:r>
            <a:r>
              <a:rPr lang="en-US" altLang="ja-JP" dirty="0"/>
              <a:t>1</a:t>
            </a:r>
            <a:r>
              <a:rPr kumimoji="1" lang="ja-JP" altLang="en-US" dirty="0"/>
              <a:t>）</a:t>
            </a:r>
            <a:endParaRPr kumimoji="1" lang="en-US" altLang="ja-JP" dirty="0"/>
          </a:p>
          <a:p>
            <a:pPr lvl="1"/>
            <a:r>
              <a:rPr kumimoji="1" lang="ja-JP" altLang="en-US" dirty="0"/>
              <a:t>平成</a:t>
            </a:r>
            <a:r>
              <a:rPr kumimoji="1" lang="en-US" altLang="ja-JP" dirty="0"/>
              <a:t>27</a:t>
            </a:r>
            <a:r>
              <a:rPr kumimoji="1" lang="ja-JP" altLang="en-US" dirty="0"/>
              <a:t>～</a:t>
            </a:r>
            <a:r>
              <a:rPr kumimoji="1" lang="en-US" altLang="ja-JP" dirty="0"/>
              <a:t>30</a:t>
            </a:r>
            <a:r>
              <a:rPr kumimoji="1" lang="ja-JP" altLang="en-US" dirty="0"/>
              <a:t>年度版は教科書展示会で確認済</a:t>
            </a:r>
            <a:endParaRPr kumimoji="1" lang="en-US" altLang="ja-JP" dirty="0"/>
          </a:p>
          <a:p>
            <a:pPr lvl="1"/>
            <a:r>
              <a:rPr kumimoji="1" lang="ja-JP" altLang="en-US" dirty="0"/>
              <a:t>平成</a:t>
            </a:r>
            <a:r>
              <a:rPr kumimoji="1" lang="en-US" altLang="ja-JP" dirty="0"/>
              <a:t>23</a:t>
            </a:r>
            <a:r>
              <a:rPr kumimoji="1" lang="ja-JP" altLang="en-US" dirty="0"/>
              <a:t>～</a:t>
            </a:r>
            <a:r>
              <a:rPr kumimoji="1" lang="en-US" altLang="ja-JP" dirty="0"/>
              <a:t>26</a:t>
            </a:r>
            <a:r>
              <a:rPr kumimoji="1" lang="ja-JP" altLang="en-US" dirty="0"/>
              <a:t>年度版にも載っているらしい</a:t>
            </a:r>
            <a:endParaRPr kumimoji="1" lang="en-US" altLang="ja-JP" dirty="0"/>
          </a:p>
          <a:p>
            <a:r>
              <a:rPr kumimoji="1" lang="ja-JP" altLang="en-US" dirty="0"/>
              <a:t>学習指導案集</a:t>
            </a:r>
            <a:r>
              <a:rPr kumimoji="1" lang="en-US" altLang="ja-JP" dirty="0"/>
              <a:t>[</a:t>
            </a:r>
            <a:r>
              <a:rPr lang="ja-JP" altLang="en-US" dirty="0"/>
              <a:t>前川</a:t>
            </a:r>
            <a:r>
              <a:rPr lang="en-US" altLang="ja-JP" dirty="0"/>
              <a:t>2011]</a:t>
            </a:r>
            <a:r>
              <a:rPr lang="ja-JP" altLang="en-US" dirty="0"/>
              <a:t>や，</a:t>
            </a:r>
            <a:r>
              <a:rPr lang="en-US" altLang="ja-JP" dirty="0"/>
              <a:t/>
            </a:r>
            <a:br>
              <a:rPr lang="en-US" altLang="ja-JP" dirty="0"/>
            </a:br>
            <a:r>
              <a:rPr lang="ja-JP" altLang="en-US" dirty="0"/>
              <a:t>幼児向け問題集</a:t>
            </a:r>
            <a:r>
              <a:rPr lang="en-US" altLang="ja-JP" dirty="0"/>
              <a:t>[</a:t>
            </a:r>
            <a:r>
              <a:rPr lang="ja-JP" altLang="en-US" dirty="0"/>
              <a:t>久野</a:t>
            </a:r>
            <a:r>
              <a:rPr lang="en-US" altLang="ja-JP" dirty="0"/>
              <a:t>2013]</a:t>
            </a:r>
            <a:r>
              <a:rPr lang="ja-JP" altLang="en-US" dirty="0" err="1"/>
              <a:t>にも</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37</a:t>
            </a:fld>
            <a:endParaRPr kumimoji="1" lang="ja-JP" altLang="en-US"/>
          </a:p>
        </p:txBody>
      </p:sp>
      <p:sp>
        <p:nvSpPr>
          <p:cNvPr id="5" name="メモ 4"/>
          <p:cNvSpPr/>
          <p:nvPr/>
        </p:nvSpPr>
        <p:spPr>
          <a:xfrm>
            <a:off x="628650" y="1876300"/>
            <a:ext cx="7886700" cy="1468310"/>
          </a:xfrm>
          <a:prstGeom prst="foldedCorner">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 子どもが　３人　います。みかんを</a:t>
            </a:r>
            <a:r>
              <a:rPr lang="en-US" altLang="ja-JP" sz="3200" dirty="0">
                <a:solidFill>
                  <a:prstClr val="black"/>
                </a:solidFill>
                <a:latin typeface="Arial Unicode MS" panose="020B0604020202020204" pitchFamily="50" charset="-128"/>
                <a:ea typeface="ＭＳ ゴシック" panose="020B0609070205080204" pitchFamily="49" charset="-128"/>
              </a:rPr>
              <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１人に　２こずつ　あげます。みんなで</a:t>
            </a:r>
            <a:r>
              <a:rPr lang="en-US" altLang="ja-JP" sz="3200" dirty="0">
                <a:solidFill>
                  <a:prstClr val="black"/>
                </a:solidFill>
                <a:latin typeface="Arial Unicode MS" panose="020B0604020202020204" pitchFamily="50" charset="-128"/>
                <a:ea typeface="ＭＳ ゴシック" panose="020B0609070205080204" pitchFamily="49" charset="-128"/>
              </a:rPr>
              <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なんこ　いりますか。</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637801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考え方</a:t>
            </a:r>
          </a:p>
        </p:txBody>
      </p:sp>
      <p:sp>
        <p:nvSpPr>
          <p:cNvPr id="3" name="コンテンツ プレースホルダー 2"/>
          <p:cNvSpPr>
            <a:spLocks noGrp="1"/>
          </p:cNvSpPr>
          <p:nvPr>
            <p:ph idx="1"/>
          </p:nvPr>
        </p:nvSpPr>
        <p:spPr/>
        <p:txBody>
          <a:bodyPr>
            <a:noAutofit/>
          </a:bodyPr>
          <a:lstStyle/>
          <a:p>
            <a:r>
              <a:rPr lang="en-US" altLang="ja-JP" dirty="0"/>
              <a:t>[</a:t>
            </a:r>
            <a:r>
              <a:rPr lang="ja-JP" altLang="en-US" dirty="0"/>
              <a:t>前川</a:t>
            </a:r>
            <a:r>
              <a:rPr lang="en-US" altLang="ja-JP" dirty="0"/>
              <a:t>2011, p.66]</a:t>
            </a:r>
            <a:r>
              <a:rPr lang="ja-JP" altLang="en-US" dirty="0"/>
              <a:t>によると</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乗法学習の素地となる</a:t>
            </a:r>
            <a:endParaRPr kumimoji="1" lang="en-US" altLang="ja-JP" dirty="0"/>
          </a:p>
          <a:p>
            <a:pPr lvl="1"/>
            <a:r>
              <a:rPr kumimoji="1" lang="ja-JP" altLang="en-US" dirty="0"/>
              <a:t>かけ算を学習する際，「ほら，</a:t>
            </a:r>
            <a:r>
              <a:rPr kumimoji="1" lang="en-US" altLang="ja-JP" dirty="0"/>
              <a:t>1</a:t>
            </a:r>
            <a:r>
              <a:rPr kumimoji="1" lang="ja-JP" altLang="en-US" dirty="0"/>
              <a:t>年のときに習ったでしょ」と思い出せる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38</a:t>
            </a:fld>
            <a:endParaRPr kumimoji="1" lang="ja-JP" altLang="en-US"/>
          </a:p>
        </p:txBody>
      </p:sp>
      <p:sp>
        <p:nvSpPr>
          <p:cNvPr id="5" name="角丸四角形吹き出し 4"/>
          <p:cNvSpPr/>
          <p:nvPr/>
        </p:nvSpPr>
        <p:spPr>
          <a:xfrm>
            <a:off x="1313569" y="2384091"/>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878" y="2547898"/>
            <a:ext cx="6375463" cy="75713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1</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個ずつ置くかという置き方</a:t>
            </a:r>
            <a:r>
              <a:rPr lang="en-US" altLang="ja-JP" sz="2400" dirty="0">
                <a:solidFill>
                  <a:prstClr val="black"/>
                </a:solidFill>
                <a:latin typeface="Arial Unicode MS" panose="020B0604020202020204" pitchFamily="50" charset="-128"/>
                <a:ea typeface="ＭＳ ゴシック" panose="020B0609070205080204" pitchFamily="49" charset="-128"/>
              </a:rPr>
              <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ではなく，置いた結果に着目させる</a:t>
            </a:r>
            <a:endParaRPr kumimoji="1" lang="ja-JP" altLang="en-US" dirty="0"/>
          </a:p>
        </p:txBody>
      </p:sp>
      <p:sp>
        <p:nvSpPr>
          <p:cNvPr id="10" name="角丸四角形吹き出し 9"/>
          <p:cNvSpPr/>
          <p:nvPr/>
        </p:nvSpPr>
        <p:spPr>
          <a:xfrm>
            <a:off x="1313569" y="3784198"/>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436878" y="3901962"/>
            <a:ext cx="6203942" cy="82125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個ずつ増えていっている増加の場面である</a:t>
            </a:r>
            <a:endParaRPr lang="en-US" altLang="ja-JP" sz="2400" dirty="0">
              <a:solidFill>
                <a:prstClr val="black"/>
              </a:solidFill>
              <a:latin typeface="Arial Unicode MS" panose="020B0604020202020204" pitchFamily="50" charset="-128"/>
              <a:ea typeface="ＭＳ ゴシック" panose="020B0609070205080204" pitchFamily="49" charset="-128"/>
            </a:endParaRPr>
          </a:p>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ことに気付かせる</a:t>
            </a:r>
            <a:endParaRPr kumimoji="1" lang="ja-JP" altLang="en-US" dirty="0"/>
          </a:p>
        </p:txBody>
      </p:sp>
    </p:spTree>
    <p:extLst>
      <p:ext uri="{BB962C8B-B14F-4D97-AF65-F5344CB8AC3E}">
        <p14:creationId xmlns:p14="http://schemas.microsoft.com/office/powerpoint/2010/main" val="1203441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通りの配り方（再掲）</a:t>
            </a:r>
          </a:p>
        </p:txBody>
      </p:sp>
      <p:sp>
        <p:nvSpPr>
          <p:cNvPr id="3" name="コンテンツ プレースホルダー 2"/>
          <p:cNvSpPr>
            <a:spLocks noGrp="1"/>
          </p:cNvSpPr>
          <p:nvPr>
            <p:ph idx="1"/>
          </p:nvPr>
        </p:nvSpPr>
        <p:spPr>
          <a:xfrm>
            <a:off x="628650" y="5341055"/>
            <a:ext cx="7886700" cy="930908"/>
          </a:xfrm>
        </p:spPr>
        <p:txBody>
          <a:bodyPr>
            <a:normAutofit lnSpcReduction="10000"/>
          </a:bodyPr>
          <a:lstStyle/>
          <a:p>
            <a:r>
              <a:rPr kumimoji="1" lang="ja-JP" altLang="en-US" dirty="0"/>
              <a:t>皿の置き方・りんごの配り方は違っても，</a:t>
            </a:r>
            <a:r>
              <a:rPr kumimoji="1" lang="en-US" altLang="ja-JP" dirty="0"/>
              <a:t/>
            </a:r>
            <a:br>
              <a:rPr kumimoji="1" lang="en-US" altLang="ja-JP" dirty="0"/>
            </a:br>
            <a:r>
              <a:rPr kumimoji="1" lang="ja-JP" altLang="en-US" dirty="0"/>
              <a:t>すべて「</a:t>
            </a:r>
            <a:r>
              <a:rPr kumimoji="1" lang="en-US" altLang="ja-JP" dirty="0"/>
              <a:t>2</a:t>
            </a:r>
            <a:r>
              <a:rPr kumimoji="1" lang="ja-JP" altLang="en-US" dirty="0"/>
              <a:t>個ずつ</a:t>
            </a:r>
            <a:r>
              <a:rPr kumimoji="1" lang="en-US" altLang="ja-JP" dirty="0"/>
              <a:t>3</a:t>
            </a:r>
            <a:r>
              <a:rPr kumimoji="1" lang="ja-JP" altLang="en-US" dirty="0"/>
              <a:t>枚の皿に」</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39</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57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ここで考える「配る問題」</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a:t>
            </a:fld>
            <a:endParaRPr kumimoji="1" lang="ja-JP" altLang="en-US"/>
          </a:p>
        </p:txBody>
      </p:sp>
      <p:sp>
        <p:nvSpPr>
          <p:cNvPr id="5" name="角丸四角形 4"/>
          <p:cNvSpPr/>
          <p:nvPr/>
        </p:nvSpPr>
        <p:spPr>
          <a:xfrm>
            <a:off x="628650" y="2680855"/>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607134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そうすると，式は</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1</a:t>
            </a:r>
            <a:r>
              <a:rPr kumimoji="1" lang="ja-JP" altLang="en-US" dirty="0"/>
              <a:t>年であれば，</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a:t>＝</a:t>
            </a:r>
            <a:r>
              <a:rPr kumimoji="1" lang="en-US" altLang="ja-JP" dirty="0"/>
              <a:t>6</a:t>
            </a:r>
          </a:p>
          <a:p>
            <a:r>
              <a:rPr kumimoji="1" lang="en-US" altLang="ja-JP" dirty="0"/>
              <a:t>2</a:t>
            </a:r>
            <a:r>
              <a:rPr kumimoji="1" lang="ja-JP" altLang="en-US" dirty="0"/>
              <a:t>年でかけ算を学習したら，</a:t>
            </a:r>
            <a:r>
              <a:rPr kumimoji="1" lang="en-US" altLang="ja-JP" dirty="0"/>
              <a:t>2×3</a:t>
            </a:r>
            <a:r>
              <a:rPr kumimoji="1" lang="ja-JP" altLang="en-US" dirty="0"/>
              <a:t>＝</a:t>
            </a:r>
            <a:r>
              <a:rPr kumimoji="1" lang="en-US" altLang="ja-JP" dirty="0"/>
              <a:t>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40</a:t>
            </a:fld>
            <a:endParaRPr kumimoji="1" lang="ja-JP" altLang="en-US"/>
          </a:p>
        </p:txBody>
      </p:sp>
      <p:sp>
        <p:nvSpPr>
          <p:cNvPr id="5" name="テキスト ボックス 4"/>
          <p:cNvSpPr txBox="1"/>
          <p:nvPr/>
        </p:nvSpPr>
        <p:spPr>
          <a:xfrm>
            <a:off x="4437810" y="3140818"/>
            <a:ext cx="1470274" cy="430887"/>
          </a:xfrm>
          <a:prstGeom prst="rect">
            <a:avLst/>
          </a:prstGeom>
          <a:noFill/>
        </p:spPr>
        <p:txBody>
          <a:bodyPr wrap="none" rtlCol="0">
            <a:spAutoFit/>
          </a:bodyPr>
          <a:lstStyle/>
          <a:p>
            <a:pPr algn="ctr"/>
            <a:r>
              <a:rPr kumimoji="1" lang="en-US" altLang="ja-JP" sz="2200" dirty="0">
                <a:latin typeface="Arial Unicode MS" panose="020B0604020202020204" pitchFamily="50" charset="-128"/>
                <a:ea typeface="ＭＳ ゴシック" panose="020B0609070205080204" pitchFamily="49" charset="-128"/>
              </a:rPr>
              <a:t>1</a:t>
            </a:r>
            <a:r>
              <a:rPr kumimoji="1" lang="ja-JP" altLang="en-US" sz="2200" dirty="0">
                <a:latin typeface="Arial Unicode MS" panose="020B0604020202020204" pitchFamily="50" charset="-128"/>
                <a:ea typeface="ＭＳ ゴシック" panose="020B0609070205080204" pitchFamily="49" charset="-128"/>
              </a:rPr>
              <a:t>つ分の数</a:t>
            </a:r>
          </a:p>
        </p:txBody>
      </p:sp>
      <p:sp>
        <p:nvSpPr>
          <p:cNvPr id="6" name="テキスト ボックス 5"/>
          <p:cNvSpPr txBox="1"/>
          <p:nvPr/>
        </p:nvSpPr>
        <p:spPr>
          <a:xfrm>
            <a:off x="6007700" y="3226295"/>
            <a:ext cx="1313180" cy="430887"/>
          </a:xfrm>
          <a:prstGeom prst="rect">
            <a:avLst/>
          </a:prstGeom>
          <a:noFill/>
        </p:spPr>
        <p:txBody>
          <a:bodyPr wrap="none" rtlCol="0">
            <a:spAutoFit/>
          </a:bodyPr>
          <a:lstStyle/>
          <a:p>
            <a:pPr algn="ctr"/>
            <a:r>
              <a:rPr kumimoji="1" lang="ja-JP" altLang="en-US" sz="2200" dirty="0">
                <a:latin typeface="Arial Unicode MS" panose="020B0604020202020204" pitchFamily="50" charset="-128"/>
                <a:ea typeface="ＭＳ ゴシック" panose="020B0609070205080204" pitchFamily="49" charset="-128"/>
              </a:rPr>
              <a:t>いくつ分</a:t>
            </a:r>
          </a:p>
        </p:txBody>
      </p:sp>
      <p:sp>
        <p:nvSpPr>
          <p:cNvPr id="7" name="テキスト ボックス 6"/>
          <p:cNvSpPr txBox="1"/>
          <p:nvPr/>
        </p:nvSpPr>
        <p:spPr>
          <a:xfrm>
            <a:off x="7310489" y="3140819"/>
            <a:ext cx="1595309" cy="430887"/>
          </a:xfrm>
          <a:prstGeom prst="rect">
            <a:avLst/>
          </a:prstGeom>
          <a:noFill/>
        </p:spPr>
        <p:txBody>
          <a:bodyPr wrap="none" rtlCol="0">
            <a:spAutoFit/>
          </a:bodyPr>
          <a:lstStyle/>
          <a:p>
            <a:pPr algn="ctr"/>
            <a:r>
              <a:rPr kumimoji="1" lang="ja-JP" altLang="en-US" sz="2200" dirty="0">
                <a:latin typeface="Arial Unicode MS" panose="020B0604020202020204" pitchFamily="50" charset="-128"/>
                <a:ea typeface="ＭＳ ゴシック" panose="020B0609070205080204" pitchFamily="49" charset="-128"/>
              </a:rPr>
              <a:t>ぜんぶの数</a:t>
            </a:r>
          </a:p>
        </p:txBody>
      </p:sp>
      <p:cxnSp>
        <p:nvCxnSpPr>
          <p:cNvPr id="8" name="直線矢印コネクタ 7"/>
          <p:cNvCxnSpPr/>
          <p:nvPr/>
        </p:nvCxnSpPr>
        <p:spPr>
          <a:xfrm flipH="1" flipV="1">
            <a:off x="7543800" y="2805545"/>
            <a:ext cx="248973" cy="38989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6691745" y="2829092"/>
            <a:ext cx="103810" cy="46482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694218" y="2834352"/>
            <a:ext cx="365387" cy="35052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618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サワコ・タダコのように，りんごを並べれば，</a:t>
            </a:r>
            <a:r>
              <a:rPr kumimoji="1" lang="en-US" altLang="ja-JP" dirty="0"/>
              <a:t>2×3</a:t>
            </a:r>
            <a:r>
              <a:rPr kumimoji="1" lang="ja-JP" altLang="en-US" dirty="0"/>
              <a:t>でも</a:t>
            </a:r>
            <a:r>
              <a:rPr kumimoji="1" lang="en-US" altLang="ja-JP" dirty="0"/>
              <a:t>3×2</a:t>
            </a:r>
            <a:r>
              <a:rPr kumimoji="1" lang="ja-JP" altLang="en-US" dirty="0"/>
              <a:t>でもよい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41</a:t>
            </a:fld>
            <a:endParaRPr kumimoji="1" lang="ja-JP" altLang="en-US"/>
          </a:p>
        </p:txBody>
      </p:sp>
      <p:sp>
        <p:nvSpPr>
          <p:cNvPr id="5" name="正方形/長方形 4"/>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02953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2221176" y="4014819"/>
            <a:ext cx="306615" cy="393861"/>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2686975" y="4014819"/>
            <a:ext cx="306615" cy="393861"/>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7" name="円/楕円 16"/>
          <p:cNvSpPr/>
          <p:nvPr/>
        </p:nvSpPr>
        <p:spPr>
          <a:xfrm>
            <a:off x="202953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8" name="グループ化 17"/>
          <p:cNvGrpSpPr/>
          <p:nvPr/>
        </p:nvGrpSpPr>
        <p:grpSpPr>
          <a:xfrm>
            <a:off x="2221176" y="3458664"/>
            <a:ext cx="306615" cy="393861"/>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2686975" y="3458664"/>
            <a:ext cx="306615" cy="393861"/>
            <a:chOff x="699124" y="4774348"/>
            <a:chExt cx="632516" cy="812496"/>
          </a:xfrm>
        </p:grpSpPr>
        <p:sp>
          <p:nvSpPr>
            <p:cNvPr id="20" name="円/楕円 1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 name="直線コネクタ 2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円/楕円 24"/>
          <p:cNvSpPr/>
          <p:nvPr/>
        </p:nvSpPr>
        <p:spPr>
          <a:xfrm>
            <a:off x="202953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6" name="グループ化 25"/>
          <p:cNvGrpSpPr/>
          <p:nvPr/>
        </p:nvGrpSpPr>
        <p:grpSpPr>
          <a:xfrm>
            <a:off x="2221176" y="4574588"/>
            <a:ext cx="306615" cy="393861"/>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2686975" y="4574588"/>
            <a:ext cx="306615" cy="393861"/>
            <a:chOff x="699124" y="4774348"/>
            <a:chExt cx="632516" cy="812496"/>
          </a:xfrm>
        </p:grpSpPr>
        <p:sp>
          <p:nvSpPr>
            <p:cNvPr id="28" name="円/楕円 2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9" name="直線コネクタ 2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円/楕円 32"/>
          <p:cNvSpPr/>
          <p:nvPr/>
        </p:nvSpPr>
        <p:spPr>
          <a:xfrm>
            <a:off x="597251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4" name="グループ化 33"/>
          <p:cNvGrpSpPr/>
          <p:nvPr/>
        </p:nvGrpSpPr>
        <p:grpSpPr>
          <a:xfrm>
            <a:off x="616415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62995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0" name="テキスト ボックス 39"/>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42" name="円/楕円 41"/>
          <p:cNvSpPr/>
          <p:nvPr/>
        </p:nvSpPr>
        <p:spPr>
          <a:xfrm>
            <a:off x="597251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616415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662995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円/楕円 49"/>
          <p:cNvSpPr/>
          <p:nvPr/>
        </p:nvSpPr>
        <p:spPr>
          <a:xfrm>
            <a:off x="597251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1" name="グループ化 50"/>
          <p:cNvGrpSpPr/>
          <p:nvPr/>
        </p:nvGrpSpPr>
        <p:grpSpPr>
          <a:xfrm>
            <a:off x="616415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662995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547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カナコ・タダコの</a:t>
            </a:r>
            <a:r>
              <a:rPr kumimoji="1" lang="en-US" altLang="ja-JP" dirty="0"/>
              <a:t/>
            </a:r>
            <a:br>
              <a:rPr kumimoji="1" lang="en-US" altLang="ja-JP" dirty="0"/>
            </a:br>
            <a:r>
              <a:rPr kumimoji="1" lang="ja-JP" altLang="en-US" dirty="0"/>
              <a:t>ように配れば，</a:t>
            </a:r>
            <a:r>
              <a:rPr kumimoji="1" lang="en-US" altLang="ja-JP" dirty="0"/>
              <a:t/>
            </a:r>
            <a:br>
              <a:rPr kumimoji="1" lang="en-US" altLang="ja-JP" dirty="0"/>
            </a:br>
            <a:r>
              <a:rPr kumimoji="1" lang="en-US" altLang="ja-JP" dirty="0"/>
              <a:t>3</a:t>
            </a:r>
            <a:r>
              <a:rPr kumimoji="1" lang="ja-JP" altLang="en-US" dirty="0"/>
              <a:t>個ずつ</a:t>
            </a:r>
            <a:r>
              <a:rPr kumimoji="1" lang="en-US" altLang="ja-JP" dirty="0"/>
              <a:t>2</a:t>
            </a:r>
            <a:r>
              <a:rPr kumimoji="1" lang="ja-JP" altLang="en-US" dirty="0"/>
              <a:t>回で，</a:t>
            </a:r>
            <a:r>
              <a:rPr kumimoji="1" lang="en-US" altLang="ja-JP" dirty="0"/>
              <a:t/>
            </a:r>
            <a:br>
              <a:rPr kumimoji="1" lang="en-US" altLang="ja-JP" dirty="0"/>
            </a:br>
            <a:r>
              <a:rPr kumimoji="1" lang="en-US" altLang="ja-JP" dirty="0"/>
              <a:t>3×2</a:t>
            </a:r>
            <a:r>
              <a:rPr kumimoji="1" lang="ja-JP" altLang="en-US" dirty="0"/>
              <a:t>＝</a:t>
            </a:r>
            <a:r>
              <a:rPr kumimoji="1" lang="en-US" altLang="ja-JP" dirty="0"/>
              <a:t>6</a:t>
            </a:r>
            <a:r>
              <a:rPr kumimoji="1" lang="ja-JP" altLang="en-US" dirty="0"/>
              <a:t>になる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42</a:t>
            </a:fld>
            <a:endParaRPr kumimoji="1" lang="ja-JP" altLang="en-US"/>
          </a:p>
        </p:txBody>
      </p:sp>
      <p:sp>
        <p:nvSpPr>
          <p:cNvPr id="5" name="正方形/長方形 4"/>
          <p:cNvSpPr/>
          <p:nvPr/>
        </p:nvSpPr>
        <p:spPr>
          <a:xfrm>
            <a:off x="4572000" y="3085565"/>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テキスト ボックス 6"/>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8" name="円/楕円 7"/>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 name="グループ化 9"/>
          <p:cNvGrpSpPr/>
          <p:nvPr/>
        </p:nvGrpSpPr>
        <p:grpSpPr>
          <a:xfrm>
            <a:off x="6171355" y="3473843"/>
            <a:ext cx="312906" cy="449095"/>
            <a:chOff x="961455" y="2834082"/>
            <a:chExt cx="312906" cy="449095"/>
          </a:xfrm>
        </p:grpSpPr>
        <p:sp>
          <p:nvSpPr>
            <p:cNvPr id="11" name="円/楕円 10"/>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6637797" y="3473843"/>
            <a:ext cx="312906" cy="453858"/>
            <a:chOff x="1427897" y="2834082"/>
            <a:chExt cx="312906" cy="453858"/>
          </a:xfrm>
        </p:grpSpPr>
        <p:sp>
          <p:nvSpPr>
            <p:cNvPr id="15" name="円/楕円 1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 name="直線コネクタ 1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 name="グループ化 17"/>
          <p:cNvGrpSpPr/>
          <p:nvPr/>
        </p:nvGrpSpPr>
        <p:grpSpPr>
          <a:xfrm>
            <a:off x="6171996" y="4038171"/>
            <a:ext cx="312906" cy="453858"/>
            <a:chOff x="2218671" y="2834082"/>
            <a:chExt cx="312906" cy="453858"/>
          </a:xfrm>
        </p:grpSpPr>
        <p:sp>
          <p:nvSpPr>
            <p:cNvPr id="19" name="円/楕円 1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2" name="グループ化 21"/>
          <p:cNvGrpSpPr/>
          <p:nvPr/>
        </p:nvGrpSpPr>
        <p:grpSpPr>
          <a:xfrm>
            <a:off x="6638776" y="4038171"/>
            <a:ext cx="312906" cy="453858"/>
            <a:chOff x="2685451" y="2834082"/>
            <a:chExt cx="312906" cy="453858"/>
          </a:xfrm>
        </p:grpSpPr>
        <p:sp>
          <p:nvSpPr>
            <p:cNvPr id="23" name="円/楕円 22"/>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6" name="グループ化 25"/>
          <p:cNvGrpSpPr/>
          <p:nvPr/>
        </p:nvGrpSpPr>
        <p:grpSpPr>
          <a:xfrm>
            <a:off x="6169434" y="4588029"/>
            <a:ext cx="312906" cy="453858"/>
            <a:chOff x="3462364" y="2834082"/>
            <a:chExt cx="312906" cy="453858"/>
          </a:xfrm>
        </p:grpSpPr>
        <p:sp>
          <p:nvSpPr>
            <p:cNvPr id="27" name="円/楕円 26"/>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30" name="グループ化 29"/>
          <p:cNvGrpSpPr/>
          <p:nvPr/>
        </p:nvGrpSpPr>
        <p:grpSpPr>
          <a:xfrm>
            <a:off x="6640300" y="4588029"/>
            <a:ext cx="313827" cy="453858"/>
            <a:chOff x="3933230" y="2834082"/>
            <a:chExt cx="313827" cy="453858"/>
          </a:xfrm>
        </p:grpSpPr>
        <p:sp>
          <p:nvSpPr>
            <p:cNvPr id="31" name="円/楕円 3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2" name="直線コネクタ 3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34" name="正方形/長方形 33"/>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6" name="円/楕円 35"/>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7" name="円/楕円 36"/>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8" name="テキスト ボックス 37"/>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39" name="グループ化 38"/>
          <p:cNvGrpSpPr/>
          <p:nvPr/>
        </p:nvGrpSpPr>
        <p:grpSpPr>
          <a:xfrm>
            <a:off x="4918207" y="2408132"/>
            <a:ext cx="312906" cy="449095"/>
            <a:chOff x="961455" y="2834082"/>
            <a:chExt cx="312906" cy="449095"/>
          </a:xfrm>
        </p:grpSpPr>
        <p:sp>
          <p:nvSpPr>
            <p:cNvPr id="40" name="円/楕円 39"/>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1" name="直線コネクタ 40"/>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3" name="グループ化 42"/>
          <p:cNvGrpSpPr/>
          <p:nvPr/>
        </p:nvGrpSpPr>
        <p:grpSpPr>
          <a:xfrm>
            <a:off x="5384649" y="2408132"/>
            <a:ext cx="312906" cy="453858"/>
            <a:chOff x="1427897" y="2834082"/>
            <a:chExt cx="312906" cy="453858"/>
          </a:xfrm>
        </p:grpSpPr>
        <p:sp>
          <p:nvSpPr>
            <p:cNvPr id="44" name="円/楕円 43"/>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5" name="直線コネクタ 44"/>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7" name="グループ化 46"/>
          <p:cNvGrpSpPr/>
          <p:nvPr/>
        </p:nvGrpSpPr>
        <p:grpSpPr>
          <a:xfrm>
            <a:off x="6175423" y="2408132"/>
            <a:ext cx="312906" cy="453858"/>
            <a:chOff x="2218671" y="2834082"/>
            <a:chExt cx="312906" cy="453858"/>
          </a:xfrm>
        </p:grpSpPr>
        <p:sp>
          <p:nvSpPr>
            <p:cNvPr id="48" name="円/楕円 47"/>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1" name="グループ化 50"/>
          <p:cNvGrpSpPr/>
          <p:nvPr/>
        </p:nvGrpSpPr>
        <p:grpSpPr>
          <a:xfrm>
            <a:off x="6642203" y="2408132"/>
            <a:ext cx="312906" cy="453858"/>
            <a:chOff x="2685451" y="2834082"/>
            <a:chExt cx="312906" cy="453858"/>
          </a:xfrm>
        </p:grpSpPr>
        <p:sp>
          <p:nvSpPr>
            <p:cNvPr id="52" name="円/楕円 51"/>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3" name="直線コネクタ 52"/>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5" name="グループ化 54"/>
          <p:cNvGrpSpPr/>
          <p:nvPr/>
        </p:nvGrpSpPr>
        <p:grpSpPr>
          <a:xfrm>
            <a:off x="7419116" y="2408132"/>
            <a:ext cx="312906" cy="453858"/>
            <a:chOff x="3462364" y="2834082"/>
            <a:chExt cx="312906" cy="453858"/>
          </a:xfrm>
        </p:grpSpPr>
        <p:sp>
          <p:nvSpPr>
            <p:cNvPr id="56" name="円/楕円 55"/>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7" name="直線コネクタ 56"/>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9" name="グループ化 58"/>
          <p:cNvGrpSpPr/>
          <p:nvPr/>
        </p:nvGrpSpPr>
        <p:grpSpPr>
          <a:xfrm>
            <a:off x="7889982" y="2408132"/>
            <a:ext cx="313827" cy="453858"/>
            <a:chOff x="3933230" y="2834082"/>
            <a:chExt cx="313827" cy="453858"/>
          </a:xfrm>
        </p:grpSpPr>
        <p:sp>
          <p:nvSpPr>
            <p:cNvPr id="60" name="円/楕円 59"/>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2831245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なぜ「どっちでもいい」ではないか</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2</a:t>
            </a:r>
            <a:r>
              <a:rPr kumimoji="1" lang="ja-JP" altLang="en-US" dirty="0"/>
              <a:t>個ずつ</a:t>
            </a:r>
            <a:r>
              <a:rPr kumimoji="1" lang="en-US" altLang="ja-JP" dirty="0"/>
              <a:t>3</a:t>
            </a:r>
            <a:r>
              <a:rPr kumimoji="1" lang="ja-JP" altLang="en-US" dirty="0"/>
              <a:t>枚の皿に」と「</a:t>
            </a:r>
            <a:r>
              <a:rPr kumimoji="1" lang="en-US" altLang="ja-JP" dirty="0"/>
              <a:t>3</a:t>
            </a:r>
            <a:r>
              <a:rPr kumimoji="1" lang="ja-JP" altLang="en-US" dirty="0"/>
              <a:t>個ずつ</a:t>
            </a:r>
            <a:r>
              <a:rPr kumimoji="1" lang="en-US" altLang="ja-JP" dirty="0"/>
              <a:t>2</a:t>
            </a:r>
            <a:r>
              <a:rPr kumimoji="1" lang="ja-JP" altLang="en-US" dirty="0"/>
              <a:t>枚の皿に」の違いを重視するから</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43</a:t>
            </a:fld>
            <a:endParaRPr kumimoji="1" lang="ja-JP" altLang="en-US"/>
          </a:p>
        </p:txBody>
      </p:sp>
      <p:sp>
        <p:nvSpPr>
          <p:cNvPr id="5" name="円/楕円 4"/>
          <p:cNvSpPr/>
          <p:nvPr/>
        </p:nvSpPr>
        <p:spPr>
          <a:xfrm>
            <a:off x="747400"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 name="グループ化 5"/>
          <p:cNvGrpSpPr/>
          <p:nvPr/>
        </p:nvGrpSpPr>
        <p:grpSpPr>
          <a:xfrm>
            <a:off x="1142741" y="3524000"/>
            <a:ext cx="632516" cy="812496"/>
            <a:chOff x="699124" y="4774348"/>
            <a:chExt cx="632516" cy="812496"/>
          </a:xfrm>
        </p:grpSpPr>
        <p:sp>
          <p:nvSpPr>
            <p:cNvPr id="7" name="円/楕円 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 name="直線コネクタ 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2103636" y="3524000"/>
            <a:ext cx="632516" cy="812496"/>
            <a:chOff x="699124" y="4774348"/>
            <a:chExt cx="632516" cy="812496"/>
          </a:xfrm>
        </p:grpSpPr>
        <p:sp>
          <p:nvSpPr>
            <p:cNvPr id="10" name="円/楕円 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 name="直線コネクタ 1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円/楕円 11"/>
          <p:cNvSpPr/>
          <p:nvPr/>
        </p:nvSpPr>
        <p:spPr>
          <a:xfrm>
            <a:off x="3378517"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 name="グループ化 12"/>
          <p:cNvGrpSpPr/>
          <p:nvPr/>
        </p:nvGrpSpPr>
        <p:grpSpPr>
          <a:xfrm>
            <a:off x="3773858" y="3524000"/>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4734753" y="3524000"/>
            <a:ext cx="632516" cy="812496"/>
            <a:chOff x="699124" y="4774348"/>
            <a:chExt cx="632516" cy="812496"/>
          </a:xfrm>
        </p:grpSpPr>
        <p:sp>
          <p:nvSpPr>
            <p:cNvPr id="17" name="円/楕円 1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 name="直線コネクタ 1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円/楕円 18"/>
          <p:cNvSpPr/>
          <p:nvPr/>
        </p:nvSpPr>
        <p:spPr>
          <a:xfrm>
            <a:off x="6009634"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0" name="グループ化 19"/>
          <p:cNvGrpSpPr/>
          <p:nvPr/>
        </p:nvGrpSpPr>
        <p:grpSpPr>
          <a:xfrm>
            <a:off x="6404975" y="3524000"/>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7365870" y="3524000"/>
            <a:ext cx="632516" cy="812496"/>
            <a:chOff x="699124" y="4774348"/>
            <a:chExt cx="632516" cy="812496"/>
          </a:xfrm>
        </p:grpSpPr>
        <p:sp>
          <p:nvSpPr>
            <p:cNvPr id="24" name="円/楕円 2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5" name="直線コネクタ 2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円/楕円 25"/>
          <p:cNvSpPr/>
          <p:nvPr/>
        </p:nvSpPr>
        <p:spPr>
          <a:xfrm>
            <a:off x="747400" y="5070985"/>
            <a:ext cx="3668178"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円/楕円 32"/>
          <p:cNvSpPr/>
          <p:nvPr/>
        </p:nvSpPr>
        <p:spPr>
          <a:xfrm>
            <a:off x="4717930" y="5070985"/>
            <a:ext cx="3667967"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7" name="グループ化 46"/>
          <p:cNvGrpSpPr/>
          <p:nvPr/>
        </p:nvGrpSpPr>
        <p:grpSpPr>
          <a:xfrm>
            <a:off x="1142741" y="5094735"/>
            <a:ext cx="632516" cy="812496"/>
            <a:chOff x="699124" y="4774348"/>
            <a:chExt cx="632516" cy="812496"/>
          </a:xfrm>
        </p:grpSpPr>
        <p:sp>
          <p:nvSpPr>
            <p:cNvPr id="48" name="円/楕円 4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2251027" y="5094735"/>
            <a:ext cx="632516" cy="812496"/>
            <a:chOff x="699124" y="4774348"/>
            <a:chExt cx="632516" cy="812496"/>
          </a:xfrm>
        </p:grpSpPr>
        <p:sp>
          <p:nvSpPr>
            <p:cNvPr id="51" name="円/楕円 5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2" name="直線コネクタ 5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3" name="グループ化 52"/>
          <p:cNvGrpSpPr/>
          <p:nvPr/>
        </p:nvGrpSpPr>
        <p:grpSpPr>
          <a:xfrm>
            <a:off x="3359313" y="5094735"/>
            <a:ext cx="632516" cy="812496"/>
            <a:chOff x="699124" y="4774348"/>
            <a:chExt cx="632516" cy="812496"/>
          </a:xfrm>
        </p:grpSpPr>
        <p:sp>
          <p:nvSpPr>
            <p:cNvPr id="54" name="円/楕円 5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5" name="直線コネクタ 5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5142251" y="5094735"/>
            <a:ext cx="632516" cy="812496"/>
            <a:chOff x="699124" y="4774348"/>
            <a:chExt cx="632516" cy="812496"/>
          </a:xfrm>
        </p:grpSpPr>
        <p:sp>
          <p:nvSpPr>
            <p:cNvPr id="68" name="円/楕円 6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9" name="直線コネクタ 6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6250537" y="5094735"/>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グループ化 72"/>
          <p:cNvGrpSpPr/>
          <p:nvPr/>
        </p:nvGrpSpPr>
        <p:grpSpPr>
          <a:xfrm>
            <a:off x="7358823" y="5094735"/>
            <a:ext cx="632516" cy="812496"/>
            <a:chOff x="699124" y="4774348"/>
            <a:chExt cx="632516" cy="812496"/>
          </a:xfrm>
        </p:grpSpPr>
        <p:sp>
          <p:nvSpPr>
            <p:cNvPr id="74" name="円/楕円 7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5" name="直線コネクタ 7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a:off x="273132" y="4809506"/>
            <a:ext cx="8490858"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289349" y="3062335"/>
            <a:ext cx="4119762"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2×3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
        <p:nvSpPr>
          <p:cNvPr id="56" name="正方形/長方形 55"/>
          <p:cNvSpPr/>
          <p:nvPr/>
        </p:nvSpPr>
        <p:spPr>
          <a:xfrm>
            <a:off x="2919508" y="6051423"/>
            <a:ext cx="3331029"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3×2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722447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なぜ「どっちでもいい」ではないか</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en-US" altLang="ja-JP" dirty="0"/>
              <a:t>2</a:t>
            </a:r>
            <a:r>
              <a:rPr kumimoji="1" lang="ja-JP" altLang="en-US" dirty="0"/>
              <a:t>種類の批判は数学教育の現代化運動（</a:t>
            </a:r>
            <a:r>
              <a:rPr kumimoji="1" lang="en-US" altLang="ja-JP" dirty="0"/>
              <a:t>1960</a:t>
            </a:r>
            <a:r>
              <a:rPr kumimoji="1" lang="ja-JP" altLang="en-US" dirty="0"/>
              <a:t>～</a:t>
            </a:r>
            <a:r>
              <a:rPr kumimoji="1" lang="en-US" altLang="ja-JP" dirty="0"/>
              <a:t>70</a:t>
            </a:r>
            <a:r>
              <a:rPr kumimoji="1" lang="ja-JP" altLang="en-US" dirty="0"/>
              <a:t>年代）で出現し，</a:t>
            </a:r>
            <a:r>
              <a:rPr kumimoji="1" lang="en-US" altLang="ja-JP" dirty="0"/>
              <a:t/>
            </a:r>
            <a:br>
              <a:rPr kumimoji="1" lang="en-US" altLang="ja-JP" dirty="0"/>
            </a:br>
            <a:r>
              <a:rPr kumimoji="1" lang="ja-JP" altLang="en-US" dirty="0"/>
              <a:t>過去の遺物となったから</a:t>
            </a:r>
            <a:endParaRPr kumimoji="1" lang="en-US" altLang="ja-JP" dirty="0"/>
          </a:p>
          <a:p>
            <a:pPr lvl="0"/>
            <a:endParaRPr lang="en-US" altLang="ja-JP" dirty="0"/>
          </a:p>
          <a:p>
            <a:pPr lvl="0"/>
            <a:r>
              <a:rPr kumimoji="1" lang="ja-JP" altLang="en-US" dirty="0"/>
              <a:t>「現代化」「かけ算」のキーワード</a:t>
            </a:r>
            <a:endParaRPr kumimoji="1" lang="en-US" altLang="ja-JP" dirty="0"/>
          </a:p>
          <a:p>
            <a:pPr lvl="1"/>
            <a:r>
              <a:rPr kumimoji="1" lang="ja-JP" altLang="en-US" dirty="0"/>
              <a:t>アレイ，直積</a:t>
            </a:r>
            <a:endParaRPr lang="en-US" altLang="ja-JP" dirty="0"/>
          </a:p>
          <a:p>
            <a:pPr lvl="1"/>
            <a:r>
              <a:rPr kumimoji="1" lang="en-US" altLang="ja-JP" dirty="0"/>
              <a:t>School Mathematics Study </a:t>
            </a:r>
            <a:br>
              <a:rPr kumimoji="1" lang="en-US" altLang="ja-JP" dirty="0"/>
            </a:br>
            <a:r>
              <a:rPr kumimoji="1" lang="en-US" altLang="ja-JP" dirty="0"/>
              <a:t>Group (SMSG) [SMSG 1962]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494" y="4380073"/>
            <a:ext cx="1865849" cy="1572015"/>
          </a:xfrm>
          <a:prstGeom prst="rect">
            <a:avLst/>
          </a:prstGeom>
        </p:spPr>
      </p:pic>
      <p:sp>
        <p:nvSpPr>
          <p:cNvPr id="6" name="テキスト ボックス 5"/>
          <p:cNvSpPr txBox="1"/>
          <p:nvPr/>
        </p:nvSpPr>
        <p:spPr>
          <a:xfrm>
            <a:off x="5914758" y="5793576"/>
            <a:ext cx="2241319" cy="430887"/>
          </a:xfrm>
          <a:prstGeom prst="rect">
            <a:avLst/>
          </a:prstGeom>
          <a:noFill/>
        </p:spPr>
        <p:txBody>
          <a:bodyPr wrap="none" rtlCol="0">
            <a:spAutoFit/>
          </a:bodyPr>
          <a:lstStyle/>
          <a:p>
            <a:pPr algn="ctr"/>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中島</a:t>
            </a:r>
            <a:r>
              <a:rPr lang="en-US" altLang="ja-JP" sz="2200" dirty="0">
                <a:latin typeface="Arial Unicode MS" panose="020B0604020202020204" pitchFamily="50" charset="-128"/>
                <a:ea typeface="ＭＳ ゴシック" panose="020B0609070205080204" pitchFamily="49" charset="-128"/>
              </a:rPr>
              <a:t>1968, p.77]</a:t>
            </a:r>
          </a:p>
        </p:txBody>
      </p:sp>
    </p:spTree>
    <p:extLst>
      <p:ext uri="{BB962C8B-B14F-4D97-AF65-F5344CB8AC3E}">
        <p14:creationId xmlns:p14="http://schemas.microsoft.com/office/powerpoint/2010/main" val="263295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「過去の遺物」とは？</a:t>
            </a:r>
          </a:p>
        </p:txBody>
      </p:sp>
      <p:sp>
        <p:nvSpPr>
          <p:cNvPr id="3" name="コンテンツ プレースホルダー 2"/>
          <p:cNvSpPr>
            <a:spLocks noGrp="1"/>
          </p:cNvSpPr>
          <p:nvPr>
            <p:ph idx="1"/>
          </p:nvPr>
        </p:nvSpPr>
        <p:spPr/>
        <p:txBody>
          <a:bodyPr>
            <a:noAutofit/>
          </a:bodyPr>
          <a:lstStyle/>
          <a:p>
            <a:pPr lvl="0"/>
            <a:r>
              <a:rPr kumimoji="1" lang="en-US" altLang="ja-JP" dirty="0"/>
              <a:t>[</a:t>
            </a:r>
            <a:r>
              <a:rPr kumimoji="1" lang="en-US" altLang="ja-JP" dirty="0" err="1"/>
              <a:t>Vergnaud</a:t>
            </a:r>
            <a:r>
              <a:rPr kumimoji="1" lang="en-US" altLang="ja-JP" dirty="0"/>
              <a:t> </a:t>
            </a:r>
            <a:r>
              <a:rPr lang="en-US" altLang="ja-JP" dirty="0"/>
              <a:t>1983] </a:t>
            </a:r>
          </a:p>
          <a:p>
            <a:pPr lvl="1"/>
            <a:r>
              <a:rPr lang="ja-JP" altLang="en-US" dirty="0"/>
              <a:t>「直積は（フランスの）</a:t>
            </a:r>
            <a:r>
              <a:rPr lang="en-US" altLang="ja-JP" dirty="0"/>
              <a:t>2</a:t>
            </a:r>
            <a:r>
              <a:rPr lang="ja-JP" altLang="en-US" dirty="0"/>
              <a:t>～</a:t>
            </a:r>
            <a:r>
              <a:rPr lang="en-US" altLang="ja-JP" dirty="0"/>
              <a:t>3</a:t>
            </a:r>
            <a:r>
              <a:rPr lang="ja-JP" altLang="en-US" dirty="0"/>
              <a:t>年でよく使われてきたが，このやり方では多くの子どもが，かけ算の</a:t>
            </a:r>
            <a:r>
              <a:rPr lang="en-US" altLang="ja-JP" dirty="0"/>
              <a:t/>
            </a:r>
            <a:br>
              <a:rPr lang="en-US" altLang="ja-JP" dirty="0"/>
            </a:br>
            <a:r>
              <a:rPr lang="ja-JP" altLang="en-US" dirty="0"/>
              <a:t>理解に失敗している」</a:t>
            </a:r>
            <a:endParaRPr kumimoji="1" lang="en-US" altLang="ja-JP" dirty="0"/>
          </a:p>
          <a:p>
            <a:pPr lvl="0"/>
            <a:r>
              <a:rPr kumimoji="1" lang="en-US" altLang="ja-JP" dirty="0"/>
              <a:t>[</a:t>
            </a:r>
            <a:r>
              <a:rPr kumimoji="1" lang="ja-JP" altLang="en-US" dirty="0"/>
              <a:t>遠山</a:t>
            </a:r>
            <a:r>
              <a:rPr lang="en-US" altLang="ja-JP" dirty="0"/>
              <a:t>1981</a:t>
            </a:r>
            <a:r>
              <a:rPr kumimoji="1" lang="en-US" altLang="ja-JP" dirty="0"/>
              <a:t>]</a:t>
            </a:r>
          </a:p>
          <a:p>
            <a:pPr lvl="1"/>
            <a:r>
              <a:rPr lang="ja-JP" altLang="en-US" dirty="0"/>
              <a:t>「いままでの“タイル</a:t>
            </a:r>
            <a:r>
              <a:rPr lang="en-US" altLang="ja-JP" dirty="0"/>
              <a:t>×</a:t>
            </a:r>
            <a:r>
              <a:rPr lang="ja-JP" altLang="en-US" dirty="0"/>
              <a:t>タイル”というのは，</a:t>
            </a:r>
            <a:r>
              <a:rPr lang="en-US" altLang="ja-JP" dirty="0"/>
              <a:t/>
            </a:r>
            <a:br>
              <a:rPr lang="en-US" altLang="ja-JP" dirty="0"/>
            </a:br>
            <a:r>
              <a:rPr lang="ja-JP" altLang="en-US" dirty="0"/>
              <a:t>子どもにはなかなかわからない」</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45</a:t>
            </a:fld>
            <a:endParaRPr kumimoji="1" lang="ja-JP" altLang="en-US"/>
          </a:p>
        </p:txBody>
      </p:sp>
    </p:spTree>
    <p:extLst>
      <p:ext uri="{BB962C8B-B14F-4D97-AF65-F5344CB8AC3E}">
        <p14:creationId xmlns:p14="http://schemas.microsoft.com/office/powerpoint/2010/main" val="1026731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批判に耳を傾けなくていいの？</a:t>
            </a:r>
          </a:p>
        </p:txBody>
      </p:sp>
      <p:sp>
        <p:nvSpPr>
          <p:cNvPr id="3" name="コンテンツ プレースホルダー 2"/>
          <p:cNvSpPr>
            <a:spLocks noGrp="1"/>
          </p:cNvSpPr>
          <p:nvPr>
            <p:ph idx="1"/>
          </p:nvPr>
        </p:nvSpPr>
        <p:spPr/>
        <p:txBody>
          <a:bodyPr>
            <a:noAutofit/>
          </a:bodyPr>
          <a:lstStyle/>
          <a:p>
            <a:pPr lvl="0"/>
            <a:r>
              <a:rPr kumimoji="1" lang="ja-JP" altLang="en-US" dirty="0"/>
              <a:t>アレイ図は有用</a:t>
            </a:r>
            <a:endParaRPr kumimoji="1" lang="en-US" altLang="ja-JP" dirty="0"/>
          </a:p>
          <a:p>
            <a:pPr lvl="1"/>
            <a:r>
              <a:rPr kumimoji="1" lang="en-US" altLang="ja-JP" dirty="0"/>
              <a:t>『</a:t>
            </a:r>
            <a:r>
              <a:rPr kumimoji="1" lang="ja-JP" altLang="en-US" dirty="0"/>
              <a:t>小学校学習指導要領解説 算数編</a:t>
            </a:r>
            <a:r>
              <a:rPr kumimoji="1" lang="en-US" altLang="ja-JP" dirty="0"/>
              <a:t>』</a:t>
            </a:r>
            <a:r>
              <a:rPr kumimoji="1" lang="ja-JP" altLang="en-US" dirty="0"/>
              <a:t>や，明治時代の算術の本</a:t>
            </a:r>
            <a:r>
              <a:rPr lang="en-US" altLang="ja-JP" dirty="0"/>
              <a:t>[</a:t>
            </a:r>
            <a:r>
              <a:rPr lang="ja-JP" altLang="en-US" dirty="0"/>
              <a:t>高木</a:t>
            </a:r>
            <a:r>
              <a:rPr lang="en-US" altLang="ja-JP" dirty="0"/>
              <a:t>1909][</a:t>
            </a:r>
            <a:r>
              <a:rPr lang="ja-JP" altLang="en-US" dirty="0"/>
              <a:t>寺尾</a:t>
            </a:r>
            <a:r>
              <a:rPr lang="en-US" altLang="ja-JP" dirty="0"/>
              <a:t>1888]</a:t>
            </a:r>
            <a:r>
              <a:rPr kumimoji="1" lang="ja-JP" altLang="en-US" dirty="0" err="1"/>
              <a:t>にも</a:t>
            </a:r>
            <a:r>
              <a:rPr kumimoji="1" lang="ja-JP" altLang="en-US" dirty="0"/>
              <a:t>載っている</a:t>
            </a:r>
            <a:endParaRPr kumimoji="1" lang="en-US" altLang="ja-JP" dirty="0"/>
          </a:p>
          <a:p>
            <a:pPr lvl="1"/>
            <a:r>
              <a:rPr kumimoji="1" lang="ja-JP" altLang="en-US" dirty="0"/>
              <a:t>現在でも，交換法則や，わり算の意味理解で活用</a:t>
            </a:r>
            <a:r>
              <a:rPr kumimoji="1" lang="en-US" altLang="ja-JP" dirty="0"/>
              <a:t/>
            </a:r>
            <a:br>
              <a:rPr kumimoji="1" lang="en-US" altLang="ja-JP" dirty="0"/>
            </a:br>
            <a:r>
              <a:rPr kumimoji="1" lang="ja-JP" altLang="en-US" dirty="0"/>
              <a:t>されている</a:t>
            </a:r>
            <a:endParaRPr kumimoji="1" lang="en-US" altLang="ja-JP" dirty="0"/>
          </a:p>
          <a:p>
            <a:pPr lvl="0"/>
            <a:r>
              <a:rPr kumimoji="1" lang="en-US" altLang="ja-JP" dirty="0"/>
              <a:t>1</a:t>
            </a:r>
            <a:r>
              <a:rPr kumimoji="1" lang="ja-JP" altLang="en-US" dirty="0"/>
              <a:t>次元のかけ算（倍）が重視されている</a:t>
            </a:r>
            <a:endParaRPr kumimoji="1" lang="en-US" altLang="ja-JP" dirty="0"/>
          </a:p>
          <a:p>
            <a:pPr lvl="1"/>
            <a:r>
              <a:rPr kumimoji="1" lang="ja-JP" altLang="en-US" dirty="0"/>
              <a:t>アレイも，「</a:t>
            </a:r>
            <a:r>
              <a:rPr kumimoji="1" lang="en-US" altLang="ja-JP" dirty="0"/>
              <a:t>1</a:t>
            </a:r>
            <a:r>
              <a:rPr kumimoji="1" lang="ja-JP" altLang="en-US" dirty="0"/>
              <a:t>つ分の数</a:t>
            </a:r>
            <a:r>
              <a:rPr kumimoji="1" lang="en-US" altLang="ja-JP" dirty="0"/>
              <a:t>×</a:t>
            </a:r>
            <a:r>
              <a:rPr kumimoji="1" lang="ja-JP" altLang="en-US" dirty="0"/>
              <a:t>いくつ分」に帰着</a:t>
            </a:r>
            <a:endParaRPr kumimoji="1" lang="en-US" altLang="ja-JP" dirty="0"/>
          </a:p>
          <a:p>
            <a:pPr lvl="0"/>
            <a:r>
              <a:rPr kumimoji="1" lang="ja-JP" altLang="en-US" dirty="0"/>
              <a:t>批判は，「倍」の指導だけ見て，「積」もあるじゃないかと言っている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46</a:t>
            </a:fld>
            <a:endParaRPr kumimoji="1" lang="ja-JP" altLang="en-US"/>
          </a:p>
        </p:txBody>
      </p:sp>
    </p:spTree>
    <p:extLst>
      <p:ext uri="{BB962C8B-B14F-4D97-AF65-F5344CB8AC3E}">
        <p14:creationId xmlns:p14="http://schemas.microsoft.com/office/powerpoint/2010/main" val="3763073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3" name="コンテンツ プレースホルダー 2"/>
          <p:cNvSpPr>
            <a:spLocks noGrp="1"/>
          </p:cNvSpPr>
          <p:nvPr>
            <p:ph idx="1"/>
          </p:nvPr>
        </p:nvSpPr>
        <p:spPr/>
        <p:txBody>
          <a:bodyPr/>
          <a:lstStyle/>
          <a:p>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47</a:t>
            </a:fld>
            <a:endParaRPr kumimoji="1" lang="ja-JP" altLang="en-US"/>
          </a:p>
        </p:txBody>
      </p:sp>
      <p:sp>
        <p:nvSpPr>
          <p:cNvPr id="5" name="正方形/長方形 4"/>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298992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これを</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円とすると</a:t>
            </a:r>
          </a:p>
        </p:txBody>
      </p:sp>
      <p:sp>
        <p:nvSpPr>
          <p:cNvPr id="58" name="テキスト ボックス 57"/>
          <p:cNvSpPr txBox="1"/>
          <p:nvPr/>
        </p:nvSpPr>
        <p:spPr>
          <a:xfrm>
            <a:off x="4571999" y="1825625"/>
            <a:ext cx="3352200"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1200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a:t>
            </a:r>
          </a:p>
        </p:txBody>
      </p:sp>
      <p:sp>
        <p:nvSpPr>
          <p:cNvPr id="67" name="テキスト ボックス 66"/>
          <p:cNvSpPr txBox="1"/>
          <p:nvPr/>
        </p:nvSpPr>
        <p:spPr>
          <a:xfrm>
            <a:off x="629019" y="4682331"/>
            <a:ext cx="206659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これは</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円で</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571999" y="4763818"/>
            <a:ext cx="2646878"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a:t>
            </a:r>
            <a:r>
              <a:rPr kumimoji="1" lang="ja-JP" altLang="en-US" sz="2400" dirty="0">
                <a:latin typeface="Arial Unicode MS" panose="020B0604020202020204" pitchFamily="50" charset="-128"/>
                <a:ea typeface="ＭＳ ゴシック" panose="020B0609070205080204" pitchFamily="49" charset="-128"/>
              </a:rPr>
              <a:t>そんなわけない</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882910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48</a:t>
            </a:fld>
            <a:endParaRPr kumimoji="1" lang="ja-JP" altLang="en-US"/>
          </a:p>
        </p:txBody>
      </p:sp>
      <p:sp>
        <p:nvSpPr>
          <p:cNvPr id="69" name="正方形/長方形 68"/>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10×3</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p>
        </p:txBody>
      </p:sp>
      <p:sp>
        <p:nvSpPr>
          <p:cNvPr id="58" name="テキスト ボックス 57"/>
          <p:cNvSpPr txBox="1"/>
          <p:nvPr/>
        </p:nvSpPr>
        <p:spPr>
          <a:xfrm>
            <a:off x="4571999" y="1825625"/>
            <a:ext cx="3231975"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120</a:t>
            </a:r>
            <a:r>
              <a:rPr kumimoji="1" lang="ja-JP" altLang="en-US" sz="2400" dirty="0">
                <a:latin typeface="Arial Unicode MS" panose="020B0604020202020204" pitchFamily="50" charset="-128"/>
                <a:ea typeface="ＭＳ ゴシック" panose="020B0609070205080204" pitchFamily="49" charset="-128"/>
              </a:rPr>
              <a:t>円</a:t>
            </a:r>
            <a:endParaRPr kumimoji="1" lang="en-US" altLang="ja-JP" sz="2400" dirty="0">
              <a:latin typeface="Arial Unicode MS" panose="020B0604020202020204" pitchFamily="50" charset="-128"/>
              <a:ea typeface="ＭＳ ゴシック" panose="020B0609070205080204" pitchFamily="49" charset="-128"/>
            </a:endParaRPr>
          </a:p>
        </p:txBody>
      </p:sp>
      <p:sp>
        <p:nvSpPr>
          <p:cNvPr id="67" name="テキスト ボックス 66"/>
          <p:cNvSpPr txBox="1"/>
          <p:nvPr/>
        </p:nvSpPr>
        <p:spPr>
          <a:xfrm>
            <a:off x="629019" y="4682331"/>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764273" y="4783289"/>
            <a:ext cx="3570208" cy="1569660"/>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枚数のかけ算（積）と，</a:t>
            </a:r>
            <a:r>
              <a:rPr kumimoji="1" lang="en-US" altLang="ja-JP" sz="2400" dirty="0">
                <a:latin typeface="Arial Unicode MS" panose="020B0604020202020204" pitchFamily="50" charset="-128"/>
                <a:ea typeface="ＭＳ ゴシック" panose="020B0609070205080204" pitchFamily="49" charset="-128"/>
              </a:rPr>
              <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金額のかけ算（倍）に</a:t>
            </a:r>
            <a:r>
              <a:rPr kumimoji="1" lang="en-US" altLang="ja-JP" sz="2400" dirty="0">
                <a:latin typeface="Arial Unicode MS" panose="020B0604020202020204" pitchFamily="50" charset="-128"/>
                <a:ea typeface="ＭＳ ゴシック" panose="020B0609070205080204" pitchFamily="49" charset="-128"/>
              </a:rPr>
              <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分ければいい</a:t>
            </a:r>
            <a:endParaRPr kumimoji="1" lang="en-US" altLang="ja-JP" sz="2400" dirty="0">
              <a:latin typeface="Arial Unicode MS" panose="020B0604020202020204" pitchFamily="50" charset="-128"/>
              <a:ea typeface="ＭＳ ゴシック" panose="020B0609070205080204" pitchFamily="49" charset="-128"/>
            </a:endParaRPr>
          </a:p>
          <a:p>
            <a:r>
              <a:rPr kumimoji="1" lang="ja-JP" altLang="en-US" sz="2400" dirty="0">
                <a:latin typeface="Arial Unicode MS" panose="020B0604020202020204" pitchFamily="50" charset="-128"/>
                <a:ea typeface="ＭＳ ゴシック" panose="020B0609070205080204" pitchFamily="49" charset="-128"/>
              </a:rPr>
              <a:t>式は他にも考えられる</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489608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交換法則</a:t>
            </a:r>
            <a:r>
              <a:rPr lang="en-US" altLang="ja-JP" dirty="0"/>
              <a:t> - </a:t>
            </a:r>
            <a:r>
              <a:rPr kumimoji="1" lang="ja-JP" altLang="en-US" dirty="0"/>
              <a:t>外国では？</a:t>
            </a:r>
          </a:p>
        </p:txBody>
      </p:sp>
      <p:sp>
        <p:nvSpPr>
          <p:cNvPr id="3" name="コンテンツ プレースホルダー 2"/>
          <p:cNvSpPr>
            <a:spLocks noGrp="1"/>
          </p:cNvSpPr>
          <p:nvPr>
            <p:ph idx="1"/>
          </p:nvPr>
        </p:nvSpPr>
        <p:spPr/>
        <p:txBody>
          <a:bodyPr>
            <a:noAutofit/>
          </a:bodyPr>
          <a:lstStyle/>
          <a:p>
            <a:r>
              <a:rPr lang="en-US" altLang="ja-JP" dirty="0"/>
              <a:t>[Chapin 2009]</a:t>
            </a:r>
            <a:r>
              <a:rPr lang="ja-JP" altLang="en-US" dirty="0"/>
              <a:t>より</a:t>
            </a:r>
            <a:endParaRPr lang="en-US" altLang="ja-JP" dirty="0"/>
          </a:p>
          <a:p>
            <a:pPr lvl="1"/>
            <a:r>
              <a:rPr lang="ja-JP" altLang="en-US" dirty="0"/>
              <a:t>かけ算の交換法則の学習中，「答えは同じ」を主張する生徒に対し，先生は</a:t>
            </a:r>
            <a:endParaRPr lang="en-US" altLang="ja-JP" dirty="0"/>
          </a:p>
          <a:p>
            <a:endParaRPr lang="en-US" altLang="ja-JP" dirty="0"/>
          </a:p>
          <a:p>
            <a:endParaRPr lang="en-US" altLang="ja-JP" dirty="0"/>
          </a:p>
          <a:p>
            <a:endParaRPr lang="en-US" altLang="ja-JP" dirty="0"/>
          </a:p>
          <a:p>
            <a:r>
              <a:rPr lang="ja-JP" altLang="en-US" dirty="0"/>
              <a:t>「交換法則を学習したら，□</a:t>
            </a:r>
            <a:r>
              <a:rPr lang="en-US" altLang="ja-JP" dirty="0"/>
              <a:t>×△</a:t>
            </a:r>
            <a:r>
              <a:rPr lang="ja-JP" altLang="en-US" dirty="0"/>
              <a:t>でも△</a:t>
            </a:r>
            <a:r>
              <a:rPr lang="en-US" altLang="ja-JP" dirty="0"/>
              <a:t>×□</a:t>
            </a:r>
            <a:r>
              <a:rPr lang="ja-JP" altLang="en-US" dirty="0"/>
              <a:t>でもいい」ではない一例</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49</a:t>
            </a:fld>
            <a:endParaRPr kumimoji="1" lang="ja-JP" altLang="en-US"/>
          </a:p>
        </p:txBody>
      </p:sp>
      <p:sp>
        <p:nvSpPr>
          <p:cNvPr id="7" name="角丸四角形吹き出し 6"/>
          <p:cNvSpPr/>
          <p:nvPr/>
        </p:nvSpPr>
        <p:spPr>
          <a:xfrm>
            <a:off x="1467949" y="3310209"/>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90000"/>
              </a:lnSpc>
              <a:spcBef>
                <a:spcPts val="500"/>
              </a:spcBef>
              <a:buSzPct val="75000"/>
            </a:pPr>
            <a:endParaRPr lang="ja-JP" altLang="en-US" sz="1400" dirty="0"/>
          </a:p>
        </p:txBody>
      </p:sp>
      <p:sp>
        <p:nvSpPr>
          <p:cNvPr id="6" name="テキスト ボックス 5"/>
          <p:cNvSpPr txBox="1"/>
          <p:nvPr/>
        </p:nvSpPr>
        <p:spPr>
          <a:xfrm>
            <a:off x="1555633" y="3427973"/>
            <a:ext cx="6203942" cy="757130"/>
          </a:xfrm>
          <a:prstGeom prst="rect">
            <a:avLst/>
          </a:prstGeom>
          <a:noFill/>
        </p:spPr>
        <p:txBody>
          <a:bodyPr wrap="none" rtlCol="0">
            <a:spAutoFit/>
          </a:bodyPr>
          <a:lstStyle/>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じゃあティファニーさん，</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err="1">
                <a:solidFill>
                  <a:prstClr val="black"/>
                </a:solidFill>
                <a:latin typeface="Arial Unicode MS" panose="020B0604020202020204" pitchFamily="50" charset="-128"/>
                <a:ea typeface="ＭＳ ゴシック" panose="020B0609070205080204" pitchFamily="49" charset="-128"/>
              </a:rPr>
              <a:t>つの</a:t>
            </a:r>
            <a:r>
              <a:rPr lang="ja-JP" altLang="en-US" sz="2400" dirty="0">
                <a:solidFill>
                  <a:prstClr val="black"/>
                </a:solidFill>
                <a:latin typeface="Arial Unicode MS" panose="020B0604020202020204" pitchFamily="50" charset="-128"/>
                <a:ea typeface="ＭＳ ゴシック" panose="020B0609070205080204" pitchFamily="49" charset="-128"/>
              </a:rPr>
              <a:t>式は</a:t>
            </a:r>
            <a:r>
              <a:rPr lang="en-US" altLang="ja-JP" sz="2400" dirty="0">
                <a:solidFill>
                  <a:prstClr val="black"/>
                </a:solidFill>
                <a:latin typeface="Arial Unicode MS" panose="020B0604020202020204" pitchFamily="50" charset="-128"/>
                <a:ea typeface="ＭＳ ゴシック" panose="020B0609070205080204" pitchFamily="49" charset="-128"/>
              </a:rPr>
              <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異なる場面を表すのに使えないっていうの</a:t>
            </a:r>
            <a:r>
              <a:rPr lang="en-US" altLang="ja-JP" sz="2400" dirty="0">
                <a:solidFill>
                  <a:prstClr val="black"/>
                </a:solidFill>
                <a:latin typeface="Arial Unicode MS" panose="020B0604020202020204" pitchFamily="50" charset="-128"/>
                <a:ea typeface="ＭＳ ゴシック" panose="020B0609070205080204" pitchFamily="49" charset="-128"/>
              </a:rPr>
              <a:t>?</a:t>
            </a:r>
            <a:endParaRPr kumimoji="1" lang="ja-JP" altLang="en-US" sz="1400" dirty="0"/>
          </a:p>
        </p:txBody>
      </p:sp>
    </p:spTree>
    <p:extLst>
      <p:ext uri="{BB962C8B-B14F-4D97-AF65-F5344CB8AC3E}">
        <p14:creationId xmlns:p14="http://schemas.microsoft.com/office/powerpoint/2010/main" val="40803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p:txBody>
          <a:bodyPr/>
          <a:lstStyle/>
          <a:p>
            <a:r>
              <a:rPr kumimoji="1" lang="ja-JP" altLang="en-US" dirty="0"/>
              <a:t>アヤコ</a:t>
            </a:r>
            <a:endParaRPr kumimoji="1" lang="en-US" altLang="ja-JP" dirty="0"/>
          </a:p>
          <a:p>
            <a:r>
              <a:rPr kumimoji="1" lang="ja-JP" altLang="en-US" dirty="0"/>
              <a:t>カナコ</a:t>
            </a:r>
            <a:endParaRPr kumimoji="1" lang="en-US" altLang="ja-JP" dirty="0"/>
          </a:p>
          <a:p>
            <a:r>
              <a:rPr kumimoji="1" lang="ja-JP" altLang="en-US" dirty="0"/>
              <a:t>サワコ</a:t>
            </a:r>
            <a:endParaRPr kumimoji="1" lang="en-US" altLang="ja-JP" dirty="0"/>
          </a:p>
          <a:p>
            <a:r>
              <a:rPr kumimoji="1" lang="ja-JP" altLang="en-US" dirty="0"/>
              <a:t>タダコ</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a:t>
            </a:fld>
            <a:endParaRPr kumimoji="1" lang="ja-JP" altLang="en-US"/>
          </a:p>
        </p:txBody>
      </p:sp>
      <p:sp>
        <p:nvSpPr>
          <p:cNvPr id="5" name="テキスト ボックス 4"/>
          <p:cNvSpPr txBox="1"/>
          <p:nvPr/>
        </p:nvSpPr>
        <p:spPr>
          <a:xfrm>
            <a:off x="901778" y="5525354"/>
            <a:ext cx="7032694" cy="769441"/>
          </a:xfrm>
          <a:prstGeom prst="rect">
            <a:avLst/>
          </a:prstGeom>
          <a:noFill/>
        </p:spPr>
        <p:txBody>
          <a:bodyPr wrap="none" rtlCol="0">
            <a:spAutoFit/>
          </a:bodyPr>
          <a:lstStyle/>
          <a:p>
            <a:r>
              <a:rPr kumimoji="1" lang="ja-JP" altLang="en-US" sz="2200" dirty="0">
                <a:latin typeface="Arial Unicode MS" panose="020B0604020202020204" pitchFamily="50" charset="-128"/>
                <a:ea typeface="ＭＳ ゴシック" panose="020B0609070205080204" pitchFamily="49" charset="-128"/>
              </a:rPr>
              <a:t>この</a:t>
            </a:r>
            <a:r>
              <a:rPr kumimoji="1" lang="en-US" altLang="ja-JP" sz="2200" dirty="0">
                <a:latin typeface="Arial Unicode MS" panose="020B0604020202020204" pitchFamily="50" charset="-128"/>
                <a:ea typeface="ＭＳ ゴシック" panose="020B0609070205080204" pitchFamily="49" charset="-128"/>
              </a:rPr>
              <a:t>4</a:t>
            </a:r>
            <a:r>
              <a:rPr kumimoji="1" lang="ja-JP" altLang="en-US" sz="2200" dirty="0">
                <a:latin typeface="Arial Unicode MS" panose="020B0604020202020204" pitchFamily="50" charset="-128"/>
                <a:ea typeface="ＭＳ ゴシック" panose="020B0609070205080204" pitchFamily="49" charset="-128"/>
              </a:rPr>
              <a:t>人の人物名の初出は</a:t>
            </a:r>
            <a:r>
              <a:rPr lang="en-US" altLang="ja-JP" sz="2200" dirty="0">
                <a:latin typeface="Arial Unicode MS" panose="020B0604020202020204" pitchFamily="50" charset="-128"/>
                <a:ea typeface="ＭＳ ゴシック" panose="020B0609070205080204" pitchFamily="49" charset="-128"/>
              </a:rPr>
              <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http://d.hatena.ne.jp/takehikom/20120419/1334833251</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158637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r>
              <a:rPr kumimoji="1" lang="en-US" altLang="ja-JP" dirty="0"/>
              <a:t/>
            </a:r>
            <a:br>
              <a:rPr kumimoji="1" lang="en-US" altLang="ja-JP" dirty="0"/>
            </a:br>
            <a:r>
              <a:rPr kumimoji="1" lang="ja-JP" altLang="en-US" dirty="0"/>
              <a:t>周辺にあるもの</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normAutofit/>
          </a:bodyPr>
          <a:lstStyle/>
          <a:p>
            <a:pPr lvl="0"/>
            <a:r>
              <a:rPr kumimoji="1" lang="ja-JP" altLang="en-US" dirty="0"/>
              <a:t>外国から学ぶ，歴史から学ぶ</a:t>
            </a:r>
            <a:endParaRPr kumimoji="1" lang="en-US" altLang="ja-JP" dirty="0"/>
          </a:p>
          <a:p>
            <a:pPr lvl="1"/>
            <a:r>
              <a:rPr kumimoji="1" lang="ja-JP" altLang="en-US" dirty="0"/>
              <a:t>米国の</a:t>
            </a:r>
            <a:r>
              <a:rPr lang="ja-JP" altLang="en-US" dirty="0"/>
              <a:t>状況：「問題解決が</a:t>
            </a:r>
            <a:r>
              <a:rPr lang="en-US" altLang="ja-JP" dirty="0"/>
              <a:t>1980</a:t>
            </a:r>
            <a:r>
              <a:rPr lang="ja-JP" altLang="en-US" dirty="0"/>
              <a:t>年代の学校数学の焦点となら</a:t>
            </a:r>
            <a:r>
              <a:rPr lang="ja-JP" altLang="en-US" dirty="0" err="1"/>
              <a:t>なけば</a:t>
            </a:r>
            <a:r>
              <a:rPr lang="ja-JP" altLang="en-US" dirty="0"/>
              <a:t>ならない」，</a:t>
            </a:r>
            <a:r>
              <a:rPr lang="en-US" altLang="ja-JP" dirty="0"/>
              <a:t>“</a:t>
            </a:r>
            <a:r>
              <a:rPr kumimoji="1" lang="en-US" altLang="ja-JP" dirty="0"/>
              <a:t>Teaching Gap”</a:t>
            </a:r>
            <a:r>
              <a:rPr kumimoji="1" lang="ja-JP" altLang="en-US" dirty="0" err="1"/>
              <a:t>，</a:t>
            </a:r>
            <a:r>
              <a:rPr kumimoji="1" lang="en-US" altLang="ja-JP" dirty="0"/>
              <a:t>Core Standards</a:t>
            </a:r>
          </a:p>
          <a:p>
            <a:pPr lvl="1"/>
            <a:r>
              <a:rPr kumimoji="1" lang="ja-JP" altLang="en-US" dirty="0"/>
              <a:t>数学教育協議会：トランプ配りは当初，等分除に</a:t>
            </a:r>
            <a:r>
              <a:rPr lang="ja-JP" altLang="en-US" dirty="0"/>
              <a:t>も包含除にも適用</a:t>
            </a:r>
            <a:r>
              <a:rPr kumimoji="1" lang="ja-JP" altLang="en-US" dirty="0"/>
              <a:t>されていた</a:t>
            </a:r>
            <a:endParaRPr kumimoji="1" lang="en-US" altLang="ja-JP" dirty="0"/>
          </a:p>
          <a:p>
            <a:pPr lvl="1"/>
            <a:r>
              <a:rPr kumimoji="1" lang="ja-JP" altLang="en-US" dirty="0"/>
              <a:t>算術：国会図書館デジタルコレクション</a:t>
            </a:r>
            <a:r>
              <a:rPr kumimoji="1" lang="en-US" altLang="ja-JP" dirty="0"/>
              <a:t/>
            </a:r>
            <a:br>
              <a:rPr kumimoji="1" lang="en-US" altLang="ja-JP" dirty="0"/>
            </a:br>
            <a:r>
              <a:rPr kumimoji="1" lang="ja-JP" altLang="en-US" dirty="0"/>
              <a:t>（</a:t>
            </a:r>
            <a:r>
              <a:rPr kumimoji="1" lang="en-US" altLang="ja-JP" dirty="0"/>
              <a:t>[</a:t>
            </a:r>
            <a:r>
              <a:rPr kumimoji="1" lang="ja-JP" altLang="en-US" dirty="0"/>
              <a:t>高木</a:t>
            </a:r>
            <a:r>
              <a:rPr kumimoji="1" lang="en-US" altLang="ja-JP" dirty="0"/>
              <a:t>1909] [</a:t>
            </a:r>
            <a:r>
              <a:rPr kumimoji="1" lang="ja-JP" altLang="en-US" dirty="0"/>
              <a:t>寺尾</a:t>
            </a:r>
            <a:r>
              <a:rPr kumimoji="1" lang="en-US" altLang="ja-JP" dirty="0"/>
              <a:t>1888]</a:t>
            </a:r>
            <a:r>
              <a:rPr kumimoji="1" lang="ja-JP" altLang="en-US" dirty="0"/>
              <a:t>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50</a:t>
            </a:fld>
            <a:endParaRPr kumimoji="1" lang="ja-JP" altLang="en-US"/>
          </a:p>
        </p:txBody>
      </p:sp>
      <p:sp>
        <p:nvSpPr>
          <p:cNvPr id="6" name="テキスト ボックス 5"/>
          <p:cNvSpPr txBox="1"/>
          <p:nvPr/>
        </p:nvSpPr>
        <p:spPr>
          <a:xfrm>
            <a:off x="626579" y="5620961"/>
            <a:ext cx="7407797" cy="1107996"/>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http://www2.kobe-u.ac.jp/~trex/fme/index3.html</a:t>
            </a:r>
          </a:p>
          <a:p>
            <a:r>
              <a:rPr lang="en-US" altLang="ja-JP" sz="2200" dirty="0">
                <a:latin typeface="Arial Unicode MS" panose="020B0604020202020204" pitchFamily="50" charset="-128"/>
                <a:ea typeface="ＭＳ ゴシック" panose="020B0609070205080204" pitchFamily="49" charset="-128"/>
              </a:rPr>
              <a:t>http://www.corestandards.org/Math/Content/mathematics-</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glossary/Table-2/</a:t>
            </a:r>
          </a:p>
        </p:txBody>
      </p:sp>
    </p:spTree>
    <p:extLst>
      <p:ext uri="{BB962C8B-B14F-4D97-AF65-F5344CB8AC3E}">
        <p14:creationId xmlns:p14="http://schemas.microsoft.com/office/powerpoint/2010/main" val="1182552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r>
              <a:rPr kumimoji="1" lang="en-US" altLang="ja-JP" dirty="0"/>
              <a:t/>
            </a:r>
            <a:br>
              <a:rPr kumimoji="1" lang="en-US" altLang="ja-JP" dirty="0"/>
            </a:br>
            <a:r>
              <a:rPr kumimoji="1" lang="ja-JP" altLang="en-US" dirty="0"/>
              <a:t>周辺にあるもの</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「どっちでもいい」は中国の追随になるかも</a:t>
            </a:r>
            <a:r>
              <a:rPr kumimoji="1" lang="en-US" altLang="ja-JP" dirty="0"/>
              <a:t>[</a:t>
            </a:r>
            <a:r>
              <a:rPr kumimoji="1" lang="ja-JP" altLang="en-US" dirty="0"/>
              <a:t>国教研</a:t>
            </a:r>
            <a:r>
              <a:rPr kumimoji="1" lang="en-US" altLang="ja-JP" dirty="0"/>
              <a:t>2009, p.181]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51</a:t>
            </a:fld>
            <a:endParaRPr kumimoji="1" lang="ja-JP" altLang="en-US"/>
          </a:p>
        </p:txBody>
      </p:sp>
      <p:pic>
        <p:nvPicPr>
          <p:cNvPr id="5" name="図 4"/>
          <p:cNvPicPr>
            <a:picLocks noChangeAspect="1"/>
          </p:cNvPicPr>
          <p:nvPr/>
        </p:nvPicPr>
        <p:blipFill>
          <a:blip r:embed="rId3"/>
          <a:stretch>
            <a:fillRect/>
          </a:stretch>
        </p:blipFill>
        <p:spPr>
          <a:xfrm>
            <a:off x="1123436" y="2810031"/>
            <a:ext cx="6897127" cy="36738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4216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まとめ</a:t>
            </a:r>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3</a:t>
            </a:r>
            <a:r>
              <a:rPr kumimoji="1" lang="ja-JP" altLang="en-US" dirty="0"/>
              <a:t>枚に</a:t>
            </a:r>
            <a:r>
              <a:rPr kumimoji="1" lang="en-US" altLang="ja-JP" dirty="0"/>
              <a:t>2</a:t>
            </a:r>
            <a:r>
              <a:rPr kumimoji="1" lang="ja-JP" altLang="en-US" dirty="0"/>
              <a:t>個ずつ」の総個数は，</a:t>
            </a:r>
            <a:r>
              <a:rPr kumimoji="1" lang="en-US" altLang="ja-JP" dirty="0"/>
              <a:t/>
            </a:r>
            <a:br>
              <a:rPr kumimoji="1" lang="en-US" altLang="ja-JP" dirty="0"/>
            </a:br>
            <a:r>
              <a:rPr kumimoji="1" lang="ja-JP" altLang="en-US" dirty="0"/>
              <a:t>たし算なら</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err="1"/>
              <a:t>，</a:t>
            </a:r>
            <a:r>
              <a:rPr kumimoji="1" lang="ja-JP" altLang="en-US" dirty="0"/>
              <a:t>かけ算だと</a:t>
            </a:r>
            <a:r>
              <a:rPr kumimoji="1" lang="en-US" altLang="ja-JP" dirty="0"/>
              <a:t>2×3</a:t>
            </a:r>
          </a:p>
          <a:p>
            <a:pPr lvl="0"/>
            <a:r>
              <a:rPr kumimoji="1" lang="ja-JP" altLang="en-US" dirty="0"/>
              <a:t>配り方は様々でも，「</a:t>
            </a:r>
            <a:r>
              <a:rPr kumimoji="1" lang="en-US" altLang="ja-JP" dirty="0"/>
              <a:t>1</a:t>
            </a:r>
            <a:r>
              <a:rPr kumimoji="1" lang="ja-JP" altLang="en-US" dirty="0"/>
              <a:t>つ分の数」と「いくつ分」を区別した数量の理解は，</a:t>
            </a:r>
            <a:r>
              <a:rPr kumimoji="1" lang="en-US" altLang="ja-JP" dirty="0"/>
              <a:t>1</a:t>
            </a:r>
            <a:r>
              <a:rPr kumimoji="1" lang="ja-JP" altLang="en-US" dirty="0"/>
              <a:t>年から学ぶことができ，かけ算の学習の素地となる</a:t>
            </a:r>
            <a:endParaRPr kumimoji="1" lang="en-US" altLang="ja-JP" dirty="0"/>
          </a:p>
          <a:p>
            <a:pPr lvl="0"/>
            <a:r>
              <a:rPr kumimoji="1" lang="ja-JP" altLang="en-US" dirty="0"/>
              <a:t>「どっちでもいい」という批判は，学習の系統や，外国・歴史を踏まえていない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52</a:t>
            </a:fld>
            <a:endParaRPr kumimoji="1" lang="ja-JP" altLang="en-US"/>
          </a:p>
        </p:txBody>
      </p:sp>
    </p:spTree>
    <p:extLst>
      <p:ext uri="{BB962C8B-B14F-4D97-AF65-F5344CB8AC3E}">
        <p14:creationId xmlns:p14="http://schemas.microsoft.com/office/powerpoint/2010/main" val="3632375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前川</a:t>
            </a:r>
            <a:r>
              <a:rPr lang="en-US" altLang="ja-JP" sz="2400" dirty="0"/>
              <a:t>2011] </a:t>
            </a:r>
            <a:r>
              <a:rPr lang="ja-JP" altLang="en-US" sz="2400" dirty="0"/>
              <a:t>前川公一</a:t>
            </a:r>
            <a:r>
              <a:rPr lang="en-US" altLang="ja-JP" sz="2400" dirty="0"/>
              <a:t>(</a:t>
            </a:r>
            <a:r>
              <a:rPr lang="ja-JP" altLang="en-US" sz="2400" dirty="0"/>
              <a:t>編著</a:t>
            </a:r>
            <a:r>
              <a:rPr lang="en-US" altLang="ja-JP" sz="2400" dirty="0"/>
              <a:t>): </a:t>
            </a:r>
            <a:r>
              <a:rPr lang="ja-JP" altLang="en-US" sz="2400" dirty="0"/>
              <a:t>活用力・思考力・表現力を育てる</a:t>
            </a:r>
            <a:r>
              <a:rPr lang="en-US" altLang="ja-JP" sz="2400" dirty="0"/>
              <a:t>! 365</a:t>
            </a:r>
            <a:r>
              <a:rPr lang="ja-JP" altLang="en-US" sz="2400" dirty="0"/>
              <a:t>日の算数学習指導案 </a:t>
            </a:r>
            <a:r>
              <a:rPr lang="en-US" altLang="ja-JP" sz="2400" dirty="0"/>
              <a:t>1</a:t>
            </a:r>
            <a:r>
              <a:rPr lang="ja-JP" altLang="en-US" sz="2400" dirty="0"/>
              <a:t>・</a:t>
            </a:r>
            <a:r>
              <a:rPr lang="en-US" altLang="ja-JP" sz="2400" dirty="0"/>
              <a:t>2</a:t>
            </a:r>
            <a:r>
              <a:rPr lang="ja-JP" altLang="en-US" sz="2400" dirty="0"/>
              <a:t>年編</a:t>
            </a:r>
            <a:r>
              <a:rPr lang="en-US" altLang="ja-JP" sz="2400" dirty="0"/>
              <a:t>, </a:t>
            </a:r>
            <a:r>
              <a:rPr lang="ja-JP" altLang="en-US" sz="2400" dirty="0"/>
              <a:t>明治図書</a:t>
            </a:r>
            <a:r>
              <a:rPr lang="en-US" altLang="ja-JP" sz="2400" dirty="0"/>
              <a:t>, ISBN:9784180808335</a:t>
            </a:r>
            <a:r>
              <a:rPr lang="ja-JP" altLang="en-US" sz="2400" dirty="0"/>
              <a:t> </a:t>
            </a:r>
            <a:r>
              <a:rPr lang="en-US" altLang="ja-JP" sz="2400" dirty="0"/>
              <a:t>(2011).</a:t>
            </a:r>
          </a:p>
          <a:p>
            <a:pPr lvl="0"/>
            <a:r>
              <a:rPr kumimoji="1" lang="en-US" altLang="ja-JP" sz="2400" dirty="0"/>
              <a:t>[</a:t>
            </a:r>
            <a:r>
              <a:rPr kumimoji="1" lang="ja-JP" altLang="en-US" sz="2400" dirty="0"/>
              <a:t>久野</a:t>
            </a:r>
            <a:r>
              <a:rPr kumimoji="1" lang="en-US" altLang="ja-JP" sz="2400" dirty="0"/>
              <a:t>2013</a:t>
            </a:r>
            <a:r>
              <a:rPr lang="en-US" altLang="ja-JP" sz="2400" dirty="0"/>
              <a:t>] </a:t>
            </a:r>
            <a:r>
              <a:rPr lang="ja-JP" altLang="en-US" sz="2400" dirty="0"/>
              <a:t>久野泰可</a:t>
            </a:r>
            <a:r>
              <a:rPr lang="en-US" altLang="ja-JP" sz="2400" dirty="0"/>
              <a:t>: 100</a:t>
            </a:r>
            <a:r>
              <a:rPr lang="ja-JP" altLang="en-US" sz="2400" dirty="0" err="1"/>
              <a:t>てん</a:t>
            </a:r>
            <a:r>
              <a:rPr lang="ja-JP" altLang="en-US" sz="2400" dirty="0"/>
              <a:t>キッズドリル 幼児のかけざん</a:t>
            </a:r>
            <a:r>
              <a:rPr lang="en-US" altLang="ja-JP" sz="2400" dirty="0"/>
              <a:t>, </a:t>
            </a:r>
            <a:r>
              <a:rPr lang="ja-JP" altLang="en-US" sz="2400" dirty="0"/>
              <a:t>幻冬舎</a:t>
            </a:r>
            <a:r>
              <a:rPr lang="en-US" altLang="ja-JP" sz="2400" dirty="0"/>
              <a:t>,</a:t>
            </a:r>
            <a:r>
              <a:rPr lang="ja-JP" altLang="en-US" sz="2400" dirty="0"/>
              <a:t> </a:t>
            </a:r>
            <a:r>
              <a:rPr lang="en-US" altLang="ja-JP" sz="2400" dirty="0"/>
              <a:t>ISBN:9784344976542 (2013).</a:t>
            </a:r>
          </a:p>
          <a:p>
            <a:r>
              <a:rPr lang="en-US" altLang="ja-JP" sz="2400" dirty="0"/>
              <a:t>[SMSG 1962] School Mathematics Study Group: Mathematics for the elementary school, Grade 4, Stanford University (1962). http://catalog.hathitrust.org/Record/010314100</a:t>
            </a:r>
          </a:p>
          <a:p>
            <a:r>
              <a:rPr lang="en-US" altLang="ja-JP" sz="2400" dirty="0"/>
              <a:t>[</a:t>
            </a:r>
            <a:r>
              <a:rPr lang="ja-JP" altLang="en-US" sz="2400" dirty="0"/>
              <a:t>中島</a:t>
            </a:r>
            <a:r>
              <a:rPr lang="en-US" altLang="ja-JP" sz="2400" dirty="0"/>
              <a:t>1968] </a:t>
            </a:r>
            <a:r>
              <a:rPr lang="ja-JP" altLang="en-US" sz="2400" dirty="0"/>
              <a:t>中島健三</a:t>
            </a:r>
            <a:r>
              <a:rPr lang="en-US" altLang="ja-JP" sz="2400" dirty="0"/>
              <a:t>: </a:t>
            </a:r>
            <a:r>
              <a:rPr lang="ja-JP" altLang="en-US" sz="2400" dirty="0"/>
              <a:t>乗法の意味についての論争と問題点についての考察</a:t>
            </a:r>
            <a:r>
              <a:rPr lang="en-US" altLang="ja-JP" sz="2400" dirty="0"/>
              <a:t>, </a:t>
            </a:r>
            <a:r>
              <a:rPr lang="ja-JP" altLang="en-US" sz="2400" dirty="0"/>
              <a:t>日本数学教育会誌</a:t>
            </a:r>
            <a:r>
              <a:rPr lang="en-US" altLang="ja-JP" sz="2400" dirty="0"/>
              <a:t>, Vol.50, No.6, pp.74-77 (1968). http://ci.nii.ac.jp/naid/110003849391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53</a:t>
            </a:fld>
            <a:endParaRPr kumimoji="1" lang="ja-JP" altLang="en-US"/>
          </a:p>
        </p:txBody>
      </p:sp>
    </p:spTree>
    <p:extLst>
      <p:ext uri="{BB962C8B-B14F-4D97-AF65-F5344CB8AC3E}">
        <p14:creationId xmlns:p14="http://schemas.microsoft.com/office/powerpoint/2010/main" val="2906796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pPr lvl="0"/>
            <a:r>
              <a:rPr kumimoji="1" lang="en-US" altLang="ja-JP" sz="2400" dirty="0"/>
              <a:t>[</a:t>
            </a:r>
            <a:r>
              <a:rPr kumimoji="1" lang="en-US" altLang="ja-JP" sz="2400" dirty="0" err="1"/>
              <a:t>Vergnaud</a:t>
            </a:r>
            <a:r>
              <a:rPr kumimoji="1" lang="en-US" altLang="ja-JP" sz="2400" dirty="0"/>
              <a:t> 1983</a:t>
            </a:r>
            <a:r>
              <a:rPr lang="en-US" altLang="ja-JP" sz="2400" dirty="0"/>
              <a:t>] </a:t>
            </a:r>
            <a:r>
              <a:rPr lang="en-US" altLang="ja-JP" sz="2400" dirty="0" err="1"/>
              <a:t>Vergnaud</a:t>
            </a:r>
            <a:r>
              <a:rPr lang="en-US" altLang="ja-JP" sz="2400" dirty="0"/>
              <a:t>, G: “Multiplicative Structures”, Acquisition of mathematics concepts and processes, ISBN:012444220X, pp.127-174</a:t>
            </a:r>
            <a:r>
              <a:rPr lang="ja-JP" altLang="en-US" sz="2400" dirty="0"/>
              <a:t> </a:t>
            </a:r>
            <a:r>
              <a:rPr lang="en-US" altLang="ja-JP" sz="2400" dirty="0"/>
              <a:t>(1983). </a:t>
            </a:r>
            <a:endParaRPr kumimoji="1" lang="en-US" altLang="ja-JP" sz="2400" dirty="0"/>
          </a:p>
          <a:p>
            <a:pPr lvl="0"/>
            <a:r>
              <a:rPr kumimoji="1" lang="en-US" altLang="ja-JP" sz="2400" dirty="0"/>
              <a:t>[</a:t>
            </a:r>
            <a:r>
              <a:rPr kumimoji="1" lang="ja-JP" altLang="en-US" sz="2400" dirty="0"/>
              <a:t>遠山</a:t>
            </a:r>
            <a:r>
              <a:rPr kumimoji="1" lang="en-US" altLang="ja-JP" sz="2400" dirty="0"/>
              <a:t>1981] </a:t>
            </a:r>
            <a:r>
              <a:rPr lang="ja-JP" altLang="en-US" sz="2400" dirty="0"/>
              <a:t>遠山啓</a:t>
            </a:r>
            <a:r>
              <a:rPr lang="en-US" altLang="ja-JP" sz="2400" dirty="0"/>
              <a:t>: </a:t>
            </a:r>
            <a:r>
              <a:rPr lang="ja-JP" altLang="en-US" sz="2400" dirty="0"/>
              <a:t>量とは何か</a:t>
            </a:r>
            <a:r>
              <a:rPr lang="en-US" altLang="ja-JP" sz="2400" dirty="0"/>
              <a:t>II</a:t>
            </a:r>
            <a:r>
              <a:rPr lang="ja-JP" altLang="en-US" sz="2400" dirty="0" err="1"/>
              <a:t>，</a:t>
            </a:r>
            <a:r>
              <a:rPr lang="ja-JP" altLang="en-US" sz="2400" dirty="0"/>
              <a:t>遠山啓著作集 数学教育論シリーズ</a:t>
            </a:r>
            <a:r>
              <a:rPr lang="en-US" altLang="ja-JP" sz="2400" dirty="0"/>
              <a:t>6, </a:t>
            </a:r>
            <a:r>
              <a:rPr lang="ja-JP" altLang="en-US" sz="2400" dirty="0"/>
              <a:t>太郎次郎社 </a:t>
            </a:r>
            <a:r>
              <a:rPr lang="en-US" altLang="ja-JP" sz="2400" dirty="0"/>
              <a:t>(1981).</a:t>
            </a:r>
            <a:r>
              <a:rPr lang="ja-JP" altLang="en-US" sz="2400" dirty="0"/>
              <a:t>「タイル</a:t>
            </a:r>
            <a:r>
              <a:rPr lang="en-US" altLang="ja-JP" sz="2400" dirty="0"/>
              <a:t>×</a:t>
            </a:r>
            <a:r>
              <a:rPr lang="ja-JP" altLang="en-US" sz="2400" dirty="0"/>
              <a:t>タイル」を含む引用は</a:t>
            </a:r>
            <a:r>
              <a:rPr lang="en-US" altLang="ja-JP" sz="2400" dirty="0"/>
              <a:t>p.86</a:t>
            </a:r>
            <a:r>
              <a:rPr lang="ja-JP" altLang="en-US" sz="2400" dirty="0" err="1"/>
              <a:t>，</a:t>
            </a:r>
            <a:r>
              <a:rPr lang="en-US" altLang="ja-JP" sz="2400" dirty="0"/>
              <a:t>1979</a:t>
            </a:r>
            <a:r>
              <a:rPr lang="ja-JP" altLang="en-US" sz="2400" dirty="0"/>
              <a:t>年の講演より</a:t>
            </a:r>
            <a:endParaRPr lang="en-US" altLang="ja-JP" sz="2400" dirty="0"/>
          </a:p>
          <a:p>
            <a:r>
              <a:rPr lang="en-US" altLang="ja-JP" sz="2400" dirty="0"/>
              <a:t>[Chapin 2009]</a:t>
            </a:r>
            <a:r>
              <a:rPr lang="ja-JP" altLang="en-US" sz="2400" dirty="0"/>
              <a:t> </a:t>
            </a:r>
            <a:r>
              <a:rPr lang="en-US" altLang="ja-JP" sz="2400" dirty="0"/>
              <a:t>Chapin, S. H., O'Connor, C. and Anderson, N. C.: Classroom Discussions-Using Math Talk to Help Students Learn, Grades K-6, Second Edition, Math Solutions, ISBN:1935099019 (2009). http://books.google.co.jp/books?id=2NX4I6mekq8C</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54</a:t>
            </a:fld>
            <a:endParaRPr kumimoji="1" lang="ja-JP" altLang="en-US"/>
          </a:p>
        </p:txBody>
      </p:sp>
    </p:spTree>
    <p:extLst>
      <p:ext uri="{BB962C8B-B14F-4D97-AF65-F5344CB8AC3E}">
        <p14:creationId xmlns:p14="http://schemas.microsoft.com/office/powerpoint/2010/main" val="782568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高木</a:t>
            </a:r>
            <a:r>
              <a:rPr lang="en-US" altLang="ja-JP" sz="2400" dirty="0"/>
              <a:t>1909] </a:t>
            </a:r>
            <a:r>
              <a:rPr lang="zh-TW" altLang="en-US" sz="2400" dirty="0"/>
              <a:t>高木貞治</a:t>
            </a:r>
            <a:r>
              <a:rPr lang="en-US" altLang="zh-TW" sz="2400" dirty="0"/>
              <a:t>: </a:t>
            </a:r>
            <a:r>
              <a:rPr lang="zh-TW" altLang="en-US" sz="2400" dirty="0"/>
              <a:t>広算術教科書</a:t>
            </a:r>
            <a:r>
              <a:rPr lang="en-US" altLang="zh-TW" sz="2400" dirty="0"/>
              <a:t>, </a:t>
            </a:r>
            <a:r>
              <a:rPr lang="zh-TW" altLang="en-US" sz="2400" dirty="0"/>
              <a:t>開成館 </a:t>
            </a:r>
            <a:r>
              <a:rPr lang="en-US" altLang="zh-TW" sz="2400" dirty="0"/>
              <a:t>(1909). http://dl.ndl.go.jp/info:ndljp/pid/826655</a:t>
            </a:r>
          </a:p>
          <a:p>
            <a:r>
              <a:rPr lang="en-US" altLang="zh-TW" sz="2400" dirty="0"/>
              <a:t>[</a:t>
            </a:r>
            <a:r>
              <a:rPr lang="zh-TW" altLang="en-US" sz="2400" dirty="0"/>
              <a:t>寺尾</a:t>
            </a:r>
            <a:r>
              <a:rPr lang="en-US" altLang="zh-TW" sz="2400" dirty="0"/>
              <a:t>1888] </a:t>
            </a:r>
            <a:r>
              <a:rPr lang="zh-TW" altLang="en-US" sz="2400" dirty="0"/>
              <a:t>寺尾寿</a:t>
            </a:r>
            <a:r>
              <a:rPr lang="en-US" altLang="zh-TW" sz="2400" dirty="0"/>
              <a:t>: </a:t>
            </a:r>
            <a:r>
              <a:rPr lang="zh-TW" altLang="en-US" sz="2400" dirty="0"/>
              <a:t>中等教育算術教科書一巻</a:t>
            </a:r>
            <a:r>
              <a:rPr lang="en-US" altLang="zh-TW" sz="2400" dirty="0"/>
              <a:t>, </a:t>
            </a:r>
            <a:r>
              <a:rPr lang="zh-TW" altLang="en-US" sz="2400" dirty="0"/>
              <a:t>敬業社 </a:t>
            </a:r>
            <a:r>
              <a:rPr lang="en-US" altLang="zh-TW" sz="2400" dirty="0"/>
              <a:t>(1888). http://dl.ndl.go.jp/info:ndljp/pid/826848</a:t>
            </a:r>
          </a:p>
          <a:p>
            <a:r>
              <a:rPr lang="en-US" altLang="ja-JP" sz="2400" dirty="0"/>
              <a:t>[</a:t>
            </a:r>
            <a:r>
              <a:rPr lang="ja-JP" altLang="en-US" sz="2400" dirty="0"/>
              <a:t>国教研</a:t>
            </a:r>
            <a:r>
              <a:rPr lang="en-US" altLang="ja-JP" sz="2400" dirty="0"/>
              <a:t>2009] </a:t>
            </a:r>
            <a:r>
              <a:rPr lang="ja-JP" altLang="en-US" sz="2400" dirty="0"/>
              <a:t>国立教育政策研究所</a:t>
            </a:r>
            <a:r>
              <a:rPr lang="en-US" altLang="ja-JP" sz="2400" dirty="0"/>
              <a:t>: </a:t>
            </a:r>
            <a:r>
              <a:rPr lang="ja-JP" altLang="en-US" sz="2400" dirty="0"/>
              <a:t>第３期科学技術基本計画のフォローアップ「理数教育部分」に係る調査研究 第</a:t>
            </a:r>
            <a:r>
              <a:rPr lang="en-US" altLang="ja-JP" sz="2400" dirty="0"/>
              <a:t>II</a:t>
            </a:r>
            <a:r>
              <a:rPr lang="ja-JP" altLang="en-US" sz="2400" dirty="0"/>
              <a:t>部［理数教科書に関する国際比較調査結果報告］ </a:t>
            </a:r>
            <a:r>
              <a:rPr lang="en-US" altLang="ja-JP" sz="2400" dirty="0"/>
              <a:t>(2009). http://www.nier.go.jp/seika_kaihatsu_2/risu-2-ikkatu.pdf</a:t>
            </a:r>
            <a:endParaRPr lang="ja-JP" altLang="en-US"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55</a:t>
            </a:fld>
            <a:endParaRPr kumimoji="1" lang="ja-JP" altLang="en-US"/>
          </a:p>
        </p:txBody>
      </p:sp>
    </p:spTree>
    <p:extLst>
      <p:ext uri="{BB962C8B-B14F-4D97-AF65-F5344CB8AC3E}">
        <p14:creationId xmlns:p14="http://schemas.microsoft.com/office/powerpoint/2010/main" val="2001000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Autofit/>
          </a:bodyPr>
          <a:lstStyle/>
          <a:p>
            <a:pPr lvl="0"/>
            <a:r>
              <a:rPr lang="ja-JP" altLang="en-US" sz="2400" dirty="0"/>
              <a:t>りんごのかけ算 </a:t>
            </a:r>
            <a:r>
              <a:rPr lang="en-US" altLang="ja-JP" sz="2400" dirty="0"/>
              <a:t>- </a:t>
            </a:r>
            <a:r>
              <a:rPr lang="ja-JP" altLang="en-US" sz="2400" dirty="0"/>
              <a:t>わさっき</a:t>
            </a:r>
            <a:r>
              <a:rPr kumimoji="1" lang="en-US" altLang="ja-JP" sz="2400" dirty="0"/>
              <a:t>http://d.hatena.ne.jp/takehikom/20111117/1321460871</a:t>
            </a:r>
          </a:p>
          <a:p>
            <a:pPr lvl="0"/>
            <a:r>
              <a:rPr lang="ja-JP" altLang="en-US" sz="2400" dirty="0"/>
              <a:t>平成</a:t>
            </a:r>
            <a:r>
              <a:rPr lang="en-US" altLang="ja-JP" sz="2400" dirty="0"/>
              <a:t>27</a:t>
            </a:r>
            <a:r>
              <a:rPr lang="ja-JP" altLang="en-US" sz="2400" dirty="0"/>
              <a:t>年度算数教科書読み比べ</a:t>
            </a:r>
            <a:r>
              <a:rPr lang="en-US" altLang="ja-JP" sz="2400" dirty="0"/>
              <a:t>(4)</a:t>
            </a:r>
            <a:r>
              <a:rPr lang="ja-JP" altLang="en-US" sz="2400" dirty="0"/>
              <a:t>～</a:t>
            </a:r>
            <a:r>
              <a:rPr lang="en-US" altLang="ja-JP" sz="2400" dirty="0"/>
              <a:t>2</a:t>
            </a:r>
            <a:r>
              <a:rPr lang="ja-JP" altLang="en-US" sz="2400" dirty="0"/>
              <a:t>年以外の「基準量が後に示された問題」 </a:t>
            </a:r>
            <a:r>
              <a:rPr lang="en-US" altLang="ja-JP" sz="2400" dirty="0"/>
              <a:t>- </a:t>
            </a:r>
            <a:r>
              <a:rPr lang="ja-JP" altLang="en-US" sz="2400" dirty="0"/>
              <a:t>わさっき</a:t>
            </a:r>
            <a:r>
              <a:rPr lang="en-US" altLang="ja-JP" sz="2400" dirty="0"/>
              <a:t/>
            </a:r>
            <a:br>
              <a:rPr lang="en-US" altLang="ja-JP" sz="2400" dirty="0"/>
            </a:br>
            <a:r>
              <a:rPr kumimoji="1" lang="en-US" altLang="ja-JP" sz="2400" dirty="0"/>
              <a:t>http://d.hatena.ne.jp/takehikom/20140703/1404313204</a:t>
            </a:r>
          </a:p>
          <a:p>
            <a:pPr lvl="0"/>
            <a:r>
              <a:rPr lang="ja-JP" altLang="en-US" sz="2400" dirty="0"/>
              <a:t>わり算，包含除・等分除，トランプ配り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http://d.hatena.ne.jp/takehikom/20160522/1463842800</a:t>
            </a:r>
          </a:p>
          <a:p>
            <a:pPr lvl="0"/>
            <a:r>
              <a:rPr kumimoji="1" lang="ja-JP" altLang="en-US" sz="2400" dirty="0"/>
              <a:t>アレイ図 </a:t>
            </a:r>
            <a:r>
              <a:rPr kumimoji="1" lang="en-US" altLang="ja-JP" sz="2400" dirty="0"/>
              <a:t>- </a:t>
            </a:r>
            <a:r>
              <a:rPr kumimoji="1" lang="ja-JP" altLang="en-US" sz="2400" dirty="0"/>
              <a:t>わさっき</a:t>
            </a:r>
            <a:r>
              <a:rPr lang="en-US" altLang="ja-JP" sz="2400" dirty="0"/>
              <a:t/>
            </a:r>
            <a:br>
              <a:rPr lang="en-US" altLang="ja-JP" sz="2400" dirty="0"/>
            </a:br>
            <a:r>
              <a:rPr lang="en-US" altLang="ja-JP" sz="2400" dirty="0"/>
              <a:t>http://d.hatena.ne.jp/takehikom/20151229/1451314800</a:t>
            </a:r>
          </a:p>
          <a:p>
            <a:pPr lvl="0"/>
            <a:r>
              <a:rPr lang="ja-JP" altLang="en-US" sz="2400" dirty="0"/>
              <a:t>かけ算の順序，文章題，算数・数学教育の情報源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http://d.hatena.ne.jp/takehikom/20150924/1443041985</a:t>
            </a:r>
            <a:endParaRPr kumimoji="1" lang="en-US" altLang="ja-JP"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56</a:t>
            </a:fld>
            <a:endParaRPr kumimoji="1" lang="ja-JP" altLang="en-US"/>
          </a:p>
        </p:txBody>
      </p:sp>
    </p:spTree>
    <p:extLst>
      <p:ext uri="{BB962C8B-B14F-4D97-AF65-F5344CB8AC3E}">
        <p14:creationId xmlns:p14="http://schemas.microsoft.com/office/powerpoint/2010/main" val="2094778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Autofit/>
          </a:bodyPr>
          <a:lstStyle/>
          <a:p>
            <a:r>
              <a:rPr lang="ja-JP" altLang="en-US" sz="2400" dirty="0"/>
              <a:t>かけ算の順序論争について（日本語版）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http://d.hatena.ne.jp/takehikom/20131116/1384560000</a:t>
            </a:r>
          </a:p>
          <a:p>
            <a:r>
              <a:rPr lang="ja-JP" altLang="en-US" sz="2400" dirty="0"/>
              <a:t>海外では，「かけ算の順序」「たし算の順序」についてどのような見解を出していますか</a:t>
            </a:r>
            <a:r>
              <a:rPr lang="en-US" altLang="ja-JP" sz="2400" dirty="0"/>
              <a:t>?</a:t>
            </a:r>
            <a:r>
              <a:rPr lang="ja-JP" altLang="en-US" sz="2400" dirty="0"/>
              <a:t>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http://d.hatena.ne.jp/takehikom/20151121/1448031600</a:t>
            </a:r>
          </a:p>
          <a:p>
            <a:r>
              <a:rPr lang="en-US" altLang="ja-JP" sz="2400" dirty="0"/>
              <a:t>2×3</a:t>
            </a:r>
            <a:r>
              <a:rPr lang="ja-JP" altLang="en-US" sz="2400" dirty="0"/>
              <a:t>と</a:t>
            </a:r>
            <a:r>
              <a:rPr lang="en-US" altLang="ja-JP" sz="2400" dirty="0"/>
              <a:t>3×2</a:t>
            </a:r>
            <a:r>
              <a:rPr lang="ja-JP" altLang="en-US" sz="2400" dirty="0" err="1"/>
              <a:t>，</a:t>
            </a:r>
            <a:r>
              <a:rPr lang="ja-JP" altLang="en-US" sz="2400" dirty="0"/>
              <a:t>答えは同じだけど，意味は違う（</a:t>
            </a:r>
            <a:r>
              <a:rPr lang="en-US" altLang="ja-JP" sz="2400" dirty="0"/>
              <a:t>2014</a:t>
            </a:r>
            <a:r>
              <a:rPr lang="ja-JP" altLang="en-US" sz="2400" dirty="0"/>
              <a:t>年版）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http://d.hatena.ne.jp/takehikom/20140201/1391204494</a:t>
            </a:r>
          </a:p>
          <a:p>
            <a:r>
              <a:rPr lang="ja-JP" altLang="en-US" sz="2400" dirty="0"/>
              <a:t>かけ算には本来，順序がない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http://d.hatena.ne.jp/takehikom/20121219/1355868481</a:t>
            </a:r>
          </a:p>
          <a:p>
            <a:r>
              <a:rPr lang="ja-JP" altLang="en-US" sz="2400" dirty="0"/>
              <a:t>「かけ算の順序」のダブスタ考 </a:t>
            </a:r>
            <a:r>
              <a:rPr lang="en-US" altLang="ja-JP" sz="2400" dirty="0"/>
              <a:t>- </a:t>
            </a:r>
            <a:r>
              <a:rPr lang="ja-JP" altLang="en-US" sz="2400" dirty="0"/>
              <a:t>わさっき</a:t>
            </a:r>
            <a:r>
              <a:rPr lang="en-US" altLang="ja-JP" sz="2400" dirty="0"/>
              <a:t/>
            </a:r>
            <a:br>
              <a:rPr lang="en-US" altLang="ja-JP" sz="2400" dirty="0"/>
            </a:br>
            <a:r>
              <a:rPr lang="en-US" altLang="ja-JP" sz="2400" dirty="0"/>
              <a:t>http://d.hatena.ne.jp/takehikom/20111219/1324225396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57</a:t>
            </a:fld>
            <a:endParaRPr kumimoji="1" lang="ja-JP" altLang="en-US"/>
          </a:p>
        </p:txBody>
      </p:sp>
    </p:spTree>
    <p:extLst>
      <p:ext uri="{BB962C8B-B14F-4D97-AF65-F5344CB8AC3E}">
        <p14:creationId xmlns:p14="http://schemas.microsoft.com/office/powerpoint/2010/main" val="1179122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a:t>
            </a:r>
            <a:r>
              <a:rPr kumimoji="1" lang="en-US" altLang="ja-JP" dirty="0"/>
              <a:t>×</a:t>
            </a:r>
            <a:r>
              <a:rPr kumimoji="1" lang="ja-JP" altLang="en-US" dirty="0"/>
              <a:t>」から学んだこと</a:t>
            </a:r>
            <a:r>
              <a:rPr kumimoji="1" lang="en-US" altLang="ja-JP" dirty="0"/>
              <a:t/>
            </a:r>
            <a:br>
              <a:rPr kumimoji="1" lang="en-US" altLang="ja-JP" dirty="0"/>
            </a:br>
            <a:r>
              <a:rPr kumimoji="1" lang="en-US" altLang="ja-JP" sz="2800" dirty="0"/>
              <a:t>〔</a:t>
            </a:r>
            <a:r>
              <a:rPr kumimoji="1" lang="ja-JP" altLang="en-US" sz="2800" dirty="0"/>
              <a:t>想定</a:t>
            </a:r>
            <a:r>
              <a:rPr kumimoji="1" lang="en-US" altLang="ja-JP" sz="2800" dirty="0"/>
              <a:t>Q&amp;</a:t>
            </a:r>
            <a:r>
              <a:rPr lang="en-US" altLang="ja-JP" sz="2800" dirty="0"/>
              <a:t>A〕</a:t>
            </a:r>
            <a:endParaRPr kumimoji="1" lang="ja-JP" altLang="en-US" sz="2800"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606104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高学年の算数は考慮しないの</a:t>
            </a:r>
            <a:r>
              <a:rPr kumimoji="1" lang="en-US" altLang="ja-JP" dirty="0"/>
              <a:t>?</a:t>
            </a:r>
          </a:p>
          <a:p>
            <a:pPr lvl="1"/>
            <a:r>
              <a:rPr kumimoji="1" lang="ja-JP" altLang="en-US" dirty="0"/>
              <a:t>はい，前半は「かけ算より前の学習」に焦点を当てました</a:t>
            </a:r>
            <a:endParaRPr kumimoji="1" lang="en-US" altLang="ja-JP" dirty="0"/>
          </a:p>
          <a:p>
            <a:pPr lvl="1"/>
            <a:r>
              <a:rPr kumimoji="1" lang="ja-JP" altLang="en-US" dirty="0"/>
              <a:t>高学年においては，以下のような対応表を活用すればいいと考えています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59</a:t>
            </a:fld>
            <a:endParaRPr kumimoji="1" lang="ja-JP" altLang="en-US"/>
          </a:p>
        </p:txBody>
      </p:sp>
      <p:grpSp>
        <p:nvGrpSpPr>
          <p:cNvPr id="52" name="グループ化 51"/>
          <p:cNvGrpSpPr/>
          <p:nvPr/>
        </p:nvGrpSpPr>
        <p:grpSpPr>
          <a:xfrm>
            <a:off x="1226217" y="3971342"/>
            <a:ext cx="7297149" cy="1704331"/>
            <a:chOff x="1600137" y="955011"/>
            <a:chExt cx="7297149" cy="1704331"/>
          </a:xfrm>
        </p:grpSpPr>
        <p:graphicFrame>
          <p:nvGraphicFramePr>
            <p:cNvPr id="5" name="コンテンツ プレースホルダー 3"/>
            <p:cNvGraphicFramePr>
              <a:graphicFrameLocks/>
            </p:cNvGraphicFramePr>
            <p:nvPr>
              <p:extLst>
                <p:ext uri="{D42A27DB-BD31-4B8C-83A1-F6EECF244321}">
                  <p14:modId xmlns:p14="http://schemas.microsoft.com/office/powerpoint/2010/main" val="3715409698"/>
                </p:ext>
              </p:extLst>
            </p:nvPr>
          </p:nvGraphicFramePr>
          <p:xfrm>
            <a:off x="1600137" y="1412776"/>
            <a:ext cx="7220210" cy="792480"/>
          </p:xfrm>
          <a:graphic>
            <a:graphicData uri="http://schemas.openxmlformats.org/drawingml/2006/table">
              <a:tbl>
                <a:tblPr firstRow="1" bandRow="1">
                  <a:tableStyleId>{5940675A-B579-460E-94D1-54222C63F5DA}</a:tableStyleId>
                </a:tblPr>
                <a:tblGrid>
                  <a:gridCol w="1202400">
                    <a:extLst>
                      <a:ext uri="{9D8B030D-6E8A-4147-A177-3AD203B41FA5}">
                        <a16:colId xmlns:a16="http://schemas.microsoft.com/office/drawing/2014/main" val="20000"/>
                      </a:ext>
                    </a:extLst>
                  </a:gridCol>
                  <a:gridCol w="1203562">
                    <a:extLst>
                      <a:ext uri="{9D8B030D-6E8A-4147-A177-3AD203B41FA5}">
                        <a16:colId xmlns:a16="http://schemas.microsoft.com/office/drawing/2014/main" val="20001"/>
                      </a:ext>
                    </a:extLst>
                  </a:gridCol>
                  <a:gridCol w="1203562">
                    <a:extLst>
                      <a:ext uri="{9D8B030D-6E8A-4147-A177-3AD203B41FA5}">
                        <a16:colId xmlns:a16="http://schemas.microsoft.com/office/drawing/2014/main" val="20002"/>
                      </a:ext>
                    </a:extLst>
                  </a:gridCol>
                  <a:gridCol w="1203562">
                    <a:extLst>
                      <a:ext uri="{9D8B030D-6E8A-4147-A177-3AD203B41FA5}">
                        <a16:colId xmlns:a16="http://schemas.microsoft.com/office/drawing/2014/main" val="20003"/>
                      </a:ext>
                    </a:extLst>
                  </a:gridCol>
                  <a:gridCol w="1203562">
                    <a:extLst>
                      <a:ext uri="{9D8B030D-6E8A-4147-A177-3AD203B41FA5}">
                        <a16:colId xmlns:a16="http://schemas.microsoft.com/office/drawing/2014/main" val="20004"/>
                      </a:ext>
                    </a:extLst>
                  </a:gridCol>
                  <a:gridCol w="1203562">
                    <a:extLst>
                      <a:ext uri="{9D8B030D-6E8A-4147-A177-3AD203B41FA5}">
                        <a16:colId xmlns:a16="http://schemas.microsoft.com/office/drawing/2014/main" val="20005"/>
                      </a:ext>
                    </a:extLst>
                  </a:gridCol>
                </a:tblGrid>
                <a:tr h="3962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時間</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3962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分</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60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120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bl>
            </a:graphicData>
          </a:graphic>
        </p:graphicFrame>
        <p:sp>
          <p:nvSpPr>
            <p:cNvPr id="6" name="フリーフォーム 5"/>
            <p:cNvSpPr/>
            <p:nvPr/>
          </p:nvSpPr>
          <p:spPr>
            <a:xfrm flipV="1">
              <a:off x="5934408"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フリーフォーム 6"/>
            <p:cNvSpPr/>
            <p:nvPr/>
          </p:nvSpPr>
          <p:spPr>
            <a:xfrm flipV="1">
              <a:off x="6129823"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テキスト ボックス 7"/>
            <p:cNvSpPr txBox="1"/>
            <p:nvPr/>
          </p:nvSpPr>
          <p:spPr>
            <a:xfrm>
              <a:off x="6722136" y="2237174"/>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9" name="テキスト ボックス 8"/>
            <p:cNvSpPr txBox="1"/>
            <p:nvPr/>
          </p:nvSpPr>
          <p:spPr>
            <a:xfrm>
              <a:off x="7555177" y="2257822"/>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0" name="フリーフォーム 9"/>
            <p:cNvSpPr/>
            <p:nvPr/>
          </p:nvSpPr>
          <p:spPr>
            <a:xfrm flipH="1" flipV="1">
              <a:off x="3760862"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フリーフォーム 10"/>
            <p:cNvSpPr/>
            <p:nvPr/>
          </p:nvSpPr>
          <p:spPr>
            <a:xfrm flipH="1" flipV="1">
              <a:off x="4764612"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テキスト ボックス 11"/>
            <p:cNvSpPr txBox="1"/>
            <p:nvPr/>
          </p:nvSpPr>
          <p:spPr>
            <a:xfrm>
              <a:off x="4284677" y="223717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3" name="テキスト ボックス 12"/>
            <p:cNvSpPr txBox="1"/>
            <p:nvPr/>
          </p:nvSpPr>
          <p:spPr>
            <a:xfrm>
              <a:off x="3396764" y="2257822"/>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4" name="フリーフォーム 13"/>
            <p:cNvSpPr/>
            <p:nvPr/>
          </p:nvSpPr>
          <p:spPr>
            <a:xfrm>
              <a:off x="5934408"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 name="フリーフォーム 14"/>
            <p:cNvSpPr/>
            <p:nvPr/>
          </p:nvSpPr>
          <p:spPr>
            <a:xfrm>
              <a:off x="6129823"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 name="フリーフォーム 15"/>
            <p:cNvSpPr/>
            <p:nvPr/>
          </p:nvSpPr>
          <p:spPr>
            <a:xfrm flipH="1">
              <a:off x="3760862"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フリーフォーム 16"/>
            <p:cNvSpPr/>
            <p:nvPr/>
          </p:nvSpPr>
          <p:spPr>
            <a:xfrm flipH="1">
              <a:off x="4764612"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 name="テキスト ボックス 17"/>
            <p:cNvSpPr txBox="1"/>
            <p:nvPr/>
          </p:nvSpPr>
          <p:spPr>
            <a:xfrm>
              <a:off x="6722136" y="1038625"/>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9" name="テキスト ボックス 18"/>
            <p:cNvSpPr txBox="1"/>
            <p:nvPr/>
          </p:nvSpPr>
          <p:spPr>
            <a:xfrm>
              <a:off x="7555177" y="1009608"/>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0" name="テキスト ボックス 19"/>
            <p:cNvSpPr txBox="1"/>
            <p:nvPr/>
          </p:nvSpPr>
          <p:spPr>
            <a:xfrm>
              <a:off x="4284677" y="106666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1" name="テキスト ボックス 20"/>
            <p:cNvSpPr txBox="1"/>
            <p:nvPr/>
          </p:nvSpPr>
          <p:spPr>
            <a:xfrm>
              <a:off x="3396764" y="1009608"/>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nvGrpSpPr>
            <p:cNvPr id="22" name="グループ化 21"/>
            <p:cNvGrpSpPr/>
            <p:nvPr/>
          </p:nvGrpSpPr>
          <p:grpSpPr>
            <a:xfrm>
              <a:off x="2711370" y="1373981"/>
              <a:ext cx="881107" cy="686867"/>
              <a:chOff x="2711370" y="1373981"/>
              <a:chExt cx="881107" cy="686867"/>
            </a:xfrm>
          </p:grpSpPr>
          <p:sp>
            <p:nvSpPr>
              <p:cNvPr id="23" name="円弧 22"/>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4" name="テキスト ボックス 23"/>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5" name="グループ化 24"/>
            <p:cNvGrpSpPr/>
            <p:nvPr/>
          </p:nvGrpSpPr>
          <p:grpSpPr>
            <a:xfrm>
              <a:off x="7516313" y="1373981"/>
              <a:ext cx="881107" cy="686867"/>
              <a:chOff x="2711370" y="1373981"/>
              <a:chExt cx="881107" cy="686867"/>
            </a:xfrm>
          </p:grpSpPr>
          <p:sp>
            <p:nvSpPr>
              <p:cNvPr id="26" name="円弧 25"/>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7" name="テキスト ボックス 26"/>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8" name="グループ化 27"/>
            <p:cNvGrpSpPr/>
            <p:nvPr/>
          </p:nvGrpSpPr>
          <p:grpSpPr>
            <a:xfrm>
              <a:off x="3209790" y="1555705"/>
              <a:ext cx="846576" cy="678429"/>
              <a:chOff x="3209790" y="1555705"/>
              <a:chExt cx="846576" cy="678429"/>
            </a:xfrm>
          </p:grpSpPr>
          <p:sp>
            <p:nvSpPr>
              <p:cNvPr id="29" name="円弧 28"/>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0" name="テキスト ボックス 29"/>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1" name="グループ化 30"/>
            <p:cNvGrpSpPr/>
            <p:nvPr/>
          </p:nvGrpSpPr>
          <p:grpSpPr>
            <a:xfrm>
              <a:off x="8050710" y="1555705"/>
              <a:ext cx="846576" cy="678429"/>
              <a:chOff x="3209790" y="1555705"/>
              <a:chExt cx="846576" cy="678429"/>
            </a:xfrm>
          </p:grpSpPr>
          <p:sp>
            <p:nvSpPr>
              <p:cNvPr id="32" name="円弧 31"/>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3" name="テキスト ボックス 32"/>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4" name="グループ化 33"/>
            <p:cNvGrpSpPr/>
            <p:nvPr/>
          </p:nvGrpSpPr>
          <p:grpSpPr>
            <a:xfrm>
              <a:off x="3915913" y="1373981"/>
              <a:ext cx="881107" cy="686867"/>
              <a:chOff x="2711370" y="1373981"/>
              <a:chExt cx="881107" cy="686867"/>
            </a:xfrm>
          </p:grpSpPr>
          <p:sp>
            <p:nvSpPr>
              <p:cNvPr id="35" name="円弧 34"/>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6" name="テキスト ボックス 35"/>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7" name="グループ化 36"/>
            <p:cNvGrpSpPr/>
            <p:nvPr/>
          </p:nvGrpSpPr>
          <p:grpSpPr>
            <a:xfrm>
              <a:off x="4414333" y="1555705"/>
              <a:ext cx="846576" cy="678429"/>
              <a:chOff x="3209790" y="1555705"/>
              <a:chExt cx="846576" cy="678429"/>
            </a:xfrm>
          </p:grpSpPr>
          <p:sp>
            <p:nvSpPr>
              <p:cNvPr id="38" name="円弧 37"/>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9" name="テキスト ボックス 38"/>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0" name="グループ化 39"/>
            <p:cNvGrpSpPr/>
            <p:nvPr/>
          </p:nvGrpSpPr>
          <p:grpSpPr>
            <a:xfrm>
              <a:off x="5114319" y="1373981"/>
              <a:ext cx="881107" cy="686867"/>
              <a:chOff x="2711370" y="1373981"/>
              <a:chExt cx="881107" cy="686867"/>
            </a:xfrm>
          </p:grpSpPr>
          <p:sp>
            <p:nvSpPr>
              <p:cNvPr id="41" name="円弧 40"/>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2" name="テキスト ボックス 41"/>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3" name="グループ化 42"/>
            <p:cNvGrpSpPr/>
            <p:nvPr/>
          </p:nvGrpSpPr>
          <p:grpSpPr>
            <a:xfrm>
              <a:off x="5612739" y="1555705"/>
              <a:ext cx="846576" cy="678429"/>
              <a:chOff x="3209790" y="1555705"/>
              <a:chExt cx="846576" cy="678429"/>
            </a:xfrm>
          </p:grpSpPr>
          <p:sp>
            <p:nvSpPr>
              <p:cNvPr id="44" name="円弧 43"/>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5" name="テキスト ボックス 44"/>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6" name="グループ化 45"/>
            <p:cNvGrpSpPr/>
            <p:nvPr/>
          </p:nvGrpSpPr>
          <p:grpSpPr>
            <a:xfrm>
              <a:off x="6333265" y="1373981"/>
              <a:ext cx="881107" cy="686867"/>
              <a:chOff x="2711370" y="1373981"/>
              <a:chExt cx="881107" cy="686867"/>
            </a:xfrm>
          </p:grpSpPr>
          <p:sp>
            <p:nvSpPr>
              <p:cNvPr id="47" name="円弧 46"/>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8" name="テキスト ボックス 47"/>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9" name="グループ化 48"/>
            <p:cNvGrpSpPr/>
            <p:nvPr/>
          </p:nvGrpSpPr>
          <p:grpSpPr>
            <a:xfrm>
              <a:off x="6831685" y="1555705"/>
              <a:ext cx="846576" cy="678429"/>
              <a:chOff x="3209790" y="1555705"/>
              <a:chExt cx="846576" cy="678429"/>
            </a:xfrm>
          </p:grpSpPr>
          <p:sp>
            <p:nvSpPr>
              <p:cNvPr id="50" name="円弧 49"/>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51" name="テキスト ボックス 50"/>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sp>
        <p:nvSpPr>
          <p:cNvPr id="53" name="テキスト ボックス 52"/>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http://d.hatena.ne.jp/takehikom/20150214/1423867877</a:t>
            </a:r>
          </a:p>
        </p:txBody>
      </p:sp>
      <p:sp>
        <p:nvSpPr>
          <p:cNvPr id="54" name="テキスト ボックス 53"/>
          <p:cNvSpPr txBox="1"/>
          <p:nvPr/>
        </p:nvSpPr>
        <p:spPr>
          <a:xfrm>
            <a:off x="1543429" y="5662045"/>
            <a:ext cx="6582251" cy="400110"/>
          </a:xfrm>
          <a:prstGeom prst="rect">
            <a:avLst/>
          </a:prstGeom>
          <a:noFill/>
        </p:spPr>
        <p:txBody>
          <a:bodyPr wrap="none" rtlCol="0">
            <a:spAutoFit/>
          </a:bodyPr>
          <a:lstStyle/>
          <a:p>
            <a:pPr algn="ct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0.8</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時間は何分か</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」は，</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60×0.8</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でも</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0.8×60</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でもいい</a:t>
            </a:r>
            <a:endParaRPr lang="en-US" altLang="ja-JP" sz="2000" dirty="0">
              <a:solidFill>
                <a:prstClr val="black"/>
              </a:solidFill>
              <a:latin typeface="Arial Unicode MS" pitchFamily="50" charset="-128"/>
              <a:ea typeface="ＭＳ ゴシック" panose="020B0609070205080204" pitchFamily="49" charset="-128"/>
              <a:cs typeface="Arial Unicode MS" pitchFamily="50" charset="-128"/>
            </a:endParaRPr>
          </a:p>
        </p:txBody>
      </p:sp>
    </p:spTree>
    <p:extLst>
      <p:ext uri="{BB962C8B-B14F-4D97-AF65-F5344CB8AC3E}">
        <p14:creationId xmlns:p14="http://schemas.microsoft.com/office/powerpoint/2010/main" val="44007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665580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いややっぱり</a:t>
            </a:r>
            <a:r>
              <a:rPr kumimoji="1" lang="en-US" altLang="ja-JP" dirty="0"/>
              <a:t>3×2</a:t>
            </a:r>
            <a:r>
              <a:rPr kumimoji="1" lang="ja-JP" altLang="en-US" dirty="0"/>
              <a:t>でもいいでしょ</a:t>
            </a:r>
            <a:endParaRPr kumimoji="1" lang="en-US" altLang="ja-JP" dirty="0"/>
          </a:p>
          <a:p>
            <a:pPr lvl="1"/>
            <a:r>
              <a:rPr kumimoji="1" lang="ja-JP" altLang="en-US" dirty="0"/>
              <a:t>啓林館のみかんの問題で，</a:t>
            </a:r>
            <a:r>
              <a:rPr kumimoji="1" lang="en-US" altLang="ja-JP" dirty="0"/>
              <a:t>3</a:t>
            </a:r>
            <a:r>
              <a:rPr kumimoji="1" lang="ja-JP" altLang="en-US" dirty="0"/>
              <a:t>＋</a:t>
            </a:r>
            <a:r>
              <a:rPr kumimoji="1" lang="en-US" altLang="ja-JP" dirty="0"/>
              <a:t>3</a:t>
            </a:r>
            <a:r>
              <a:rPr kumimoji="1" lang="ja-JP" altLang="en-US" dirty="0"/>
              <a:t>や</a:t>
            </a:r>
            <a:r>
              <a:rPr kumimoji="1" lang="en-US" altLang="ja-JP" dirty="0"/>
              <a:t>3×2</a:t>
            </a:r>
            <a:r>
              <a:rPr kumimoji="1" lang="ja-JP" altLang="en-US" dirty="0"/>
              <a:t>でもいいとする学習指導案をつくって，授業して（あなたが教師でなければ，やってくれる人を見つけて），児童や，ほかの先生から意見をもらってから，またお知らせください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60</a:t>
            </a:fld>
            <a:endParaRPr kumimoji="1" lang="ja-JP" altLang="en-US"/>
          </a:p>
        </p:txBody>
      </p:sp>
    </p:spTree>
    <p:extLst>
      <p:ext uri="{BB962C8B-B14F-4D97-AF65-F5344CB8AC3E}">
        <p14:creationId xmlns:p14="http://schemas.microsoft.com/office/powerpoint/2010/main" val="2581520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dirty="0"/>
              <a:t>「</a:t>
            </a:r>
            <a:r>
              <a:rPr kumimoji="1" lang="en-US" altLang="ja-JP" dirty="0"/>
              <a:t>2</a:t>
            </a:r>
            <a:r>
              <a:rPr kumimoji="1" lang="ja-JP" altLang="en-US" dirty="0"/>
              <a:t>こ</a:t>
            </a:r>
            <a:r>
              <a:rPr kumimoji="1" lang="en-US" altLang="ja-JP" dirty="0"/>
              <a:t>/</a:t>
            </a:r>
            <a:r>
              <a:rPr kumimoji="1" lang="ja-JP" altLang="en-US" dirty="0" err="1"/>
              <a:t>まい</a:t>
            </a:r>
            <a:r>
              <a:rPr kumimoji="1" lang="en-US" altLang="ja-JP" dirty="0"/>
              <a:t>×3</a:t>
            </a:r>
            <a:r>
              <a:rPr kumimoji="1" lang="ja-JP" altLang="en-US" dirty="0"/>
              <a:t>まい」「</a:t>
            </a:r>
            <a:r>
              <a:rPr kumimoji="1" lang="en-US" altLang="ja-JP" dirty="0"/>
              <a:t>3</a:t>
            </a:r>
            <a:r>
              <a:rPr kumimoji="1" lang="ja-JP" altLang="en-US" dirty="0" err="1"/>
              <a:t>まい</a:t>
            </a:r>
            <a:r>
              <a:rPr kumimoji="1" lang="en-US" altLang="ja-JP" dirty="0"/>
              <a:t>×2</a:t>
            </a:r>
            <a:r>
              <a:rPr kumimoji="1" lang="ja-JP" altLang="en-US" dirty="0"/>
              <a:t>こ</a:t>
            </a:r>
            <a:r>
              <a:rPr kumimoji="1" lang="en-US" altLang="ja-JP" dirty="0"/>
              <a:t>/</a:t>
            </a:r>
            <a:r>
              <a:rPr kumimoji="1" lang="ja-JP" altLang="en-US" dirty="0"/>
              <a:t>まい」と書けばいいのでは</a:t>
            </a:r>
            <a:r>
              <a:rPr kumimoji="1" lang="en-US" altLang="ja-JP" dirty="0"/>
              <a:t>?</a:t>
            </a:r>
          </a:p>
          <a:p>
            <a:pPr lvl="1"/>
            <a:r>
              <a:rPr lang="ja-JP" altLang="en-US" dirty="0"/>
              <a:t>「式は世界共通</a:t>
            </a:r>
            <a:r>
              <a:rPr lang="ja-JP" altLang="en-US" dirty="0" smtClean="0"/>
              <a:t>」と</a:t>
            </a:r>
            <a:r>
              <a:rPr lang="ja-JP" altLang="en-US" dirty="0"/>
              <a:t>いう考え方との勝負になりそうですね</a:t>
            </a:r>
            <a:endParaRPr lang="en-US" altLang="ja-JP" dirty="0"/>
          </a:p>
          <a:p>
            <a:pPr lvl="1"/>
            <a:r>
              <a:rPr lang="ja-JP" altLang="en-US" dirty="0"/>
              <a:t>小学校の算数では，その種の式は採用されていません。海外文献（</a:t>
            </a:r>
            <a:r>
              <a:rPr lang="en-US" altLang="ja-JP" dirty="0"/>
              <a:t>[Schwartz 1988]</a:t>
            </a:r>
            <a:r>
              <a:rPr lang="ja-JP" altLang="en-US" dirty="0"/>
              <a:t> </a:t>
            </a:r>
            <a:r>
              <a:rPr lang="en-US" altLang="ja-JP" dirty="0"/>
              <a:t>[Greer 1992]</a:t>
            </a:r>
            <a:r>
              <a:rPr lang="ja-JP" altLang="en-US" dirty="0"/>
              <a:t>）に，「</a:t>
            </a:r>
            <a:r>
              <a:rPr lang="en-US" altLang="ja-JP" dirty="0"/>
              <a:t>per (/)</a:t>
            </a:r>
            <a:r>
              <a:rPr lang="ja-JP" altLang="en-US" dirty="0"/>
              <a:t>」つきの式は出てきますが，子どもたちがそう書くのではなく，各著者の分析として，使われています</a:t>
            </a:r>
            <a:endParaRPr lang="en-US" altLang="ja-JP" dirty="0"/>
          </a:p>
          <a:p>
            <a:pPr lvl="1"/>
            <a:r>
              <a:rPr lang="ja-JP" altLang="en-US" dirty="0"/>
              <a:t>「</a:t>
            </a:r>
            <a:r>
              <a:rPr lang="en-US" altLang="ja-JP" dirty="0"/>
              <a:t>/</a:t>
            </a:r>
            <a:r>
              <a:rPr lang="ja-JP" altLang="en-US" dirty="0"/>
              <a:t>」書きの単位は，算数教科書では見かけません。</a:t>
            </a:r>
            <a:r>
              <a:rPr lang="en-US" altLang="ja-JP" dirty="0"/>
              <a:t> 1</a:t>
            </a:r>
            <a:r>
              <a:rPr lang="ja-JP" altLang="en-US" dirty="0"/>
              <a:t>あたりがかける数に来る「</a:t>
            </a:r>
            <a:r>
              <a:rPr lang="en-US" altLang="ja-JP" dirty="0"/>
              <a:t>3</a:t>
            </a:r>
            <a:r>
              <a:rPr lang="ja-JP" altLang="en-US" dirty="0" err="1"/>
              <a:t>まい</a:t>
            </a:r>
            <a:r>
              <a:rPr lang="en-US" altLang="ja-JP" dirty="0"/>
              <a:t>×2</a:t>
            </a:r>
            <a:r>
              <a:rPr lang="ja-JP" altLang="en-US" dirty="0"/>
              <a:t>こ</a:t>
            </a:r>
            <a:r>
              <a:rPr lang="en-US" altLang="ja-JP" dirty="0"/>
              <a:t>/</a:t>
            </a:r>
            <a:r>
              <a:rPr lang="ja-JP" altLang="en-US" dirty="0"/>
              <a:t>まい」は，数学教育協議会の方々の著書でも，ちょっと思い当たりません</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61</a:t>
            </a:fld>
            <a:endParaRPr kumimoji="1" lang="ja-JP" altLang="en-US"/>
          </a:p>
        </p:txBody>
      </p:sp>
    </p:spTree>
    <p:extLst>
      <p:ext uri="{BB962C8B-B14F-4D97-AF65-F5344CB8AC3E}">
        <p14:creationId xmlns:p14="http://schemas.microsoft.com/office/powerpoint/2010/main" val="3884404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正しい式にバツをつけるのはよくないのでは</a:t>
            </a:r>
            <a:r>
              <a:rPr lang="en-US" altLang="ja-JP" dirty="0"/>
              <a:t>?</a:t>
            </a:r>
          </a:p>
          <a:p>
            <a:pPr lvl="1"/>
            <a:r>
              <a:rPr lang="ja-JP" altLang="en-US" dirty="0"/>
              <a:t>「何を正しい，何を正しくないとするか」について，あなたの認識と学校教育の実態とで，異なっている可能性が高いです。学力調査や学術文献を読んでいきましょう</a:t>
            </a:r>
            <a:endParaRPr lang="en-US" altLang="ja-JP" dirty="0"/>
          </a:p>
          <a:p>
            <a:pPr lvl="1"/>
            <a:r>
              <a:rPr lang="ja-JP" altLang="en-US" dirty="0"/>
              <a:t>大規模な学力調査には，「全国学力・学習状況調査」（全国学力テスト）のほか，東京都算数教育研究会が実施しているものがあります。学術調査では，</a:t>
            </a:r>
            <a:r>
              <a:rPr lang="en-US" altLang="ja-JP" dirty="0"/>
              <a:t>[</a:t>
            </a:r>
            <a:r>
              <a:rPr lang="ja-JP" altLang="en-US" dirty="0"/>
              <a:t>金田</a:t>
            </a:r>
            <a:r>
              <a:rPr lang="en-US" altLang="ja-JP" dirty="0"/>
              <a:t>2008]</a:t>
            </a:r>
            <a:r>
              <a:rPr lang="ja-JP" altLang="en-US" dirty="0"/>
              <a:t>がおすすめです</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62</a:t>
            </a:fld>
            <a:endParaRPr kumimoji="1" lang="ja-JP" altLang="en-US"/>
          </a:p>
        </p:txBody>
      </p:sp>
      <p:sp>
        <p:nvSpPr>
          <p:cNvPr id="5" name="テキスト ボックス 4"/>
          <p:cNvSpPr txBox="1"/>
          <p:nvPr/>
        </p:nvSpPr>
        <p:spPr>
          <a:xfrm>
            <a:off x="626579" y="5950848"/>
            <a:ext cx="6918882"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http://www.nier.go.jp/kaihatsu/zenkokugakuryoku.html</a:t>
            </a:r>
          </a:p>
          <a:p>
            <a:r>
              <a:rPr lang="en-US" altLang="ja-JP" sz="2200" dirty="0">
                <a:solidFill>
                  <a:prstClr val="black"/>
                </a:solidFill>
                <a:latin typeface="Arial Unicode MS" pitchFamily="50" charset="-128"/>
                <a:ea typeface="メイリオ" pitchFamily="50" charset="-128"/>
                <a:cs typeface="Arial Unicode MS" pitchFamily="50" charset="-128"/>
              </a:rPr>
              <a:t>http://tosanken.main.jp/htdocs/</a:t>
            </a:r>
          </a:p>
        </p:txBody>
      </p:sp>
    </p:spTree>
    <p:extLst>
      <p:ext uri="{BB962C8B-B14F-4D97-AF65-F5344CB8AC3E}">
        <p14:creationId xmlns:p14="http://schemas.microsoft.com/office/powerpoint/2010/main" val="1559187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「タコが</a:t>
            </a:r>
            <a:r>
              <a:rPr lang="en-US" altLang="ja-JP" dirty="0"/>
              <a:t>2</a:t>
            </a:r>
            <a:r>
              <a:rPr lang="ja-JP" altLang="en-US" dirty="0"/>
              <a:t>匹で足は何本ですか」に</a:t>
            </a:r>
            <a:r>
              <a:rPr lang="en-US" altLang="ja-JP" dirty="0"/>
              <a:t>2×8</a:t>
            </a:r>
            <a:r>
              <a:rPr lang="ja-JP" altLang="en-US" dirty="0"/>
              <a:t>と式を書く子どもは，タコが</a:t>
            </a:r>
            <a:r>
              <a:rPr lang="en-US" altLang="ja-JP" dirty="0"/>
              <a:t>2</a:t>
            </a:r>
            <a:r>
              <a:rPr lang="ja-JP" altLang="en-US" dirty="0"/>
              <a:t>本足だと考えている</a:t>
            </a:r>
            <a:r>
              <a:rPr lang="en-US" altLang="ja-JP" dirty="0"/>
              <a:t>?</a:t>
            </a:r>
          </a:p>
          <a:p>
            <a:pPr lvl="1"/>
            <a:r>
              <a:rPr lang="en-US" altLang="ja-JP" dirty="0"/>
              <a:t>2×8</a:t>
            </a:r>
            <a:r>
              <a:rPr lang="ja-JP" altLang="en-US" dirty="0"/>
              <a:t>では「タコが</a:t>
            </a:r>
            <a:r>
              <a:rPr lang="en-US" altLang="ja-JP" dirty="0"/>
              <a:t>2</a:t>
            </a:r>
            <a:r>
              <a:rPr lang="ja-JP" altLang="en-US" dirty="0"/>
              <a:t>本足だと考えている」ではなく，「タコが</a:t>
            </a:r>
            <a:r>
              <a:rPr lang="en-US" altLang="ja-JP" dirty="0"/>
              <a:t>2</a:t>
            </a:r>
            <a:r>
              <a:rPr lang="ja-JP" altLang="en-US" dirty="0"/>
              <a:t>本足になってしまう」です</a:t>
            </a:r>
            <a:endParaRPr lang="en-US" altLang="ja-JP" dirty="0"/>
          </a:p>
          <a:p>
            <a:pPr lvl="1"/>
            <a:r>
              <a:rPr lang="ja-JP" altLang="en-US" dirty="0"/>
              <a:t>期待される式が</a:t>
            </a:r>
            <a:r>
              <a:rPr lang="en-US" altLang="ja-JP" dirty="0" err="1"/>
              <a:t>a×b</a:t>
            </a:r>
            <a:r>
              <a:rPr lang="ja-JP" altLang="en-US" dirty="0"/>
              <a:t>のところ，「もし，</a:t>
            </a:r>
            <a:r>
              <a:rPr lang="en-US" altLang="ja-JP" dirty="0" err="1"/>
              <a:t>b×a</a:t>
            </a:r>
            <a:r>
              <a:rPr lang="ja-JP" altLang="en-US" dirty="0"/>
              <a:t>だったら」あるいは「</a:t>
            </a:r>
            <a:r>
              <a:rPr lang="en-US" altLang="ja-JP" dirty="0" err="1"/>
              <a:t>b×a</a:t>
            </a:r>
            <a:r>
              <a:rPr lang="ja-JP" altLang="en-US" dirty="0"/>
              <a:t>と書いたら」として，「その式が何を表すか」を一つひとつ，たしかめているわけ</a:t>
            </a:r>
            <a:r>
              <a:rPr lang="ja-JP" altLang="en-US" dirty="0" smtClean="0"/>
              <a:t>です</a:t>
            </a:r>
            <a:endParaRPr lang="en-US" altLang="ja-JP" dirty="0" smtClean="0"/>
          </a:p>
          <a:p>
            <a:pPr lvl="1"/>
            <a:r>
              <a:rPr kumimoji="1" lang="en-US" altLang="ja-JP" dirty="0" smtClean="0"/>
              <a:t>[</a:t>
            </a:r>
            <a:r>
              <a:rPr kumimoji="1" lang="ja-JP" altLang="en-US" dirty="0" smtClean="0"/>
              <a:t>坪田</a:t>
            </a:r>
            <a:r>
              <a:rPr kumimoji="1" lang="en-US" altLang="ja-JP" dirty="0" smtClean="0"/>
              <a:t>2010]</a:t>
            </a:r>
            <a:r>
              <a:rPr kumimoji="1" lang="ja-JP" altLang="en-US" dirty="0" smtClean="0"/>
              <a:t>にあるブラジルの子の話も同様です</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63</a:t>
            </a:fld>
            <a:endParaRPr kumimoji="1" lang="ja-JP" altLang="en-US"/>
          </a:p>
        </p:txBody>
      </p:sp>
      <p:sp>
        <p:nvSpPr>
          <p:cNvPr id="6" name="テキスト ボックス 5"/>
          <p:cNvSpPr txBox="1"/>
          <p:nvPr/>
        </p:nvSpPr>
        <p:spPr>
          <a:xfrm>
            <a:off x="626579" y="5950848"/>
            <a:ext cx="7077579"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http://b.hatena.ne.jp/entry/www.asahi.com/edu/student/</a:t>
            </a:r>
            <a:br>
              <a:rPr lang="en-US" altLang="ja-JP" sz="2200" dirty="0">
                <a:solidFill>
                  <a:prstClr val="black"/>
                </a:solidFill>
                <a:latin typeface="Arial Unicode MS" pitchFamily="50" charset="-128"/>
                <a:ea typeface="メイリオ" pitchFamily="50" charset="-128"/>
                <a:cs typeface="Arial Unicode MS" pitchFamily="50" charset="-128"/>
              </a:rPr>
            </a:br>
            <a:r>
              <a:rPr lang="en-US" altLang="ja-JP" sz="2200" dirty="0">
                <a:solidFill>
                  <a:prstClr val="black"/>
                </a:solidFill>
                <a:latin typeface="Arial Unicode MS" pitchFamily="50" charset="-128"/>
                <a:ea typeface="メイリオ" pitchFamily="50" charset="-128"/>
                <a:cs typeface="Arial Unicode MS" pitchFamily="50" charset="-128"/>
              </a:rPr>
              <a:t>teacher/TKY201101160133.html</a:t>
            </a:r>
          </a:p>
        </p:txBody>
      </p:sp>
    </p:spTree>
    <p:extLst>
      <p:ext uri="{BB962C8B-B14F-4D97-AF65-F5344CB8AC3E}">
        <p14:creationId xmlns:p14="http://schemas.microsoft.com/office/powerpoint/2010/main" val="1810610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なんでアレイがダメなの</a:t>
            </a:r>
            <a:r>
              <a:rPr kumimoji="1" lang="en-US" altLang="ja-JP" dirty="0"/>
              <a:t>?</a:t>
            </a:r>
          </a:p>
          <a:p>
            <a:pPr lvl="1"/>
            <a:r>
              <a:rPr kumimoji="1" lang="ja-JP" altLang="en-US" dirty="0"/>
              <a:t>下図の大きい矢印が，算数教育において認められていない（世界的に見ても，</a:t>
            </a:r>
            <a:r>
              <a:rPr kumimoji="1" lang="en-US" altLang="ja-JP" dirty="0"/>
              <a:t>SMSG</a:t>
            </a:r>
            <a:r>
              <a:rPr kumimoji="1" lang="ja-JP" altLang="en-US" dirty="0"/>
              <a:t>の主張が衰退した）のだと思います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64</a:t>
            </a:fld>
            <a:endParaRPr kumimoji="1" lang="ja-JP" altLang="en-US"/>
          </a:p>
        </p:txBody>
      </p:sp>
      <p:grpSp>
        <p:nvGrpSpPr>
          <p:cNvPr id="66" name="グループ化 65"/>
          <p:cNvGrpSpPr/>
          <p:nvPr/>
        </p:nvGrpSpPr>
        <p:grpSpPr>
          <a:xfrm>
            <a:off x="4559379" y="3411903"/>
            <a:ext cx="3943350" cy="732591"/>
            <a:chOff x="4286250" y="3601903"/>
            <a:chExt cx="3943350" cy="732591"/>
          </a:xfrm>
        </p:grpSpPr>
        <p:sp>
          <p:nvSpPr>
            <p:cNvPr id="5" name="正方形/長方形 4"/>
            <p:cNvSpPr/>
            <p:nvPr/>
          </p:nvSpPr>
          <p:spPr>
            <a:xfrm>
              <a:off x="4286250" y="3601903"/>
              <a:ext cx="3943350" cy="732591"/>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4430558" y="3719176"/>
              <a:ext cx="3654735" cy="498045"/>
              <a:chOff x="772958" y="2392953"/>
              <a:chExt cx="3654735" cy="498045"/>
            </a:xfrm>
          </p:grpSpPr>
          <p:grpSp>
            <p:nvGrpSpPr>
              <p:cNvPr id="7" name="グループ化 6"/>
              <p:cNvGrpSpPr/>
              <p:nvPr/>
            </p:nvGrpSpPr>
            <p:grpSpPr>
              <a:xfrm>
                <a:off x="3275788" y="2392953"/>
                <a:ext cx="1151905" cy="498045"/>
                <a:chOff x="3378517" y="5404171"/>
                <a:chExt cx="2376264" cy="1027417"/>
              </a:xfrm>
            </p:grpSpPr>
            <p:sp>
              <p:nvSpPr>
                <p:cNvPr id="8" name="円/楕円 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3773858" y="5404171"/>
                  <a:ext cx="632516" cy="812496"/>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4734753" y="5404171"/>
                  <a:ext cx="632516" cy="812496"/>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グループ化 14"/>
              <p:cNvGrpSpPr/>
              <p:nvPr/>
            </p:nvGrpSpPr>
            <p:grpSpPr>
              <a:xfrm>
                <a:off x="2029533" y="2392953"/>
                <a:ext cx="1151905" cy="498045"/>
                <a:chOff x="3378517" y="5404171"/>
                <a:chExt cx="2376264" cy="1027417"/>
              </a:xfrm>
            </p:grpSpPr>
            <p:sp>
              <p:nvSpPr>
                <p:cNvPr id="16" name="円/楕円 15"/>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3773858"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4734753" y="5404171"/>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グループ化 22"/>
              <p:cNvGrpSpPr/>
              <p:nvPr/>
            </p:nvGrpSpPr>
            <p:grpSpPr>
              <a:xfrm>
                <a:off x="772958" y="2392953"/>
                <a:ext cx="1151905" cy="498045"/>
                <a:chOff x="3378517" y="5404171"/>
                <a:chExt cx="2376264" cy="1027417"/>
              </a:xfrm>
            </p:grpSpPr>
            <p:sp>
              <p:nvSpPr>
                <p:cNvPr id="24" name="円/楕円 2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5" name="グループ化 24"/>
                <p:cNvGrpSpPr/>
                <p:nvPr/>
              </p:nvGrpSpPr>
              <p:grpSpPr>
                <a:xfrm>
                  <a:off x="3773858" y="5404171"/>
                  <a:ext cx="632516" cy="812496"/>
                  <a:chOff x="699124" y="4774348"/>
                  <a:chExt cx="632516" cy="812496"/>
                </a:xfrm>
              </p:grpSpPr>
              <p:sp>
                <p:nvSpPr>
                  <p:cNvPr id="29" name="円/楕円 2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0" name="直線コネクタ 2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4734753" y="5404171"/>
                  <a:ext cx="632516" cy="812496"/>
                  <a:chOff x="699124" y="4774348"/>
                  <a:chExt cx="632516" cy="812496"/>
                </a:xfrm>
              </p:grpSpPr>
              <p:sp>
                <p:nvSpPr>
                  <p:cNvPr id="27" name="円/楕円 2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65" name="グループ化 64"/>
          <p:cNvGrpSpPr/>
          <p:nvPr/>
        </p:nvGrpSpPr>
        <p:grpSpPr>
          <a:xfrm>
            <a:off x="3614045" y="4591585"/>
            <a:ext cx="1126029" cy="1873463"/>
            <a:chOff x="1332163" y="4665377"/>
            <a:chExt cx="1126029" cy="1873463"/>
          </a:xfrm>
        </p:grpSpPr>
        <p:sp>
          <p:nvSpPr>
            <p:cNvPr id="6" name="正方形/長方形 5"/>
            <p:cNvSpPr/>
            <p:nvPr/>
          </p:nvSpPr>
          <p:spPr>
            <a:xfrm>
              <a:off x="1332163" y="4665377"/>
              <a:ext cx="1126029" cy="1873463"/>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p:nvGrpSpPr>
          <p:grpSpPr>
            <a:xfrm>
              <a:off x="1508970" y="4847216"/>
              <a:ext cx="772414" cy="1509785"/>
              <a:chOff x="2221176" y="3458664"/>
              <a:chExt cx="772414" cy="1509785"/>
            </a:xfrm>
          </p:grpSpPr>
          <p:grpSp>
            <p:nvGrpSpPr>
              <p:cNvPr id="34" name="グループ化 33"/>
              <p:cNvGrpSpPr/>
              <p:nvPr/>
            </p:nvGrpSpPr>
            <p:grpSpPr>
              <a:xfrm>
                <a:off x="222117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8697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222117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268697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222117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268697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68" name="グループ化 67"/>
          <p:cNvGrpSpPr/>
          <p:nvPr/>
        </p:nvGrpSpPr>
        <p:grpSpPr>
          <a:xfrm>
            <a:off x="5667744" y="4728304"/>
            <a:ext cx="1730416" cy="625967"/>
            <a:chOff x="5394615" y="4977681"/>
            <a:chExt cx="1730416" cy="625967"/>
          </a:xfrm>
        </p:grpSpPr>
        <p:sp>
          <p:nvSpPr>
            <p:cNvPr id="60" name="メモ 59"/>
            <p:cNvSpPr/>
            <p:nvPr/>
          </p:nvSpPr>
          <p:spPr>
            <a:xfrm>
              <a:off x="5394615" y="4977681"/>
              <a:ext cx="1730416" cy="625967"/>
            </a:xfrm>
            <a:prstGeom prst="foldedCorner">
              <a:avLst/>
            </a:prstGeom>
            <a:solidFill>
              <a:srgbClr val="FFCC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40" name="テキスト ボックス 39"/>
            <p:cNvSpPr txBox="1"/>
            <p:nvPr/>
          </p:nvSpPr>
          <p:spPr>
            <a:xfrm>
              <a:off x="5505956" y="5029054"/>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2×3</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9" name="グループ化 68"/>
          <p:cNvGrpSpPr/>
          <p:nvPr/>
        </p:nvGrpSpPr>
        <p:grpSpPr>
          <a:xfrm>
            <a:off x="5667744" y="5730781"/>
            <a:ext cx="1730416" cy="625967"/>
            <a:chOff x="5394615" y="5837653"/>
            <a:chExt cx="1730416" cy="625967"/>
          </a:xfrm>
        </p:grpSpPr>
        <p:sp>
          <p:nvSpPr>
            <p:cNvPr id="61" name="メモ 60"/>
            <p:cNvSpPr/>
            <p:nvPr/>
          </p:nvSpPr>
          <p:spPr>
            <a:xfrm>
              <a:off x="5394615" y="5837653"/>
              <a:ext cx="1730416" cy="625967"/>
            </a:xfrm>
            <a:prstGeom prst="foldedCorner">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2" name="テキスト ボックス 61"/>
            <p:cNvSpPr txBox="1"/>
            <p:nvPr/>
          </p:nvSpPr>
          <p:spPr>
            <a:xfrm>
              <a:off x="5505956" y="5889026"/>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3×2</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7" name="グループ化 66"/>
          <p:cNvGrpSpPr/>
          <p:nvPr/>
        </p:nvGrpSpPr>
        <p:grpSpPr>
          <a:xfrm>
            <a:off x="1000905" y="3450943"/>
            <a:ext cx="2573564" cy="625967"/>
            <a:chOff x="727776" y="3640943"/>
            <a:chExt cx="2573564" cy="625967"/>
          </a:xfrm>
        </p:grpSpPr>
        <p:sp>
          <p:nvSpPr>
            <p:cNvPr id="63" name="メモ 62"/>
            <p:cNvSpPr/>
            <p:nvPr/>
          </p:nvSpPr>
          <p:spPr>
            <a:xfrm>
              <a:off x="727776" y="3640943"/>
              <a:ext cx="2573564" cy="625967"/>
            </a:xfrm>
            <a:prstGeom prst="foldedCorner">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4" name="テキスト ボックス 63"/>
            <p:cNvSpPr txBox="1"/>
            <p:nvPr/>
          </p:nvSpPr>
          <p:spPr>
            <a:xfrm>
              <a:off x="824168" y="3692316"/>
              <a:ext cx="2380780"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a:t>
              </a:r>
              <a:r>
                <a:rPr kumimoji="1" lang="ja-JP" altLang="en-US" sz="2800" dirty="0">
                  <a:latin typeface="Arial Unicode MS" panose="020B0604020202020204" pitchFamily="50" charset="-128"/>
                  <a:ea typeface="ＭＳ ゴシック" panose="020B0609070205080204" pitchFamily="49" charset="-128"/>
                </a:rPr>
                <a:t>枚に</a:t>
              </a:r>
              <a:r>
                <a:rPr kumimoji="1" lang="en-US" altLang="ja-JP" sz="2800" dirty="0">
                  <a:latin typeface="Arial Unicode MS" panose="020B0604020202020204" pitchFamily="50" charset="-128"/>
                  <a:ea typeface="ＭＳ ゴシック" panose="020B0609070205080204" pitchFamily="49" charset="-128"/>
                </a:rPr>
                <a:t>2</a:t>
              </a:r>
              <a:r>
                <a:rPr kumimoji="1" lang="ja-JP" altLang="en-US" sz="2800" dirty="0">
                  <a:latin typeface="Arial Unicode MS" panose="020B0604020202020204" pitchFamily="50" charset="-128"/>
                  <a:ea typeface="ＭＳ ゴシック" panose="020B0609070205080204" pitchFamily="49" charset="-128"/>
                </a:rPr>
                <a:t>個ずつ</a:t>
              </a:r>
            </a:p>
          </p:txBody>
        </p:sp>
      </p:grpSp>
      <p:cxnSp>
        <p:nvCxnSpPr>
          <p:cNvPr id="71" name="直線矢印コネクタ 70"/>
          <p:cNvCxnSpPr/>
          <p:nvPr/>
        </p:nvCxnSpPr>
        <p:spPr>
          <a:xfrm>
            <a:off x="3794002" y="378159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6545863" y="4202076"/>
            <a:ext cx="0" cy="467118"/>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4932545" y="6070091"/>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723243" y="4169706"/>
            <a:ext cx="754834" cy="790969"/>
          </a:xfrm>
          <a:prstGeom prst="straightConnector1">
            <a:avLst/>
          </a:prstGeom>
          <a:ln w="1016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700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数学者らの批判には，どのように考えていますか</a:t>
            </a:r>
            <a:r>
              <a:rPr kumimoji="1" lang="en-US" altLang="ja-JP" dirty="0"/>
              <a:t>?</a:t>
            </a:r>
          </a:p>
          <a:p>
            <a:pPr lvl="1"/>
            <a:r>
              <a:rPr lang="ja-JP" altLang="en-US" dirty="0"/>
              <a:t>一松信，松本幸夫，黒木玄，志村五郎，浪川幸彦，野崎昭弘，小林道正の著述には，目を通しています</a:t>
            </a:r>
            <a:endParaRPr lang="en-US" altLang="ja-JP" dirty="0"/>
          </a:p>
          <a:p>
            <a:pPr lvl="1"/>
            <a:r>
              <a:rPr lang="ja-JP" altLang="en-US" dirty="0"/>
              <a:t>それぞれの見識に苦言を呈するのは，僭越というものですが，「現代化」を経て，算数教育やかけ算の指導がどのように変化し現在に至ったかの視点が加わっていればと感じました</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65</a:t>
            </a:fld>
            <a:endParaRPr kumimoji="1" lang="ja-JP" altLang="en-US"/>
          </a:p>
        </p:txBody>
      </p:sp>
      <p:sp>
        <p:nvSpPr>
          <p:cNvPr id="5" name="テキスト ボックス 4"/>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http://d.hatena.ne.jp/takehikom/20150511/1431286280</a:t>
            </a:r>
          </a:p>
        </p:txBody>
      </p:sp>
    </p:spTree>
    <p:extLst>
      <p:ext uri="{BB962C8B-B14F-4D97-AF65-F5344CB8AC3E}">
        <p14:creationId xmlns:p14="http://schemas.microsoft.com/office/powerpoint/2010/main" val="514819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算数と数学は違うの</a:t>
            </a:r>
            <a:r>
              <a:rPr kumimoji="1" lang="en-US" altLang="ja-JP" dirty="0"/>
              <a:t>?</a:t>
            </a:r>
          </a:p>
          <a:p>
            <a:pPr lvl="1"/>
            <a:r>
              <a:rPr kumimoji="1" lang="ja-JP" altLang="en-US" dirty="0" smtClean="0"/>
              <a:t>「算数」と「数学」を対比させるのではなく，小学校の算数や中学校の数学などを通じて学ぶこと（数学的活動）と，その背景にある定義や性質（数学的背景）とを区別することが，大切だと思います</a:t>
            </a:r>
            <a:endParaRPr kumimoji="1" lang="en-US" altLang="ja-JP" dirty="0"/>
          </a:p>
          <a:p>
            <a:pPr lvl="1"/>
            <a:r>
              <a:rPr kumimoji="1" lang="ja-JP" altLang="en-US" dirty="0"/>
              <a:t>違いを知るきっかけとなった文献の一つに</a:t>
            </a:r>
            <a:r>
              <a:rPr kumimoji="1" lang="en-US" altLang="ja-JP" dirty="0"/>
              <a:t/>
            </a:r>
            <a:br>
              <a:rPr kumimoji="1" lang="en-US" altLang="ja-JP" dirty="0"/>
            </a:br>
            <a:r>
              <a:rPr lang="en-US" altLang="ja-JP" dirty="0"/>
              <a:t>[</a:t>
            </a:r>
            <a:r>
              <a:rPr lang="ja-JP" altLang="en-US" dirty="0"/>
              <a:t>蟹江</a:t>
            </a:r>
            <a:r>
              <a:rPr lang="en-US" altLang="ja-JP" dirty="0"/>
              <a:t>2009</a:t>
            </a:r>
            <a:r>
              <a:rPr lang="en-US" altLang="ja-JP" dirty="0" smtClean="0"/>
              <a:t>]</a:t>
            </a:r>
            <a:r>
              <a:rPr kumimoji="1" lang="ja-JP" altLang="en-US" dirty="0" smtClean="0"/>
              <a:t>が</a:t>
            </a:r>
            <a:r>
              <a:rPr kumimoji="1" lang="ja-JP" altLang="en-US" dirty="0"/>
              <a:t>あります</a:t>
            </a:r>
            <a:r>
              <a:rPr kumimoji="1" lang="ja-JP" altLang="en-US" dirty="0" smtClean="0"/>
              <a:t>。</a:t>
            </a:r>
            <a:r>
              <a:rPr lang="en-US" altLang="ja-JP" dirty="0"/>
              <a:t>[</a:t>
            </a:r>
            <a:r>
              <a:rPr lang="ja-JP" altLang="en-US" dirty="0"/>
              <a:t>中島</a:t>
            </a:r>
            <a:r>
              <a:rPr lang="en-US" altLang="ja-JP" dirty="0"/>
              <a:t>1968]</a:t>
            </a:r>
            <a:r>
              <a:rPr kumimoji="1" lang="ja-JP" altLang="en-US" dirty="0" smtClean="0"/>
              <a:t>も</a:t>
            </a:r>
            <a:r>
              <a:rPr kumimoji="1" lang="ja-JP" altLang="en-US" dirty="0"/>
              <a:t>おすすめです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66</a:t>
            </a:fld>
            <a:endParaRPr kumimoji="1" lang="ja-JP" altLang="en-US"/>
          </a:p>
        </p:txBody>
      </p:sp>
    </p:spTree>
    <p:extLst>
      <p:ext uri="{BB962C8B-B14F-4D97-AF65-F5344CB8AC3E}">
        <p14:creationId xmlns:p14="http://schemas.microsoft.com/office/powerpoint/2010/main" val="101487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かけ算順序の指導に，エビデンス（科学的根拠）はあるのですか</a:t>
            </a:r>
            <a:r>
              <a:rPr kumimoji="1" lang="en-US" altLang="ja-JP" dirty="0"/>
              <a:t>?</a:t>
            </a:r>
          </a:p>
          <a:p>
            <a:pPr lvl="1"/>
            <a:r>
              <a:rPr lang="ja-JP" altLang="en-US" dirty="0"/>
              <a:t>授業や指導の工夫，教科書や出題などの配慮によって，「</a:t>
            </a:r>
            <a:r>
              <a:rPr lang="en-US" altLang="ja-JP" dirty="0"/>
              <a:t>2</a:t>
            </a:r>
            <a:r>
              <a:rPr lang="ja-JP" altLang="en-US" dirty="0"/>
              <a:t>年生の導入時では，被乗数と乗数を明確に区別して扱っている」</a:t>
            </a:r>
            <a:r>
              <a:rPr lang="en-US" altLang="ja-JP" dirty="0"/>
              <a:t>[</a:t>
            </a:r>
            <a:r>
              <a:rPr lang="ja-JP" altLang="en-US" dirty="0"/>
              <a:t>布川</a:t>
            </a:r>
            <a:r>
              <a:rPr lang="en-US" altLang="ja-JP" dirty="0"/>
              <a:t>2010]</a:t>
            </a:r>
            <a:r>
              <a:rPr lang="ja-JP" altLang="en-US" dirty="0"/>
              <a:t>が確立しています。海外文献でも，交換法則を認めた上で，</a:t>
            </a:r>
            <a:r>
              <a:rPr lang="en-US" altLang="ja-JP" dirty="0" err="1"/>
              <a:t>a×b</a:t>
            </a:r>
            <a:r>
              <a:rPr lang="ja-JP" altLang="en-US" dirty="0"/>
              <a:t>と</a:t>
            </a:r>
            <a:r>
              <a:rPr lang="en-US" altLang="ja-JP" dirty="0" err="1"/>
              <a:t>b×a</a:t>
            </a:r>
            <a:r>
              <a:rPr lang="ja-JP" altLang="en-US" dirty="0"/>
              <a:t>の違いを指摘しているのが主流です</a:t>
            </a:r>
            <a:endParaRPr lang="en-US" altLang="ja-JP" dirty="0"/>
          </a:p>
          <a:p>
            <a:pPr lvl="1"/>
            <a:r>
              <a:rPr lang="ja-JP" altLang="en-US" dirty="0"/>
              <a:t>この「通説」に反する側に，不適切であることをエビデンスとともに示す責任がある，と考えます</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67</a:t>
            </a:fld>
            <a:endParaRPr kumimoji="1" lang="ja-JP" altLang="en-US"/>
          </a:p>
        </p:txBody>
      </p:sp>
      <p:sp>
        <p:nvSpPr>
          <p:cNvPr id="7" name="テキスト ボックス 6"/>
          <p:cNvSpPr txBox="1"/>
          <p:nvPr/>
        </p:nvSpPr>
        <p:spPr>
          <a:xfrm>
            <a:off x="626579" y="5950848"/>
            <a:ext cx="7032694"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http://d.hatena.ne.jp/takehikom/20130324/1364071092</a:t>
            </a:r>
          </a:p>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http://d.hatena.ne.jp/takehikom/20141120/1416430248</a:t>
            </a:r>
          </a:p>
        </p:txBody>
      </p:sp>
    </p:spTree>
    <p:extLst>
      <p:ext uri="{BB962C8B-B14F-4D97-AF65-F5344CB8AC3E}">
        <p14:creationId xmlns:p14="http://schemas.microsoft.com/office/powerpoint/2010/main" val="3526639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（前問のつづき）</a:t>
            </a:r>
            <a:endParaRPr kumimoji="1" lang="en-US" altLang="ja-JP" dirty="0"/>
          </a:p>
          <a:p>
            <a:pPr lvl="1"/>
            <a:r>
              <a:rPr lang="ja-JP" altLang="en-US" dirty="0"/>
              <a:t>なお，算数の教科書で「じゅんじ</a:t>
            </a:r>
            <a:r>
              <a:rPr lang="ja-JP" altLang="en-US" dirty="0" err="1"/>
              <a:t>ょを</a:t>
            </a:r>
            <a:r>
              <a:rPr lang="ja-JP" altLang="en-US" dirty="0"/>
              <a:t>かえてかけても，答えは同じ」は，結合法則の学習で用いられています</a:t>
            </a:r>
            <a:endParaRPr lang="en-US" altLang="ja-JP" dirty="0"/>
          </a:p>
          <a:p>
            <a:pPr lvl="1"/>
            <a:r>
              <a:rPr lang="ja-JP" altLang="en-US" dirty="0"/>
              <a:t>交換法則は「かけ算では，かけられる数とかける数を入れかえて計算しても，答えは同じ」と表され，「順序」は使用されません</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68</a:t>
            </a:fld>
            <a:endParaRPr kumimoji="1" lang="ja-JP" altLang="en-US"/>
          </a:p>
        </p:txBody>
      </p:sp>
      <p:sp>
        <p:nvSpPr>
          <p:cNvPr id="8" name="テキスト ボックス 7"/>
          <p:cNvSpPr txBox="1"/>
          <p:nvPr/>
        </p:nvSpPr>
        <p:spPr>
          <a:xfrm>
            <a:off x="626579" y="5950848"/>
            <a:ext cx="7032694"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http://d.hatena.ne.jp/takehikom/20140705/1404486005</a:t>
            </a:r>
          </a:p>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http://d.hatena.ne.jp/takehikom/20130424/1366749623</a:t>
            </a:r>
          </a:p>
        </p:txBody>
      </p:sp>
    </p:spTree>
    <p:extLst>
      <p:ext uri="{BB962C8B-B14F-4D97-AF65-F5344CB8AC3E}">
        <p14:creationId xmlns:p14="http://schemas.microsoft.com/office/powerpoint/2010/main" val="3758414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中国の風船の絵、日本</a:t>
            </a:r>
            <a:r>
              <a:rPr kumimoji="1" lang="en-US" altLang="ja-JP" dirty="0"/>
              <a:t/>
            </a:r>
            <a:br>
              <a:rPr kumimoji="1" lang="en-US" altLang="ja-JP" dirty="0"/>
            </a:br>
            <a:r>
              <a:rPr kumimoji="1" lang="ja-JP" altLang="en-US" dirty="0"/>
              <a:t>だったら</a:t>
            </a:r>
            <a:r>
              <a:rPr kumimoji="1" lang="en-US" altLang="ja-JP" dirty="0"/>
              <a:t>?</a:t>
            </a:r>
            <a:endParaRPr lang="en-US" altLang="ja-JP" dirty="0"/>
          </a:p>
          <a:p>
            <a:pPr lvl="1"/>
            <a:r>
              <a:rPr kumimoji="1" lang="en-US" altLang="ja-JP" dirty="0"/>
              <a:t>5</a:t>
            </a:r>
            <a:r>
              <a:rPr kumimoji="1" lang="ja-JP" altLang="en-US" dirty="0" err="1"/>
              <a:t>つずつ</a:t>
            </a:r>
            <a:r>
              <a:rPr kumimoji="1" lang="en-US" altLang="ja-JP" dirty="0"/>
              <a:t>3</a:t>
            </a:r>
            <a:r>
              <a:rPr kumimoji="1" lang="ja-JP" altLang="en-US" dirty="0"/>
              <a:t>束なので、</a:t>
            </a:r>
            <a:r>
              <a:rPr kumimoji="1" lang="en-US" altLang="ja-JP" dirty="0"/>
              <a:t>5+5+5</a:t>
            </a:r>
            <a:r>
              <a:rPr kumimoji="1" lang="ja-JP" altLang="en-US" dirty="0"/>
              <a:t>や</a:t>
            </a:r>
            <a:r>
              <a:rPr kumimoji="1" lang="en-US" altLang="ja-JP" dirty="0"/>
              <a:t/>
            </a:r>
            <a:br>
              <a:rPr kumimoji="1" lang="en-US" altLang="ja-JP" dirty="0"/>
            </a:br>
            <a:r>
              <a:rPr kumimoji="1" lang="en-US" altLang="ja-JP" dirty="0"/>
              <a:t>5×3</a:t>
            </a:r>
            <a:r>
              <a:rPr kumimoji="1" lang="ja-JP" altLang="en-US" dirty="0"/>
              <a:t>が自然ですが、色に着目</a:t>
            </a:r>
            <a:r>
              <a:rPr kumimoji="1" lang="en-US" altLang="ja-JP" dirty="0"/>
              <a:t/>
            </a:r>
            <a:br>
              <a:rPr kumimoji="1" lang="en-US" altLang="ja-JP" dirty="0"/>
            </a:br>
            <a:r>
              <a:rPr kumimoji="1" lang="ja-JP" altLang="en-US" dirty="0"/>
              <a:t>すると，</a:t>
            </a:r>
            <a:r>
              <a:rPr kumimoji="1" lang="en-US" altLang="ja-JP" dirty="0"/>
              <a:t>3+3+3+3+3</a:t>
            </a:r>
            <a:r>
              <a:rPr kumimoji="1" lang="ja-JP" altLang="en-US" dirty="0"/>
              <a:t>や</a:t>
            </a:r>
            <a:r>
              <a:rPr kumimoji="1" lang="en-US" altLang="ja-JP" dirty="0"/>
              <a:t>3×5</a:t>
            </a:r>
            <a:r>
              <a:rPr kumimoji="1" lang="ja-JP" altLang="en-US" dirty="0"/>
              <a:t>と</a:t>
            </a:r>
            <a:r>
              <a:rPr kumimoji="1" lang="en-US" altLang="ja-JP" dirty="0"/>
              <a:t/>
            </a:r>
            <a:br>
              <a:rPr kumimoji="1" lang="en-US" altLang="ja-JP" dirty="0"/>
            </a:br>
            <a:r>
              <a:rPr kumimoji="1" lang="ja-JP" altLang="en-US" dirty="0"/>
              <a:t>書いても良さそうです</a:t>
            </a:r>
            <a:endParaRPr kumimoji="1" lang="en-US" altLang="ja-JP" dirty="0"/>
          </a:p>
          <a:p>
            <a:pPr lvl="1"/>
            <a:r>
              <a:rPr kumimoji="1" lang="ja-JP" altLang="en-US" dirty="0"/>
              <a:t>国内に類似例もあります。</a:t>
            </a:r>
            <a:r>
              <a:rPr kumimoji="1" lang="en-US" altLang="ja-JP" dirty="0"/>
              <a:t/>
            </a:r>
            <a:br>
              <a:rPr kumimoji="1" lang="en-US" altLang="ja-JP" dirty="0"/>
            </a:br>
            <a:r>
              <a:rPr lang="ja-JP" altLang="en-US" dirty="0"/>
              <a:t>「次のような場面を考えてくる</a:t>
            </a:r>
            <a:r>
              <a:rPr lang="en-US" altLang="ja-JP" dirty="0"/>
              <a:t/>
            </a:r>
            <a:br>
              <a:rPr lang="en-US" altLang="ja-JP" dirty="0"/>
            </a:br>
            <a:r>
              <a:rPr lang="ja-JP" altLang="en-US" dirty="0"/>
              <a:t>子がいる」とのこと。ふしぎな</a:t>
            </a:r>
            <a:r>
              <a:rPr lang="en-US" altLang="ja-JP" dirty="0"/>
              <a:t/>
            </a:r>
            <a:br>
              <a:rPr lang="en-US" altLang="ja-JP" dirty="0"/>
            </a:br>
            <a:r>
              <a:rPr lang="ja-JP" altLang="en-US" dirty="0"/>
              <a:t>木ですね</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69</a:t>
            </a:fld>
            <a:endParaRPr kumimoji="1" lang="ja-JP" altLang="en-US"/>
          </a:p>
        </p:txBody>
      </p:sp>
      <p:pic>
        <p:nvPicPr>
          <p:cNvPr id="5" name="図 4"/>
          <p:cNvPicPr>
            <a:picLocks noChangeAspect="1"/>
          </p:cNvPicPr>
          <p:nvPr/>
        </p:nvPicPr>
        <p:blipFill>
          <a:blip r:embed="rId3"/>
          <a:stretch>
            <a:fillRect/>
          </a:stretch>
        </p:blipFill>
        <p:spPr>
          <a:xfrm>
            <a:off x="5977105" y="4001294"/>
            <a:ext cx="2419842" cy="2089002"/>
          </a:xfrm>
          <a:prstGeom prst="rect">
            <a:avLst/>
          </a:prstGeom>
        </p:spPr>
      </p:pic>
      <p:sp>
        <p:nvSpPr>
          <p:cNvPr id="6" name="テキスト ボックス 5"/>
          <p:cNvSpPr txBox="1"/>
          <p:nvPr/>
        </p:nvSpPr>
        <p:spPr>
          <a:xfrm>
            <a:off x="6066367" y="6070996"/>
            <a:ext cx="2241318" cy="430887"/>
          </a:xfrm>
          <a:prstGeom prst="rect">
            <a:avLst/>
          </a:prstGeom>
          <a:noFill/>
        </p:spPr>
        <p:txBody>
          <a:bodyPr wrap="none" rtlCol="0">
            <a:spAutoFit/>
          </a:bodyPr>
          <a:lstStyle/>
          <a:p>
            <a:pPr algn="ctr"/>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筑波</a:t>
            </a:r>
            <a:r>
              <a:rPr lang="en-US" altLang="ja-JP" sz="2200" dirty="0">
                <a:latin typeface="Arial Unicode MS" panose="020B0604020202020204" pitchFamily="50" charset="-128"/>
                <a:ea typeface="ＭＳ ゴシック" panose="020B0609070205080204" pitchFamily="49" charset="-128"/>
              </a:rPr>
              <a:t>2003, p.49]</a:t>
            </a:r>
          </a:p>
        </p:txBody>
      </p:sp>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977105" y="1442866"/>
            <a:ext cx="2437910" cy="2418348"/>
          </a:xfrm>
          <a:prstGeom prst="rect">
            <a:avLst/>
          </a:prstGeom>
          <a:ln w="1905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428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720571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中国の件，何か都合悪いの</a:t>
            </a:r>
            <a:r>
              <a:rPr kumimoji="1" lang="en-US" altLang="ja-JP" dirty="0"/>
              <a:t>?</a:t>
            </a:r>
          </a:p>
          <a:p>
            <a:pPr lvl="1"/>
            <a:r>
              <a:rPr kumimoji="1" lang="ja-JP" altLang="en-US" dirty="0"/>
              <a:t>以下の点を考慮せず，日本の算数教育で「どっちでもいい」を採用するのは性急であると考えます</a:t>
            </a:r>
            <a:endParaRPr kumimoji="1" lang="en-US" altLang="ja-JP" dirty="0"/>
          </a:p>
          <a:p>
            <a:pPr lvl="2"/>
            <a:r>
              <a:rPr kumimoji="1" lang="ja-JP" altLang="en-US" dirty="0"/>
              <a:t>被乗数，乗数ではなく「因数」を用いるかけ算の意味づけは，</a:t>
            </a:r>
            <a:r>
              <a:rPr lang="en-US" altLang="ja-JP" dirty="0"/>
              <a:t>SMSG</a:t>
            </a:r>
            <a:r>
              <a:rPr lang="ja-JP" altLang="en-US" dirty="0"/>
              <a:t>が</a:t>
            </a:r>
            <a:r>
              <a:rPr lang="en-US" altLang="ja-JP" dirty="0"/>
              <a:t>1960</a:t>
            </a:r>
            <a:r>
              <a:rPr lang="ja-JP" altLang="en-US" dirty="0"/>
              <a:t>年代に普及を促し，その後「現代化」とともに破綻していること</a:t>
            </a:r>
            <a:endParaRPr lang="en-US" altLang="ja-JP" dirty="0"/>
          </a:p>
          <a:p>
            <a:pPr lvl="2"/>
            <a:r>
              <a:rPr lang="ja-JP" altLang="en-US" dirty="0"/>
              <a:t>「量の扱いではやはり不具合があって」について，原因と解決策が見出されていないこと</a:t>
            </a:r>
            <a:endParaRPr lang="en-US" altLang="ja-JP" dirty="0"/>
          </a:p>
          <a:p>
            <a:pPr lvl="1"/>
            <a:r>
              <a:rPr lang="ja-JP" altLang="en-US" dirty="0"/>
              <a:t>「量の扱い」についてのヒント</a:t>
            </a:r>
            <a:r>
              <a:rPr lang="en-US" altLang="ja-JP" dirty="0"/>
              <a:t>[</a:t>
            </a:r>
            <a:r>
              <a:rPr lang="en-US" altLang="ja-JP" dirty="0" err="1"/>
              <a:t>Vergnaud</a:t>
            </a:r>
            <a:r>
              <a:rPr lang="en-US" altLang="ja-JP" dirty="0"/>
              <a:t> 1983]</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70</a:t>
            </a:fld>
            <a:endParaRPr kumimoji="1" lang="ja-JP" altLang="en-US"/>
          </a:p>
        </p:txBody>
      </p:sp>
      <p:grpSp>
        <p:nvGrpSpPr>
          <p:cNvPr id="8" name="グループ化 7"/>
          <p:cNvGrpSpPr/>
          <p:nvPr/>
        </p:nvGrpSpPr>
        <p:grpSpPr>
          <a:xfrm>
            <a:off x="1615609" y="5021336"/>
            <a:ext cx="6132894" cy="728409"/>
            <a:chOff x="1447167" y="5273999"/>
            <a:chExt cx="6132894" cy="728409"/>
          </a:xfrm>
        </p:grpSpPr>
        <p:sp>
          <p:nvSpPr>
            <p:cNvPr id="5" name="角丸四角形吹き出し 6"/>
            <p:cNvSpPr/>
            <p:nvPr/>
          </p:nvSpPr>
          <p:spPr>
            <a:xfrm>
              <a:off x="1447167" y="5273999"/>
              <a:ext cx="6132894" cy="728409"/>
            </a:xfrm>
            <a:prstGeom prst="wedgeRoundRectCallout">
              <a:avLst>
                <a:gd name="adj1" fmla="val -33820"/>
                <a:gd name="adj2" fmla="val 83035"/>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90000"/>
                </a:lnSpc>
                <a:spcBef>
                  <a:spcPts val="500"/>
                </a:spcBef>
                <a:buSzPct val="75000"/>
              </a:pPr>
              <a:endParaRPr lang="ja-JP" altLang="en-US" sz="1400" dirty="0"/>
            </a:p>
          </p:txBody>
        </p:sp>
        <p:sp>
          <p:nvSpPr>
            <p:cNvPr id="6" name="テキスト ボックス 5"/>
            <p:cNvSpPr txBox="1"/>
            <p:nvPr/>
          </p:nvSpPr>
          <p:spPr>
            <a:xfrm>
              <a:off x="1470954" y="5284260"/>
              <a:ext cx="6085320" cy="707886"/>
            </a:xfrm>
            <a:prstGeom prst="rect">
              <a:avLst/>
            </a:prstGeom>
            <a:noFill/>
          </p:spPr>
          <p:txBody>
            <a:bodyPr wrap="none" rtlCol="0">
              <a:spAutoFit/>
            </a:bodyPr>
            <a:lstStyle/>
            <a:p>
              <a:r>
                <a:rPr lang="en-US" altLang="ja-JP" sz="2000" dirty="0">
                  <a:latin typeface="Arial Unicode MS" panose="020B0604020202020204" pitchFamily="50" charset="-128"/>
                  <a:ea typeface="ＭＳ ゴシック" panose="020B0609070205080204" pitchFamily="49" charset="-128"/>
                </a:rPr>
                <a:t>4×15</a:t>
              </a:r>
              <a:r>
                <a:rPr lang="ja-JP" altLang="en-US" sz="2000" dirty="0">
                  <a:latin typeface="Arial Unicode MS" panose="020B0604020202020204" pitchFamily="50" charset="-128"/>
                  <a:ea typeface="ＭＳ ゴシック" panose="020B0609070205080204" pitchFamily="49" charset="-128"/>
                </a:rPr>
                <a:t>と</a:t>
              </a:r>
              <a:r>
                <a:rPr lang="en-US" altLang="ja-JP" sz="2000" dirty="0">
                  <a:latin typeface="Arial Unicode MS" panose="020B0604020202020204" pitchFamily="50" charset="-128"/>
                  <a:ea typeface="ＭＳ ゴシック" panose="020B0609070205080204" pitchFamily="49" charset="-128"/>
                </a:rPr>
                <a:t>15×4</a:t>
              </a:r>
              <a:r>
                <a:rPr lang="ja-JP" altLang="en-US" sz="2000" dirty="0">
                  <a:latin typeface="Arial Unicode MS" panose="020B0604020202020204" pitchFamily="50" charset="-128"/>
                  <a:ea typeface="ＭＳ ゴシック" panose="020B0609070205080204" pitchFamily="49" charset="-128"/>
                </a:rPr>
                <a:t>は等しいけれども，</a:t>
              </a:r>
              <a:r>
                <a:rPr lang="en-US" altLang="ja-JP" sz="2000" dirty="0">
                  <a:latin typeface="Arial Unicode MS" panose="020B0604020202020204" pitchFamily="50" charset="-128"/>
                  <a:ea typeface="ＭＳ ゴシック" panose="020B0609070205080204" pitchFamily="49" charset="-128"/>
                </a:rPr>
                <a:t>4</a:t>
              </a:r>
              <a:r>
                <a:rPr lang="ja-JP" altLang="en-US" sz="2000" dirty="0">
                  <a:latin typeface="Arial Unicode MS" panose="020B0604020202020204" pitchFamily="50" charset="-128"/>
                  <a:ea typeface="ＭＳ ゴシック" panose="020B0609070205080204" pitchFamily="49" charset="-128"/>
                </a:rPr>
                <a:t>個</a:t>
              </a:r>
              <a:r>
                <a:rPr lang="en-US" altLang="ja-JP" sz="2000" dirty="0">
                  <a:latin typeface="Arial Unicode MS" panose="020B0604020202020204" pitchFamily="50" charset="-128"/>
                  <a:ea typeface="ＭＳ ゴシック" panose="020B0609070205080204" pitchFamily="49" charset="-128"/>
                </a:rPr>
                <a:t>×15</a:t>
              </a:r>
              <a:r>
                <a:rPr lang="ja-JP" altLang="en-US" sz="2000" dirty="0">
                  <a:latin typeface="Arial Unicode MS" panose="020B0604020202020204" pitchFamily="50" charset="-128"/>
                  <a:ea typeface="ＭＳ ゴシック" panose="020B0609070205080204" pitchFamily="49" charset="-128"/>
                </a:rPr>
                <a:t>セントに</a:t>
              </a:r>
              <a:endParaRPr lang="en-US" altLang="ja-JP" sz="2000" dirty="0">
                <a:latin typeface="Arial Unicode MS" panose="020B0604020202020204" pitchFamily="50" charset="-128"/>
                <a:ea typeface="ＭＳ ゴシック" panose="020B0609070205080204" pitchFamily="49" charset="-128"/>
              </a:endParaRPr>
            </a:p>
            <a:p>
              <a:r>
                <a:rPr lang="ja-JP" altLang="en-US" sz="2000" dirty="0">
                  <a:latin typeface="Arial Unicode MS" panose="020B0604020202020204" pitchFamily="50" charset="-128"/>
                  <a:ea typeface="ＭＳ ゴシック" panose="020B0609070205080204" pitchFamily="49" charset="-128"/>
                </a:rPr>
                <a:t>よって</a:t>
              </a:r>
              <a:r>
                <a:rPr lang="en-US" altLang="ja-JP" sz="2000" dirty="0">
                  <a:latin typeface="Arial Unicode MS" panose="020B0604020202020204" pitchFamily="50" charset="-128"/>
                  <a:ea typeface="ＭＳ ゴシック" panose="020B0609070205080204" pitchFamily="49" charset="-128"/>
                </a:rPr>
                <a:t>60</a:t>
              </a:r>
              <a:r>
                <a:rPr lang="ja-JP" altLang="en-US" sz="2000" dirty="0">
                  <a:latin typeface="Arial Unicode MS" panose="020B0604020202020204" pitchFamily="50" charset="-128"/>
                  <a:ea typeface="ＭＳ ゴシック" panose="020B0609070205080204" pitchFamily="49" charset="-128"/>
                </a:rPr>
                <a:t>セントが得られ</a:t>
              </a:r>
              <a:r>
                <a:rPr lang="en-US" altLang="ja-JP" sz="2000" dirty="0">
                  <a:latin typeface="Arial Unicode MS" panose="020B0604020202020204" pitchFamily="50" charset="-128"/>
                  <a:ea typeface="ＭＳ ゴシック" panose="020B0609070205080204" pitchFamily="49" charset="-128"/>
                </a:rPr>
                <a:t>60</a:t>
              </a:r>
              <a:r>
                <a:rPr lang="ja-JP" altLang="en-US" sz="2000" dirty="0">
                  <a:latin typeface="Arial Unicode MS" panose="020B0604020202020204" pitchFamily="50" charset="-128"/>
                  <a:ea typeface="ＭＳ ゴシック" panose="020B0609070205080204" pitchFamily="49" charset="-128"/>
                </a:rPr>
                <a:t>個ではないのはなぜか？</a:t>
              </a:r>
              <a:endParaRPr kumimoji="1" lang="ja-JP" altLang="en-US" sz="2000" dirty="0">
                <a:latin typeface="Arial Unicode MS" panose="020B0604020202020204" pitchFamily="50" charset="-128"/>
                <a:ea typeface="ＭＳ ゴシック" panose="020B0609070205080204" pitchFamily="49" charset="-128"/>
              </a:endParaRPr>
            </a:p>
          </p:txBody>
        </p:sp>
      </p:grpSp>
    </p:spTree>
    <p:extLst>
      <p:ext uri="{BB962C8B-B14F-4D97-AF65-F5344CB8AC3E}">
        <p14:creationId xmlns:p14="http://schemas.microsoft.com/office/powerpoint/2010/main" val="1486624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「じゃあティファニーさん，</a:t>
            </a:r>
            <a:r>
              <a:rPr lang="en-US" altLang="ja-JP" dirty="0"/>
              <a:t>2</a:t>
            </a:r>
            <a:r>
              <a:rPr lang="ja-JP" altLang="en-US" dirty="0" err="1"/>
              <a:t>つの</a:t>
            </a:r>
            <a:r>
              <a:rPr lang="ja-JP" altLang="en-US" dirty="0"/>
              <a:t>式は</a:t>
            </a:r>
            <a:br>
              <a:rPr lang="ja-JP" altLang="en-US" dirty="0"/>
            </a:br>
            <a:r>
              <a:rPr lang="ja-JP" altLang="en-US" dirty="0"/>
              <a:t>異なる場面を表すのに使えないっていうの</a:t>
            </a:r>
            <a:r>
              <a:rPr lang="en-US" altLang="ja-JP" dirty="0"/>
              <a:t>?</a:t>
            </a:r>
            <a:r>
              <a:rPr kumimoji="1" lang="ja-JP" altLang="en-US" dirty="0"/>
              <a:t>」って、どういうこと</a:t>
            </a:r>
            <a:r>
              <a:rPr kumimoji="1" lang="en-US" altLang="ja-JP" dirty="0"/>
              <a:t>?</a:t>
            </a:r>
          </a:p>
          <a:p>
            <a:pPr lvl="1"/>
            <a:r>
              <a:rPr kumimoji="1" lang="ja-JP" altLang="en-US" dirty="0"/>
              <a:t>式と場面との対応づけが、以下のようになります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71</a:t>
            </a:fld>
            <a:endParaRPr kumimoji="1" lang="ja-JP" altLang="en-US"/>
          </a:p>
        </p:txBody>
      </p:sp>
      <p:grpSp>
        <p:nvGrpSpPr>
          <p:cNvPr id="6" name="グループ化 5"/>
          <p:cNvGrpSpPr/>
          <p:nvPr/>
        </p:nvGrpSpPr>
        <p:grpSpPr>
          <a:xfrm>
            <a:off x="810487" y="4213934"/>
            <a:ext cx="2753592" cy="2087718"/>
            <a:chOff x="810487" y="4213934"/>
            <a:chExt cx="2753592" cy="2087718"/>
          </a:xfrm>
        </p:grpSpPr>
        <p:sp>
          <p:nvSpPr>
            <p:cNvPr id="5" name="正方形/長方形 4"/>
            <p:cNvSpPr/>
            <p:nvPr/>
          </p:nvSpPr>
          <p:spPr>
            <a:xfrm>
              <a:off x="810487" y="4213934"/>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2</a:t>
              </a:r>
              <a:r>
                <a:rPr kumimoji="1" lang="ja-JP" altLang="en-US" sz="2400" dirty="0">
                  <a:solidFill>
                    <a:schemeClr val="tx1"/>
                  </a:solidFill>
                </a:rPr>
                <a:t>個ずつ</a:t>
              </a:r>
              <a:r>
                <a:rPr kumimoji="1" lang="en-US" altLang="ja-JP" sz="2400" dirty="0">
                  <a:solidFill>
                    <a:schemeClr val="tx1"/>
                  </a:solidFill>
                </a:rPr>
                <a:t>3</a:t>
              </a:r>
              <a:r>
                <a:rPr kumimoji="1" lang="ja-JP" altLang="en-US" sz="2400" dirty="0">
                  <a:solidFill>
                    <a:schemeClr val="tx1"/>
                  </a:solidFill>
                </a:rPr>
                <a:t>枚の皿に</a:t>
              </a:r>
            </a:p>
          </p:txBody>
        </p:sp>
        <p:sp>
          <p:nvSpPr>
            <p:cNvPr id="7" name="正方形/長方形 6"/>
            <p:cNvSpPr/>
            <p:nvPr/>
          </p:nvSpPr>
          <p:spPr>
            <a:xfrm>
              <a:off x="810487" y="4752590"/>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3</a:t>
              </a:r>
              <a:r>
                <a:rPr kumimoji="1" lang="ja-JP" altLang="en-US" sz="2400" dirty="0">
                  <a:solidFill>
                    <a:schemeClr val="tx1"/>
                  </a:solidFill>
                </a:rPr>
                <a:t>枚の皿に</a:t>
              </a:r>
              <a:r>
                <a:rPr kumimoji="1" lang="en-US" altLang="ja-JP" sz="2400" dirty="0">
                  <a:solidFill>
                    <a:schemeClr val="tx1"/>
                  </a:solidFill>
                </a:rPr>
                <a:t>2</a:t>
              </a:r>
              <a:r>
                <a:rPr kumimoji="1" lang="ja-JP" altLang="en-US" sz="2400" dirty="0">
                  <a:solidFill>
                    <a:schemeClr val="tx1"/>
                  </a:solidFill>
                </a:rPr>
                <a:t>個ずつ</a:t>
              </a:r>
            </a:p>
          </p:txBody>
        </p:sp>
        <p:sp>
          <p:nvSpPr>
            <p:cNvPr id="9" name="正方形/長方形 8"/>
            <p:cNvSpPr/>
            <p:nvPr/>
          </p:nvSpPr>
          <p:spPr>
            <a:xfrm>
              <a:off x="810487" y="5298521"/>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3</a:t>
              </a:r>
              <a:r>
                <a:rPr kumimoji="1" lang="ja-JP" altLang="en-US" sz="2400" dirty="0">
                  <a:solidFill>
                    <a:schemeClr val="tx1"/>
                  </a:solidFill>
                </a:rPr>
                <a:t>個ずつ</a:t>
              </a:r>
              <a:r>
                <a:rPr lang="en-US" altLang="ja-JP" sz="2400" dirty="0">
                  <a:solidFill>
                    <a:schemeClr val="tx1"/>
                  </a:solidFill>
                </a:rPr>
                <a:t>2</a:t>
              </a:r>
              <a:r>
                <a:rPr kumimoji="1" lang="ja-JP" altLang="en-US" sz="2400" dirty="0">
                  <a:solidFill>
                    <a:schemeClr val="tx1"/>
                  </a:solidFill>
                </a:rPr>
                <a:t>枚の皿に</a:t>
              </a:r>
            </a:p>
          </p:txBody>
        </p:sp>
        <p:sp>
          <p:nvSpPr>
            <p:cNvPr id="10" name="正方形/長方形 9"/>
            <p:cNvSpPr/>
            <p:nvPr/>
          </p:nvSpPr>
          <p:spPr>
            <a:xfrm>
              <a:off x="810487" y="5844452"/>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2</a:t>
              </a:r>
              <a:r>
                <a:rPr kumimoji="1" lang="ja-JP" altLang="en-US" sz="2400" dirty="0">
                  <a:solidFill>
                    <a:schemeClr val="tx1"/>
                  </a:solidFill>
                </a:rPr>
                <a:t>枚の皿に</a:t>
              </a:r>
              <a:r>
                <a:rPr kumimoji="1" lang="en-US" altLang="ja-JP" sz="2400" dirty="0">
                  <a:solidFill>
                    <a:schemeClr val="tx1"/>
                  </a:solidFill>
                </a:rPr>
                <a:t>3</a:t>
              </a:r>
              <a:r>
                <a:rPr kumimoji="1" lang="ja-JP" altLang="en-US" sz="2400" dirty="0">
                  <a:solidFill>
                    <a:schemeClr val="tx1"/>
                  </a:solidFill>
                </a:rPr>
                <a:t>個ずつ</a:t>
              </a:r>
            </a:p>
          </p:txBody>
        </p:sp>
      </p:grpSp>
      <p:grpSp>
        <p:nvGrpSpPr>
          <p:cNvPr id="27" name="グループ化 26"/>
          <p:cNvGrpSpPr/>
          <p:nvPr/>
        </p:nvGrpSpPr>
        <p:grpSpPr>
          <a:xfrm>
            <a:off x="6655372" y="3675278"/>
            <a:ext cx="1423555" cy="2619099"/>
            <a:chOff x="6686545" y="3675278"/>
            <a:chExt cx="1423555" cy="2619099"/>
          </a:xfrm>
        </p:grpSpPr>
        <p:sp>
          <p:nvSpPr>
            <p:cNvPr id="13" name="正方形/長方形 12"/>
            <p:cNvSpPr/>
            <p:nvPr/>
          </p:nvSpPr>
          <p:spPr>
            <a:xfrm>
              <a:off x="6686545" y="3675278"/>
              <a:ext cx="1423555" cy="457200"/>
            </a:xfrm>
            <a:prstGeom prst="rect">
              <a:avLst/>
            </a:prstGeom>
            <a:solidFill>
              <a:schemeClr val="accent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ティファニー</a:t>
              </a:r>
            </a:p>
          </p:txBody>
        </p:sp>
        <p:sp>
          <p:nvSpPr>
            <p:cNvPr id="14" name="正方形/長方形 13"/>
            <p:cNvSpPr/>
            <p:nvPr/>
          </p:nvSpPr>
          <p:spPr>
            <a:xfrm>
              <a:off x="6686545" y="4213934"/>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sp>
          <p:nvSpPr>
            <p:cNvPr id="15" name="正方形/長方形 14"/>
            <p:cNvSpPr/>
            <p:nvPr/>
          </p:nvSpPr>
          <p:spPr>
            <a:xfrm>
              <a:off x="6686545" y="4752590"/>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sp>
          <p:nvSpPr>
            <p:cNvPr id="16" name="正方形/長方形 15"/>
            <p:cNvSpPr/>
            <p:nvPr/>
          </p:nvSpPr>
          <p:spPr>
            <a:xfrm>
              <a:off x="6686545" y="5291246"/>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sp>
          <p:nvSpPr>
            <p:cNvPr id="17" name="正方形/長方形 16"/>
            <p:cNvSpPr/>
            <p:nvPr/>
          </p:nvSpPr>
          <p:spPr>
            <a:xfrm>
              <a:off x="6686545" y="5837177"/>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grpSp>
      <p:grpSp>
        <p:nvGrpSpPr>
          <p:cNvPr id="26" name="グループ化 25"/>
          <p:cNvGrpSpPr/>
          <p:nvPr/>
        </p:nvGrpSpPr>
        <p:grpSpPr>
          <a:xfrm>
            <a:off x="5150422" y="3675278"/>
            <a:ext cx="1423555" cy="2619099"/>
            <a:chOff x="5171204" y="3675278"/>
            <a:chExt cx="1423555" cy="2619099"/>
          </a:xfrm>
        </p:grpSpPr>
        <p:sp>
          <p:nvSpPr>
            <p:cNvPr id="12" name="正方形/長方形 11"/>
            <p:cNvSpPr/>
            <p:nvPr/>
          </p:nvSpPr>
          <p:spPr>
            <a:xfrm>
              <a:off x="5171204" y="3675278"/>
              <a:ext cx="1423555" cy="457200"/>
            </a:xfrm>
            <a:prstGeom prst="rect">
              <a:avLst/>
            </a:prstGeom>
            <a:solidFill>
              <a:schemeClr val="accent4">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欧米など</a:t>
              </a:r>
            </a:p>
          </p:txBody>
        </p:sp>
        <p:sp>
          <p:nvSpPr>
            <p:cNvPr id="18" name="正方形/長方形 17"/>
            <p:cNvSpPr/>
            <p:nvPr/>
          </p:nvSpPr>
          <p:spPr>
            <a:xfrm>
              <a:off x="5171204" y="4213934"/>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3×2</a:t>
              </a:r>
              <a:endParaRPr kumimoji="1" lang="ja-JP" altLang="en-US" sz="2800" dirty="0">
                <a:solidFill>
                  <a:schemeClr val="tx1"/>
                </a:solidFill>
              </a:endParaRPr>
            </a:p>
          </p:txBody>
        </p:sp>
        <p:sp>
          <p:nvSpPr>
            <p:cNvPr id="19" name="正方形/長方形 18"/>
            <p:cNvSpPr/>
            <p:nvPr/>
          </p:nvSpPr>
          <p:spPr>
            <a:xfrm>
              <a:off x="5171204" y="4752590"/>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3</a:t>
              </a:r>
              <a:r>
                <a:rPr kumimoji="1" lang="en-US" altLang="ja-JP" sz="2800" dirty="0">
                  <a:solidFill>
                    <a:schemeClr val="tx1"/>
                  </a:solidFill>
                </a:rPr>
                <a:t>×2</a:t>
              </a:r>
              <a:endParaRPr kumimoji="1" lang="ja-JP" altLang="en-US" sz="2800" dirty="0">
                <a:solidFill>
                  <a:schemeClr val="tx1"/>
                </a:solidFill>
              </a:endParaRPr>
            </a:p>
          </p:txBody>
        </p:sp>
        <p:sp>
          <p:nvSpPr>
            <p:cNvPr id="20" name="正方形/長方形 19"/>
            <p:cNvSpPr/>
            <p:nvPr/>
          </p:nvSpPr>
          <p:spPr>
            <a:xfrm>
              <a:off x="5171204" y="5291246"/>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2×3</a:t>
              </a:r>
              <a:endParaRPr kumimoji="1" lang="ja-JP" altLang="en-US" sz="2800" dirty="0">
                <a:solidFill>
                  <a:schemeClr val="tx1"/>
                </a:solidFill>
              </a:endParaRPr>
            </a:p>
          </p:txBody>
        </p:sp>
        <p:sp>
          <p:nvSpPr>
            <p:cNvPr id="21" name="正方形/長方形 20"/>
            <p:cNvSpPr/>
            <p:nvPr/>
          </p:nvSpPr>
          <p:spPr>
            <a:xfrm>
              <a:off x="5171204" y="5837177"/>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2</a:t>
              </a:r>
              <a:r>
                <a:rPr kumimoji="1" lang="en-US" altLang="ja-JP" sz="2800" dirty="0">
                  <a:solidFill>
                    <a:schemeClr val="tx1"/>
                  </a:solidFill>
                </a:rPr>
                <a:t>×3</a:t>
              </a:r>
              <a:endParaRPr kumimoji="1" lang="ja-JP" altLang="en-US" sz="2800" dirty="0">
                <a:solidFill>
                  <a:schemeClr val="tx1"/>
                </a:solidFill>
              </a:endParaRPr>
            </a:p>
          </p:txBody>
        </p:sp>
      </p:grpSp>
      <p:grpSp>
        <p:nvGrpSpPr>
          <p:cNvPr id="8" name="グループ化 7"/>
          <p:cNvGrpSpPr/>
          <p:nvPr/>
        </p:nvGrpSpPr>
        <p:grpSpPr>
          <a:xfrm>
            <a:off x="3645473" y="3675278"/>
            <a:ext cx="1423555" cy="2619099"/>
            <a:chOff x="3655864" y="3675278"/>
            <a:chExt cx="1423555" cy="2619099"/>
          </a:xfrm>
        </p:grpSpPr>
        <p:sp>
          <p:nvSpPr>
            <p:cNvPr id="11" name="正方形/長方形 10"/>
            <p:cNvSpPr/>
            <p:nvPr/>
          </p:nvSpPr>
          <p:spPr>
            <a:xfrm>
              <a:off x="3655864" y="3675278"/>
              <a:ext cx="1423555" cy="457200"/>
            </a:xfrm>
            <a:prstGeom prst="rect">
              <a:avLst/>
            </a:prstGeom>
            <a:solidFill>
              <a:schemeClr val="accent6">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日韓台など</a:t>
              </a:r>
            </a:p>
          </p:txBody>
        </p:sp>
        <p:sp>
          <p:nvSpPr>
            <p:cNvPr id="22" name="正方形/長方形 21"/>
            <p:cNvSpPr/>
            <p:nvPr/>
          </p:nvSpPr>
          <p:spPr>
            <a:xfrm>
              <a:off x="3655864" y="4213934"/>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2×3</a:t>
              </a:r>
              <a:endParaRPr kumimoji="1" lang="ja-JP" altLang="en-US" sz="2800" dirty="0">
                <a:solidFill>
                  <a:schemeClr val="tx1"/>
                </a:solidFill>
              </a:endParaRPr>
            </a:p>
          </p:txBody>
        </p:sp>
        <p:sp>
          <p:nvSpPr>
            <p:cNvPr id="23" name="正方形/長方形 22"/>
            <p:cNvSpPr/>
            <p:nvPr/>
          </p:nvSpPr>
          <p:spPr>
            <a:xfrm>
              <a:off x="3655864" y="4752590"/>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2</a:t>
              </a:r>
              <a:r>
                <a:rPr kumimoji="1" lang="en-US" altLang="ja-JP" sz="2800" dirty="0">
                  <a:solidFill>
                    <a:schemeClr val="tx1"/>
                  </a:solidFill>
                </a:rPr>
                <a:t>×3</a:t>
              </a:r>
              <a:endParaRPr kumimoji="1" lang="ja-JP" altLang="en-US" sz="2800" dirty="0">
                <a:solidFill>
                  <a:schemeClr val="tx1"/>
                </a:solidFill>
              </a:endParaRPr>
            </a:p>
          </p:txBody>
        </p:sp>
        <p:sp>
          <p:nvSpPr>
            <p:cNvPr id="24" name="正方形/長方形 23"/>
            <p:cNvSpPr/>
            <p:nvPr/>
          </p:nvSpPr>
          <p:spPr>
            <a:xfrm>
              <a:off x="3655864" y="5291246"/>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3×2</a:t>
              </a:r>
              <a:endParaRPr kumimoji="1" lang="ja-JP" altLang="en-US" sz="2800" dirty="0">
                <a:solidFill>
                  <a:schemeClr val="tx1"/>
                </a:solidFill>
              </a:endParaRPr>
            </a:p>
          </p:txBody>
        </p:sp>
        <p:sp>
          <p:nvSpPr>
            <p:cNvPr id="25" name="正方形/長方形 24"/>
            <p:cNvSpPr/>
            <p:nvPr/>
          </p:nvSpPr>
          <p:spPr>
            <a:xfrm>
              <a:off x="3655864" y="5837177"/>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3</a:t>
              </a:r>
              <a:r>
                <a:rPr kumimoji="1" lang="en-US" altLang="ja-JP" sz="2800" dirty="0">
                  <a:solidFill>
                    <a:schemeClr val="tx1"/>
                  </a:solidFill>
                </a:rPr>
                <a:t>×2</a:t>
              </a:r>
              <a:endParaRPr kumimoji="1" lang="ja-JP" altLang="en-US" sz="2800" dirty="0">
                <a:solidFill>
                  <a:schemeClr val="tx1"/>
                </a:solidFill>
              </a:endParaRPr>
            </a:p>
          </p:txBody>
        </p:sp>
      </p:grpSp>
    </p:spTree>
    <p:extLst>
      <p:ext uri="{BB962C8B-B14F-4D97-AF65-F5344CB8AC3E}">
        <p14:creationId xmlns:p14="http://schemas.microsoft.com/office/powerpoint/2010/main" val="2296091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出典はあなたの都合で選んだ</a:t>
            </a:r>
            <a:r>
              <a:rPr kumimoji="1" lang="en-US" altLang="ja-JP" dirty="0"/>
              <a:t>?</a:t>
            </a:r>
          </a:p>
          <a:p>
            <a:pPr lvl="1"/>
            <a:r>
              <a:rPr kumimoji="1" lang="ja-JP" altLang="en-US" dirty="0"/>
              <a:t>まあそうなのですが，根拠を示すとともに，関心のある人がアクセスしやすい情報源を積極的に採用しました</a:t>
            </a:r>
            <a:endParaRPr lang="en-US" altLang="ja-JP" dirty="0"/>
          </a:p>
          <a:p>
            <a:pPr lvl="1"/>
            <a:r>
              <a:rPr kumimoji="1" lang="en-US" altLang="ja-JP" dirty="0"/>
              <a:t>Google</a:t>
            </a:r>
            <a:r>
              <a:rPr kumimoji="1" lang="ja-JP" altLang="en-US" dirty="0"/>
              <a:t>ブックス，国立国会図書館デジタルコレクション，</a:t>
            </a:r>
            <a:r>
              <a:rPr lang="en-US" altLang="ja-JP" dirty="0" err="1"/>
              <a:t>HathiTrust</a:t>
            </a:r>
            <a:r>
              <a:rPr lang="ja-JP" altLang="en-US" dirty="0" err="1"/>
              <a:t>，</a:t>
            </a:r>
            <a:r>
              <a:rPr lang="en-US" altLang="ja-JP" dirty="0"/>
              <a:t>Internet Archive</a:t>
            </a:r>
            <a:r>
              <a:rPr lang="ja-JP" altLang="en-US" dirty="0"/>
              <a:t>などで</a:t>
            </a:r>
            <a:r>
              <a:rPr kumimoji="1" lang="ja-JP" altLang="en-US" dirty="0"/>
              <a:t>読める文章が「かけ算の順序」に示唆を与えてくれるのには，感慨深いものがあります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72</a:t>
            </a:fld>
            <a:endParaRPr kumimoji="1" lang="ja-JP" altLang="en-US"/>
          </a:p>
        </p:txBody>
      </p:sp>
    </p:spTree>
    <p:extLst>
      <p:ext uri="{BB962C8B-B14F-4D97-AF65-F5344CB8AC3E}">
        <p14:creationId xmlns:p14="http://schemas.microsoft.com/office/powerpoint/2010/main" val="3684679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これからの算数はどうなるの</a:t>
            </a:r>
            <a:r>
              <a:rPr kumimoji="1" lang="en-US" altLang="ja-JP" dirty="0"/>
              <a:t>?</a:t>
            </a:r>
          </a:p>
          <a:p>
            <a:pPr lvl="1"/>
            <a:r>
              <a:rPr kumimoji="1" lang="ja-JP" altLang="en-US" dirty="0"/>
              <a:t>みかんの問題を含む</a:t>
            </a:r>
            <a:r>
              <a:rPr lang="ja-JP" altLang="en-US" dirty="0"/>
              <a:t>啓林館教科書</a:t>
            </a:r>
            <a:r>
              <a:rPr kumimoji="1" lang="ja-JP" altLang="en-US" dirty="0"/>
              <a:t>は，平成</a:t>
            </a:r>
            <a:r>
              <a:rPr kumimoji="1" lang="en-US" altLang="ja-JP" dirty="0"/>
              <a:t>30</a:t>
            </a:r>
            <a:r>
              <a:rPr kumimoji="1" lang="ja-JP" altLang="en-US" dirty="0"/>
              <a:t>年度</a:t>
            </a:r>
            <a:r>
              <a:rPr kumimoji="1" lang="en-US" altLang="ja-JP" dirty="0"/>
              <a:t/>
            </a:r>
            <a:br>
              <a:rPr kumimoji="1" lang="en-US" altLang="ja-JP" dirty="0"/>
            </a:br>
            <a:r>
              <a:rPr kumimoji="1" lang="ja-JP" altLang="en-US" dirty="0" err="1"/>
              <a:t>まで</a:t>
            </a:r>
            <a:r>
              <a:rPr kumimoji="1" lang="ja-JP" altLang="en-US" dirty="0"/>
              <a:t>使われますし，同じタイプのかけ算の文章題は</a:t>
            </a:r>
            <a:r>
              <a:rPr kumimoji="1" lang="en-US" altLang="ja-JP" dirty="0"/>
              <a:t/>
            </a:r>
            <a:br>
              <a:rPr kumimoji="1" lang="en-US" altLang="ja-JP" dirty="0"/>
            </a:br>
            <a:r>
              <a:rPr kumimoji="1" lang="en-US" altLang="ja-JP" dirty="0"/>
              <a:t>6</a:t>
            </a:r>
            <a:r>
              <a:rPr kumimoji="1" lang="ja-JP" altLang="en-US" dirty="0"/>
              <a:t>社すべてに出現していますので，批判するなら</a:t>
            </a:r>
            <a:r>
              <a:rPr kumimoji="1" lang="en-US" altLang="ja-JP" dirty="0"/>
              <a:t/>
            </a:r>
            <a:br>
              <a:rPr kumimoji="1" lang="en-US" altLang="ja-JP" dirty="0"/>
            </a:br>
            <a:r>
              <a:rPr kumimoji="1" lang="ja-JP" altLang="en-US" dirty="0"/>
              <a:t>その整理から始めるのはいかがでしょうか</a:t>
            </a:r>
            <a:endParaRPr kumimoji="1" lang="en-US" altLang="ja-JP" dirty="0"/>
          </a:p>
          <a:p>
            <a:pPr lvl="1"/>
            <a:r>
              <a:rPr kumimoji="1" lang="ja-JP" altLang="en-US" dirty="0"/>
              <a:t>学習指導要領の改訂に関しては，解説に載っている「ひもを</a:t>
            </a:r>
            <a:r>
              <a:rPr kumimoji="1" lang="en-US" altLang="ja-JP" dirty="0"/>
              <a:t>4</a:t>
            </a:r>
            <a:r>
              <a:rPr kumimoji="1" lang="ja-JP" altLang="en-US" dirty="0"/>
              <a:t>等分した一つ分を測ったら</a:t>
            </a:r>
            <a:r>
              <a:rPr kumimoji="1" lang="en-US" altLang="ja-JP" dirty="0"/>
              <a:t>9cm</a:t>
            </a:r>
            <a:r>
              <a:rPr kumimoji="1" lang="ja-JP" altLang="en-US" dirty="0"/>
              <a:t>あった。はじめの</a:t>
            </a:r>
            <a:r>
              <a:rPr kumimoji="1" lang="ja-JP" altLang="en-US" dirty="0" err="1"/>
              <a:t>ひ</a:t>
            </a:r>
            <a:r>
              <a:rPr kumimoji="1" lang="ja-JP" altLang="en-US" dirty="0"/>
              <a:t>もの長さは何</a:t>
            </a:r>
            <a:r>
              <a:rPr kumimoji="1" lang="en-US" altLang="ja-JP" dirty="0"/>
              <a:t>cm</a:t>
            </a:r>
            <a:r>
              <a:rPr kumimoji="1" lang="ja-JP" altLang="en-US" dirty="0"/>
              <a:t>か」は今後どうなるかが気になっています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73</a:t>
            </a:fld>
            <a:endParaRPr kumimoji="1" lang="ja-JP" altLang="en-US"/>
          </a:p>
        </p:txBody>
      </p:sp>
      <p:sp>
        <p:nvSpPr>
          <p:cNvPr id="5" name="テキスト ボックス 4"/>
          <p:cNvSpPr txBox="1"/>
          <p:nvPr/>
        </p:nvSpPr>
        <p:spPr>
          <a:xfrm>
            <a:off x="626579" y="6284945"/>
            <a:ext cx="7032694"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http://d.hatena.ne.jp/takehikom/20140131/1391118525</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9639830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以前のスライドとの違いは</a:t>
            </a:r>
            <a:r>
              <a:rPr kumimoji="1" lang="en-US" altLang="ja-JP" dirty="0"/>
              <a:t>?</a:t>
            </a:r>
          </a:p>
          <a:p>
            <a:pPr lvl="1"/>
            <a:r>
              <a:rPr kumimoji="1" lang="ja-JP" altLang="en-US" dirty="0"/>
              <a:t>趣旨の変更は，ありません</a:t>
            </a:r>
            <a:endParaRPr kumimoji="1" lang="en-US" altLang="ja-JP" dirty="0"/>
          </a:p>
          <a:p>
            <a:pPr lvl="1"/>
            <a:r>
              <a:rPr lang="en-US" altLang="ja-JP" dirty="0"/>
              <a:t>URL</a:t>
            </a:r>
            <a:r>
              <a:rPr lang="ja-JP" altLang="en-US" dirty="0"/>
              <a:t>更新（近デジから国デジへ），</a:t>
            </a:r>
            <a:r>
              <a:rPr lang="en-US" altLang="ja-JP" dirty="0"/>
              <a:t>Q&amp;A</a:t>
            </a:r>
            <a:r>
              <a:rPr lang="ja-JP" altLang="en-US" dirty="0"/>
              <a:t>追加，不要な記述の除去などを行っています</a:t>
            </a:r>
            <a:endParaRPr lang="en-US" altLang="ja-JP" dirty="0"/>
          </a:p>
          <a:p>
            <a:pPr lvl="1"/>
            <a:r>
              <a:rPr kumimoji="1" lang="ja-JP" altLang="en-US" dirty="0"/>
              <a:t>「関連記事」の</a:t>
            </a:r>
            <a:r>
              <a:rPr kumimoji="1" lang="en-US" altLang="ja-JP" dirty="0"/>
              <a:t>2</a:t>
            </a:r>
            <a:r>
              <a:rPr kumimoji="1" lang="ja-JP" altLang="en-US" dirty="0"/>
              <a:t>枚目には，茂木健一郎氏の記事などを通じて，</a:t>
            </a:r>
            <a:r>
              <a:rPr kumimoji="1" lang="en-US" altLang="ja-JP" dirty="0"/>
              <a:t>2016</a:t>
            </a:r>
            <a:r>
              <a:rPr kumimoji="1" lang="ja-JP" altLang="en-US" dirty="0"/>
              <a:t>年</a:t>
            </a:r>
            <a:r>
              <a:rPr kumimoji="1" lang="en-US" altLang="ja-JP" dirty="0"/>
              <a:t>11</a:t>
            </a:r>
            <a:r>
              <a:rPr kumimoji="1" lang="ja-JP" altLang="en-US" dirty="0"/>
              <a:t>月に多くのアクセスがあった記事を集めています</a:t>
            </a:r>
            <a:endParaRPr kumimoji="1" lang="en-US" altLang="ja-JP" dirty="0"/>
          </a:p>
          <a:p>
            <a:pPr lvl="1"/>
            <a:r>
              <a:rPr kumimoji="1" lang="ja-JP" altLang="en-US" dirty="0" smtClean="0"/>
              <a:t>第</a:t>
            </a:r>
            <a:r>
              <a:rPr kumimoji="1" lang="en-US" altLang="ja-JP" dirty="0" smtClean="0"/>
              <a:t>3</a:t>
            </a:r>
            <a:r>
              <a:rPr kumimoji="1" lang="ja-JP" altLang="en-US" dirty="0" smtClean="0"/>
              <a:t>版では，</a:t>
            </a:r>
            <a:r>
              <a:rPr kumimoji="1" lang="en-US" altLang="ja-JP" dirty="0" smtClean="0"/>
              <a:t>Q&amp;A</a:t>
            </a:r>
            <a:r>
              <a:rPr kumimoji="1" lang="ja-JP" altLang="en-US" dirty="0" smtClean="0"/>
              <a:t>のいくつかを修正しました</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74</a:t>
            </a:fld>
            <a:endParaRPr kumimoji="1" lang="ja-JP" altLang="en-US"/>
          </a:p>
        </p:txBody>
      </p:sp>
      <p:sp>
        <p:nvSpPr>
          <p:cNvPr id="6" name="テキスト ボックス 5"/>
          <p:cNvSpPr txBox="1"/>
          <p:nvPr/>
        </p:nvSpPr>
        <p:spPr>
          <a:xfrm>
            <a:off x="626579" y="5961239"/>
            <a:ext cx="7077579" cy="769441"/>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http://www.slideshare.net/takehikom/ss-45239765</a:t>
            </a:r>
          </a:p>
          <a:p>
            <a:r>
              <a:rPr lang="en-US" altLang="ja-JP" sz="2200" dirty="0">
                <a:latin typeface="Arial Unicode MS" panose="020B0604020202020204" pitchFamily="50" charset="-128"/>
                <a:ea typeface="ＭＳ ゴシック" panose="020B0609070205080204" pitchFamily="49" charset="-128"/>
              </a:rPr>
              <a:t>http://lineblog.me/mogikenichiro/archives/8305779.html</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049301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[Schwartz 1988] Schwartz, J. L.: “Intensive quantity and referent transforming arithmetic operations”, Number concepts and operations in the middle grades, ISBN:0873532651, pp.41-52 (1988).</a:t>
            </a:r>
          </a:p>
          <a:p>
            <a:r>
              <a:rPr lang="en-US" altLang="ja-JP" sz="2400" dirty="0"/>
              <a:t>[Greer 1992] Greer, B.: “Multiplication and Division as Models of Situations”, Handbook of Research on Mathematics Teaching and Learning, ISBN:1593115989, pp.276-295 (1992).</a:t>
            </a:r>
          </a:p>
          <a:p>
            <a:r>
              <a:rPr lang="en-US" altLang="ja-JP" sz="2400" dirty="0"/>
              <a:t>[</a:t>
            </a:r>
            <a:r>
              <a:rPr lang="ja-JP" altLang="en-US" sz="2400" dirty="0"/>
              <a:t>金田</a:t>
            </a:r>
            <a:r>
              <a:rPr lang="en-US" altLang="ja-JP" sz="2400" dirty="0"/>
              <a:t>2008] </a:t>
            </a:r>
            <a:r>
              <a:rPr lang="ja-JP" altLang="en-US" sz="2400" dirty="0"/>
              <a:t>金田茂裕</a:t>
            </a:r>
            <a:r>
              <a:rPr lang="en-US" altLang="ja-JP" sz="2400" dirty="0"/>
              <a:t>: </a:t>
            </a:r>
            <a:r>
              <a:rPr lang="ja-JP" altLang="en-US" sz="2400" dirty="0"/>
              <a:t>小学</a:t>
            </a:r>
            <a:r>
              <a:rPr lang="en-US" altLang="ja-JP" sz="2400" dirty="0"/>
              <a:t>2</a:t>
            </a:r>
            <a:r>
              <a:rPr lang="ja-JP" altLang="en-US" sz="2400" dirty="0"/>
              <a:t>年生の乗法場面に関する理解</a:t>
            </a:r>
            <a:r>
              <a:rPr lang="en-US" altLang="ja-JP" sz="2400" dirty="0"/>
              <a:t>, </a:t>
            </a:r>
            <a:r>
              <a:rPr lang="ja-JP" altLang="en-US" sz="2400" dirty="0"/>
              <a:t>東洋大学文学部紀要 教育学科編</a:t>
            </a:r>
            <a:r>
              <a:rPr lang="en-US" altLang="ja-JP" sz="2400" dirty="0"/>
              <a:t>, No.34, pp.39-47 (2008). http://</a:t>
            </a:r>
            <a:r>
              <a:rPr lang="en-US" altLang="ja-JP" sz="2400" dirty="0" smtClean="0"/>
              <a:t>ci.nii.ac.jp/naid/40016569351</a:t>
            </a:r>
          </a:p>
          <a:p>
            <a:r>
              <a:rPr lang="en-US" altLang="ja-JP" sz="2400" dirty="0"/>
              <a:t>[</a:t>
            </a:r>
            <a:r>
              <a:rPr lang="ja-JP" altLang="en-US" sz="2400" dirty="0"/>
              <a:t>坪田</a:t>
            </a:r>
            <a:r>
              <a:rPr lang="en-US" altLang="ja-JP" sz="2400" dirty="0"/>
              <a:t>2010] </a:t>
            </a:r>
            <a:r>
              <a:rPr lang="ja-JP" altLang="en-US" sz="2400" dirty="0"/>
              <a:t>坪田耕三</a:t>
            </a:r>
            <a:r>
              <a:rPr lang="en-US" altLang="ja-JP" sz="2400" dirty="0" smtClean="0"/>
              <a:t>: </a:t>
            </a:r>
            <a:r>
              <a:rPr lang="ja-JP" altLang="en-US" sz="2400" dirty="0" smtClean="0"/>
              <a:t>坪田</a:t>
            </a:r>
            <a:r>
              <a:rPr lang="ja-JP" altLang="en-US" sz="2400" dirty="0"/>
              <a:t>耕三の算数授業のつくり方</a:t>
            </a:r>
            <a:r>
              <a:rPr lang="en-US" altLang="ja-JP" sz="2400" dirty="0"/>
              <a:t>,</a:t>
            </a:r>
            <a:r>
              <a:rPr lang="zh-TW" altLang="en-US" sz="2400" dirty="0"/>
              <a:t>東洋館出版社</a:t>
            </a:r>
            <a:r>
              <a:rPr lang="en-US" altLang="zh-TW" sz="2400" dirty="0"/>
              <a:t>, ISBN:9784491025407</a:t>
            </a:r>
            <a:r>
              <a:rPr lang="zh-TW" altLang="en-US" sz="2400" dirty="0"/>
              <a:t> </a:t>
            </a:r>
            <a:r>
              <a:rPr lang="en-US" altLang="zh-TW" sz="2400" dirty="0"/>
              <a:t>(2010</a:t>
            </a:r>
            <a:r>
              <a:rPr lang="en-US" altLang="zh-TW"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18901-93F3-40F7-ADD7-2FC42DA6F132}" type="slidenum">
              <a:rPr kumimoji="1" lang="ja-JP" altLang="en-US" sz="1800" b="0" i="0" u="none" strike="noStrike" kern="1200" cap="none" spc="0" normalizeH="0" baseline="0" noProof="0" smtClean="0">
                <a:ln>
                  <a:noFill/>
                </a:ln>
                <a:solidFill>
                  <a:prstClr val="black"/>
                </a:solidFill>
                <a:effectLst/>
                <a:uLnTx/>
                <a:uFillTx/>
                <a:latin typeface="Arial Unicode MS" panose="020B0604020202020204" pitchFamily="50" charset="-128"/>
                <a:ea typeface="ＭＳ ゴシック" panose="020B0609070205080204" pitchFamily="49"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1" lang="ja-JP" altLang="en-US" sz="1800" b="0" i="0" u="none" strike="noStrike" kern="1200" cap="none" spc="0" normalizeH="0" baseline="0" noProof="0">
              <a:ln>
                <a:noFill/>
              </a:ln>
              <a:solidFill>
                <a:prstClr val="black"/>
              </a:solidFill>
              <a:effectLst/>
              <a:uLnTx/>
              <a:uFillTx/>
              <a:latin typeface="Arial Unicode MS" panose="020B0604020202020204" pitchFamily="50" charset="-128"/>
              <a:ea typeface="ＭＳ ゴシック" panose="020B0609070205080204" pitchFamily="49" charset="-128"/>
              <a:cs typeface="+mn-cs"/>
            </a:endParaRPr>
          </a:p>
        </p:txBody>
      </p:sp>
      <p:sp>
        <p:nvSpPr>
          <p:cNvPr id="6" name="テキスト ボックス 5"/>
          <p:cNvSpPr txBox="1"/>
          <p:nvPr/>
        </p:nvSpPr>
        <p:spPr>
          <a:xfrm>
            <a:off x="2839843" y="902454"/>
            <a:ext cx="1907895"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想定</a:t>
            </a:r>
            <a:r>
              <a:rPr lang="en-US" altLang="ja-JP" sz="2200" dirty="0">
                <a:latin typeface="Arial Unicode MS" panose="020B0604020202020204" pitchFamily="50" charset="-128"/>
                <a:ea typeface="ＭＳ ゴシック" panose="020B0609070205080204" pitchFamily="49" charset="-128"/>
              </a:rPr>
              <a:t>Q&amp;A〕</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0421652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smtClean="0"/>
              <a:t>[</a:t>
            </a:r>
            <a:r>
              <a:rPr lang="ja-JP" altLang="en-US" sz="2400" dirty="0"/>
              <a:t>蟹江</a:t>
            </a:r>
            <a:r>
              <a:rPr lang="en-US" altLang="ja-JP" sz="2400" dirty="0"/>
              <a:t>2009] </a:t>
            </a:r>
            <a:r>
              <a:rPr lang="ja-JP" altLang="en-US" sz="2400" dirty="0"/>
              <a:t>蟹江幸博</a:t>
            </a:r>
            <a:r>
              <a:rPr lang="en-US" altLang="ja-JP" sz="2400" dirty="0"/>
              <a:t>, </a:t>
            </a:r>
            <a:r>
              <a:rPr lang="ja-JP" altLang="en-US" sz="2400" dirty="0"/>
              <a:t>佐波学</a:t>
            </a:r>
            <a:r>
              <a:rPr lang="en-US" altLang="ja-JP" sz="2400" dirty="0"/>
              <a:t>: </a:t>
            </a:r>
            <a:r>
              <a:rPr lang="ja-JP" altLang="en-US" sz="2400" dirty="0"/>
              <a:t>数学と教育の協同</a:t>
            </a:r>
            <a:r>
              <a:rPr lang="en-US" altLang="ja-JP" sz="2400" dirty="0"/>
              <a:t>-</a:t>
            </a:r>
            <a:r>
              <a:rPr lang="ja-JP" altLang="en-US" sz="2400" dirty="0"/>
              <a:t>ハイマン・バスの挑戦</a:t>
            </a:r>
            <a:r>
              <a:rPr lang="en-US" altLang="ja-JP" sz="2400" dirty="0"/>
              <a:t>-, </a:t>
            </a:r>
            <a:r>
              <a:rPr lang="ja-JP" altLang="en-US" sz="2400" dirty="0"/>
              <a:t>京都大学数理解析研究所講究録</a:t>
            </a:r>
            <a:r>
              <a:rPr lang="en-US" altLang="ja-JP" sz="2400" dirty="0"/>
              <a:t>, Vol.1657, pp.23-73 (2009). http://hdl.handle.net/2433/140889</a:t>
            </a:r>
          </a:p>
          <a:p>
            <a:r>
              <a:rPr lang="en-US" altLang="ja-JP" sz="2400" dirty="0"/>
              <a:t>[</a:t>
            </a:r>
            <a:r>
              <a:rPr lang="ja-JP" altLang="en-US" sz="2400" dirty="0"/>
              <a:t>布川</a:t>
            </a:r>
            <a:r>
              <a:rPr lang="en-US" altLang="ja-JP" sz="2400" dirty="0"/>
              <a:t>2010] </a:t>
            </a:r>
            <a:r>
              <a:rPr lang="ja-JP" altLang="en-US" sz="2400" dirty="0"/>
              <a:t>布川和彦</a:t>
            </a:r>
            <a:r>
              <a:rPr lang="en-US" altLang="ja-JP" sz="2400" dirty="0"/>
              <a:t>: </a:t>
            </a:r>
            <a:r>
              <a:rPr lang="ja-JP" altLang="en-US" sz="2400" dirty="0"/>
              <a:t>かけ算の導入</a:t>
            </a:r>
            <a:r>
              <a:rPr lang="en-US" altLang="ja-JP" sz="2400" dirty="0"/>
              <a:t>-</a:t>
            </a:r>
            <a:r>
              <a:rPr lang="ja-JP" altLang="en-US" sz="2400" dirty="0"/>
              <a:t>数の多面的な見方、定義、英語との相違</a:t>
            </a:r>
            <a:r>
              <a:rPr lang="en-US" altLang="ja-JP" sz="2400" dirty="0"/>
              <a:t>-, </a:t>
            </a:r>
            <a:r>
              <a:rPr lang="ja-JP" altLang="en-US" sz="2400" dirty="0"/>
              <a:t>日本数学教育学会誌</a:t>
            </a:r>
            <a:r>
              <a:rPr lang="en-US" altLang="ja-JP" sz="2400" dirty="0"/>
              <a:t>, No.92, Vol.11, pp.50-51 (2010).</a:t>
            </a:r>
            <a:r>
              <a:rPr lang="ja-JP" altLang="en-US" sz="2400" dirty="0"/>
              <a:t>　</a:t>
            </a:r>
            <a:r>
              <a:rPr lang="en-US" altLang="ja-JP" sz="2400" dirty="0"/>
              <a:t>http://ci.nii.ac.jp/naid/110007994852</a:t>
            </a:r>
          </a:p>
          <a:p>
            <a:r>
              <a:rPr lang="en-US" altLang="ja-JP" sz="2400" dirty="0"/>
              <a:t>[</a:t>
            </a:r>
            <a:r>
              <a:rPr lang="ja-JP" altLang="en-US" sz="2400" dirty="0"/>
              <a:t>筑波</a:t>
            </a:r>
            <a:r>
              <a:rPr lang="en-US" altLang="ja-JP" sz="2400" dirty="0"/>
              <a:t>2003] </a:t>
            </a:r>
            <a:r>
              <a:rPr lang="ja-JP" altLang="en-US" sz="2400" dirty="0"/>
              <a:t>筑波大学附属小学校算数部</a:t>
            </a:r>
            <a:r>
              <a:rPr lang="en-US" altLang="ja-JP" sz="2400" dirty="0"/>
              <a:t>(</a:t>
            </a:r>
            <a:r>
              <a:rPr lang="ja-JP" altLang="en-US" sz="2400" dirty="0"/>
              <a:t>編</a:t>
            </a:r>
            <a:r>
              <a:rPr lang="en-US" altLang="ja-JP" sz="2400" dirty="0"/>
              <a:t>): </a:t>
            </a:r>
            <a:r>
              <a:rPr lang="ja-JP" altLang="en-US" sz="2400" dirty="0"/>
              <a:t>板書で見る全単元・全時間の授業のすべて 小学校算数</a:t>
            </a:r>
            <a:r>
              <a:rPr lang="en-US" altLang="ja-JP" sz="2400" dirty="0"/>
              <a:t>2</a:t>
            </a:r>
            <a:r>
              <a:rPr lang="ja-JP" altLang="en-US" sz="2400" dirty="0"/>
              <a:t>年</a:t>
            </a:r>
            <a:r>
              <a:rPr lang="en-US" altLang="ja-JP" sz="2400" dirty="0"/>
              <a:t>〈</a:t>
            </a:r>
            <a:r>
              <a:rPr lang="ja-JP" altLang="en-US" sz="2400" dirty="0"/>
              <a:t>下</a:t>
            </a:r>
            <a:r>
              <a:rPr lang="en-US" altLang="ja-JP" sz="2400" dirty="0"/>
              <a:t>〉, </a:t>
            </a:r>
            <a:r>
              <a:rPr lang="ja-JP" altLang="en-US" sz="2400" dirty="0"/>
              <a:t>東洋館出版社</a:t>
            </a:r>
            <a:r>
              <a:rPr lang="en-US" altLang="ja-JP" sz="2400" dirty="0"/>
              <a:t>, ISBN:9784491019376</a:t>
            </a:r>
            <a:r>
              <a:rPr lang="ja-JP" altLang="en-US" sz="2400" dirty="0"/>
              <a:t> </a:t>
            </a:r>
            <a:r>
              <a:rPr lang="en-US" altLang="ja-JP" sz="2400" dirty="0"/>
              <a:t>(2003).</a:t>
            </a:r>
          </a:p>
          <a:p>
            <a:endParaRPr lang="en-US" altLang="ja-JP" sz="24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18901-93F3-40F7-ADD7-2FC42DA6F132}" type="slidenum">
              <a:rPr kumimoji="1" lang="ja-JP" altLang="en-US" sz="1800" b="0" i="0" u="none" strike="noStrike" kern="1200" cap="none" spc="0" normalizeH="0" baseline="0" noProof="0" smtClean="0">
                <a:ln>
                  <a:noFill/>
                </a:ln>
                <a:solidFill>
                  <a:prstClr val="black"/>
                </a:solidFill>
                <a:effectLst/>
                <a:uLnTx/>
                <a:uFillTx/>
                <a:latin typeface="Arial Unicode MS" panose="020B0604020202020204" pitchFamily="50" charset="-128"/>
                <a:ea typeface="ＭＳ ゴシック" panose="020B0609070205080204" pitchFamily="49"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800" b="0" i="0" u="none" strike="noStrike" kern="1200" cap="none" spc="0" normalizeH="0" baseline="0" noProof="0">
              <a:ln>
                <a:noFill/>
              </a:ln>
              <a:solidFill>
                <a:prstClr val="black"/>
              </a:solidFill>
              <a:effectLst/>
              <a:uLnTx/>
              <a:uFillTx/>
              <a:latin typeface="Arial Unicode MS" panose="020B0604020202020204" pitchFamily="50" charset="-128"/>
              <a:ea typeface="ＭＳ ゴシック" panose="020B0609070205080204" pitchFamily="49" charset="-128"/>
              <a:cs typeface="+mn-cs"/>
            </a:endParaRPr>
          </a:p>
        </p:txBody>
      </p:sp>
      <p:sp>
        <p:nvSpPr>
          <p:cNvPr id="5" name="テキスト ボックス 4"/>
          <p:cNvSpPr txBox="1"/>
          <p:nvPr/>
        </p:nvSpPr>
        <p:spPr>
          <a:xfrm>
            <a:off x="8410700" y="6356351"/>
            <a:ext cx="338554"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E</a:t>
            </a:r>
            <a:endParaRPr kumimoji="1" lang="ja-JP" altLang="en-US" dirty="0">
              <a:latin typeface="Arial Unicode MS" panose="020B0604020202020204" pitchFamily="50" charset="-128"/>
              <a:ea typeface="ＭＳ ゴシック" panose="020B0609070205080204" pitchFamily="49" charset="-128"/>
            </a:endParaRPr>
          </a:p>
        </p:txBody>
      </p:sp>
      <p:sp>
        <p:nvSpPr>
          <p:cNvPr id="6" name="テキスト ボックス 5"/>
          <p:cNvSpPr txBox="1"/>
          <p:nvPr/>
        </p:nvSpPr>
        <p:spPr>
          <a:xfrm>
            <a:off x="2839843" y="902454"/>
            <a:ext cx="1907895"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想定</a:t>
            </a:r>
            <a:r>
              <a:rPr lang="en-US" altLang="ja-JP" sz="2200" dirty="0">
                <a:latin typeface="Arial Unicode MS" panose="020B0604020202020204" pitchFamily="50" charset="-128"/>
                <a:ea typeface="ＭＳ ゴシック" panose="020B0609070205080204" pitchFamily="49" charset="-128"/>
              </a:rPr>
              <a:t>Q&amp;A〕</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426800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5134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261556556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dirty="0" smtClean="0">
            <a:latin typeface="Arial Unicode MS" panose="020B0604020202020204" pitchFamily="50" charset="-128"/>
            <a:ea typeface="ＭＳ ゴシック" panose="020B0609070205080204" pitchFamily="49"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2308</TotalTime>
  <Words>3439</Words>
  <Application>Microsoft Office PowerPoint</Application>
  <PresentationFormat>画面に合わせる (4:3)</PresentationFormat>
  <Paragraphs>566</Paragraphs>
  <Slides>76</Slides>
  <Notes>14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76</vt:i4>
      </vt:variant>
    </vt:vector>
  </HeadingPairs>
  <TitlesOfParts>
    <vt:vector size="84" baseType="lpstr">
      <vt:lpstr>Arial Unicode MS</vt:lpstr>
      <vt:lpstr>ＭＳ Ｐゴシック</vt:lpstr>
      <vt:lpstr>ＭＳ ゴシック</vt:lpstr>
      <vt:lpstr>メイリオ</vt:lpstr>
      <vt:lpstr>Arial</vt:lpstr>
      <vt:lpstr>Calibri</vt:lpstr>
      <vt:lpstr>Wingdings</vt:lpstr>
      <vt:lpstr>Office テーマ</vt:lpstr>
      <vt:lpstr>2×3？ 3×2？ どっちでもいい？ ～配る問題，かけ算の順序～</vt:lpstr>
      <vt:lpstr>自己紹介</vt:lpstr>
      <vt:lpstr>スライドの目的</vt:lpstr>
      <vt:lpstr>ここで考える「配る問題」</vt:lpstr>
      <vt:lpstr>4人で4通りの配り方</vt:lpstr>
      <vt:lpstr>アヤコが配ると(1/7)</vt:lpstr>
      <vt:lpstr>アヤコが配ると(2/7)</vt:lpstr>
      <vt:lpstr>アヤコが配ると(3/7)</vt:lpstr>
      <vt:lpstr>アヤコが配ると(4/7)</vt:lpstr>
      <vt:lpstr>アヤコが配ると(5/7)</vt:lpstr>
      <vt:lpstr>アヤコが配ると(6/7)</vt:lpstr>
      <vt:lpstr>アヤコが配ると(7/7)</vt:lpstr>
      <vt:lpstr>カナコが配ると(1/7)</vt:lpstr>
      <vt:lpstr>カナコが配ると(2/7)</vt:lpstr>
      <vt:lpstr>カナコが配ると(3/7)</vt:lpstr>
      <vt:lpstr>カナコが配ると(4/7)</vt:lpstr>
      <vt:lpstr>カナコが配ると(5/7)</vt:lpstr>
      <vt:lpstr>カナコが配ると(6/7)</vt:lpstr>
      <vt:lpstr>カナコが配ると(7/7)</vt:lpstr>
      <vt:lpstr>サワコが配ると(1/7)</vt:lpstr>
      <vt:lpstr>サワコが配ると(2/7)</vt:lpstr>
      <vt:lpstr>サワコが配ると(3/7)</vt:lpstr>
      <vt:lpstr>サワコが配ると(4/7)</vt:lpstr>
      <vt:lpstr>サワコが配ると(5/7)</vt:lpstr>
      <vt:lpstr>サワコが配ると(6/7)</vt:lpstr>
      <vt:lpstr>サワコが配ると(7/7)</vt:lpstr>
      <vt:lpstr>タダコが配ると(1/7)</vt:lpstr>
      <vt:lpstr>タダコが配ると(2/7)</vt:lpstr>
      <vt:lpstr>タダコが配ると(3/7)</vt:lpstr>
      <vt:lpstr>タダコが配ると(4/7)</vt:lpstr>
      <vt:lpstr>タダコが配ると(5/7)</vt:lpstr>
      <vt:lpstr>タダコが配ると(6/7)</vt:lpstr>
      <vt:lpstr>タダコが配ると(7/7)</vt:lpstr>
      <vt:lpstr>4人で4通りの配り方</vt:lpstr>
      <vt:lpstr>4人で4通りの配り方</vt:lpstr>
      <vt:lpstr>4人で4通りの配り方</vt:lpstr>
      <vt:lpstr>「配る問題」のオリジナルは</vt:lpstr>
      <vt:lpstr>考え方</vt:lpstr>
      <vt:lpstr>4人で4通りの配り方（再掲）</vt:lpstr>
      <vt:lpstr>そうすると，式は…</vt:lpstr>
      <vt:lpstr>「かけ算の順序」への批判1</vt:lpstr>
      <vt:lpstr>「かけ算の順序」への批判2</vt:lpstr>
      <vt:lpstr>なぜ「どっちでもいい」ではないか1</vt:lpstr>
      <vt:lpstr>なぜ「どっちでもいい」ではないか2</vt:lpstr>
      <vt:lpstr>「過去の遺物」とは？</vt:lpstr>
      <vt:lpstr>批判に耳を傾けなくていいの？</vt:lpstr>
      <vt:lpstr>倍と積を組み合わせると</vt:lpstr>
      <vt:lpstr>倍と積を組み合わせると</vt:lpstr>
      <vt:lpstr>交換法則 - 外国では？</vt:lpstr>
      <vt:lpstr>「かけ算の順序」論争の 周辺にあるもの1</vt:lpstr>
      <vt:lpstr>「かけ算の順序」論争の 周辺にあるもの2</vt:lpstr>
      <vt:lpstr>まとめ</vt:lpstr>
      <vt:lpstr>参考文献</vt:lpstr>
      <vt:lpstr>参考文献</vt:lpstr>
      <vt:lpstr>参考文献</vt:lpstr>
      <vt:lpstr>関連記事</vt:lpstr>
      <vt:lpstr>関連記事</vt:lpstr>
      <vt:lpstr>「×」から学んだこと 〔想定Q&amp;A〕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配る問題，かけ算の順序</dc:title>
  <dc:creator>takehiko</dc:creator>
  <cp:lastModifiedBy>takehiko</cp:lastModifiedBy>
  <cp:revision>279</cp:revision>
  <dcterms:created xsi:type="dcterms:W3CDTF">2015-02-25T01:00:19Z</dcterms:created>
  <dcterms:modified xsi:type="dcterms:W3CDTF">2017-04-13T21:30:49Z</dcterms:modified>
</cp:coreProperties>
</file>