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57" r:id="rId3"/>
    <p:sldId id="284" r:id="rId4"/>
    <p:sldId id="259" r:id="rId5"/>
    <p:sldId id="260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90" r:id="rId14"/>
    <p:sldId id="289" r:id="rId15"/>
    <p:sldId id="288" r:id="rId16"/>
    <p:sldId id="291" r:id="rId17"/>
    <p:sldId id="285" r:id="rId18"/>
    <p:sldId id="287" r:id="rId19"/>
    <p:sldId id="286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297" r:id="rId28"/>
    <p:sldId id="296" r:id="rId29"/>
    <p:sldId id="295" r:id="rId30"/>
    <p:sldId id="294" r:id="rId31"/>
    <p:sldId id="293" r:id="rId32"/>
    <p:sldId id="292" r:id="rId33"/>
    <p:sldId id="261" r:id="rId34"/>
    <p:sldId id="312" r:id="rId35"/>
    <p:sldId id="313" r:id="rId36"/>
    <p:sldId id="265" r:id="rId37"/>
    <p:sldId id="266" r:id="rId38"/>
    <p:sldId id="267" r:id="rId39"/>
    <p:sldId id="314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317" r:id="rId49"/>
    <p:sldId id="283" r:id="rId50"/>
    <p:sldId id="277" r:id="rId51"/>
    <p:sldId id="278" r:id="rId52"/>
    <p:sldId id="279" r:id="rId53"/>
    <p:sldId id="315" r:id="rId54"/>
    <p:sldId id="280" r:id="rId55"/>
    <p:sldId id="325" r:id="rId56"/>
    <p:sldId id="281" r:id="rId57"/>
    <p:sldId id="326" r:id="rId58"/>
    <p:sldId id="316" r:id="rId59"/>
    <p:sldId id="318" r:id="rId60"/>
    <p:sldId id="319" r:id="rId61"/>
    <p:sldId id="324" r:id="rId62"/>
    <p:sldId id="331" r:id="rId63"/>
    <p:sldId id="333" r:id="rId64"/>
    <p:sldId id="334" r:id="rId65"/>
    <p:sldId id="322" r:id="rId66"/>
    <p:sldId id="323" r:id="rId67"/>
    <p:sldId id="341" r:id="rId68"/>
    <p:sldId id="327" r:id="rId69"/>
    <p:sldId id="329" r:id="rId70"/>
    <p:sldId id="335" r:id="rId71"/>
    <p:sldId id="336" r:id="rId72"/>
    <p:sldId id="337" r:id="rId73"/>
    <p:sldId id="320" r:id="rId74"/>
    <p:sldId id="321" r:id="rId75"/>
    <p:sldId id="340" r:id="rId76"/>
    <p:sldId id="338" r:id="rId77"/>
    <p:sldId id="339" r:id="rId78"/>
    <p:sldId id="330" r:id="rId79"/>
    <p:sldId id="332" r:id="rId80"/>
    <p:sldId id="328" r:id="rId8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3DF"/>
    <a:srgbClr val="EBF5E6"/>
    <a:srgbClr val="F2F8EE"/>
    <a:srgbClr val="CCFFFF"/>
    <a:srgbClr val="FF99FF"/>
    <a:srgbClr val="FFCCFF"/>
    <a:srgbClr val="996633"/>
    <a:srgbClr val="663300"/>
    <a:srgbClr val="FFAEFF"/>
    <a:srgbClr val="FF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43" autoAdjust="0"/>
  </p:normalViewPr>
  <p:slideViewPr>
    <p:cSldViewPr snapToGrid="0" showGuides="1">
      <p:cViewPr varScale="1">
        <p:scale>
          <a:sx n="80" d="100"/>
          <a:sy n="80" d="100"/>
        </p:scale>
        <p:origin x="558" y="78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-305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6A0E-F9C9-4AA9-9DD7-D64D0A7D8F2A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B3A5-2423-402C-88E7-A3ED7F0D1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79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06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[isbn:9784491025407,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p.138]</a:t>
            </a:r>
            <a:r>
              <a:rPr kumimoji="1" lang="ja-JP" altLang="en-US" dirty="0"/>
              <a:t>：仕事で国外に行く機会が多くなって，ものすごく強く感じることは，算数の言葉としての式は世界共通で，地球の裏側のブラジルに行っても，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＋</a:t>
            </a:r>
            <a:r>
              <a:rPr kumimoji="1" lang="en-US" altLang="ja-JP" dirty="0"/>
              <a:t>3</a:t>
            </a:r>
            <a:r>
              <a:rPr kumimoji="1" lang="ja-JP" altLang="en-US" dirty="0"/>
              <a:t>と書けばみんな</a:t>
            </a:r>
            <a:r>
              <a:rPr kumimoji="1" lang="en-US" altLang="ja-JP" dirty="0"/>
              <a:t>5</a:t>
            </a:r>
            <a:r>
              <a:rPr kumimoji="1" lang="ja-JP" altLang="en-US" dirty="0"/>
              <a:t>と書いてくれる。あの数字は世界共通ですから。</a:t>
            </a:r>
            <a:r>
              <a:rPr kumimoji="1" lang="en-US" altLang="ja-JP" dirty="0"/>
              <a:t>3×2</a:t>
            </a:r>
            <a:r>
              <a:rPr kumimoji="1" lang="ja-JP" altLang="en-US" dirty="0"/>
              <a:t>は地球の裏側に言っても</a:t>
            </a:r>
            <a:r>
              <a:rPr kumimoji="1" lang="en-US" altLang="ja-JP" dirty="0"/>
              <a:t>6</a:t>
            </a:r>
            <a:r>
              <a:rPr kumimoji="1" lang="ja-JP" altLang="en-US" dirty="0"/>
              <a:t>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7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Arial Unicode MS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61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40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韓国 </a:t>
            </a:r>
            <a:r>
              <a:rPr kumimoji="1" lang="en-US" altLang="ja-JP" dirty="0"/>
              <a:t>http://www.todayhumor.co.kr/board/view.php?table=humordata&amp;no=1454118 http://cafe.daum.net/seaugjang/9MER/23?docid=1IFsc9MER2320090705125934</a:t>
            </a:r>
          </a:p>
          <a:p>
            <a:r>
              <a:rPr kumimoji="1" lang="ja-JP" altLang="en-US" dirty="0"/>
              <a:t>台湾 </a:t>
            </a:r>
            <a:r>
              <a:rPr kumimoji="1" lang="en-US" altLang="ja-JP" dirty="0"/>
              <a:t>https://www.youtube.com/watch?v=vhaOzXSLSyw</a:t>
            </a:r>
          </a:p>
          <a:p>
            <a:r>
              <a:rPr kumimoji="1" lang="ja-JP" altLang="en-US" dirty="0"/>
              <a:t>欧米 </a:t>
            </a:r>
            <a:r>
              <a:rPr kumimoji="1" lang="en-US" altLang="ja-JP" dirty="0"/>
              <a:t>https://medium.com/i-math/why-5-x-3-5-5-5-was-marked-wrong-b34607a5b74c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206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Ver.4.00</a:t>
            </a:r>
            <a:r>
              <a:rPr lang="ja-JP" altLang="en-US" dirty="0"/>
              <a:t>の背景色は，第</a:t>
            </a:r>
            <a:r>
              <a:rPr lang="en-US" altLang="ja-JP" dirty="0"/>
              <a:t>3</a:t>
            </a:r>
            <a:r>
              <a:rPr lang="ja-JP" altLang="en-US" dirty="0"/>
              <a:t>版より少し濃くしています．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[f:id:takehikom</a:t>
            </a:r>
            <a:r>
              <a:rPr kumimoji="1" lang="en-US" altLang="ja-JP"/>
              <a:t>:20161004053723j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7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http://www.globaledresources.com/resources/assets/042309_Multiplication_v2.pdf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30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7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http://dl.ndl.go.jp/info:ndljp/pid/826625/16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3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Classroom Discussions</a:t>
            </a:r>
          </a:p>
          <a:p>
            <a:r>
              <a:rPr kumimoji="1" lang="en-US" altLang="ja-JP" dirty="0"/>
              <a:t>http://books.google.co.jp/books?id=2NX4I6mekq8C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02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http://www2.kobe-u.ac.jp/~trex/fme/index3.html</a:t>
            </a:r>
          </a:p>
          <a:p>
            <a:r>
              <a:rPr lang="en-US" altLang="ja-JP" sz="1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http://www.corestandards.org/Math/Content/mathematics-glossary/Table-2/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35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http://www.nier.go.jp/seika_kaihatsu_2/risu-2-310_s-china.pdf#page=9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6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B3A5-2423-402C-88E7-A3ED7F0D14D9}" type="slidenum">
              <a:rPr lang="ja-JP" altLang="en-US" smtClean="0">
                <a:solidFill>
                  <a:prstClr val="black"/>
                </a:solidFill>
              </a:rPr>
              <a:pPr/>
              <a:t>58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19" y="1122363"/>
            <a:ext cx="8647890" cy="2387600"/>
          </a:xfrm>
        </p:spPr>
        <p:txBody>
          <a:bodyPr anchor="b"/>
          <a:lstStyle>
            <a:lvl1pPr algn="ctr">
              <a:defRPr sz="4800" baseline="0">
                <a:latin typeface="Arial Unicode MS" panose="020B060402020202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8BCD-7C08-4C8F-9828-4B20DC1F1AE0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5486400" cy="365125"/>
          </a:xfrm>
        </p:spPr>
        <p:txBody>
          <a:bodyPr/>
          <a:lstStyle>
            <a:lvl1pPr algn="l"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/>
              <a:t>2015</a:t>
            </a:r>
            <a:r>
              <a:rPr lang="ja-JP" altLang="en-US"/>
              <a:t>年</a:t>
            </a:r>
            <a:r>
              <a:rPr lang="en-US" altLang="ja-JP"/>
              <a:t>2</a:t>
            </a:r>
            <a:r>
              <a:rPr lang="ja-JP" altLang="en-US"/>
              <a:t>月</a:t>
            </a:r>
            <a:r>
              <a:rPr lang="en-US" altLang="ja-JP"/>
              <a:t>28</a:t>
            </a:r>
            <a:r>
              <a:rPr lang="ja-JP" altLang="en-US"/>
              <a:t>日　第</a:t>
            </a:r>
            <a:r>
              <a:rPr lang="en-US" altLang="ja-JP"/>
              <a:t>1</a:t>
            </a:r>
            <a:r>
              <a:rPr lang="ja-JP" altLang="en-US"/>
              <a:t>版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 Unicode MS" panose="020B0604020202020204" pitchFamily="50" charset="-128"/>
                <a:ea typeface="ＭＳ ゴシック" panose="020B0609070205080204" pitchFamily="49" charset="-128"/>
              </a:defRPr>
            </a:lvl1pPr>
          </a:lstStyle>
          <a:p>
            <a:fld id="{9FC18901-93F3-40F7-ADD7-2FC42DA6F13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358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D2E-8C04-4AA6-80F9-F5005B338748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2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0937-18D5-46BE-A68C-B0A499E17BBF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6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Unicode MS" panose="020B060402020202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AB0F-FCE5-477B-B98B-83415E3C7E48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17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3889-6CAB-4EF6-8638-B99281D8AC9C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43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EAA6-2195-42B2-9DC7-D438DBCA5731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6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3F1-E93C-4EF6-8097-9ABD9684DE93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5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F1E-974E-42D4-AE1B-934D1C5F780B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AA9-A8EA-4D6D-A670-6701C8CE8F17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2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983-220D-4DE9-93D7-8BB897A347AF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771-E229-4ED4-B209-672E33B718DC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43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44A2-A31C-4034-94E4-3ABF0E270A3D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2015</a:t>
            </a:r>
            <a:r>
              <a:rPr kumimoji="1" lang="ja-JP" altLang="en-US"/>
              <a:t>年</a:t>
            </a:r>
            <a:r>
              <a:rPr kumimoji="1" lang="en-US" altLang="ja-JP"/>
              <a:t>2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　第</a:t>
            </a:r>
            <a:r>
              <a:rPr kumimoji="1" lang="en-US" altLang="ja-JP"/>
              <a:t>1</a:t>
            </a:r>
            <a:r>
              <a:rPr kumimoji="1" lang="ja-JP" altLang="en-US"/>
              <a:t>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defRPr>
            </a:lvl1pPr>
          </a:lstStyle>
          <a:p>
            <a:fld id="{9FC18901-93F3-40F7-ADD7-2FC42DA6F13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630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ゴシック" panose="020B0609070205080204" pitchFamily="49" charset="-128"/>
          <a:ea typeface="ＭＳ ゴシック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l"/>
        <a:defRPr kumimoji="1" sz="32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panose="05000000000000000000" pitchFamily="2" charset="2"/>
        <a:buChar char="Ø"/>
        <a:defRPr kumimoji="1" sz="24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2pPr>
      <a:lvl3pPr marL="895350" indent="-1762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 Unicode MS" panose="020B0604020202020204" pitchFamily="50" charset="-128"/>
          <a:ea typeface="ＭＳ ゴシック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？　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？</a:t>
            </a:r>
            <a:br>
              <a:rPr kumimoji="1" lang="en-US" altLang="ja-JP" dirty="0"/>
            </a:br>
            <a:r>
              <a:rPr kumimoji="1" lang="ja-JP" altLang="en-US" dirty="0"/>
              <a:t>どっちでもいい？</a:t>
            </a:r>
            <a:br>
              <a:rPr kumimoji="1" lang="en-US" altLang="ja-JP" dirty="0"/>
            </a:br>
            <a:r>
              <a:rPr kumimoji="1" lang="ja-JP" altLang="en-US" dirty="0"/>
              <a:t>～配る問題，かけ算の順序～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takehikom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15</a:t>
            </a:r>
            <a:r>
              <a:rPr lang="ja-JP" altLang="en-US" dirty="0"/>
              <a:t>日　</a:t>
            </a:r>
            <a:r>
              <a:rPr lang="en-US" altLang="ja-JP" dirty="0"/>
              <a:t>Ver.4.00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10700" y="63563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/ 80</a:t>
            </a:r>
            <a:endParaRPr kumimoji="1" lang="ja-JP" altLang="en-US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3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(5/7)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FF8B9005-0CBC-4DE7-9787-43E4B97B9618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55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57" name="円/楕円 5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F4F9B76E-04AB-4037-A930-D902679BCA67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6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(7/7)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枚に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個ずつ，配った</a:t>
            </a:r>
            <a:r>
              <a:rPr kumimoji="1" lang="en-US" altLang="ja-JP" dirty="0"/>
              <a:t>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57" name="円/楕円 5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/>
          <p:cNvGrpSpPr/>
          <p:nvPr/>
        </p:nvGrpSpPr>
        <p:grpSpPr>
          <a:xfrm>
            <a:off x="7365870" y="4216671"/>
            <a:ext cx="632516" cy="812496"/>
            <a:chOff x="699124" y="4774348"/>
            <a:chExt cx="632516" cy="812496"/>
          </a:xfrm>
        </p:grpSpPr>
        <p:sp>
          <p:nvSpPr>
            <p:cNvPr id="60" name="円/楕円 5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角丸四角形 26">
            <a:extLst>
              <a:ext uri="{FF2B5EF4-FFF2-40B4-BE49-F238E27FC236}">
                <a16:creationId xmlns:a16="http://schemas.microsoft.com/office/drawing/2014/main" id="{904316DE-57ED-4DE4-A66E-8E7ADA1FFDA1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10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kumimoji="1" lang="en-US" altLang="ja-JP" dirty="0"/>
              <a:t>(1/7)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/>
              <a:t>お皿を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枚，こう並べて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角丸四角形 26">
            <a:extLst>
              <a:ext uri="{FF2B5EF4-FFF2-40B4-BE49-F238E27FC236}">
                <a16:creationId xmlns:a16="http://schemas.microsoft.com/office/drawing/2014/main" id="{E630DEAB-D602-4051-8D9F-E2BC5CC0FDA3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(2/7)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/>
              <a:t>まず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dirty="0"/>
              <a:t>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角丸四角形 26">
            <a:extLst>
              <a:ext uri="{FF2B5EF4-FFF2-40B4-BE49-F238E27FC236}">
                <a16:creationId xmlns:a16="http://schemas.microsoft.com/office/drawing/2014/main" id="{EAE0881C-ADB3-4426-8353-70AB00A816DF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72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(3/7)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25" name="円/楕円 24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角丸四角形 26">
            <a:extLst>
              <a:ext uri="{FF2B5EF4-FFF2-40B4-BE49-F238E27FC236}">
                <a16:creationId xmlns:a16="http://schemas.microsoft.com/office/drawing/2014/main" id="{A37C6C9F-B10C-4CB0-9F2A-7BF353720B31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73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(4/7)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22" name="円/楕円 21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角丸四角形 26">
            <a:extLst>
              <a:ext uri="{FF2B5EF4-FFF2-40B4-BE49-F238E27FC236}">
                <a16:creationId xmlns:a16="http://schemas.microsoft.com/office/drawing/2014/main" id="{0DDBA576-04F5-4F2F-8BB1-12F2A3A8D341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25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(5/7)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64" name="円/楕円 6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5" name="直線コネクタ 6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5A43ACC6-A63B-4CAB-9FDD-602C4E8A33AD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704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57" name="円/楕円 5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37F770EF-E707-48D6-B709-0103A0E45F4B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28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カナコが配ると</a:t>
            </a:r>
            <a:r>
              <a:rPr lang="en-US" altLang="ja-JP" dirty="0"/>
              <a:t>(7/7)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枚に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個ずつ，配った</a:t>
            </a:r>
            <a:r>
              <a:rPr lang="en-US" altLang="ja-JP" dirty="0"/>
              <a:t>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404975" y="4216671"/>
            <a:ext cx="632516" cy="812496"/>
            <a:chOff x="699124" y="4774348"/>
            <a:chExt cx="632516" cy="812496"/>
          </a:xfrm>
        </p:grpSpPr>
        <p:sp>
          <p:nvSpPr>
            <p:cNvPr id="57" name="円/楕円 5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/>
          <p:cNvGrpSpPr/>
          <p:nvPr/>
        </p:nvGrpSpPr>
        <p:grpSpPr>
          <a:xfrm>
            <a:off x="7365870" y="4216671"/>
            <a:ext cx="632516" cy="812496"/>
            <a:chOff x="699124" y="4774348"/>
            <a:chExt cx="632516" cy="812496"/>
          </a:xfrm>
        </p:grpSpPr>
        <p:sp>
          <p:nvSpPr>
            <p:cNvPr id="60" name="円/楕円 5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角丸四角形 26">
            <a:extLst>
              <a:ext uri="{FF2B5EF4-FFF2-40B4-BE49-F238E27FC236}">
                <a16:creationId xmlns:a16="http://schemas.microsoft.com/office/drawing/2014/main" id="{5C499273-DE96-4419-B759-623C51125B5A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4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はてな </a:t>
            </a:r>
            <a:r>
              <a:rPr kumimoji="1" lang="en-US" altLang="ja-JP" dirty="0" err="1"/>
              <a:t>takehikom</a:t>
            </a:r>
            <a:r>
              <a:rPr lang="ja-JP" altLang="en-US" dirty="0"/>
              <a:t> </a:t>
            </a:r>
            <a:r>
              <a:rPr lang="en-US" altLang="ja-JP" dirty="0"/>
              <a:t>/ twitter @</a:t>
            </a:r>
            <a:r>
              <a:rPr lang="en-US" altLang="ja-JP" dirty="0" err="1"/>
              <a:t>takehikom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「パワフルな</a:t>
            </a:r>
            <a:r>
              <a:rPr kumimoji="1" lang="en-US" altLang="ja-JP" dirty="0"/>
              <a:t>4</a:t>
            </a:r>
            <a:r>
              <a:rPr kumimoji="1" lang="ja-JP" altLang="en-US" dirty="0"/>
              <a:t>人の娘の父親です」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地方国立大学の教員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研究：情報検索，デジタルアーカイブ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教育：プログラミングなど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63C4F1-FAC8-410F-984F-460D0739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14" y="2413055"/>
            <a:ext cx="2031889" cy="20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4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(1/7)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お皿を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枚，</a:t>
            </a:r>
            <a:br>
              <a:rPr lang="en-US" altLang="ja-JP" dirty="0"/>
            </a:br>
            <a:r>
              <a:rPr lang="ja-JP" altLang="en-US" dirty="0"/>
              <a:t>こう並べて</a:t>
            </a:r>
            <a:endParaRPr lang="en-US" altLang="ja-JP" dirty="0"/>
          </a:p>
        </p:txBody>
      </p:sp>
      <p:sp>
        <p:nvSpPr>
          <p:cNvPr id="9" name="角丸四角形 26">
            <a:extLst>
              <a:ext uri="{FF2B5EF4-FFF2-40B4-BE49-F238E27FC236}">
                <a16:creationId xmlns:a16="http://schemas.microsoft.com/office/drawing/2014/main" id="{675DA933-28F3-4E52-904D-7B12E2CA4946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70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(2/7)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まず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dirty="0"/>
              <a:t>個</a:t>
            </a:r>
            <a:endParaRPr lang="en-US" altLang="ja-JP" dirty="0"/>
          </a:p>
        </p:txBody>
      </p:sp>
      <p:sp>
        <p:nvSpPr>
          <p:cNvPr id="12" name="角丸四角形 26">
            <a:extLst>
              <a:ext uri="{FF2B5EF4-FFF2-40B4-BE49-F238E27FC236}">
                <a16:creationId xmlns:a16="http://schemas.microsoft.com/office/drawing/2014/main" id="{BBACB974-FE17-43CC-B4EE-52886DEA5526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586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(3/7)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16" name="円/楕円 1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角丸四角形 26">
            <a:extLst>
              <a:ext uri="{FF2B5EF4-FFF2-40B4-BE49-F238E27FC236}">
                <a16:creationId xmlns:a16="http://schemas.microsoft.com/office/drawing/2014/main" id="{5A425C7C-A940-4B70-A85E-89876E4A1951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47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(4/7)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19" name="円/楕円 18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69696E87-1C88-4135-AA9D-C41BEB1AC5D4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01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(5/7)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22" name="円/楕円 21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00BA51B7-7A1D-4229-A2C1-EC5E880774CB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5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(6/7)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3ACDCF07-9812-46D6-82C3-C5D3FC9209F0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992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サワコが配ると</a:t>
            </a:r>
            <a:r>
              <a:rPr lang="en-US" altLang="ja-JP" dirty="0"/>
              <a:t>(7/7)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/>
          <p:cNvGrpSpPr/>
          <p:nvPr/>
        </p:nvGrpSpPr>
        <p:grpSpPr>
          <a:xfrm>
            <a:off x="4734753" y="5404171"/>
            <a:ext cx="632516" cy="812496"/>
            <a:chOff x="699124" y="4774348"/>
            <a:chExt cx="632516" cy="812496"/>
          </a:xfrm>
        </p:grpSpPr>
        <p:sp>
          <p:nvSpPr>
            <p:cNvPr id="39" name="円/楕円 38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枚に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br>
              <a:rPr lang="en-US" altLang="ja-JP" dirty="0"/>
            </a:br>
            <a:r>
              <a:rPr lang="ja-JP" altLang="en-US" dirty="0"/>
              <a:t>ずつ，</a:t>
            </a:r>
            <a:br>
              <a:rPr lang="en-US" altLang="ja-JP" dirty="0"/>
            </a:br>
            <a:r>
              <a:rPr lang="ja-JP" altLang="en-US" dirty="0"/>
              <a:t>配った</a:t>
            </a:r>
            <a:r>
              <a:rPr lang="en-US" altLang="ja-JP" dirty="0"/>
              <a:t>!</a:t>
            </a:r>
          </a:p>
        </p:txBody>
      </p:sp>
      <p:sp>
        <p:nvSpPr>
          <p:cNvPr id="28" name="角丸四角形 26">
            <a:extLst>
              <a:ext uri="{FF2B5EF4-FFF2-40B4-BE49-F238E27FC236}">
                <a16:creationId xmlns:a16="http://schemas.microsoft.com/office/drawing/2014/main" id="{0C7E5300-3FCE-434E-9994-0A40B72FCE74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70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(1/7)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お皿を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枚，</a:t>
            </a:r>
            <a:br>
              <a:rPr lang="en-US" altLang="ja-JP" dirty="0"/>
            </a:br>
            <a:r>
              <a:rPr lang="ja-JP" altLang="en-US" dirty="0"/>
              <a:t>こう並べて</a:t>
            </a:r>
            <a:endParaRPr lang="en-US" altLang="ja-JP" dirty="0"/>
          </a:p>
        </p:txBody>
      </p:sp>
      <p:sp>
        <p:nvSpPr>
          <p:cNvPr id="9" name="角丸四角形 26">
            <a:extLst>
              <a:ext uri="{FF2B5EF4-FFF2-40B4-BE49-F238E27FC236}">
                <a16:creationId xmlns:a16="http://schemas.microsoft.com/office/drawing/2014/main" id="{B62E79EE-DAC1-4E56-85E7-3EA153480212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48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(2/7)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まず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dirty="0"/>
              <a:t>個</a:t>
            </a:r>
            <a:endParaRPr lang="en-US" altLang="ja-JP" dirty="0"/>
          </a:p>
        </p:txBody>
      </p:sp>
      <p:sp>
        <p:nvSpPr>
          <p:cNvPr id="12" name="角丸四角形 26">
            <a:extLst>
              <a:ext uri="{FF2B5EF4-FFF2-40B4-BE49-F238E27FC236}">
                <a16:creationId xmlns:a16="http://schemas.microsoft.com/office/drawing/2014/main" id="{DFAEF507-88D9-4E1E-A949-26FECC229845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81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(3/7)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15" name="角丸四角形 26">
            <a:extLst>
              <a:ext uri="{FF2B5EF4-FFF2-40B4-BE49-F238E27FC236}">
                <a16:creationId xmlns:a16="http://schemas.microsoft.com/office/drawing/2014/main" id="{F2FF8BD8-F801-4CD7-B8BE-32240BE93465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7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スライドの目的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以下のツイートに対し，より広い視点を提供すること</a:t>
            </a:r>
            <a:r>
              <a:rPr kumimoji="1" lang="ja-JP" altLang="en-US" sz="3000" dirty="0"/>
              <a:t>（指導例，歴史・海外など）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1" y="2909338"/>
            <a:ext cx="4114286" cy="171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91" y="3846920"/>
            <a:ext cx="4114286" cy="217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テキスト ボックス 6"/>
          <p:cNvSpPr txBox="1"/>
          <p:nvPr/>
        </p:nvSpPr>
        <p:spPr>
          <a:xfrm>
            <a:off x="177383" y="4930544"/>
            <a:ext cx="4517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上 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https://twitter.com/spiral_world/</a:t>
            </a:r>
            <a:b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status/567272436601593856</a:t>
            </a:r>
          </a:p>
          <a:p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右 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https://twitter.com/h_okumura/</a:t>
            </a:r>
            <a:b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status/567179839103197184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31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(4/7)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18" name="角丸四角形 26">
            <a:extLst>
              <a:ext uri="{FF2B5EF4-FFF2-40B4-BE49-F238E27FC236}">
                <a16:creationId xmlns:a16="http://schemas.microsoft.com/office/drawing/2014/main" id="{F595DF4D-DB26-429C-B3E2-C6A2B0C958C0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62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(5/7)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2CA3DF17-AA7C-4F88-92C1-040531C14FDE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199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(6/7)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lang="en-US" altLang="ja-JP" dirty="0"/>
          </a:p>
        </p:txBody>
      </p:sp>
      <p:sp>
        <p:nvSpPr>
          <p:cNvPr id="24" name="角丸四角形 26">
            <a:extLst>
              <a:ext uri="{FF2B5EF4-FFF2-40B4-BE49-F238E27FC236}">
                <a16:creationId xmlns:a16="http://schemas.microsoft.com/office/drawing/2014/main" id="{985D9E33-A1F1-4B16-B501-F761D2601AD4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489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タダコが配ると</a:t>
            </a:r>
            <a:r>
              <a:rPr lang="en-US" altLang="ja-JP" dirty="0"/>
              <a:t>(7/7)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378517" y="54234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773858" y="5404171"/>
            <a:ext cx="632516" cy="812496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/>
          <p:cNvGrpSpPr/>
          <p:nvPr/>
        </p:nvGrpSpPr>
        <p:grpSpPr>
          <a:xfrm>
            <a:off x="4734753" y="5404171"/>
            <a:ext cx="632516" cy="812496"/>
            <a:chOff x="699124" y="4774348"/>
            <a:chExt cx="632516" cy="812496"/>
          </a:xfrm>
        </p:grpSpPr>
        <p:sp>
          <p:nvSpPr>
            <p:cNvPr id="39" name="円/楕円 38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4734753" y="4216671"/>
            <a:ext cx="632516" cy="812496"/>
            <a:chOff x="699124" y="4774348"/>
            <a:chExt cx="632516" cy="812496"/>
          </a:xfrm>
        </p:grpSpPr>
        <p:sp>
          <p:nvSpPr>
            <p:cNvPr id="46" name="円/楕円 4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円/楕円 47"/>
          <p:cNvSpPr/>
          <p:nvPr/>
        </p:nvSpPr>
        <p:spPr>
          <a:xfrm>
            <a:off x="3378517" y="3093287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773858" y="3073982"/>
            <a:ext cx="632516" cy="812496"/>
            <a:chOff x="699124" y="4774348"/>
            <a:chExt cx="632516" cy="812496"/>
          </a:xfrm>
        </p:grpSpPr>
        <p:sp>
          <p:nvSpPr>
            <p:cNvPr id="50" name="円/楕円 4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4734753" y="3073982"/>
            <a:ext cx="632516" cy="812496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628650" y="3040083"/>
            <a:ext cx="7886700" cy="31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l"/>
              <a:defRPr kumimoji="1" sz="32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panose="05000000000000000000" pitchFamily="2" charset="2"/>
              <a:buChar char="Ø"/>
              <a:defRPr kumimoji="1" sz="24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枚に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br>
              <a:rPr lang="en-US" altLang="ja-JP" dirty="0"/>
            </a:br>
            <a:r>
              <a:rPr lang="ja-JP" altLang="en-US" dirty="0"/>
              <a:t>ずつ，</a:t>
            </a:r>
            <a:br>
              <a:rPr lang="en-US" altLang="ja-JP" dirty="0"/>
            </a:br>
            <a:r>
              <a:rPr lang="ja-JP" altLang="en-US" dirty="0"/>
              <a:t>配った</a:t>
            </a:r>
            <a:r>
              <a:rPr lang="en-US" altLang="ja-JP" dirty="0"/>
              <a:t>!</a:t>
            </a:r>
          </a:p>
        </p:txBody>
      </p:sp>
      <p:sp>
        <p:nvSpPr>
          <p:cNvPr id="28" name="角丸四角形 26">
            <a:extLst>
              <a:ext uri="{FF2B5EF4-FFF2-40B4-BE49-F238E27FC236}">
                <a16:creationId xmlns:a16="http://schemas.microsoft.com/office/drawing/2014/main" id="{A579AF85-1B45-45EB-A8CB-76E3528430D6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15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341055"/>
            <a:ext cx="7886700" cy="930908"/>
          </a:xfrm>
        </p:spPr>
        <p:txBody>
          <a:bodyPr/>
          <a:lstStyle/>
          <a:p>
            <a:r>
              <a:rPr kumimoji="1" lang="ja-JP" altLang="en-US" dirty="0"/>
              <a:t>同じ</a:t>
            </a:r>
            <a:r>
              <a:rPr kumimoji="1" lang="en-US" altLang="ja-JP" dirty="0"/>
              <a:t>? </a:t>
            </a:r>
            <a:r>
              <a:rPr kumimoji="1" lang="ja-JP" altLang="en-US" dirty="0"/>
              <a:t>違う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28650" y="1825626"/>
            <a:ext cx="3943350" cy="1261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572000" y="1825625"/>
            <a:ext cx="3943350" cy="127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49" y="3070386"/>
            <a:ext cx="3943350" cy="2175669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0" y="3070386"/>
            <a:ext cx="3943350" cy="2175669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275788" y="2392953"/>
            <a:ext cx="1151905" cy="498045"/>
            <a:chOff x="3378517" y="5404171"/>
            <a:chExt cx="2376264" cy="1027417"/>
          </a:xfrm>
        </p:grpSpPr>
        <p:sp>
          <p:nvSpPr>
            <p:cNvPr id="18" name="円/楕円 1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23" name="円/楕円 2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グループ化 1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21" name="円/楕円 2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直線コネクタ 2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グループ化 32"/>
          <p:cNvGrpSpPr/>
          <p:nvPr/>
        </p:nvGrpSpPr>
        <p:grpSpPr>
          <a:xfrm>
            <a:off x="2029533" y="2392953"/>
            <a:ext cx="1151905" cy="498045"/>
            <a:chOff x="3378517" y="5404171"/>
            <a:chExt cx="2376264" cy="1027417"/>
          </a:xfrm>
        </p:grpSpPr>
        <p:sp>
          <p:nvSpPr>
            <p:cNvPr id="34" name="円/楕円 33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39" name="円/楕円 38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0" name="直線コネクタ 39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37" name="円/楕円 3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8" name="直線コネクタ 3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グループ化 40"/>
          <p:cNvGrpSpPr/>
          <p:nvPr/>
        </p:nvGrpSpPr>
        <p:grpSpPr>
          <a:xfrm>
            <a:off x="772958" y="2392953"/>
            <a:ext cx="1151905" cy="498045"/>
            <a:chOff x="3378517" y="5404171"/>
            <a:chExt cx="2376264" cy="1027417"/>
          </a:xfrm>
        </p:grpSpPr>
        <p:sp>
          <p:nvSpPr>
            <p:cNvPr id="42" name="円/楕円 4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47" name="円/楕円 4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8" name="直線コネクタ 4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45" name="円/楕円 4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6" name="直線コネクタ 4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テキスト ボックス 49"/>
          <p:cNvSpPr txBox="1"/>
          <p:nvPr/>
        </p:nvSpPr>
        <p:spPr>
          <a:xfrm>
            <a:off x="62901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アヤコ</a:t>
            </a:r>
          </a:p>
        </p:txBody>
      </p:sp>
      <p:grpSp>
        <p:nvGrpSpPr>
          <p:cNvPr id="51" name="グループ化 50"/>
          <p:cNvGrpSpPr/>
          <p:nvPr/>
        </p:nvGrpSpPr>
        <p:grpSpPr>
          <a:xfrm>
            <a:off x="7218768" y="2392953"/>
            <a:ext cx="1151905" cy="498045"/>
            <a:chOff x="3378517" y="5404171"/>
            <a:chExt cx="2376264" cy="1027417"/>
          </a:xfrm>
        </p:grpSpPr>
        <p:sp>
          <p:nvSpPr>
            <p:cNvPr id="52" name="円/楕円 5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57" name="円/楕円 5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55" name="円/楕円 5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6" name="直線コネクタ 5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グループ化 58"/>
          <p:cNvGrpSpPr/>
          <p:nvPr/>
        </p:nvGrpSpPr>
        <p:grpSpPr>
          <a:xfrm>
            <a:off x="5972513" y="2392953"/>
            <a:ext cx="1151905" cy="498045"/>
            <a:chOff x="3378517" y="5404171"/>
            <a:chExt cx="2376264" cy="1027417"/>
          </a:xfrm>
        </p:grpSpPr>
        <p:sp>
          <p:nvSpPr>
            <p:cNvPr id="60" name="円/楕円 59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" name="直線コネクタ 6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コネクタ 6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グループ化 66"/>
          <p:cNvGrpSpPr/>
          <p:nvPr/>
        </p:nvGrpSpPr>
        <p:grpSpPr>
          <a:xfrm>
            <a:off x="4715938" y="2392953"/>
            <a:ext cx="1151905" cy="498045"/>
            <a:chOff x="3378517" y="5404171"/>
            <a:chExt cx="2376264" cy="1027417"/>
          </a:xfrm>
        </p:grpSpPr>
        <p:sp>
          <p:nvSpPr>
            <p:cNvPr id="68" name="円/楕円 6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4" name="直線コネクタ 7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71" name="円/楕円 7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直線コネクタ 7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テキスト ボックス 74"/>
          <p:cNvSpPr txBox="1"/>
          <p:nvPr/>
        </p:nvSpPr>
        <p:spPr>
          <a:xfrm>
            <a:off x="457199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カナコ</a:t>
            </a:r>
          </a:p>
        </p:txBody>
      </p:sp>
      <p:grpSp>
        <p:nvGrpSpPr>
          <p:cNvPr id="84" name="グループ化 83"/>
          <p:cNvGrpSpPr/>
          <p:nvPr/>
        </p:nvGrpSpPr>
        <p:grpSpPr>
          <a:xfrm>
            <a:off x="2029533" y="4014819"/>
            <a:ext cx="1151905" cy="498045"/>
            <a:chOff x="3378517" y="5404171"/>
            <a:chExt cx="2376264" cy="1027417"/>
          </a:xfrm>
        </p:grpSpPr>
        <p:sp>
          <p:nvSpPr>
            <p:cNvPr id="85" name="円/楕円 84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90" name="円/楕円 8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1" name="直線コネクタ 9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88" name="円/楕円 87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9" name="直線コネクタ 88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テキスト ボックス 99"/>
          <p:cNvSpPr txBox="1"/>
          <p:nvPr/>
        </p:nvSpPr>
        <p:spPr>
          <a:xfrm>
            <a:off x="62901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サワコ</a:t>
            </a:r>
          </a:p>
        </p:txBody>
      </p:sp>
      <p:grpSp>
        <p:nvGrpSpPr>
          <p:cNvPr id="101" name="グループ化 100"/>
          <p:cNvGrpSpPr/>
          <p:nvPr/>
        </p:nvGrpSpPr>
        <p:grpSpPr>
          <a:xfrm>
            <a:off x="2029533" y="3458664"/>
            <a:ext cx="1151905" cy="498045"/>
            <a:chOff x="3378517" y="5404171"/>
            <a:chExt cx="2376264" cy="1027417"/>
          </a:xfrm>
        </p:grpSpPr>
        <p:sp>
          <p:nvSpPr>
            <p:cNvPr id="102" name="円/楕円 10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07" name="円/楕円 10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8" name="直線コネクタ 10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グループ化 10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05" name="円/楕円 10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6" name="直線コネクタ 10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グループ化 108"/>
          <p:cNvGrpSpPr/>
          <p:nvPr/>
        </p:nvGrpSpPr>
        <p:grpSpPr>
          <a:xfrm>
            <a:off x="2029533" y="4574588"/>
            <a:ext cx="1151905" cy="498045"/>
            <a:chOff x="3378517" y="5404171"/>
            <a:chExt cx="2376264" cy="1027417"/>
          </a:xfrm>
        </p:grpSpPr>
        <p:sp>
          <p:nvSpPr>
            <p:cNvPr id="110" name="円/楕円 109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15" name="円/楕円 11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6" name="直線コネクタ 11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グループ化 111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13" name="円/楕円 11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4" name="直線コネクタ 11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グループ化 116"/>
          <p:cNvGrpSpPr/>
          <p:nvPr/>
        </p:nvGrpSpPr>
        <p:grpSpPr>
          <a:xfrm>
            <a:off x="5972513" y="4014819"/>
            <a:ext cx="1151905" cy="498045"/>
            <a:chOff x="3378517" y="5404171"/>
            <a:chExt cx="2376264" cy="1027417"/>
          </a:xfrm>
        </p:grpSpPr>
        <p:sp>
          <p:nvSpPr>
            <p:cNvPr id="118" name="円/楕円 11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19" name="グループ化 11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23" name="円/楕円 12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4" name="直線コネクタ 12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21" name="円/楕円 12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直線コネクタ 12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テキスト ボックス 124"/>
          <p:cNvSpPr txBox="1"/>
          <p:nvPr/>
        </p:nvSpPr>
        <p:spPr>
          <a:xfrm>
            <a:off x="457199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grpSp>
        <p:nvGrpSpPr>
          <p:cNvPr id="126" name="グループ化 125"/>
          <p:cNvGrpSpPr/>
          <p:nvPr/>
        </p:nvGrpSpPr>
        <p:grpSpPr>
          <a:xfrm>
            <a:off x="5972513" y="3458664"/>
            <a:ext cx="1151905" cy="498045"/>
            <a:chOff x="3378517" y="5404171"/>
            <a:chExt cx="2376264" cy="1027417"/>
          </a:xfrm>
        </p:grpSpPr>
        <p:sp>
          <p:nvSpPr>
            <p:cNvPr id="127" name="円/楕円 126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グループ化 127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32" name="円/楕円 131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3" name="直線コネクタ 132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30" name="円/楕円 12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1" name="直線コネクタ 13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グループ化 133"/>
          <p:cNvGrpSpPr/>
          <p:nvPr/>
        </p:nvGrpSpPr>
        <p:grpSpPr>
          <a:xfrm>
            <a:off x="5972513" y="4574588"/>
            <a:ext cx="1151905" cy="498045"/>
            <a:chOff x="3378517" y="5404171"/>
            <a:chExt cx="2376264" cy="1027417"/>
          </a:xfrm>
        </p:grpSpPr>
        <p:sp>
          <p:nvSpPr>
            <p:cNvPr id="135" name="円/楕円 134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36" name="グループ化 135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40" name="円/楕円 13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1" name="直線コネクタ 14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グループ化 136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38" name="円/楕円 137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9" name="直線コネクタ 138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172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356233"/>
            <a:ext cx="7886700" cy="915729"/>
          </a:xfrm>
        </p:spPr>
        <p:txBody>
          <a:bodyPr/>
          <a:lstStyle/>
          <a:p>
            <a:r>
              <a:rPr kumimoji="1" lang="ja-JP" altLang="en-US" dirty="0"/>
              <a:t>番号を振ると，違いがわかる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49" y="3085565"/>
            <a:ext cx="3943350" cy="2175669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72000" y="3085565"/>
            <a:ext cx="3943350" cy="2175669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2029533" y="4039356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29019" y="3094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サワコ</a:t>
            </a:r>
          </a:p>
        </p:txBody>
      </p:sp>
      <p:sp>
        <p:nvSpPr>
          <p:cNvPr id="102" name="円/楕円 101"/>
          <p:cNvSpPr/>
          <p:nvPr/>
        </p:nvSpPr>
        <p:spPr>
          <a:xfrm>
            <a:off x="2029533" y="3483201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10" name="円/楕円 109"/>
          <p:cNvSpPr/>
          <p:nvPr/>
        </p:nvSpPr>
        <p:spPr>
          <a:xfrm>
            <a:off x="2029533" y="4599125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18" name="円/楕円 117"/>
          <p:cNvSpPr/>
          <p:nvPr/>
        </p:nvSpPr>
        <p:spPr>
          <a:xfrm>
            <a:off x="5972513" y="4039356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571999" y="3094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sp>
        <p:nvSpPr>
          <p:cNvPr id="127" name="円/楕円 126"/>
          <p:cNvSpPr/>
          <p:nvPr/>
        </p:nvSpPr>
        <p:spPr>
          <a:xfrm>
            <a:off x="5972513" y="3483201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35" name="円/楕円 134"/>
          <p:cNvSpPr/>
          <p:nvPr/>
        </p:nvSpPr>
        <p:spPr>
          <a:xfrm>
            <a:off x="5972513" y="4599125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grpSp>
        <p:nvGrpSpPr>
          <p:cNvPr id="171" name="グループ化 170"/>
          <p:cNvGrpSpPr/>
          <p:nvPr/>
        </p:nvGrpSpPr>
        <p:grpSpPr>
          <a:xfrm>
            <a:off x="2221176" y="3473843"/>
            <a:ext cx="306615" cy="430043"/>
            <a:chOff x="964601" y="2834082"/>
            <a:chExt cx="306615" cy="430043"/>
          </a:xfrm>
        </p:grpSpPr>
        <p:sp>
          <p:nvSpPr>
            <p:cNvPr id="172" name="円/楕円 171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73" name="直線コネクタ 172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テキスト ボックス 173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2686975" y="3473843"/>
            <a:ext cx="306615" cy="434806"/>
            <a:chOff x="1430400" y="2834082"/>
            <a:chExt cx="306615" cy="434806"/>
          </a:xfrm>
        </p:grpSpPr>
        <p:sp>
          <p:nvSpPr>
            <p:cNvPr id="176" name="円/楕円 175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77" name="直線コネクタ 176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テキスト ボックス 177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79" name="グループ化 178"/>
          <p:cNvGrpSpPr/>
          <p:nvPr/>
        </p:nvGrpSpPr>
        <p:grpSpPr>
          <a:xfrm>
            <a:off x="2221176" y="4038171"/>
            <a:ext cx="306615" cy="434806"/>
            <a:chOff x="2221176" y="2834082"/>
            <a:chExt cx="306615" cy="434806"/>
          </a:xfrm>
        </p:grpSpPr>
        <p:sp>
          <p:nvSpPr>
            <p:cNvPr id="180" name="円/楕円 179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81" name="直線コネクタ 180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83" name="グループ化 182"/>
          <p:cNvGrpSpPr/>
          <p:nvPr/>
        </p:nvGrpSpPr>
        <p:grpSpPr>
          <a:xfrm>
            <a:off x="2686975" y="4038171"/>
            <a:ext cx="306615" cy="434806"/>
            <a:chOff x="2686975" y="2834082"/>
            <a:chExt cx="306615" cy="434806"/>
          </a:xfrm>
        </p:grpSpPr>
        <p:sp>
          <p:nvSpPr>
            <p:cNvPr id="184" name="円/楕円 183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85" name="直線コネクタ 184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テキスト ボックス 185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87" name="グループ化 186"/>
          <p:cNvGrpSpPr/>
          <p:nvPr/>
        </p:nvGrpSpPr>
        <p:grpSpPr>
          <a:xfrm>
            <a:off x="2221176" y="4588029"/>
            <a:ext cx="306615" cy="434806"/>
            <a:chOff x="3467431" y="2834082"/>
            <a:chExt cx="306615" cy="434806"/>
          </a:xfrm>
        </p:grpSpPr>
        <p:sp>
          <p:nvSpPr>
            <p:cNvPr id="188" name="円/楕円 187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89" name="直線コネクタ 188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テキスト ボックス 189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91" name="グループ化 190"/>
          <p:cNvGrpSpPr/>
          <p:nvPr/>
        </p:nvGrpSpPr>
        <p:grpSpPr>
          <a:xfrm>
            <a:off x="2686975" y="4588029"/>
            <a:ext cx="307415" cy="434806"/>
            <a:chOff x="3933230" y="2834082"/>
            <a:chExt cx="307415" cy="434806"/>
          </a:xfrm>
        </p:grpSpPr>
        <p:sp>
          <p:nvSpPr>
            <p:cNvPr id="192" name="円/楕円 191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93" name="直線コネクタ 192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95" name="グループ化 194"/>
          <p:cNvGrpSpPr/>
          <p:nvPr/>
        </p:nvGrpSpPr>
        <p:grpSpPr>
          <a:xfrm>
            <a:off x="6174501" y="3473843"/>
            <a:ext cx="306615" cy="430043"/>
            <a:chOff x="964601" y="2834082"/>
            <a:chExt cx="306615" cy="430043"/>
          </a:xfrm>
        </p:grpSpPr>
        <p:sp>
          <p:nvSpPr>
            <p:cNvPr id="196" name="円/楕円 195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97" name="直線コネクタ 196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テキスト ボックス 197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99" name="グループ化 198"/>
          <p:cNvGrpSpPr/>
          <p:nvPr/>
        </p:nvGrpSpPr>
        <p:grpSpPr>
          <a:xfrm>
            <a:off x="6640300" y="3473843"/>
            <a:ext cx="306615" cy="434806"/>
            <a:chOff x="1430400" y="2834082"/>
            <a:chExt cx="306615" cy="434806"/>
          </a:xfrm>
        </p:grpSpPr>
        <p:sp>
          <p:nvSpPr>
            <p:cNvPr id="200" name="円/楕円 199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01" name="直線コネクタ 200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テキスト ボックス 201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03" name="グループ化 202"/>
          <p:cNvGrpSpPr/>
          <p:nvPr/>
        </p:nvGrpSpPr>
        <p:grpSpPr>
          <a:xfrm>
            <a:off x="6174501" y="4038171"/>
            <a:ext cx="306615" cy="434806"/>
            <a:chOff x="2221176" y="2834082"/>
            <a:chExt cx="306615" cy="434806"/>
          </a:xfrm>
        </p:grpSpPr>
        <p:sp>
          <p:nvSpPr>
            <p:cNvPr id="204" name="円/楕円 203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05" name="直線コネクタ 204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テキスト ボックス 205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6640300" y="4038171"/>
            <a:ext cx="306615" cy="434806"/>
            <a:chOff x="2686975" y="2834082"/>
            <a:chExt cx="306615" cy="434806"/>
          </a:xfrm>
        </p:grpSpPr>
        <p:sp>
          <p:nvSpPr>
            <p:cNvPr id="208" name="円/楕円 207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09" name="直線コネクタ 208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11" name="グループ化 210"/>
          <p:cNvGrpSpPr/>
          <p:nvPr/>
        </p:nvGrpSpPr>
        <p:grpSpPr>
          <a:xfrm>
            <a:off x="6174501" y="4588029"/>
            <a:ext cx="306615" cy="434806"/>
            <a:chOff x="3467431" y="2834082"/>
            <a:chExt cx="306615" cy="434806"/>
          </a:xfrm>
        </p:grpSpPr>
        <p:sp>
          <p:nvSpPr>
            <p:cNvPr id="212" name="円/楕円 211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13" name="直線コネクタ 212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テキスト ボックス 213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15" name="グループ化 214"/>
          <p:cNvGrpSpPr/>
          <p:nvPr/>
        </p:nvGrpSpPr>
        <p:grpSpPr>
          <a:xfrm>
            <a:off x="6640300" y="4588029"/>
            <a:ext cx="307415" cy="434806"/>
            <a:chOff x="3933230" y="2834082"/>
            <a:chExt cx="307415" cy="434806"/>
          </a:xfrm>
        </p:grpSpPr>
        <p:sp>
          <p:nvSpPr>
            <p:cNvPr id="216" name="円/楕円 215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17" name="直線コネクタ 216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テキスト ボックス 217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628650" y="1825626"/>
            <a:ext cx="3943350" cy="1261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4572000" y="1825625"/>
            <a:ext cx="3943350" cy="127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27578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2029533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77295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2901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アヤコ</a:t>
            </a:r>
          </a:p>
        </p:txBody>
      </p:sp>
      <p:sp>
        <p:nvSpPr>
          <p:cNvPr id="52" name="円/楕円 51"/>
          <p:cNvSpPr/>
          <p:nvPr/>
        </p:nvSpPr>
        <p:spPr>
          <a:xfrm>
            <a:off x="721876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5972513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71593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57199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カナコ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964601" y="2408132"/>
            <a:ext cx="306615" cy="430043"/>
            <a:chOff x="964601" y="2834082"/>
            <a:chExt cx="306615" cy="430043"/>
          </a:xfrm>
        </p:grpSpPr>
        <p:sp>
          <p:nvSpPr>
            <p:cNvPr id="47" name="円/楕円 46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430400" y="2408132"/>
            <a:ext cx="306615" cy="434806"/>
            <a:chOff x="1430400" y="2834082"/>
            <a:chExt cx="306615" cy="434806"/>
          </a:xfrm>
        </p:grpSpPr>
        <p:sp>
          <p:nvSpPr>
            <p:cNvPr id="45" name="円/楕円 44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テキスト ボックス 141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2221176" y="2408132"/>
            <a:ext cx="306615" cy="434806"/>
            <a:chOff x="2221176" y="2834082"/>
            <a:chExt cx="306615" cy="434806"/>
          </a:xfrm>
        </p:grpSpPr>
        <p:sp>
          <p:nvSpPr>
            <p:cNvPr id="39" name="円/楕円 38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テキスト ボックス 142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686975" y="2408132"/>
            <a:ext cx="306615" cy="434806"/>
            <a:chOff x="2686975" y="2834082"/>
            <a:chExt cx="306615" cy="434806"/>
          </a:xfrm>
        </p:grpSpPr>
        <p:sp>
          <p:nvSpPr>
            <p:cNvPr id="37" name="円/楕円 36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467431" y="2408132"/>
            <a:ext cx="306615" cy="434806"/>
            <a:chOff x="3467431" y="2834082"/>
            <a:chExt cx="306615" cy="434806"/>
          </a:xfrm>
        </p:grpSpPr>
        <p:sp>
          <p:nvSpPr>
            <p:cNvPr id="23" name="円/楕円 22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3933230" y="2408132"/>
            <a:ext cx="307415" cy="434806"/>
            <a:chOff x="3933230" y="2834082"/>
            <a:chExt cx="307415" cy="434806"/>
          </a:xfrm>
        </p:grpSpPr>
        <p:sp>
          <p:nvSpPr>
            <p:cNvPr id="21" name="円/楕円 20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4921353" y="2408132"/>
            <a:ext cx="306615" cy="430043"/>
            <a:chOff x="964601" y="2834082"/>
            <a:chExt cx="306615" cy="430043"/>
          </a:xfrm>
        </p:grpSpPr>
        <p:sp>
          <p:nvSpPr>
            <p:cNvPr id="148" name="円/楕円 147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49" name="直線コネクタ 148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51" name="グループ化 150"/>
          <p:cNvGrpSpPr/>
          <p:nvPr/>
        </p:nvGrpSpPr>
        <p:grpSpPr>
          <a:xfrm>
            <a:off x="5387152" y="2408132"/>
            <a:ext cx="306615" cy="434806"/>
            <a:chOff x="1430400" y="2834082"/>
            <a:chExt cx="306615" cy="434806"/>
          </a:xfrm>
        </p:grpSpPr>
        <p:sp>
          <p:nvSpPr>
            <p:cNvPr id="152" name="円/楕円 151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53" name="直線コネクタ 152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テキスト ボックス 153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55" name="グループ化 154"/>
          <p:cNvGrpSpPr/>
          <p:nvPr/>
        </p:nvGrpSpPr>
        <p:grpSpPr>
          <a:xfrm>
            <a:off x="6177928" y="2408132"/>
            <a:ext cx="306615" cy="434806"/>
            <a:chOff x="2221176" y="2834082"/>
            <a:chExt cx="306615" cy="434806"/>
          </a:xfrm>
        </p:grpSpPr>
        <p:sp>
          <p:nvSpPr>
            <p:cNvPr id="156" name="円/楕円 155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57" name="直線コネクタ 156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テキスト ボックス 157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643727" y="2408132"/>
            <a:ext cx="306615" cy="434806"/>
            <a:chOff x="2686975" y="2834082"/>
            <a:chExt cx="306615" cy="434806"/>
          </a:xfrm>
        </p:grpSpPr>
        <p:sp>
          <p:nvSpPr>
            <p:cNvPr id="160" name="円/楕円 159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61" name="直線コネクタ 160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テキスト ボックス 161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63" name="グループ化 162"/>
          <p:cNvGrpSpPr/>
          <p:nvPr/>
        </p:nvGrpSpPr>
        <p:grpSpPr>
          <a:xfrm>
            <a:off x="7424183" y="2408132"/>
            <a:ext cx="306615" cy="434806"/>
            <a:chOff x="3467431" y="2834082"/>
            <a:chExt cx="306615" cy="434806"/>
          </a:xfrm>
        </p:grpSpPr>
        <p:sp>
          <p:nvSpPr>
            <p:cNvPr id="164" name="円/楕円 163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65" name="直線コネクタ 164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テキスト ボックス 165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7889982" y="2408132"/>
            <a:ext cx="307415" cy="434806"/>
            <a:chOff x="3933230" y="2834082"/>
            <a:chExt cx="307415" cy="434806"/>
          </a:xfrm>
        </p:grpSpPr>
        <p:sp>
          <p:nvSpPr>
            <p:cNvPr id="168" name="円/楕円 167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69" name="直線コネクタ 168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テキスト ボックス 169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798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どの配り方がいいの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？</a:t>
            </a:r>
            <a:endParaRPr kumimoji="1" lang="en-US" altLang="ja-JP" dirty="0"/>
          </a:p>
          <a:p>
            <a:r>
              <a:rPr kumimoji="1" lang="ja-JP" altLang="en-US" dirty="0"/>
              <a:t>どれでもいいの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？</a:t>
            </a:r>
            <a:endParaRPr kumimoji="1" lang="en-US" altLang="ja-JP" dirty="0"/>
          </a:p>
          <a:p>
            <a:r>
              <a:rPr kumimoji="1" lang="ja-JP" altLang="en-US" dirty="0"/>
              <a:t>式は，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３？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２？</a:t>
            </a:r>
            <a:endParaRPr kumimoji="1"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567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「配る問題」のオリジナルは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428999"/>
            <a:ext cx="7886700" cy="2747963"/>
          </a:xfrm>
        </p:spPr>
        <p:txBody>
          <a:bodyPr>
            <a:noAutofit/>
          </a:bodyPr>
          <a:lstStyle/>
          <a:p>
            <a:r>
              <a:rPr kumimoji="1" lang="ja-JP" altLang="en-US" dirty="0"/>
              <a:t>啓林館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年算数</a:t>
            </a:r>
            <a:r>
              <a:rPr lang="ja-JP" altLang="en-US" dirty="0"/>
              <a:t>教科書</a:t>
            </a:r>
            <a:br>
              <a:rPr lang="en-US" altLang="ja-JP" dirty="0"/>
            </a:br>
            <a:r>
              <a:rPr lang="ja-JP" altLang="en-US" dirty="0"/>
              <a:t>（わくわく </a:t>
            </a:r>
            <a:r>
              <a:rPr lang="ja-JP" altLang="en-US" dirty="0" err="1"/>
              <a:t>さん</a:t>
            </a:r>
            <a:r>
              <a:rPr lang="ja-JP" altLang="en-US" dirty="0"/>
              <a:t>すう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平成</a:t>
            </a:r>
            <a:r>
              <a:rPr kumimoji="1" lang="en-US" altLang="ja-JP" dirty="0"/>
              <a:t>27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30</a:t>
            </a:r>
            <a:r>
              <a:rPr kumimoji="1" lang="ja-JP" altLang="en-US" dirty="0"/>
              <a:t>年度版は教科書展示会で確認済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平成</a:t>
            </a:r>
            <a:r>
              <a:rPr kumimoji="1" lang="en-US" altLang="ja-JP" dirty="0"/>
              <a:t>23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26</a:t>
            </a:r>
            <a:r>
              <a:rPr kumimoji="1" lang="ja-JP" altLang="en-US" dirty="0"/>
              <a:t>年度版にも載っているらしい</a:t>
            </a:r>
            <a:endParaRPr kumimoji="1" lang="en-US" altLang="ja-JP" dirty="0"/>
          </a:p>
          <a:p>
            <a:r>
              <a:rPr kumimoji="1" lang="ja-JP" altLang="en-US" dirty="0"/>
              <a:t>学習指導案集</a:t>
            </a:r>
            <a:r>
              <a:rPr kumimoji="1" lang="en-US" altLang="ja-JP" dirty="0"/>
              <a:t>[</a:t>
            </a:r>
            <a:r>
              <a:rPr lang="ja-JP" altLang="en-US" dirty="0"/>
              <a:t>前川</a:t>
            </a:r>
            <a:r>
              <a:rPr lang="en-US" altLang="ja-JP" dirty="0"/>
              <a:t>2011]</a:t>
            </a:r>
            <a:r>
              <a:rPr lang="ja-JP" altLang="en-US" dirty="0"/>
              <a:t>や，</a:t>
            </a:r>
            <a:br>
              <a:rPr lang="en-US" altLang="ja-JP" dirty="0"/>
            </a:br>
            <a:r>
              <a:rPr lang="ja-JP" altLang="en-US" dirty="0"/>
              <a:t>幼児向け問題集</a:t>
            </a:r>
            <a:r>
              <a:rPr lang="en-US" altLang="ja-JP" dirty="0"/>
              <a:t>[</a:t>
            </a:r>
            <a:r>
              <a:rPr lang="ja-JP" altLang="en-US" dirty="0"/>
              <a:t>久野</a:t>
            </a:r>
            <a:r>
              <a:rPr lang="en-US" altLang="ja-JP" dirty="0"/>
              <a:t>2013]</a:t>
            </a:r>
            <a:r>
              <a:rPr lang="ja-JP" altLang="en-US" dirty="0" err="1"/>
              <a:t>にも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メモ 4"/>
          <p:cNvSpPr/>
          <p:nvPr/>
        </p:nvSpPr>
        <p:spPr>
          <a:xfrm>
            <a:off x="628650" y="1876300"/>
            <a:ext cx="7886700" cy="146831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子どもが　３人　います。みかんを</a:t>
            </a:r>
            <a:br>
              <a:rPr lang="en-US" altLang="ja-JP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１人に　２こずつ　あげます。みんなで</a:t>
            </a:r>
            <a:br>
              <a:rPr lang="en-US" altLang="ja-JP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 なんこ　いりますか。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801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考え方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前川</a:t>
            </a:r>
            <a:r>
              <a:rPr lang="en-US" altLang="ja-JP" dirty="0"/>
              <a:t>2011, p.66]</a:t>
            </a:r>
            <a:r>
              <a:rPr lang="ja-JP" altLang="en-US" dirty="0"/>
              <a:t>によると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乗法学習の素地となる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かけ算を学習する際，「ほら，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年のときに習ったでしょ」と思い出せる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1313569" y="2384091"/>
            <a:ext cx="6498772" cy="992658"/>
          </a:xfrm>
          <a:prstGeom prst="wedgeRoundRectCallout">
            <a:avLst>
              <a:gd name="adj1" fmla="val -32813"/>
              <a:gd name="adj2" fmla="val 74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36878" y="2547898"/>
            <a:ext cx="637546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1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個ずつ置くか，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2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個ずつ置くかという置き方</a:t>
            </a:r>
            <a:b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ではなく，置いた結果に着目させる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1313569" y="3784198"/>
            <a:ext cx="6498772" cy="992658"/>
          </a:xfrm>
          <a:prstGeom prst="wedgeRoundRectCallout">
            <a:avLst>
              <a:gd name="adj1" fmla="val -32813"/>
              <a:gd name="adj2" fmla="val 74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36878" y="3901962"/>
            <a:ext cx="6203942" cy="82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2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個ずつ増えていっている増加の場面である</a:t>
            </a:r>
            <a:endParaRPr lang="en-US" altLang="ja-JP" sz="2400" dirty="0">
              <a:solidFill>
                <a:prstClr val="black"/>
              </a:solidFill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ことに気付かせる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3441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通りの配り方（再掲）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341055"/>
            <a:ext cx="7886700" cy="93090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皿の置き方・りんごの配り方は違っても，</a:t>
            </a:r>
            <a:br>
              <a:rPr kumimoji="1" lang="en-US" altLang="ja-JP" dirty="0"/>
            </a:br>
            <a:r>
              <a:rPr kumimoji="1" lang="ja-JP" altLang="en-US" dirty="0"/>
              <a:t>すべて「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個ずつ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枚の皿に」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28650" y="1825626"/>
            <a:ext cx="3943350" cy="1261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572000" y="1825625"/>
            <a:ext cx="3943350" cy="127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49" y="3070386"/>
            <a:ext cx="3943350" cy="2175669"/>
          </a:xfrm>
          <a:prstGeom prst="rect">
            <a:avLst/>
          </a:prstGeom>
          <a:solidFill>
            <a:srgbClr val="FF99FF"/>
          </a:solidFill>
          <a:ln w="63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0" y="3070386"/>
            <a:ext cx="3943350" cy="2175669"/>
          </a:xfrm>
          <a:prstGeom prst="rect">
            <a:avLst/>
          </a:prstGeom>
          <a:solidFill>
            <a:srgbClr val="FFCCFF"/>
          </a:solidFill>
          <a:ln w="63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275788" y="2392953"/>
            <a:ext cx="1151905" cy="498045"/>
            <a:chOff x="3378517" y="5404171"/>
            <a:chExt cx="2376264" cy="1027417"/>
          </a:xfrm>
        </p:grpSpPr>
        <p:sp>
          <p:nvSpPr>
            <p:cNvPr id="18" name="円/楕円 1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23" name="円/楕円 2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グループ化 1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21" name="円/楕円 2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直線コネクタ 2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グループ化 32"/>
          <p:cNvGrpSpPr/>
          <p:nvPr/>
        </p:nvGrpSpPr>
        <p:grpSpPr>
          <a:xfrm>
            <a:off x="2029533" y="2392953"/>
            <a:ext cx="1151905" cy="498045"/>
            <a:chOff x="3378517" y="5404171"/>
            <a:chExt cx="2376264" cy="1027417"/>
          </a:xfrm>
        </p:grpSpPr>
        <p:sp>
          <p:nvSpPr>
            <p:cNvPr id="34" name="円/楕円 33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39" name="円/楕円 38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0" name="直線コネクタ 39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37" name="円/楕円 3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8" name="直線コネクタ 3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グループ化 40"/>
          <p:cNvGrpSpPr/>
          <p:nvPr/>
        </p:nvGrpSpPr>
        <p:grpSpPr>
          <a:xfrm>
            <a:off x="772958" y="2392953"/>
            <a:ext cx="1151905" cy="498045"/>
            <a:chOff x="3378517" y="5404171"/>
            <a:chExt cx="2376264" cy="1027417"/>
          </a:xfrm>
        </p:grpSpPr>
        <p:sp>
          <p:nvSpPr>
            <p:cNvPr id="42" name="円/楕円 4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47" name="円/楕円 4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8" name="直線コネクタ 4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45" name="円/楕円 4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6" name="直線コネクタ 4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テキスト ボックス 49"/>
          <p:cNvSpPr txBox="1"/>
          <p:nvPr/>
        </p:nvSpPr>
        <p:spPr>
          <a:xfrm>
            <a:off x="62901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アヤコ</a:t>
            </a:r>
          </a:p>
        </p:txBody>
      </p:sp>
      <p:grpSp>
        <p:nvGrpSpPr>
          <p:cNvPr id="51" name="グループ化 50"/>
          <p:cNvGrpSpPr/>
          <p:nvPr/>
        </p:nvGrpSpPr>
        <p:grpSpPr>
          <a:xfrm>
            <a:off x="7218768" y="2392953"/>
            <a:ext cx="1151905" cy="498045"/>
            <a:chOff x="3378517" y="5404171"/>
            <a:chExt cx="2376264" cy="1027417"/>
          </a:xfrm>
        </p:grpSpPr>
        <p:sp>
          <p:nvSpPr>
            <p:cNvPr id="52" name="円/楕円 5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57" name="円/楕円 5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55" name="円/楕円 5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6" name="直線コネクタ 5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グループ化 58"/>
          <p:cNvGrpSpPr/>
          <p:nvPr/>
        </p:nvGrpSpPr>
        <p:grpSpPr>
          <a:xfrm>
            <a:off x="5972513" y="2392953"/>
            <a:ext cx="1151905" cy="498045"/>
            <a:chOff x="3378517" y="5404171"/>
            <a:chExt cx="2376264" cy="1027417"/>
          </a:xfrm>
        </p:grpSpPr>
        <p:sp>
          <p:nvSpPr>
            <p:cNvPr id="60" name="円/楕円 59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" name="直線コネクタ 6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コネクタ 6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グループ化 66"/>
          <p:cNvGrpSpPr/>
          <p:nvPr/>
        </p:nvGrpSpPr>
        <p:grpSpPr>
          <a:xfrm>
            <a:off x="4715938" y="2392953"/>
            <a:ext cx="1151905" cy="498045"/>
            <a:chOff x="3378517" y="5404171"/>
            <a:chExt cx="2376264" cy="1027417"/>
          </a:xfrm>
        </p:grpSpPr>
        <p:sp>
          <p:nvSpPr>
            <p:cNvPr id="68" name="円/楕円 6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4" name="直線コネクタ 7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71" name="円/楕円 7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直線コネクタ 7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テキスト ボックス 74"/>
          <p:cNvSpPr txBox="1"/>
          <p:nvPr/>
        </p:nvSpPr>
        <p:spPr>
          <a:xfrm>
            <a:off x="457199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カナコ</a:t>
            </a:r>
          </a:p>
        </p:txBody>
      </p:sp>
      <p:grpSp>
        <p:nvGrpSpPr>
          <p:cNvPr id="84" name="グループ化 83"/>
          <p:cNvGrpSpPr/>
          <p:nvPr/>
        </p:nvGrpSpPr>
        <p:grpSpPr>
          <a:xfrm>
            <a:off x="2029533" y="4014819"/>
            <a:ext cx="1151905" cy="498045"/>
            <a:chOff x="3378517" y="5404171"/>
            <a:chExt cx="2376264" cy="1027417"/>
          </a:xfrm>
        </p:grpSpPr>
        <p:sp>
          <p:nvSpPr>
            <p:cNvPr id="85" name="円/楕円 84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90" name="円/楕円 8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1" name="直線コネクタ 9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88" name="円/楕円 87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9" name="直線コネクタ 88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テキスト ボックス 99"/>
          <p:cNvSpPr txBox="1"/>
          <p:nvPr/>
        </p:nvSpPr>
        <p:spPr>
          <a:xfrm>
            <a:off x="62901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サワコ</a:t>
            </a:r>
          </a:p>
        </p:txBody>
      </p:sp>
      <p:grpSp>
        <p:nvGrpSpPr>
          <p:cNvPr id="101" name="グループ化 100"/>
          <p:cNvGrpSpPr/>
          <p:nvPr/>
        </p:nvGrpSpPr>
        <p:grpSpPr>
          <a:xfrm>
            <a:off x="2029533" y="3458664"/>
            <a:ext cx="1151905" cy="498045"/>
            <a:chOff x="3378517" y="5404171"/>
            <a:chExt cx="2376264" cy="1027417"/>
          </a:xfrm>
        </p:grpSpPr>
        <p:sp>
          <p:nvSpPr>
            <p:cNvPr id="102" name="円/楕円 101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07" name="円/楕円 106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8" name="直線コネクタ 107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グループ化 103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05" name="円/楕円 10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6" name="直線コネクタ 10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グループ化 108"/>
          <p:cNvGrpSpPr/>
          <p:nvPr/>
        </p:nvGrpSpPr>
        <p:grpSpPr>
          <a:xfrm>
            <a:off x="2029533" y="4574588"/>
            <a:ext cx="1151905" cy="498045"/>
            <a:chOff x="3378517" y="5404171"/>
            <a:chExt cx="2376264" cy="1027417"/>
          </a:xfrm>
        </p:grpSpPr>
        <p:sp>
          <p:nvSpPr>
            <p:cNvPr id="110" name="円/楕円 109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15" name="円/楕円 114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6" name="直線コネクタ 115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グループ化 111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13" name="円/楕円 11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4" name="直線コネクタ 11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グループ化 116"/>
          <p:cNvGrpSpPr/>
          <p:nvPr/>
        </p:nvGrpSpPr>
        <p:grpSpPr>
          <a:xfrm>
            <a:off x="5972513" y="4014819"/>
            <a:ext cx="1151905" cy="498045"/>
            <a:chOff x="3378517" y="5404171"/>
            <a:chExt cx="2376264" cy="1027417"/>
          </a:xfrm>
        </p:grpSpPr>
        <p:sp>
          <p:nvSpPr>
            <p:cNvPr id="118" name="円/楕円 117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19" name="グループ化 118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23" name="円/楕円 122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4" name="直線コネクタ 123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21" name="円/楕円 120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直線コネクタ 121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テキスト ボックス 124"/>
          <p:cNvSpPr txBox="1"/>
          <p:nvPr/>
        </p:nvSpPr>
        <p:spPr>
          <a:xfrm>
            <a:off x="457199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grpSp>
        <p:nvGrpSpPr>
          <p:cNvPr id="126" name="グループ化 125"/>
          <p:cNvGrpSpPr/>
          <p:nvPr/>
        </p:nvGrpSpPr>
        <p:grpSpPr>
          <a:xfrm>
            <a:off x="5972513" y="3458664"/>
            <a:ext cx="1151905" cy="498045"/>
            <a:chOff x="3378517" y="5404171"/>
            <a:chExt cx="2376264" cy="1027417"/>
          </a:xfrm>
        </p:grpSpPr>
        <p:sp>
          <p:nvSpPr>
            <p:cNvPr id="127" name="円/楕円 126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グループ化 127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32" name="円/楕円 131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3" name="直線コネクタ 132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30" name="円/楕円 12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1" name="直線コネクタ 13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グループ化 133"/>
          <p:cNvGrpSpPr/>
          <p:nvPr/>
        </p:nvGrpSpPr>
        <p:grpSpPr>
          <a:xfrm>
            <a:off x="5972513" y="4574588"/>
            <a:ext cx="1151905" cy="498045"/>
            <a:chOff x="3378517" y="5404171"/>
            <a:chExt cx="2376264" cy="1027417"/>
          </a:xfrm>
        </p:grpSpPr>
        <p:sp>
          <p:nvSpPr>
            <p:cNvPr id="135" name="円/楕円 134"/>
            <p:cNvSpPr/>
            <p:nvPr/>
          </p:nvSpPr>
          <p:spPr>
            <a:xfrm>
              <a:off x="3378517" y="5423476"/>
              <a:ext cx="2376264" cy="10081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136" name="グループ化 135"/>
            <p:cNvGrpSpPr/>
            <p:nvPr/>
          </p:nvGrpSpPr>
          <p:grpSpPr>
            <a:xfrm>
              <a:off x="3773858" y="5404171"/>
              <a:ext cx="632516" cy="812496"/>
              <a:chOff x="699124" y="4774348"/>
              <a:chExt cx="632516" cy="812496"/>
            </a:xfrm>
          </p:grpSpPr>
          <p:sp>
            <p:nvSpPr>
              <p:cNvPr id="140" name="円/楕円 139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1" name="直線コネクタ 140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グループ化 136"/>
            <p:cNvGrpSpPr/>
            <p:nvPr/>
          </p:nvGrpSpPr>
          <p:grpSpPr>
            <a:xfrm>
              <a:off x="4734753" y="5404171"/>
              <a:ext cx="632516" cy="812496"/>
              <a:chOff x="699124" y="4774348"/>
              <a:chExt cx="632516" cy="812496"/>
            </a:xfrm>
          </p:grpSpPr>
          <p:sp>
            <p:nvSpPr>
              <p:cNvPr id="138" name="円/楕円 137"/>
              <p:cNvSpPr/>
              <p:nvPr/>
            </p:nvSpPr>
            <p:spPr>
              <a:xfrm>
                <a:off x="699124" y="4930388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9" name="直線コネクタ 138"/>
              <p:cNvCxnSpPr/>
              <p:nvPr/>
            </p:nvCxnSpPr>
            <p:spPr>
              <a:xfrm>
                <a:off x="1015382" y="4774348"/>
                <a:ext cx="0" cy="288032"/>
              </a:xfrm>
              <a:prstGeom prst="line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57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ここで考える「配る問題」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28650" y="2680855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13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そうすると，式は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年であれば，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２＋２＋２＝６</a:t>
            </a:r>
            <a:endParaRPr kumimoji="1"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年でかけ算を学習したら，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３＝６</a:t>
            </a:r>
            <a:endParaRPr kumimoji="1"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34066" y="3116754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1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つ分の数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988" y="322629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いくつ分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18777" y="3140819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ぜんぶの数</a:t>
            </a:r>
          </a:p>
        </p:txBody>
      </p:sp>
      <p:cxnSp>
        <p:nvCxnSpPr>
          <p:cNvPr id="8" name="直線矢印コネクタ 7"/>
          <p:cNvCxnSpPr>
            <a:cxnSpLocks/>
          </p:cNvCxnSpPr>
          <p:nvPr/>
        </p:nvCxnSpPr>
        <p:spPr>
          <a:xfrm flipH="1" flipV="1">
            <a:off x="7964905" y="2839453"/>
            <a:ext cx="140692" cy="4041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cxnSpLocks/>
          </p:cNvCxnSpPr>
          <p:nvPr/>
        </p:nvCxnSpPr>
        <p:spPr>
          <a:xfrm flipV="1">
            <a:off x="6775969" y="2834352"/>
            <a:ext cx="226410" cy="4595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802506" y="2834352"/>
            <a:ext cx="365387" cy="3505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18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「かけ算の順序」への批判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サワコ・タダコのように，りんごを並べれば，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でも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でもよい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28649" y="3070386"/>
            <a:ext cx="3943350" cy="2175669"/>
          </a:xfrm>
          <a:prstGeom prst="rect">
            <a:avLst/>
          </a:prstGeom>
          <a:solidFill>
            <a:srgbClr val="FF99FF"/>
          </a:solidFill>
          <a:ln w="63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572000" y="3070386"/>
            <a:ext cx="3943350" cy="2175669"/>
          </a:xfrm>
          <a:prstGeom prst="rect">
            <a:avLst/>
          </a:prstGeom>
          <a:solidFill>
            <a:srgbClr val="FFCCFF"/>
          </a:solidFill>
          <a:ln w="63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029533" y="4024177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2221176" y="4014819"/>
            <a:ext cx="306615" cy="393861"/>
            <a:chOff x="699124" y="4774348"/>
            <a:chExt cx="632516" cy="812496"/>
          </a:xfrm>
        </p:grpSpPr>
        <p:sp>
          <p:nvSpPr>
            <p:cNvPr id="13" name="円/楕円 1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2686975" y="4014819"/>
            <a:ext cx="306615" cy="393861"/>
            <a:chOff x="699124" y="4774348"/>
            <a:chExt cx="632516" cy="812496"/>
          </a:xfrm>
        </p:grpSpPr>
        <p:sp>
          <p:nvSpPr>
            <p:cNvPr id="11" name="円/楕円 10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62901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サワコ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2029533" y="3468022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221176" y="3458664"/>
            <a:ext cx="306615" cy="393861"/>
            <a:chOff x="699124" y="4774348"/>
            <a:chExt cx="632516" cy="812496"/>
          </a:xfrm>
        </p:grpSpPr>
        <p:sp>
          <p:nvSpPr>
            <p:cNvPr id="22" name="円/楕円 21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/>
          <p:cNvGrpSpPr/>
          <p:nvPr/>
        </p:nvGrpSpPr>
        <p:grpSpPr>
          <a:xfrm>
            <a:off x="2686975" y="3458664"/>
            <a:ext cx="306615" cy="393861"/>
            <a:chOff x="699124" y="4774348"/>
            <a:chExt cx="632516" cy="812496"/>
          </a:xfrm>
        </p:grpSpPr>
        <p:sp>
          <p:nvSpPr>
            <p:cNvPr id="20" name="円/楕円 1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円/楕円 24"/>
          <p:cNvSpPr/>
          <p:nvPr/>
        </p:nvSpPr>
        <p:spPr>
          <a:xfrm>
            <a:off x="2029533" y="4583946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2221176" y="4574588"/>
            <a:ext cx="306615" cy="393861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/>
          <p:cNvGrpSpPr/>
          <p:nvPr/>
        </p:nvGrpSpPr>
        <p:grpSpPr>
          <a:xfrm>
            <a:off x="2686975" y="4574588"/>
            <a:ext cx="306615" cy="393861"/>
            <a:chOff x="699124" y="4774348"/>
            <a:chExt cx="632516" cy="812496"/>
          </a:xfrm>
        </p:grpSpPr>
        <p:sp>
          <p:nvSpPr>
            <p:cNvPr id="28" name="円/楕円 27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円/楕円 32"/>
          <p:cNvSpPr/>
          <p:nvPr/>
        </p:nvSpPr>
        <p:spPr>
          <a:xfrm>
            <a:off x="5972513" y="4024177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6164156" y="4014819"/>
            <a:ext cx="306615" cy="393861"/>
            <a:chOff x="699124" y="4774348"/>
            <a:chExt cx="632516" cy="812496"/>
          </a:xfrm>
        </p:grpSpPr>
        <p:sp>
          <p:nvSpPr>
            <p:cNvPr id="38" name="円/楕円 37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6629955" y="4014819"/>
            <a:ext cx="306615" cy="393861"/>
            <a:chOff x="699124" y="4774348"/>
            <a:chExt cx="632516" cy="812496"/>
          </a:xfrm>
        </p:grpSpPr>
        <p:sp>
          <p:nvSpPr>
            <p:cNvPr id="36" name="円/楕円 35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4571999" y="30789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sp>
        <p:nvSpPr>
          <p:cNvPr id="42" name="円/楕円 41"/>
          <p:cNvSpPr/>
          <p:nvPr/>
        </p:nvSpPr>
        <p:spPr>
          <a:xfrm>
            <a:off x="5972513" y="3468022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164156" y="3458664"/>
            <a:ext cx="306615" cy="393861"/>
            <a:chOff x="699124" y="4774348"/>
            <a:chExt cx="632516" cy="812496"/>
          </a:xfrm>
        </p:grpSpPr>
        <p:sp>
          <p:nvSpPr>
            <p:cNvPr id="47" name="円/楕円 4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/>
          <p:cNvGrpSpPr/>
          <p:nvPr/>
        </p:nvGrpSpPr>
        <p:grpSpPr>
          <a:xfrm>
            <a:off x="6629955" y="3458664"/>
            <a:ext cx="306615" cy="393861"/>
            <a:chOff x="699124" y="4774348"/>
            <a:chExt cx="632516" cy="812496"/>
          </a:xfrm>
        </p:grpSpPr>
        <p:sp>
          <p:nvSpPr>
            <p:cNvPr id="45" name="円/楕円 44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円/楕円 49"/>
          <p:cNvSpPr/>
          <p:nvPr/>
        </p:nvSpPr>
        <p:spPr>
          <a:xfrm>
            <a:off x="5972513" y="4583946"/>
            <a:ext cx="1151905" cy="488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6164156" y="4574588"/>
            <a:ext cx="306615" cy="393861"/>
            <a:chOff x="699124" y="4774348"/>
            <a:chExt cx="632516" cy="812496"/>
          </a:xfrm>
        </p:grpSpPr>
        <p:sp>
          <p:nvSpPr>
            <p:cNvPr id="55" name="円/楕円 54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6" name="直線コネクタ 55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6629955" y="4574588"/>
            <a:ext cx="306615" cy="393861"/>
            <a:chOff x="699124" y="4774348"/>
            <a:chExt cx="632516" cy="812496"/>
          </a:xfrm>
        </p:grpSpPr>
        <p:sp>
          <p:nvSpPr>
            <p:cNvPr id="53" name="円/楕円 5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547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「かけ算の順序」への批判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カナコ・タダコの</a:t>
            </a:r>
            <a:br>
              <a:rPr kumimoji="1" lang="en-US" altLang="ja-JP" dirty="0"/>
            </a:br>
            <a:r>
              <a:rPr kumimoji="1" lang="ja-JP" altLang="en-US" dirty="0"/>
              <a:t>ように配れば</a:t>
            </a:r>
            <a:r>
              <a:rPr kumimoji="1" lang="ja-JP" altLang="en-US" sz="2400" dirty="0"/>
              <a:t>（トラ</a:t>
            </a:r>
            <a:br>
              <a:rPr kumimoji="1" lang="en-US" altLang="ja-JP" sz="2400" dirty="0"/>
            </a:br>
            <a:r>
              <a:rPr kumimoji="1" lang="ja-JP" altLang="en-US" sz="2400" dirty="0"/>
              <a:t>ンプ配り）</a:t>
            </a:r>
            <a:r>
              <a:rPr kumimoji="1" lang="ja-JP" altLang="en-US" dirty="0"/>
              <a:t>，</a:t>
            </a:r>
            <a:br>
              <a:rPr kumimoji="1" lang="en-US" altLang="ja-JP" dirty="0"/>
            </a:b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個ずつ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回で，</a:t>
            </a:r>
            <a:br>
              <a:rPr kumimoji="1" lang="en-US" altLang="ja-JP" dirty="0"/>
            </a:b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２＝６</a:t>
            </a:r>
            <a:r>
              <a:rPr kumimoji="1" lang="ja-JP" altLang="en-US" dirty="0"/>
              <a:t>になる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72000" y="3085565"/>
            <a:ext cx="3943350" cy="2175669"/>
          </a:xfrm>
          <a:prstGeom prst="rect">
            <a:avLst/>
          </a:prstGeom>
          <a:solidFill>
            <a:srgbClr val="FFCCFF"/>
          </a:solidFill>
          <a:ln w="63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972513" y="4039356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1999" y="3094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タダコ</a:t>
            </a:r>
          </a:p>
        </p:txBody>
      </p:sp>
      <p:sp>
        <p:nvSpPr>
          <p:cNvPr id="8" name="円/楕円 7"/>
          <p:cNvSpPr/>
          <p:nvPr/>
        </p:nvSpPr>
        <p:spPr>
          <a:xfrm>
            <a:off x="5972513" y="3483201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972513" y="4599125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174501" y="3473843"/>
            <a:ext cx="306615" cy="430043"/>
            <a:chOff x="964601" y="2834082"/>
            <a:chExt cx="306615" cy="430043"/>
          </a:xfrm>
        </p:grpSpPr>
        <p:sp>
          <p:nvSpPr>
            <p:cNvPr id="11" name="円/楕円 10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640300" y="3473843"/>
            <a:ext cx="306615" cy="434806"/>
            <a:chOff x="1430400" y="2834082"/>
            <a:chExt cx="306615" cy="434806"/>
          </a:xfrm>
        </p:grpSpPr>
        <p:sp>
          <p:nvSpPr>
            <p:cNvPr id="15" name="円/楕円 14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174501" y="4038171"/>
            <a:ext cx="306615" cy="434806"/>
            <a:chOff x="2221176" y="2834082"/>
            <a:chExt cx="306615" cy="434806"/>
          </a:xfrm>
        </p:grpSpPr>
        <p:sp>
          <p:nvSpPr>
            <p:cNvPr id="19" name="円/楕円 18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640300" y="4038171"/>
            <a:ext cx="306615" cy="434806"/>
            <a:chOff x="2686975" y="2834082"/>
            <a:chExt cx="306615" cy="434806"/>
          </a:xfrm>
        </p:grpSpPr>
        <p:sp>
          <p:nvSpPr>
            <p:cNvPr id="23" name="円/楕円 22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174501" y="4588029"/>
            <a:ext cx="306615" cy="434806"/>
            <a:chOff x="3467431" y="2834082"/>
            <a:chExt cx="306615" cy="434806"/>
          </a:xfrm>
        </p:grpSpPr>
        <p:sp>
          <p:nvSpPr>
            <p:cNvPr id="27" name="円/楕円 26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6640300" y="4588029"/>
            <a:ext cx="307415" cy="434806"/>
            <a:chOff x="3933230" y="2834082"/>
            <a:chExt cx="307415" cy="434806"/>
          </a:xfrm>
        </p:grpSpPr>
        <p:sp>
          <p:nvSpPr>
            <p:cNvPr id="31" name="円/楕円 30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4572000" y="1825625"/>
            <a:ext cx="3943350" cy="127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21876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5972513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4715938" y="2417490"/>
            <a:ext cx="1151905" cy="488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71999" y="18256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カナコ</a:t>
            </a:r>
          </a:p>
        </p:txBody>
      </p:sp>
      <p:grpSp>
        <p:nvGrpSpPr>
          <p:cNvPr id="39" name="グループ化 38"/>
          <p:cNvGrpSpPr/>
          <p:nvPr/>
        </p:nvGrpSpPr>
        <p:grpSpPr>
          <a:xfrm>
            <a:off x="4921353" y="2408132"/>
            <a:ext cx="306615" cy="430043"/>
            <a:chOff x="964601" y="2834082"/>
            <a:chExt cx="306615" cy="430043"/>
          </a:xfrm>
        </p:grpSpPr>
        <p:sp>
          <p:nvSpPr>
            <p:cNvPr id="40" name="円/楕円 39"/>
            <p:cNvSpPr/>
            <p:nvPr/>
          </p:nvSpPr>
          <p:spPr>
            <a:xfrm>
              <a:off x="96460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111790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967867" y="28947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5387152" y="2408132"/>
            <a:ext cx="306615" cy="434806"/>
            <a:chOff x="1430400" y="2834082"/>
            <a:chExt cx="306615" cy="434806"/>
          </a:xfrm>
        </p:grpSpPr>
        <p:sp>
          <p:nvSpPr>
            <p:cNvPr id="44" name="円/楕円 43"/>
            <p:cNvSpPr/>
            <p:nvPr/>
          </p:nvSpPr>
          <p:spPr>
            <a:xfrm>
              <a:off x="143040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158370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1434309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6177928" y="2408132"/>
            <a:ext cx="306615" cy="434806"/>
            <a:chOff x="2221176" y="2834082"/>
            <a:chExt cx="306615" cy="434806"/>
          </a:xfrm>
        </p:grpSpPr>
        <p:sp>
          <p:nvSpPr>
            <p:cNvPr id="48" name="円/楕円 47"/>
            <p:cNvSpPr/>
            <p:nvPr/>
          </p:nvSpPr>
          <p:spPr>
            <a:xfrm>
              <a:off x="2221176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2374484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222508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6643727" y="2408132"/>
            <a:ext cx="306615" cy="434806"/>
            <a:chOff x="2686975" y="2834082"/>
            <a:chExt cx="306615" cy="434806"/>
          </a:xfrm>
        </p:grpSpPr>
        <p:sp>
          <p:nvSpPr>
            <p:cNvPr id="52" name="円/楕円 51"/>
            <p:cNvSpPr/>
            <p:nvPr/>
          </p:nvSpPr>
          <p:spPr>
            <a:xfrm>
              <a:off x="2686975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2840283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26918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5</a:t>
              </a:r>
              <a:endParaRPr kumimoji="1" lang="ja-JP" altLang="en-US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7424183" y="2408132"/>
            <a:ext cx="306615" cy="434806"/>
            <a:chOff x="3467431" y="2834082"/>
            <a:chExt cx="306615" cy="434806"/>
          </a:xfrm>
        </p:grpSpPr>
        <p:sp>
          <p:nvSpPr>
            <p:cNvPr id="56" name="円/楕円 55"/>
            <p:cNvSpPr/>
            <p:nvPr/>
          </p:nvSpPr>
          <p:spPr>
            <a:xfrm>
              <a:off x="3467431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57" name="直線コネクタ 56"/>
            <p:cNvCxnSpPr/>
            <p:nvPr/>
          </p:nvCxnSpPr>
          <p:spPr>
            <a:xfrm>
              <a:off x="3620739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3468776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3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7889982" y="2408132"/>
            <a:ext cx="307415" cy="434806"/>
            <a:chOff x="3933230" y="2834082"/>
            <a:chExt cx="307415" cy="434806"/>
          </a:xfrm>
        </p:grpSpPr>
        <p:sp>
          <p:nvSpPr>
            <p:cNvPr id="60" name="円/楕円 59"/>
            <p:cNvSpPr/>
            <p:nvPr/>
          </p:nvSpPr>
          <p:spPr>
            <a:xfrm>
              <a:off x="3933230" y="2909723"/>
              <a:ext cx="306615" cy="3182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4086538" y="2834082"/>
              <a:ext cx="0" cy="139625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3940563" y="2899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  <a:cs typeface="Arial Unicode MS" panose="020B0604020202020204" pitchFamily="50" charset="-128"/>
                </a:rPr>
                <a:t>6</a:t>
              </a:r>
              <a:endParaRPr kumimoji="1" lang="ja-JP" altLang="en-US" sz="2000" dirty="0">
                <a:solidFill>
                  <a:srgbClr val="FF0000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245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なぜ「どっちでもいい」ではないか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個ずつ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枚の皿に」と「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個ずつ</a:t>
            </a:r>
            <a:br>
              <a:rPr kumimoji="1" lang="en-US" altLang="ja-JP" dirty="0"/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枚の皿に」の違いを重視するから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3543305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42741" y="3524000"/>
            <a:ext cx="632516" cy="812496"/>
            <a:chOff x="699124" y="4774348"/>
            <a:chExt cx="632516" cy="812496"/>
          </a:xfrm>
        </p:grpSpPr>
        <p:sp>
          <p:nvSpPr>
            <p:cNvPr id="7" name="円/楕円 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2103636" y="3524000"/>
            <a:ext cx="632516" cy="812496"/>
            <a:chOff x="699124" y="4774348"/>
            <a:chExt cx="632516" cy="812496"/>
          </a:xfrm>
        </p:grpSpPr>
        <p:sp>
          <p:nvSpPr>
            <p:cNvPr id="10" name="円/楕円 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円/楕円 11"/>
          <p:cNvSpPr/>
          <p:nvPr/>
        </p:nvSpPr>
        <p:spPr>
          <a:xfrm>
            <a:off x="3378517" y="3543305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3773858" y="3524000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4734753" y="3524000"/>
            <a:ext cx="632516" cy="812496"/>
            <a:chOff x="699124" y="4774348"/>
            <a:chExt cx="632516" cy="812496"/>
          </a:xfrm>
        </p:grpSpPr>
        <p:sp>
          <p:nvSpPr>
            <p:cNvPr id="17" name="円/楕円 16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円/楕円 18"/>
          <p:cNvSpPr/>
          <p:nvPr/>
        </p:nvSpPr>
        <p:spPr>
          <a:xfrm>
            <a:off x="6009634" y="3543305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404975" y="3524000"/>
            <a:ext cx="632516" cy="812496"/>
            <a:chOff x="699124" y="4774348"/>
            <a:chExt cx="632516" cy="812496"/>
          </a:xfrm>
        </p:grpSpPr>
        <p:sp>
          <p:nvSpPr>
            <p:cNvPr id="21" name="円/楕円 20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7365870" y="3524000"/>
            <a:ext cx="632516" cy="812496"/>
            <a:chOff x="699124" y="4774348"/>
            <a:chExt cx="632516" cy="812496"/>
          </a:xfrm>
        </p:grpSpPr>
        <p:sp>
          <p:nvSpPr>
            <p:cNvPr id="24" name="円/楕円 2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円/楕円 25"/>
          <p:cNvSpPr/>
          <p:nvPr/>
        </p:nvSpPr>
        <p:spPr>
          <a:xfrm>
            <a:off x="747400" y="5070985"/>
            <a:ext cx="3668178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4717930" y="5070985"/>
            <a:ext cx="3667967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1142741" y="5094735"/>
            <a:ext cx="632516" cy="812496"/>
            <a:chOff x="699124" y="4774348"/>
            <a:chExt cx="632516" cy="812496"/>
          </a:xfrm>
        </p:grpSpPr>
        <p:sp>
          <p:nvSpPr>
            <p:cNvPr id="48" name="円/楕円 47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2251027" y="5094735"/>
            <a:ext cx="632516" cy="812496"/>
            <a:chOff x="699124" y="4774348"/>
            <a:chExt cx="632516" cy="812496"/>
          </a:xfrm>
        </p:grpSpPr>
        <p:sp>
          <p:nvSpPr>
            <p:cNvPr id="51" name="円/楕円 50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/>
          <p:cNvGrpSpPr/>
          <p:nvPr/>
        </p:nvGrpSpPr>
        <p:grpSpPr>
          <a:xfrm>
            <a:off x="3359313" y="5094735"/>
            <a:ext cx="632516" cy="812496"/>
            <a:chOff x="699124" y="4774348"/>
            <a:chExt cx="632516" cy="812496"/>
          </a:xfrm>
        </p:grpSpPr>
        <p:sp>
          <p:nvSpPr>
            <p:cNvPr id="54" name="円/楕円 5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直線コネクタ 5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グループ化 66"/>
          <p:cNvGrpSpPr/>
          <p:nvPr/>
        </p:nvGrpSpPr>
        <p:grpSpPr>
          <a:xfrm>
            <a:off x="5142251" y="5094735"/>
            <a:ext cx="632516" cy="812496"/>
            <a:chOff x="699124" y="4774348"/>
            <a:chExt cx="632516" cy="812496"/>
          </a:xfrm>
        </p:grpSpPr>
        <p:sp>
          <p:nvSpPr>
            <p:cNvPr id="68" name="円/楕円 67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直線コネクタ 68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/>
          <p:cNvGrpSpPr/>
          <p:nvPr/>
        </p:nvGrpSpPr>
        <p:grpSpPr>
          <a:xfrm>
            <a:off x="6250537" y="5094735"/>
            <a:ext cx="632516" cy="812496"/>
            <a:chOff x="699124" y="4774348"/>
            <a:chExt cx="632516" cy="812496"/>
          </a:xfrm>
        </p:grpSpPr>
        <p:sp>
          <p:nvSpPr>
            <p:cNvPr id="71" name="円/楕円 70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72"/>
          <p:cNvGrpSpPr/>
          <p:nvPr/>
        </p:nvGrpSpPr>
        <p:grpSpPr>
          <a:xfrm>
            <a:off x="7358823" y="5094735"/>
            <a:ext cx="632516" cy="812496"/>
            <a:chOff x="699124" y="4774348"/>
            <a:chExt cx="632516" cy="812496"/>
          </a:xfrm>
        </p:grpSpPr>
        <p:sp>
          <p:nvSpPr>
            <p:cNvPr id="74" name="円/楕円 7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直線コネクタ 7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コネクタ 79"/>
          <p:cNvCxnSpPr/>
          <p:nvPr/>
        </p:nvCxnSpPr>
        <p:spPr>
          <a:xfrm>
            <a:off x="273132" y="4809506"/>
            <a:ext cx="8490858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1814518" y="3002175"/>
            <a:ext cx="4822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２＋２＋２＝６　２</a:t>
            </a:r>
            <a:r>
              <a:rPr lang="en-US" altLang="ja-JP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３＝６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2524879" y="6051423"/>
            <a:ext cx="4112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３＋３＝６　３</a:t>
            </a:r>
            <a:r>
              <a:rPr lang="en-US" altLang="ja-JP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２＝６</a:t>
            </a:r>
          </a:p>
        </p:txBody>
      </p:sp>
    </p:spTree>
    <p:extLst>
      <p:ext uri="{BB962C8B-B14F-4D97-AF65-F5344CB8AC3E}">
        <p14:creationId xmlns:p14="http://schemas.microsoft.com/office/powerpoint/2010/main" val="72244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なぜ「どっちでもいい」ではないか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dirty="0"/>
              <a:t>2</a:t>
            </a:r>
            <a:r>
              <a:rPr kumimoji="1" lang="ja-JP" altLang="en-US" dirty="0"/>
              <a:t>種類の批判は数学教育の現代化運動（</a:t>
            </a:r>
            <a:r>
              <a:rPr kumimoji="1" lang="en-US" altLang="ja-JP" dirty="0"/>
              <a:t>1960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70</a:t>
            </a:r>
            <a:r>
              <a:rPr kumimoji="1" lang="ja-JP" altLang="en-US" dirty="0"/>
              <a:t>年代）で出現し，</a:t>
            </a:r>
            <a:br>
              <a:rPr kumimoji="1" lang="en-US" altLang="ja-JP" dirty="0"/>
            </a:br>
            <a:r>
              <a:rPr kumimoji="1" lang="ja-JP" altLang="en-US" dirty="0"/>
              <a:t>過去の遺物となったから</a:t>
            </a:r>
            <a:endParaRPr kumimoji="1" lang="en-US" altLang="ja-JP" dirty="0"/>
          </a:p>
          <a:p>
            <a:pPr lvl="0"/>
            <a:endParaRPr lang="en-US" altLang="ja-JP" dirty="0"/>
          </a:p>
          <a:p>
            <a:pPr lvl="0"/>
            <a:r>
              <a:rPr kumimoji="1" lang="ja-JP" altLang="en-US" dirty="0"/>
              <a:t>「現代化」「かけ算」のキーワード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アレイ，直積</a:t>
            </a:r>
            <a:endParaRPr lang="en-US" altLang="ja-JP" dirty="0"/>
          </a:p>
          <a:p>
            <a:pPr lvl="1"/>
            <a:r>
              <a:rPr kumimoji="1" lang="en-US" altLang="ja-JP" dirty="0"/>
              <a:t>School Mathematics Study </a:t>
            </a:r>
            <a:br>
              <a:rPr kumimoji="1" lang="en-US" altLang="ja-JP" dirty="0"/>
            </a:br>
            <a:r>
              <a:rPr kumimoji="1" lang="en-US" altLang="ja-JP" dirty="0"/>
              <a:t>Group (SMSG) [SMSG 1962]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94" y="4356009"/>
            <a:ext cx="1865849" cy="157201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914758" y="5865768"/>
            <a:ext cx="2241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[</a:t>
            </a:r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中島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1968, p.77]</a:t>
            </a:r>
          </a:p>
        </p:txBody>
      </p:sp>
    </p:spTree>
    <p:extLst>
      <p:ext uri="{BB962C8B-B14F-4D97-AF65-F5344CB8AC3E}">
        <p14:creationId xmlns:p14="http://schemas.microsoft.com/office/powerpoint/2010/main" val="2632951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「過去の遺物」とは？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kumimoji="1" lang="en-US" altLang="ja-JP" dirty="0"/>
              <a:t>[</a:t>
            </a:r>
            <a:r>
              <a:rPr kumimoji="1" lang="en-US" altLang="ja-JP" dirty="0" err="1"/>
              <a:t>Vergnaud</a:t>
            </a:r>
            <a:r>
              <a:rPr kumimoji="1" lang="en-US" altLang="ja-JP" dirty="0"/>
              <a:t> </a:t>
            </a:r>
            <a:r>
              <a:rPr lang="en-US" altLang="ja-JP" dirty="0"/>
              <a:t>1983] </a:t>
            </a:r>
          </a:p>
          <a:p>
            <a:pPr lvl="1"/>
            <a:r>
              <a:rPr lang="ja-JP" altLang="en-US" dirty="0"/>
              <a:t>「直積は（フランスの）</a:t>
            </a:r>
            <a:r>
              <a:rPr lang="en-US" altLang="ja-JP" dirty="0"/>
              <a:t>2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年でよく使われてきたが，このやり方では多くの子どもが，かけ算の</a:t>
            </a:r>
            <a:br>
              <a:rPr lang="en-US" altLang="ja-JP" dirty="0"/>
            </a:br>
            <a:r>
              <a:rPr lang="ja-JP" altLang="en-US" dirty="0"/>
              <a:t>理解に失敗している」</a:t>
            </a:r>
            <a:endParaRPr kumimoji="1" lang="en-US" altLang="ja-JP" dirty="0"/>
          </a:p>
          <a:p>
            <a:pPr lvl="0"/>
            <a:r>
              <a:rPr kumimoji="1" lang="en-US" altLang="ja-JP" dirty="0"/>
              <a:t>[</a:t>
            </a:r>
            <a:r>
              <a:rPr kumimoji="1" lang="ja-JP" altLang="en-US" dirty="0"/>
              <a:t>遠山</a:t>
            </a:r>
            <a:r>
              <a:rPr lang="en-US" altLang="ja-JP" dirty="0"/>
              <a:t>1981</a:t>
            </a:r>
            <a:r>
              <a:rPr kumimoji="1" lang="en-US" altLang="ja-JP" dirty="0"/>
              <a:t>]</a:t>
            </a:r>
          </a:p>
          <a:p>
            <a:pPr lvl="1"/>
            <a:r>
              <a:rPr lang="ja-JP" altLang="en-US" dirty="0"/>
              <a:t>「いままでの“タイル</a:t>
            </a:r>
            <a:r>
              <a:rPr lang="en-US" altLang="ja-JP" dirty="0"/>
              <a:t>×</a:t>
            </a:r>
            <a:r>
              <a:rPr lang="ja-JP" altLang="en-US" dirty="0"/>
              <a:t>タイル”というのは，</a:t>
            </a:r>
            <a:br>
              <a:rPr lang="en-US" altLang="ja-JP" dirty="0"/>
            </a:br>
            <a:r>
              <a:rPr lang="ja-JP" altLang="en-US" dirty="0"/>
              <a:t>子どもにはなかなかわからない」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731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批判に耳を傾けなくていいの？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kumimoji="1" lang="ja-JP" altLang="en-US" dirty="0"/>
              <a:t>アレイ図は有用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『</a:t>
            </a:r>
            <a:r>
              <a:rPr kumimoji="1" lang="ja-JP" altLang="en-US" dirty="0"/>
              <a:t>小学校学習指導要領解説 算数編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や，明治時代の算術の本</a:t>
            </a:r>
            <a:r>
              <a:rPr lang="en-US" altLang="ja-JP" dirty="0"/>
              <a:t>[</a:t>
            </a:r>
            <a:r>
              <a:rPr lang="ja-JP" altLang="en-US" dirty="0"/>
              <a:t>高木</a:t>
            </a:r>
            <a:r>
              <a:rPr lang="en-US" altLang="ja-JP" dirty="0"/>
              <a:t>1909][</a:t>
            </a:r>
            <a:r>
              <a:rPr lang="ja-JP" altLang="en-US" dirty="0"/>
              <a:t>寺尾</a:t>
            </a:r>
            <a:r>
              <a:rPr lang="en-US" altLang="ja-JP" dirty="0"/>
              <a:t>1888]</a:t>
            </a:r>
            <a:r>
              <a:rPr kumimoji="1" lang="ja-JP" altLang="en-US" dirty="0" err="1"/>
              <a:t>にも</a:t>
            </a:r>
            <a:r>
              <a:rPr kumimoji="1" lang="ja-JP" altLang="en-US" dirty="0"/>
              <a:t>載っている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現在でも，交換法則や，わり算の意味理解で活用</a:t>
            </a:r>
            <a:br>
              <a:rPr kumimoji="1" lang="en-US" altLang="ja-JP" dirty="0"/>
            </a:br>
            <a:r>
              <a:rPr kumimoji="1" lang="ja-JP" altLang="en-US" dirty="0"/>
              <a:t>されている</a:t>
            </a:r>
            <a:endParaRPr kumimoji="1" lang="en-US" altLang="ja-JP" dirty="0"/>
          </a:p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次元のかけ算（倍）が重視されている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アレイも，「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つ分の数</a:t>
            </a:r>
            <a:r>
              <a:rPr kumimoji="1" lang="en-US" altLang="ja-JP" dirty="0"/>
              <a:t>×</a:t>
            </a:r>
            <a:r>
              <a:rPr kumimoji="1" lang="ja-JP" altLang="en-US" dirty="0"/>
              <a:t>いくつ分」に帰着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批判は，「倍」の指導だけ見て，「積」もあるじゃないかと言っている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073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倍と積を組み合わせると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28650" y="1825625"/>
            <a:ext cx="3943350" cy="2856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572000" y="1825625"/>
            <a:ext cx="3943350" cy="45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49" y="4682331"/>
            <a:ext cx="3943350" cy="168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9019" y="182562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これを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３０円</a:t>
            </a: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とすると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496843" y="1825625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３０円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４０円＝１２００円</a:t>
            </a:r>
            <a:r>
              <a:rPr kumimoji="1" lang="en-US" altLang="ja-JP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!?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9019" y="46823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これは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４０円</a:t>
            </a: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で</a:t>
            </a:r>
          </a:p>
        </p:txBody>
      </p:sp>
      <p:grpSp>
        <p:nvGrpSpPr>
          <p:cNvPr id="111" name="グループ化 110"/>
          <p:cNvGrpSpPr/>
          <p:nvPr/>
        </p:nvGrpSpPr>
        <p:grpSpPr>
          <a:xfrm>
            <a:off x="4957484" y="2300763"/>
            <a:ext cx="619107" cy="619107"/>
            <a:chOff x="2221176" y="5959823"/>
            <a:chExt cx="619107" cy="619107"/>
          </a:xfrm>
        </p:grpSpPr>
        <p:sp>
          <p:nvSpPr>
            <p:cNvPr id="109" name="円/楕円 10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5808575" y="2300763"/>
            <a:ext cx="619107" cy="619107"/>
            <a:chOff x="2221176" y="5959823"/>
            <a:chExt cx="619107" cy="619107"/>
          </a:xfrm>
        </p:grpSpPr>
        <p:sp>
          <p:nvSpPr>
            <p:cNvPr id="113" name="円/楕円 11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6659666" y="2300763"/>
            <a:ext cx="619107" cy="619107"/>
            <a:chOff x="2221176" y="5959823"/>
            <a:chExt cx="619107" cy="619107"/>
          </a:xfrm>
        </p:grpSpPr>
        <p:sp>
          <p:nvSpPr>
            <p:cNvPr id="123" name="円/楕円 12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7510757" y="2300763"/>
            <a:ext cx="619107" cy="619107"/>
            <a:chOff x="2221176" y="5959823"/>
            <a:chExt cx="619107" cy="619107"/>
          </a:xfrm>
        </p:grpSpPr>
        <p:sp>
          <p:nvSpPr>
            <p:cNvPr id="129" name="円/楕円 12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4957484" y="3094734"/>
            <a:ext cx="619107" cy="619107"/>
            <a:chOff x="2221176" y="5959823"/>
            <a:chExt cx="619107" cy="619107"/>
          </a:xfrm>
        </p:grpSpPr>
        <p:sp>
          <p:nvSpPr>
            <p:cNvPr id="132" name="円/楕円 131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957484" y="3888704"/>
            <a:ext cx="619107" cy="619107"/>
            <a:chOff x="2221176" y="5959823"/>
            <a:chExt cx="619107" cy="619107"/>
          </a:xfrm>
        </p:grpSpPr>
        <p:sp>
          <p:nvSpPr>
            <p:cNvPr id="168" name="円/楕円 167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2" name="グループ化 191"/>
          <p:cNvGrpSpPr/>
          <p:nvPr/>
        </p:nvGrpSpPr>
        <p:grpSpPr>
          <a:xfrm>
            <a:off x="5808575" y="3095591"/>
            <a:ext cx="619107" cy="619107"/>
            <a:chOff x="2221176" y="5959823"/>
            <a:chExt cx="619107" cy="619107"/>
          </a:xfrm>
        </p:grpSpPr>
        <p:sp>
          <p:nvSpPr>
            <p:cNvPr id="193" name="円/楕円 19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5" name="グループ化 194"/>
          <p:cNvGrpSpPr/>
          <p:nvPr/>
        </p:nvGrpSpPr>
        <p:grpSpPr>
          <a:xfrm>
            <a:off x="6659666" y="3095591"/>
            <a:ext cx="619107" cy="619107"/>
            <a:chOff x="2221176" y="5959823"/>
            <a:chExt cx="619107" cy="619107"/>
          </a:xfrm>
        </p:grpSpPr>
        <p:sp>
          <p:nvSpPr>
            <p:cNvPr id="196" name="円/楕円 195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>
            <a:off x="7510757" y="3095591"/>
            <a:ext cx="619107" cy="619107"/>
            <a:chOff x="2221176" y="5959823"/>
            <a:chExt cx="619107" cy="619107"/>
          </a:xfrm>
        </p:grpSpPr>
        <p:sp>
          <p:nvSpPr>
            <p:cNvPr id="199" name="円/楕円 19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1" name="グループ化 200"/>
          <p:cNvGrpSpPr/>
          <p:nvPr/>
        </p:nvGrpSpPr>
        <p:grpSpPr>
          <a:xfrm>
            <a:off x="5808575" y="3888704"/>
            <a:ext cx="619107" cy="619107"/>
            <a:chOff x="2221176" y="5959823"/>
            <a:chExt cx="619107" cy="619107"/>
          </a:xfrm>
        </p:grpSpPr>
        <p:sp>
          <p:nvSpPr>
            <p:cNvPr id="202" name="円/楕円 201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テキスト ボックス 202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4" name="グループ化 203"/>
          <p:cNvGrpSpPr/>
          <p:nvPr/>
        </p:nvGrpSpPr>
        <p:grpSpPr>
          <a:xfrm>
            <a:off x="6659666" y="3888704"/>
            <a:ext cx="619107" cy="619107"/>
            <a:chOff x="2221176" y="5959823"/>
            <a:chExt cx="619107" cy="619107"/>
          </a:xfrm>
        </p:grpSpPr>
        <p:sp>
          <p:nvSpPr>
            <p:cNvPr id="205" name="円/楕円 204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テキスト ボックス 205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7510757" y="3888704"/>
            <a:ext cx="619107" cy="619107"/>
            <a:chOff x="2221176" y="5959823"/>
            <a:chExt cx="619107" cy="619107"/>
          </a:xfrm>
        </p:grpSpPr>
        <p:sp>
          <p:nvSpPr>
            <p:cNvPr id="208" name="円/楕円 207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テキスト ボックス 208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0" name="グループ化 209"/>
          <p:cNvGrpSpPr/>
          <p:nvPr/>
        </p:nvGrpSpPr>
        <p:grpSpPr>
          <a:xfrm>
            <a:off x="2280236" y="2300763"/>
            <a:ext cx="619107" cy="619107"/>
            <a:chOff x="2221176" y="5959823"/>
            <a:chExt cx="619107" cy="619107"/>
          </a:xfrm>
        </p:grpSpPr>
        <p:sp>
          <p:nvSpPr>
            <p:cNvPr id="211" name="円/楕円 210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3" name="グループ化 212"/>
          <p:cNvGrpSpPr/>
          <p:nvPr/>
        </p:nvGrpSpPr>
        <p:grpSpPr>
          <a:xfrm>
            <a:off x="2280236" y="3094734"/>
            <a:ext cx="619107" cy="619107"/>
            <a:chOff x="2221176" y="5959823"/>
            <a:chExt cx="619107" cy="619107"/>
          </a:xfrm>
        </p:grpSpPr>
        <p:sp>
          <p:nvSpPr>
            <p:cNvPr id="214" name="円/楕円 213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テキスト ボックス 214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6" name="グループ化 215"/>
          <p:cNvGrpSpPr/>
          <p:nvPr/>
        </p:nvGrpSpPr>
        <p:grpSpPr>
          <a:xfrm>
            <a:off x="2280236" y="3888704"/>
            <a:ext cx="619107" cy="619107"/>
            <a:chOff x="2221176" y="5959823"/>
            <a:chExt cx="619107" cy="619107"/>
          </a:xfrm>
        </p:grpSpPr>
        <p:sp>
          <p:nvSpPr>
            <p:cNvPr id="217" name="円/楕円 216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テキスト ボックス 217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9" name="グループ化 218"/>
          <p:cNvGrpSpPr/>
          <p:nvPr/>
        </p:nvGrpSpPr>
        <p:grpSpPr>
          <a:xfrm>
            <a:off x="1014135" y="5238759"/>
            <a:ext cx="619107" cy="619107"/>
            <a:chOff x="2221176" y="5959823"/>
            <a:chExt cx="619107" cy="619107"/>
          </a:xfrm>
        </p:grpSpPr>
        <p:sp>
          <p:nvSpPr>
            <p:cNvPr id="220" name="円/楕円 219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テキスト ボックス 220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2" name="グループ化 221"/>
          <p:cNvGrpSpPr/>
          <p:nvPr/>
        </p:nvGrpSpPr>
        <p:grpSpPr>
          <a:xfrm>
            <a:off x="1865226" y="5238759"/>
            <a:ext cx="619107" cy="619107"/>
            <a:chOff x="2221176" y="5959823"/>
            <a:chExt cx="619107" cy="619107"/>
          </a:xfrm>
        </p:grpSpPr>
        <p:sp>
          <p:nvSpPr>
            <p:cNvPr id="223" name="円/楕円 22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テキスト ボックス 22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5" name="グループ化 224"/>
          <p:cNvGrpSpPr/>
          <p:nvPr/>
        </p:nvGrpSpPr>
        <p:grpSpPr>
          <a:xfrm>
            <a:off x="2716317" y="5238759"/>
            <a:ext cx="619107" cy="619107"/>
            <a:chOff x="2221176" y="5959823"/>
            <a:chExt cx="619107" cy="619107"/>
          </a:xfrm>
        </p:grpSpPr>
        <p:sp>
          <p:nvSpPr>
            <p:cNvPr id="226" name="円/楕円 225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テキスト ボックス 226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8" name="グループ化 227"/>
          <p:cNvGrpSpPr/>
          <p:nvPr/>
        </p:nvGrpSpPr>
        <p:grpSpPr>
          <a:xfrm>
            <a:off x="3567408" y="5238759"/>
            <a:ext cx="619107" cy="619107"/>
            <a:chOff x="2221176" y="5959823"/>
            <a:chExt cx="619107" cy="619107"/>
          </a:xfrm>
        </p:grpSpPr>
        <p:sp>
          <p:nvSpPr>
            <p:cNvPr id="229" name="円/楕円 22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テキスト ボックス 22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sp>
        <p:nvSpPr>
          <p:cNvPr id="231" name="テキスト ボックス 230"/>
          <p:cNvSpPr txBox="1"/>
          <p:nvPr/>
        </p:nvSpPr>
        <p:spPr>
          <a:xfrm>
            <a:off x="4571999" y="476381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…</a:t>
            </a: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そんなわけない</a:t>
            </a:r>
            <a:endParaRPr kumimoji="1" lang="en-US" altLang="ja-JP" sz="24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910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倍と積を組み合わせると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28650" y="1825625"/>
            <a:ext cx="3943350" cy="2856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4572000" y="1825625"/>
            <a:ext cx="3943350" cy="454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28649" y="4682331"/>
            <a:ext cx="3943350" cy="168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9019" y="18256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１０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３＝３０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円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  <a:endParaRPr kumimoji="1" lang="ja-JP" altLang="en-US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487775" y="1825625"/>
            <a:ext cx="4134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１０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（３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４）＝１２０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kumimoji="1" lang="ja-JP" altLang="en-US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円</a:t>
            </a:r>
            <a:r>
              <a:rPr kumimoji="1" lang="en-US" altLang="ja-JP" sz="2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9019" y="468233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１０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４＝４０</a:t>
            </a:r>
            <a:r>
              <a:rPr kumimoji="1"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kumimoji="1" lang="ja-JP" altLang="en-US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円</a:t>
            </a:r>
            <a:r>
              <a:rPr lang="en-US" altLang="ja-JP" sz="24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  <a:endParaRPr kumimoji="1" lang="ja-JP" altLang="en-US" sz="24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grpSp>
        <p:nvGrpSpPr>
          <p:cNvPr id="111" name="グループ化 110"/>
          <p:cNvGrpSpPr/>
          <p:nvPr/>
        </p:nvGrpSpPr>
        <p:grpSpPr>
          <a:xfrm>
            <a:off x="4957484" y="2300763"/>
            <a:ext cx="619107" cy="619107"/>
            <a:chOff x="2221176" y="5959823"/>
            <a:chExt cx="619107" cy="619107"/>
          </a:xfrm>
        </p:grpSpPr>
        <p:sp>
          <p:nvSpPr>
            <p:cNvPr id="109" name="円/楕円 10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5808575" y="2300763"/>
            <a:ext cx="619107" cy="619107"/>
            <a:chOff x="2221176" y="5959823"/>
            <a:chExt cx="619107" cy="619107"/>
          </a:xfrm>
        </p:grpSpPr>
        <p:sp>
          <p:nvSpPr>
            <p:cNvPr id="113" name="円/楕円 11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6659666" y="2300763"/>
            <a:ext cx="619107" cy="619107"/>
            <a:chOff x="2221176" y="5959823"/>
            <a:chExt cx="619107" cy="619107"/>
          </a:xfrm>
        </p:grpSpPr>
        <p:sp>
          <p:nvSpPr>
            <p:cNvPr id="123" name="円/楕円 12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7510757" y="2300763"/>
            <a:ext cx="619107" cy="619107"/>
            <a:chOff x="2221176" y="5959823"/>
            <a:chExt cx="619107" cy="619107"/>
          </a:xfrm>
        </p:grpSpPr>
        <p:sp>
          <p:nvSpPr>
            <p:cNvPr id="129" name="円/楕円 12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4957484" y="3094734"/>
            <a:ext cx="619107" cy="619107"/>
            <a:chOff x="2221176" y="5959823"/>
            <a:chExt cx="619107" cy="619107"/>
          </a:xfrm>
        </p:grpSpPr>
        <p:sp>
          <p:nvSpPr>
            <p:cNvPr id="132" name="円/楕円 131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4957484" y="3888704"/>
            <a:ext cx="619107" cy="619107"/>
            <a:chOff x="2221176" y="5959823"/>
            <a:chExt cx="619107" cy="619107"/>
          </a:xfrm>
        </p:grpSpPr>
        <p:sp>
          <p:nvSpPr>
            <p:cNvPr id="168" name="円/楕円 167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2" name="グループ化 191"/>
          <p:cNvGrpSpPr/>
          <p:nvPr/>
        </p:nvGrpSpPr>
        <p:grpSpPr>
          <a:xfrm>
            <a:off x="5808575" y="3095591"/>
            <a:ext cx="619107" cy="619107"/>
            <a:chOff x="2221176" y="5959823"/>
            <a:chExt cx="619107" cy="619107"/>
          </a:xfrm>
        </p:grpSpPr>
        <p:sp>
          <p:nvSpPr>
            <p:cNvPr id="193" name="円/楕円 19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5" name="グループ化 194"/>
          <p:cNvGrpSpPr/>
          <p:nvPr/>
        </p:nvGrpSpPr>
        <p:grpSpPr>
          <a:xfrm>
            <a:off x="6659666" y="3095591"/>
            <a:ext cx="619107" cy="619107"/>
            <a:chOff x="2221176" y="5959823"/>
            <a:chExt cx="619107" cy="619107"/>
          </a:xfrm>
        </p:grpSpPr>
        <p:sp>
          <p:nvSpPr>
            <p:cNvPr id="196" name="円/楕円 195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>
            <a:off x="7510757" y="3095591"/>
            <a:ext cx="619107" cy="619107"/>
            <a:chOff x="2221176" y="5959823"/>
            <a:chExt cx="619107" cy="619107"/>
          </a:xfrm>
        </p:grpSpPr>
        <p:sp>
          <p:nvSpPr>
            <p:cNvPr id="199" name="円/楕円 19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1" name="グループ化 200"/>
          <p:cNvGrpSpPr/>
          <p:nvPr/>
        </p:nvGrpSpPr>
        <p:grpSpPr>
          <a:xfrm>
            <a:off x="5808575" y="3888704"/>
            <a:ext cx="619107" cy="619107"/>
            <a:chOff x="2221176" y="5959823"/>
            <a:chExt cx="619107" cy="619107"/>
          </a:xfrm>
        </p:grpSpPr>
        <p:sp>
          <p:nvSpPr>
            <p:cNvPr id="202" name="円/楕円 201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テキスト ボックス 202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4" name="グループ化 203"/>
          <p:cNvGrpSpPr/>
          <p:nvPr/>
        </p:nvGrpSpPr>
        <p:grpSpPr>
          <a:xfrm>
            <a:off x="6659666" y="3888704"/>
            <a:ext cx="619107" cy="619107"/>
            <a:chOff x="2221176" y="5959823"/>
            <a:chExt cx="619107" cy="619107"/>
          </a:xfrm>
        </p:grpSpPr>
        <p:sp>
          <p:nvSpPr>
            <p:cNvPr id="205" name="円/楕円 204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テキスト ボックス 205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7510757" y="3888704"/>
            <a:ext cx="619107" cy="619107"/>
            <a:chOff x="2221176" y="5959823"/>
            <a:chExt cx="619107" cy="619107"/>
          </a:xfrm>
        </p:grpSpPr>
        <p:sp>
          <p:nvSpPr>
            <p:cNvPr id="208" name="円/楕円 207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テキスト ボックス 208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0" name="グループ化 209"/>
          <p:cNvGrpSpPr/>
          <p:nvPr/>
        </p:nvGrpSpPr>
        <p:grpSpPr>
          <a:xfrm>
            <a:off x="2280236" y="2300763"/>
            <a:ext cx="619107" cy="619107"/>
            <a:chOff x="2221176" y="5959823"/>
            <a:chExt cx="619107" cy="619107"/>
          </a:xfrm>
        </p:grpSpPr>
        <p:sp>
          <p:nvSpPr>
            <p:cNvPr id="211" name="円/楕円 210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3" name="グループ化 212"/>
          <p:cNvGrpSpPr/>
          <p:nvPr/>
        </p:nvGrpSpPr>
        <p:grpSpPr>
          <a:xfrm>
            <a:off x="2280236" y="3094734"/>
            <a:ext cx="619107" cy="619107"/>
            <a:chOff x="2221176" y="5959823"/>
            <a:chExt cx="619107" cy="619107"/>
          </a:xfrm>
        </p:grpSpPr>
        <p:sp>
          <p:nvSpPr>
            <p:cNvPr id="214" name="円/楕円 213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テキスト ボックス 214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6" name="グループ化 215"/>
          <p:cNvGrpSpPr/>
          <p:nvPr/>
        </p:nvGrpSpPr>
        <p:grpSpPr>
          <a:xfrm>
            <a:off x="2280236" y="3888704"/>
            <a:ext cx="619107" cy="619107"/>
            <a:chOff x="2221176" y="5959823"/>
            <a:chExt cx="619107" cy="619107"/>
          </a:xfrm>
        </p:grpSpPr>
        <p:sp>
          <p:nvSpPr>
            <p:cNvPr id="217" name="円/楕円 216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テキスト ボックス 217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19" name="グループ化 218"/>
          <p:cNvGrpSpPr/>
          <p:nvPr/>
        </p:nvGrpSpPr>
        <p:grpSpPr>
          <a:xfrm>
            <a:off x="1014135" y="5238759"/>
            <a:ext cx="619107" cy="619107"/>
            <a:chOff x="2221176" y="5959823"/>
            <a:chExt cx="619107" cy="619107"/>
          </a:xfrm>
        </p:grpSpPr>
        <p:sp>
          <p:nvSpPr>
            <p:cNvPr id="220" name="円/楕円 219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テキスト ボックス 220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2" name="グループ化 221"/>
          <p:cNvGrpSpPr/>
          <p:nvPr/>
        </p:nvGrpSpPr>
        <p:grpSpPr>
          <a:xfrm>
            <a:off x="1865226" y="5238759"/>
            <a:ext cx="619107" cy="619107"/>
            <a:chOff x="2221176" y="5959823"/>
            <a:chExt cx="619107" cy="619107"/>
          </a:xfrm>
        </p:grpSpPr>
        <p:sp>
          <p:nvSpPr>
            <p:cNvPr id="223" name="円/楕円 222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テキスト ボックス 223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5" name="グループ化 224"/>
          <p:cNvGrpSpPr/>
          <p:nvPr/>
        </p:nvGrpSpPr>
        <p:grpSpPr>
          <a:xfrm>
            <a:off x="2716317" y="5238759"/>
            <a:ext cx="619107" cy="619107"/>
            <a:chOff x="2221176" y="5959823"/>
            <a:chExt cx="619107" cy="619107"/>
          </a:xfrm>
        </p:grpSpPr>
        <p:sp>
          <p:nvSpPr>
            <p:cNvPr id="226" name="円/楕円 225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テキスト ボックス 226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28" name="グループ化 227"/>
          <p:cNvGrpSpPr/>
          <p:nvPr/>
        </p:nvGrpSpPr>
        <p:grpSpPr>
          <a:xfrm>
            <a:off x="3567408" y="5238759"/>
            <a:ext cx="619107" cy="619107"/>
            <a:chOff x="2221176" y="5959823"/>
            <a:chExt cx="619107" cy="619107"/>
          </a:xfrm>
        </p:grpSpPr>
        <p:sp>
          <p:nvSpPr>
            <p:cNvPr id="229" name="円/楕円 228"/>
            <p:cNvSpPr/>
            <p:nvPr/>
          </p:nvSpPr>
          <p:spPr>
            <a:xfrm>
              <a:off x="2221176" y="5959823"/>
              <a:ext cx="619107" cy="619107"/>
            </a:xfrm>
            <a:prstGeom prst="ellipse">
              <a:avLst/>
            </a:pr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テキスト ボックス 229"/>
            <p:cNvSpPr txBox="1"/>
            <p:nvPr/>
          </p:nvSpPr>
          <p:spPr>
            <a:xfrm>
              <a:off x="2238021" y="600206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1</a:t>
              </a:r>
              <a:r>
                <a:rPr kumimoji="1" lang="en-US" altLang="ja-JP" sz="2800" dirty="0">
                  <a:solidFill>
                    <a:schemeClr val="bg1"/>
                  </a:solidFill>
                  <a:latin typeface="Arial Unicode MS" panose="020B0604020202020204" pitchFamily="50" charset="-128"/>
                  <a:ea typeface="ＭＳ ゴシック" panose="020B0609070205080204" pitchFamily="49" charset="-128"/>
                </a:rPr>
                <a:t>0</a:t>
              </a:r>
              <a:endParaRPr kumimoji="1" lang="ja-JP" altLang="en-US" sz="2800" dirty="0">
                <a:solidFill>
                  <a:schemeClr val="bg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</p:grpSp>
      <p:sp>
        <p:nvSpPr>
          <p:cNvPr id="231" name="テキスト ボックス 230"/>
          <p:cNvSpPr txBox="1"/>
          <p:nvPr/>
        </p:nvSpPr>
        <p:spPr>
          <a:xfrm>
            <a:off x="4764273" y="4783289"/>
            <a:ext cx="35702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枚数のかけ算（積）と，</a:t>
            </a:r>
            <a:br>
              <a:rPr kumimoji="1" lang="en-US" altLang="ja-JP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金額のかけ算（倍）に</a:t>
            </a:r>
            <a:br>
              <a:rPr kumimoji="1" lang="en-US" altLang="ja-JP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分ければいい</a:t>
            </a:r>
            <a:endParaRPr kumimoji="1" lang="en-US" altLang="ja-JP" sz="24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式は他にも考えられる</a:t>
            </a:r>
            <a:endParaRPr kumimoji="1" lang="en-US" altLang="ja-JP" sz="24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608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交換法則</a:t>
            </a:r>
            <a:r>
              <a:rPr lang="en-US" altLang="ja-JP" dirty="0"/>
              <a:t> - </a:t>
            </a:r>
            <a:r>
              <a:rPr kumimoji="1" lang="ja-JP" altLang="en-US" dirty="0"/>
              <a:t>外国では？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[Chapin 2009]</a:t>
            </a:r>
            <a:r>
              <a:rPr lang="ja-JP" altLang="en-US" dirty="0"/>
              <a:t>より</a:t>
            </a:r>
            <a:endParaRPr lang="en-US" altLang="ja-JP" dirty="0"/>
          </a:p>
          <a:p>
            <a:pPr lvl="1"/>
            <a:r>
              <a:rPr lang="ja-JP" altLang="en-US" dirty="0"/>
              <a:t>かけ算の交換法則の学習中，「答えは同じ」を主張する生徒に対し，先生は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「交換法則を学習したら，□</a:t>
            </a:r>
            <a:r>
              <a:rPr lang="en-US" altLang="ja-JP" dirty="0"/>
              <a:t>×△</a:t>
            </a:r>
            <a:r>
              <a:rPr lang="ja-JP" altLang="en-US" dirty="0"/>
              <a:t>でも△</a:t>
            </a:r>
            <a:r>
              <a:rPr lang="en-US" altLang="ja-JP" dirty="0"/>
              <a:t>×□</a:t>
            </a:r>
            <a:r>
              <a:rPr lang="ja-JP" altLang="en-US" dirty="0"/>
              <a:t>でもいい」ではない一例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1467949" y="3310209"/>
            <a:ext cx="6498772" cy="992658"/>
          </a:xfrm>
          <a:prstGeom prst="wedgeRoundRectCallout">
            <a:avLst>
              <a:gd name="adj1" fmla="val -32813"/>
              <a:gd name="adj2" fmla="val 74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endParaRPr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55633" y="3427973"/>
            <a:ext cx="620394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SzPct val="75000"/>
            </a:pP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じゃあティファニーさん，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2</a:t>
            </a:r>
            <a:r>
              <a:rPr lang="ja-JP" altLang="en-US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つの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式は</a:t>
            </a:r>
            <a:b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異なる場面を表すのに使えないっていうの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rPr>
              <a:t>?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03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通りの配り方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アヤコ</a:t>
            </a:r>
            <a:endParaRPr kumimoji="1" lang="en-US" altLang="ja-JP" dirty="0"/>
          </a:p>
          <a:p>
            <a:r>
              <a:rPr kumimoji="1" lang="ja-JP" altLang="en-US" dirty="0"/>
              <a:t>カナコ</a:t>
            </a:r>
            <a:endParaRPr kumimoji="1" lang="en-US" altLang="ja-JP" dirty="0"/>
          </a:p>
          <a:p>
            <a:r>
              <a:rPr kumimoji="1" lang="ja-JP" altLang="en-US" dirty="0"/>
              <a:t>サワコ</a:t>
            </a:r>
            <a:endParaRPr kumimoji="1" lang="en-US" altLang="ja-JP" dirty="0"/>
          </a:p>
          <a:p>
            <a:r>
              <a:rPr kumimoji="1" lang="ja-JP" altLang="en-US" dirty="0"/>
              <a:t>タダコ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1778" y="5525354"/>
            <a:ext cx="703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この</a:t>
            </a:r>
            <a:r>
              <a:rPr kumimoji="1"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4</a:t>
            </a:r>
            <a:r>
              <a:rPr kumimoji="1"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人の人物名の初出は</a:t>
            </a:r>
            <a:b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http://d.hatena.ne.jp/takehikom/20120419/1334833251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637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「かけ算の順序」論争の</a:t>
            </a:r>
            <a:br>
              <a:rPr kumimoji="1" lang="en-US" altLang="ja-JP" dirty="0"/>
            </a:br>
            <a:r>
              <a:rPr kumimoji="1" lang="ja-JP" altLang="en-US" dirty="0"/>
              <a:t>周辺にあるもの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dirty="0"/>
              <a:t>外国から学ぶ，歴史から学ぶ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米国の</a:t>
            </a:r>
            <a:r>
              <a:rPr lang="ja-JP" altLang="en-US" dirty="0"/>
              <a:t>状況：「問題解決が</a:t>
            </a:r>
            <a:r>
              <a:rPr lang="en-US" altLang="ja-JP" dirty="0"/>
              <a:t>1980</a:t>
            </a:r>
            <a:r>
              <a:rPr lang="ja-JP" altLang="en-US" dirty="0"/>
              <a:t>年代の学校数学の焦点となら</a:t>
            </a:r>
            <a:r>
              <a:rPr lang="ja-JP" altLang="en-US" dirty="0" err="1"/>
              <a:t>なけば</a:t>
            </a:r>
            <a:r>
              <a:rPr lang="ja-JP" altLang="en-US" dirty="0"/>
              <a:t>ならない」，</a:t>
            </a:r>
            <a:r>
              <a:rPr lang="en-US" altLang="ja-JP" dirty="0"/>
              <a:t>“</a:t>
            </a:r>
            <a:r>
              <a:rPr kumimoji="1" lang="en-US" altLang="ja-JP" dirty="0"/>
              <a:t>Teaching Gap”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Core Standards</a:t>
            </a:r>
          </a:p>
          <a:p>
            <a:pPr lvl="1"/>
            <a:r>
              <a:rPr kumimoji="1" lang="ja-JP" altLang="en-US" dirty="0"/>
              <a:t>数学教育協議会：トランプ配りは当初，等分除に</a:t>
            </a:r>
            <a:r>
              <a:rPr lang="ja-JP" altLang="en-US" dirty="0"/>
              <a:t>も包含除にも適用</a:t>
            </a:r>
            <a:r>
              <a:rPr kumimoji="1" lang="ja-JP" altLang="en-US" dirty="0"/>
              <a:t>されていた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算術：国会図書館デジタルコレクション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[</a:t>
            </a:r>
            <a:r>
              <a:rPr kumimoji="1" lang="ja-JP" altLang="en-US" dirty="0"/>
              <a:t>高木</a:t>
            </a:r>
            <a:r>
              <a:rPr kumimoji="1" lang="en-US" altLang="ja-JP" dirty="0"/>
              <a:t>1909] [</a:t>
            </a:r>
            <a:r>
              <a:rPr kumimoji="1" lang="ja-JP" altLang="en-US" dirty="0"/>
              <a:t>寺尾</a:t>
            </a:r>
            <a:r>
              <a:rPr kumimoji="1" lang="en-US" altLang="ja-JP" dirty="0"/>
              <a:t>1888]</a:t>
            </a:r>
            <a:r>
              <a:rPr kumimoji="1" lang="ja-JP" altLang="en-US" dirty="0"/>
              <a:t>など）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6579" y="5620961"/>
            <a:ext cx="7407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http://www2.kobe-u.ac.jp/~trex/fme/index3.html</a:t>
            </a:r>
          </a:p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http://www.corestandards.org/Math/Content/mathematics-</a:t>
            </a:r>
            <a:b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glossary/Table-2/</a:t>
            </a:r>
          </a:p>
        </p:txBody>
      </p:sp>
    </p:spTree>
    <p:extLst>
      <p:ext uri="{BB962C8B-B14F-4D97-AF65-F5344CB8AC3E}">
        <p14:creationId xmlns:p14="http://schemas.microsoft.com/office/powerpoint/2010/main" val="1182552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「かけ算の順序」論争の</a:t>
            </a:r>
            <a:br>
              <a:rPr kumimoji="1" lang="en-US" altLang="ja-JP" dirty="0"/>
            </a:br>
            <a:r>
              <a:rPr kumimoji="1" lang="ja-JP" altLang="en-US" dirty="0"/>
              <a:t>周辺にあるもの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「どっちでもいい」は中国の追随になるかも</a:t>
            </a:r>
            <a:r>
              <a:rPr kumimoji="1" lang="en-US" altLang="ja-JP" dirty="0"/>
              <a:t>[</a:t>
            </a:r>
            <a:r>
              <a:rPr kumimoji="1" lang="ja-JP" altLang="en-US" dirty="0"/>
              <a:t>国教研</a:t>
            </a:r>
            <a:r>
              <a:rPr kumimoji="1" lang="en-US" altLang="ja-JP" dirty="0"/>
              <a:t>2009, p.181]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36" y="2810031"/>
            <a:ext cx="6897127" cy="36738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216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３枚に２個ずつ</a:t>
            </a:r>
            <a:r>
              <a:rPr kumimoji="1" lang="ja-JP" altLang="en-US" dirty="0"/>
              <a:t>」の総個数は，</a:t>
            </a:r>
            <a:br>
              <a:rPr kumimoji="1" lang="en-US" altLang="ja-JP" dirty="0"/>
            </a:br>
            <a:r>
              <a:rPr kumimoji="1" lang="ja-JP" altLang="en-US" dirty="0"/>
              <a:t>たし算なら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２＋２＋２</a:t>
            </a:r>
            <a:r>
              <a:rPr kumimoji="1" lang="ja-JP" altLang="en-US" dirty="0"/>
              <a:t>，かけ算だと</a:t>
            </a:r>
            <a:endParaRPr kumimoji="1" lang="en-US" altLang="ja-JP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  <a:p>
            <a:pPr lvl="0"/>
            <a:r>
              <a:rPr kumimoji="1" lang="ja-JP" altLang="en-US" dirty="0"/>
              <a:t>配り方は様々でも，「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つ分の数」と「いくつ分」を区別した数量の理解は，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年から学ぶことができ，かけ算の学習の素地となる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「どっちでもいい」という批判は，学習の系統や，外国・歴史を踏まえていない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DC0CB3-B9C9-478D-938A-7B8907D4B46A}"/>
              </a:ext>
            </a:extLst>
          </p:cNvPr>
          <p:cNvSpPr txBox="1"/>
          <p:nvPr/>
        </p:nvSpPr>
        <p:spPr>
          <a:xfrm>
            <a:off x="7351295" y="220219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3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32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632375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[</a:t>
            </a:r>
            <a:r>
              <a:rPr lang="ja-JP" altLang="en-US" sz="2400" dirty="0"/>
              <a:t>前川</a:t>
            </a:r>
            <a:r>
              <a:rPr lang="en-US" altLang="ja-JP" sz="2400" dirty="0"/>
              <a:t>2011] </a:t>
            </a:r>
            <a:r>
              <a:rPr lang="ja-JP" altLang="en-US" sz="2400" dirty="0"/>
              <a:t>前川公一</a:t>
            </a:r>
            <a:r>
              <a:rPr lang="en-US" altLang="ja-JP" sz="2400" dirty="0"/>
              <a:t>(</a:t>
            </a:r>
            <a:r>
              <a:rPr lang="ja-JP" altLang="en-US" sz="2400" dirty="0"/>
              <a:t>編著</a:t>
            </a:r>
            <a:r>
              <a:rPr lang="en-US" altLang="ja-JP" sz="2400" dirty="0"/>
              <a:t>): </a:t>
            </a:r>
            <a:r>
              <a:rPr lang="ja-JP" altLang="en-US" sz="2400" dirty="0"/>
              <a:t>活用力・思考力・表現力を育てる</a:t>
            </a:r>
            <a:r>
              <a:rPr lang="en-US" altLang="ja-JP" sz="2400" dirty="0"/>
              <a:t>! 365</a:t>
            </a:r>
            <a:r>
              <a:rPr lang="ja-JP" altLang="en-US" sz="2400" dirty="0"/>
              <a:t>日の算数学習指導案 </a:t>
            </a:r>
            <a:r>
              <a:rPr lang="en-US" altLang="ja-JP" sz="2400" dirty="0"/>
              <a:t>1</a:t>
            </a:r>
            <a:r>
              <a:rPr lang="ja-JP" altLang="en-US" sz="2400" dirty="0"/>
              <a:t>・</a:t>
            </a:r>
            <a:r>
              <a:rPr lang="en-US" altLang="ja-JP" sz="2400" dirty="0"/>
              <a:t>2</a:t>
            </a:r>
            <a:r>
              <a:rPr lang="ja-JP" altLang="en-US" sz="2400" dirty="0"/>
              <a:t>年編</a:t>
            </a:r>
            <a:r>
              <a:rPr lang="en-US" altLang="ja-JP" sz="2400" dirty="0"/>
              <a:t>, </a:t>
            </a:r>
            <a:r>
              <a:rPr lang="ja-JP" altLang="en-US" sz="2400" dirty="0"/>
              <a:t>明治図書</a:t>
            </a:r>
            <a:r>
              <a:rPr lang="en-US" altLang="ja-JP" sz="2400" dirty="0"/>
              <a:t>, ISBN:9784180808335</a:t>
            </a:r>
            <a:r>
              <a:rPr lang="ja-JP" altLang="en-US" sz="2400" dirty="0"/>
              <a:t> </a:t>
            </a:r>
            <a:r>
              <a:rPr lang="en-US" altLang="ja-JP" sz="2400" dirty="0"/>
              <a:t>(2011).</a:t>
            </a:r>
          </a:p>
          <a:p>
            <a:pPr lvl="0"/>
            <a:r>
              <a:rPr kumimoji="1" lang="en-US" altLang="ja-JP" sz="2400" dirty="0"/>
              <a:t>[</a:t>
            </a:r>
            <a:r>
              <a:rPr kumimoji="1" lang="ja-JP" altLang="en-US" sz="2400" dirty="0"/>
              <a:t>久野</a:t>
            </a:r>
            <a:r>
              <a:rPr kumimoji="1" lang="en-US" altLang="ja-JP" sz="2400" dirty="0"/>
              <a:t>2013</a:t>
            </a:r>
            <a:r>
              <a:rPr lang="en-US" altLang="ja-JP" sz="2400" dirty="0"/>
              <a:t>] </a:t>
            </a:r>
            <a:r>
              <a:rPr lang="ja-JP" altLang="en-US" sz="2400" dirty="0"/>
              <a:t>久野泰可</a:t>
            </a:r>
            <a:r>
              <a:rPr lang="en-US" altLang="ja-JP" sz="2400" dirty="0"/>
              <a:t>: 100</a:t>
            </a:r>
            <a:r>
              <a:rPr lang="ja-JP" altLang="en-US" sz="2400" dirty="0" err="1"/>
              <a:t>てん</a:t>
            </a:r>
            <a:r>
              <a:rPr lang="ja-JP" altLang="en-US" sz="2400" dirty="0"/>
              <a:t>キッズドリル 幼児のかけざん</a:t>
            </a:r>
            <a:r>
              <a:rPr lang="en-US" altLang="ja-JP" sz="2400" dirty="0"/>
              <a:t>, </a:t>
            </a:r>
            <a:r>
              <a:rPr lang="ja-JP" altLang="en-US" sz="2400" dirty="0"/>
              <a:t>幻冬舎</a:t>
            </a:r>
            <a:r>
              <a:rPr lang="en-US" altLang="ja-JP" sz="2400" dirty="0"/>
              <a:t>,</a:t>
            </a:r>
            <a:r>
              <a:rPr lang="ja-JP" altLang="en-US" sz="2400" dirty="0"/>
              <a:t> </a:t>
            </a:r>
            <a:r>
              <a:rPr lang="en-US" altLang="ja-JP" sz="2400" dirty="0"/>
              <a:t>ISBN:9784344976542 (2013).</a:t>
            </a:r>
          </a:p>
          <a:p>
            <a:r>
              <a:rPr lang="en-US" altLang="ja-JP" sz="2400" dirty="0"/>
              <a:t>[SMSG 1962] School Mathematics Study Group: Mathematics for the elementary school, Grade 4, Stanford University (1962). http://catalog.hathitrust.org/Record/010314100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中島</a:t>
            </a:r>
            <a:r>
              <a:rPr lang="en-US" altLang="ja-JP" sz="2400" dirty="0"/>
              <a:t>1968] </a:t>
            </a:r>
            <a:r>
              <a:rPr lang="ja-JP" altLang="en-US" sz="2400" dirty="0"/>
              <a:t>中島健三</a:t>
            </a:r>
            <a:r>
              <a:rPr lang="en-US" altLang="ja-JP" sz="2400" dirty="0"/>
              <a:t>: </a:t>
            </a:r>
            <a:r>
              <a:rPr lang="ja-JP" altLang="en-US" sz="2400" dirty="0"/>
              <a:t>乗法の意味についての論争と問題点についての考察</a:t>
            </a:r>
            <a:r>
              <a:rPr lang="en-US" altLang="ja-JP" sz="2400" dirty="0"/>
              <a:t>, </a:t>
            </a:r>
            <a:r>
              <a:rPr lang="ja-JP" altLang="en-US" sz="2400" dirty="0"/>
              <a:t>日本数学教育会誌</a:t>
            </a:r>
            <a:r>
              <a:rPr lang="en-US" altLang="ja-JP" sz="2400" dirty="0"/>
              <a:t>, Vol.50, No.6, pp.74-77 (1968). https://ci.nii.ac.jp/naid/110003849391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796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Vergnaud</a:t>
            </a:r>
            <a:r>
              <a:rPr kumimoji="1" lang="en-US" altLang="ja-JP" sz="2400" dirty="0"/>
              <a:t> 1983</a:t>
            </a:r>
            <a:r>
              <a:rPr lang="en-US" altLang="ja-JP" sz="2400" dirty="0"/>
              <a:t>] </a:t>
            </a:r>
            <a:r>
              <a:rPr lang="en-US" altLang="ja-JP" sz="2400" dirty="0" err="1"/>
              <a:t>Vergnaud</a:t>
            </a:r>
            <a:r>
              <a:rPr lang="en-US" altLang="ja-JP" sz="2400" dirty="0"/>
              <a:t>, G: “Multiplicative Structures”, Acquisition of mathematics concepts and processes, ISBN:012444220X, pp.127-174</a:t>
            </a:r>
            <a:r>
              <a:rPr lang="ja-JP" altLang="en-US" sz="2400" dirty="0"/>
              <a:t> </a:t>
            </a:r>
            <a:r>
              <a:rPr lang="en-US" altLang="ja-JP" sz="2400" dirty="0"/>
              <a:t>(1983). </a:t>
            </a:r>
            <a:endParaRPr kumimoji="1" lang="en-US" altLang="ja-JP" sz="2400" dirty="0"/>
          </a:p>
          <a:p>
            <a:pPr lvl="0"/>
            <a:r>
              <a:rPr kumimoji="1" lang="en-US" altLang="ja-JP" sz="2400" dirty="0"/>
              <a:t>[</a:t>
            </a:r>
            <a:r>
              <a:rPr kumimoji="1" lang="ja-JP" altLang="en-US" sz="2400" dirty="0"/>
              <a:t>遠山</a:t>
            </a:r>
            <a:r>
              <a:rPr kumimoji="1" lang="en-US" altLang="ja-JP" sz="2400" dirty="0"/>
              <a:t>1981] </a:t>
            </a:r>
            <a:r>
              <a:rPr lang="ja-JP" altLang="en-US" sz="2400" dirty="0"/>
              <a:t>遠山啓</a:t>
            </a:r>
            <a:r>
              <a:rPr lang="en-US" altLang="ja-JP" sz="2400" dirty="0"/>
              <a:t>: </a:t>
            </a:r>
            <a:r>
              <a:rPr lang="ja-JP" altLang="en-US" sz="2400" dirty="0"/>
              <a:t>量とは何か</a:t>
            </a:r>
            <a:r>
              <a:rPr lang="en-US" altLang="ja-JP" sz="2400" dirty="0"/>
              <a:t>II</a:t>
            </a:r>
            <a:r>
              <a:rPr lang="ja-JP" altLang="en-US" sz="2400" dirty="0" err="1"/>
              <a:t>，</a:t>
            </a:r>
            <a:r>
              <a:rPr lang="ja-JP" altLang="en-US" sz="2400" dirty="0"/>
              <a:t>遠山啓著作集 数学教育論シリーズ</a:t>
            </a:r>
            <a:r>
              <a:rPr lang="en-US" altLang="ja-JP" sz="2400" dirty="0"/>
              <a:t>6, </a:t>
            </a:r>
            <a:r>
              <a:rPr lang="ja-JP" altLang="en-US" sz="2400" dirty="0"/>
              <a:t>太郎次郎社 </a:t>
            </a:r>
            <a:r>
              <a:rPr lang="en-US" altLang="ja-JP" sz="2400" dirty="0"/>
              <a:t>(1981).</a:t>
            </a:r>
            <a:r>
              <a:rPr lang="ja-JP" altLang="en-US" sz="2400" dirty="0"/>
              <a:t>「タイル</a:t>
            </a:r>
            <a:r>
              <a:rPr lang="en-US" altLang="ja-JP" sz="2400" dirty="0"/>
              <a:t>×</a:t>
            </a:r>
            <a:r>
              <a:rPr lang="ja-JP" altLang="en-US" sz="2400" dirty="0"/>
              <a:t>タイル」を含む引用は</a:t>
            </a:r>
            <a:r>
              <a:rPr lang="en-US" altLang="ja-JP" sz="2400" dirty="0"/>
              <a:t>p.86</a:t>
            </a:r>
            <a:r>
              <a:rPr lang="ja-JP" altLang="en-US" sz="2400" dirty="0" err="1"/>
              <a:t>，</a:t>
            </a:r>
            <a:r>
              <a:rPr lang="en-US" altLang="ja-JP" sz="2400" dirty="0"/>
              <a:t>1979</a:t>
            </a:r>
            <a:r>
              <a:rPr lang="ja-JP" altLang="en-US" sz="2400" dirty="0"/>
              <a:t>年の講演より</a:t>
            </a:r>
            <a:endParaRPr lang="en-US" altLang="ja-JP" sz="2400" dirty="0"/>
          </a:p>
          <a:p>
            <a:r>
              <a:rPr lang="en-US" altLang="ja-JP" sz="2400" dirty="0"/>
              <a:t>[Chapin 2009]</a:t>
            </a:r>
            <a:r>
              <a:rPr lang="ja-JP" altLang="en-US" sz="2400" dirty="0"/>
              <a:t> </a:t>
            </a:r>
            <a:r>
              <a:rPr lang="en-US" altLang="ja-JP" sz="2400" dirty="0"/>
              <a:t>Chapin, S. H., O'Connor, C. and Anderson, N. C.: Classroom Discussions-Using Math Talk to Help Students Learn, Grades K-6, Second Edition, Math Solutions, ISBN:1935099019 (2009). http://books.google.co.jp/books?id=2NX4I6mekq8C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568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[</a:t>
            </a:r>
            <a:r>
              <a:rPr lang="ja-JP" altLang="en-US" sz="2400" dirty="0"/>
              <a:t>高木</a:t>
            </a:r>
            <a:r>
              <a:rPr lang="en-US" altLang="ja-JP" sz="2400" dirty="0"/>
              <a:t>1909] </a:t>
            </a:r>
            <a:r>
              <a:rPr lang="zh-TW" altLang="en-US" sz="2400" dirty="0"/>
              <a:t>高木貞治</a:t>
            </a:r>
            <a:r>
              <a:rPr lang="en-US" altLang="zh-TW" sz="2400" dirty="0"/>
              <a:t>: </a:t>
            </a:r>
            <a:r>
              <a:rPr lang="zh-TW" altLang="en-US" sz="2400" dirty="0"/>
              <a:t>広算術教科書</a:t>
            </a:r>
            <a:r>
              <a:rPr lang="en-US" altLang="zh-TW" sz="2400" dirty="0"/>
              <a:t>, </a:t>
            </a:r>
            <a:r>
              <a:rPr lang="zh-TW" altLang="en-US" sz="2400" dirty="0"/>
              <a:t>開成館 </a:t>
            </a:r>
            <a:r>
              <a:rPr lang="en-US" altLang="zh-TW" sz="2400" dirty="0"/>
              <a:t>(1909). http://dl.ndl.go.jp/info:ndljp/pid/826655</a:t>
            </a:r>
          </a:p>
          <a:p>
            <a:r>
              <a:rPr lang="en-US" altLang="zh-TW" sz="2400" dirty="0"/>
              <a:t>[</a:t>
            </a:r>
            <a:r>
              <a:rPr lang="zh-TW" altLang="en-US" sz="2400" dirty="0"/>
              <a:t>寺尾</a:t>
            </a:r>
            <a:r>
              <a:rPr lang="en-US" altLang="zh-TW" sz="2400" dirty="0"/>
              <a:t>1888] </a:t>
            </a:r>
            <a:r>
              <a:rPr lang="zh-TW" altLang="en-US" sz="2400" dirty="0"/>
              <a:t>寺尾寿</a:t>
            </a:r>
            <a:r>
              <a:rPr lang="en-US" altLang="zh-TW" sz="2400" dirty="0"/>
              <a:t>: </a:t>
            </a:r>
            <a:r>
              <a:rPr lang="zh-TW" altLang="en-US" sz="2400" dirty="0"/>
              <a:t>中等教育算術教科書一巻</a:t>
            </a:r>
            <a:r>
              <a:rPr lang="en-US" altLang="zh-TW" sz="2400" dirty="0"/>
              <a:t>, </a:t>
            </a:r>
            <a:r>
              <a:rPr lang="zh-TW" altLang="en-US" sz="2400" dirty="0"/>
              <a:t>敬業社 </a:t>
            </a:r>
            <a:r>
              <a:rPr lang="en-US" altLang="zh-TW" sz="2400" dirty="0"/>
              <a:t>(1888). http://dl.ndl.go.jp/info:ndljp/pid/826848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国教研</a:t>
            </a:r>
            <a:r>
              <a:rPr lang="en-US" altLang="ja-JP" sz="2400" dirty="0"/>
              <a:t>2009] </a:t>
            </a:r>
            <a:r>
              <a:rPr lang="ja-JP" altLang="en-US" sz="2400" dirty="0"/>
              <a:t>国立教育政策研究所</a:t>
            </a:r>
            <a:r>
              <a:rPr lang="en-US" altLang="ja-JP" sz="2400" dirty="0"/>
              <a:t>: </a:t>
            </a:r>
            <a:r>
              <a:rPr lang="ja-JP" altLang="en-US" sz="2400" dirty="0"/>
              <a:t>第３期科学技術基本計画のフォローアップ「理数教育部分」に係る調査研究 第</a:t>
            </a:r>
            <a:r>
              <a:rPr lang="en-US" altLang="ja-JP" sz="2400" dirty="0"/>
              <a:t>II</a:t>
            </a:r>
            <a:r>
              <a:rPr lang="ja-JP" altLang="en-US" sz="2400" dirty="0"/>
              <a:t>部［理数教科書に関する国際比較調査結果報告］ </a:t>
            </a:r>
            <a:r>
              <a:rPr lang="en-US" altLang="ja-JP" sz="2400" dirty="0"/>
              <a:t>(2009). http://www.nier.go.jp/seika_kaihatsu_2/risu-2-ikkatu.pdf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00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関連記事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/>
              <a:t>かけ算の順序論争について（日本語版） </a:t>
            </a:r>
            <a:r>
              <a:rPr lang="en-US" altLang="ja-JP" sz="2400" dirty="0"/>
              <a:t>- </a:t>
            </a:r>
            <a:r>
              <a:rPr lang="ja-JP" altLang="en-US" sz="2400" dirty="0"/>
              <a:t>わさっき</a:t>
            </a:r>
            <a:br>
              <a:rPr lang="en-US" altLang="ja-JP" sz="2400" dirty="0"/>
            </a:br>
            <a:r>
              <a:rPr lang="en-US" altLang="ja-JP" sz="2400" dirty="0"/>
              <a:t>http://d.hatena.ne.jp/takehikom/20131116/1384560000</a:t>
            </a:r>
          </a:p>
          <a:p>
            <a:r>
              <a:rPr lang="ja-JP" altLang="en-US" sz="2400" dirty="0"/>
              <a:t>トランプ配りと，うまくやっていく </a:t>
            </a:r>
            <a:r>
              <a:rPr lang="en-US" altLang="ja-JP" sz="2400" dirty="0"/>
              <a:t>- </a:t>
            </a:r>
            <a:r>
              <a:rPr lang="ja-JP" altLang="en-US" sz="2400" dirty="0"/>
              <a:t>わさっき</a:t>
            </a:r>
            <a:br>
              <a:rPr lang="en-US" altLang="ja-JP" sz="2400" dirty="0"/>
            </a:br>
            <a:r>
              <a:rPr lang="en-US" altLang="ja-JP" sz="2400" dirty="0"/>
              <a:t>http://d.hatena.ne.jp/takehikom/20130219/1361220251</a:t>
            </a:r>
          </a:p>
          <a:p>
            <a:pPr lvl="0"/>
            <a:r>
              <a:rPr lang="ja-JP" altLang="en-US" sz="2400" dirty="0"/>
              <a:t>平成</a:t>
            </a:r>
            <a:r>
              <a:rPr lang="en-US" altLang="ja-JP" sz="2400" dirty="0"/>
              <a:t>27</a:t>
            </a:r>
            <a:r>
              <a:rPr lang="ja-JP" altLang="en-US" sz="2400" dirty="0"/>
              <a:t>年度算数教科書読み比べ</a:t>
            </a:r>
            <a:r>
              <a:rPr lang="en-US" altLang="ja-JP" sz="2400" dirty="0"/>
              <a:t>(4)</a:t>
            </a:r>
            <a:r>
              <a:rPr lang="ja-JP" altLang="en-US" sz="2400" dirty="0"/>
              <a:t>～</a:t>
            </a:r>
            <a:r>
              <a:rPr lang="en-US" altLang="ja-JP" sz="2400" dirty="0"/>
              <a:t>2</a:t>
            </a:r>
            <a:r>
              <a:rPr lang="ja-JP" altLang="en-US" sz="2400" dirty="0"/>
              <a:t>年以外の「基準量が後に示された問題」 </a:t>
            </a:r>
            <a:r>
              <a:rPr lang="en-US" altLang="ja-JP" sz="2400" dirty="0"/>
              <a:t>- </a:t>
            </a:r>
            <a:r>
              <a:rPr lang="ja-JP" altLang="en-US" sz="2400" dirty="0"/>
              <a:t>わさっき</a:t>
            </a:r>
            <a:br>
              <a:rPr lang="en-US" altLang="ja-JP" sz="2400" dirty="0"/>
            </a:br>
            <a:r>
              <a:rPr kumimoji="1" lang="en-US" altLang="ja-JP" sz="2400" dirty="0"/>
              <a:t>http://d.hatena.ne.jp/takehikom/20140703/1404313204</a:t>
            </a:r>
          </a:p>
          <a:p>
            <a:pPr lvl="0"/>
            <a:r>
              <a:rPr lang="ja-JP" altLang="en-US" sz="2400" dirty="0"/>
              <a:t>かけ算の「順序」について（</a:t>
            </a:r>
            <a:r>
              <a:rPr lang="en-US" altLang="ja-JP" sz="2400" dirty="0"/>
              <a:t>2017.12</a:t>
            </a:r>
            <a:r>
              <a:rPr lang="ja-JP" altLang="en-US" sz="2400" dirty="0"/>
              <a:t>） </a:t>
            </a:r>
            <a:r>
              <a:rPr lang="en-US" altLang="ja-JP" sz="2400" dirty="0"/>
              <a:t>- </a:t>
            </a:r>
            <a:r>
              <a:rPr lang="ja-JP" altLang="en-US" sz="2400" dirty="0"/>
              <a:t>かけざんの順序の昔話</a:t>
            </a:r>
            <a:br>
              <a:rPr lang="en-US" altLang="ja-JP" sz="2400" dirty="0"/>
            </a:br>
            <a:r>
              <a:rPr lang="en-US" altLang="ja-JP" sz="2350" dirty="0"/>
              <a:t>http://takexikom.hatenadiary.jp/entry/2017/12/08/062042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778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関連記事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/>
              <a:t>海外では，「かけ算の順序」「たし算の順序」についてどのような見解を出していますか</a:t>
            </a:r>
            <a:r>
              <a:rPr lang="en-US" altLang="ja-JP" sz="2400" dirty="0"/>
              <a:t>?</a:t>
            </a:r>
            <a:r>
              <a:rPr lang="ja-JP" altLang="en-US" sz="2400" dirty="0"/>
              <a:t> </a:t>
            </a:r>
            <a:r>
              <a:rPr lang="en-US" altLang="ja-JP" sz="2400" dirty="0"/>
              <a:t>- </a:t>
            </a:r>
            <a:r>
              <a:rPr lang="ja-JP" altLang="en-US" sz="2400" dirty="0"/>
              <a:t>わさっき</a:t>
            </a:r>
            <a:br>
              <a:rPr lang="en-US" altLang="ja-JP" sz="2400" dirty="0"/>
            </a:br>
            <a:r>
              <a:rPr lang="en-US" altLang="ja-JP" sz="2400" dirty="0"/>
              <a:t>http://d.hatena.ne.jp/takehikom/20151121/1448031600</a:t>
            </a:r>
          </a:p>
          <a:p>
            <a:r>
              <a:rPr lang="ja-JP" altLang="en-US" sz="2400" dirty="0"/>
              <a:t>数学者は「順序」についてどのような見解を出していますか</a:t>
            </a:r>
            <a:r>
              <a:rPr lang="en-US" altLang="ja-JP" sz="2400" dirty="0"/>
              <a:t>?</a:t>
            </a:r>
            <a:r>
              <a:rPr lang="ja-JP" altLang="en-US" sz="2400" dirty="0"/>
              <a:t> </a:t>
            </a:r>
            <a:r>
              <a:rPr lang="en-US" altLang="ja-JP" sz="2400" dirty="0"/>
              <a:t>- </a:t>
            </a:r>
            <a:r>
              <a:rPr lang="ja-JP" altLang="en-US" sz="2400" dirty="0"/>
              <a:t>わさっき</a:t>
            </a:r>
            <a:br>
              <a:rPr lang="en-US" altLang="ja-JP" sz="2400" dirty="0"/>
            </a:br>
            <a:r>
              <a:rPr lang="en-US" altLang="ja-JP" sz="2400" dirty="0"/>
              <a:t>http://d.hatena.ne.jp/takehikom/20150511/1431286280</a:t>
            </a:r>
          </a:p>
          <a:p>
            <a:r>
              <a:rPr lang="ja-JP" altLang="en-US" sz="2400" dirty="0"/>
              <a:t>かけ算には本来，順序がない </a:t>
            </a:r>
            <a:r>
              <a:rPr lang="en-US" altLang="ja-JP" sz="2400" dirty="0"/>
              <a:t>- </a:t>
            </a:r>
            <a:r>
              <a:rPr lang="ja-JP" altLang="en-US" sz="2400" dirty="0"/>
              <a:t>わさっき</a:t>
            </a:r>
            <a:br>
              <a:rPr lang="en-US" altLang="ja-JP" sz="2400" dirty="0"/>
            </a:br>
            <a:r>
              <a:rPr lang="en-US" altLang="ja-JP" sz="2400" dirty="0"/>
              <a:t>http://d.hatena.ne.jp/takehikom/20121219/1355868481</a:t>
            </a:r>
          </a:p>
          <a:p>
            <a:r>
              <a:rPr lang="ja-JP" altLang="en-US" sz="2400" dirty="0"/>
              <a:t>小学校学習指導要領解説算数編（平成</a:t>
            </a:r>
            <a:r>
              <a:rPr lang="en-US" altLang="ja-JP" sz="2400" dirty="0"/>
              <a:t>29</a:t>
            </a:r>
            <a:r>
              <a:rPr lang="ja-JP" altLang="en-US" sz="2400" dirty="0"/>
              <a:t>年）と合わせてどうぞ </a:t>
            </a:r>
            <a:r>
              <a:rPr lang="en-US" altLang="ja-JP" sz="2400" dirty="0"/>
              <a:t>- </a:t>
            </a:r>
            <a:r>
              <a:rPr lang="ja-JP" altLang="en-US" sz="2400" dirty="0"/>
              <a:t>わさっき</a:t>
            </a:r>
            <a:br>
              <a:rPr lang="en-US" altLang="ja-JP" sz="2400" dirty="0"/>
            </a:br>
            <a:r>
              <a:rPr lang="en-US" altLang="ja-JP" sz="2400" dirty="0"/>
              <a:t>http://d.hatena.ne.jp/takehikom/20170623/1498164456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122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」から学んだこと</a:t>
            </a:r>
            <a:br>
              <a:rPr kumimoji="1" lang="en-US" altLang="ja-JP" dirty="0"/>
            </a:br>
            <a:r>
              <a:rPr kumimoji="1" lang="en-US" altLang="ja-JP" sz="2800" dirty="0"/>
              <a:t>〔</a:t>
            </a:r>
            <a:r>
              <a:rPr kumimoji="1" lang="ja-JP" altLang="en-US" sz="2800" dirty="0"/>
              <a:t>想定</a:t>
            </a:r>
            <a:r>
              <a:rPr kumimoji="1" lang="en-US" altLang="ja-JP" sz="2800" dirty="0"/>
              <a:t>Q&amp;</a:t>
            </a:r>
            <a:r>
              <a:rPr lang="en-US" altLang="ja-JP" sz="2800" dirty="0"/>
              <a:t>A〕</a:t>
            </a: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lang="ja-JP" altLang="en-US" smtClean="0">
                <a:solidFill>
                  <a:prstClr val="black"/>
                </a:solidFill>
              </a:rPr>
              <a:pPr/>
              <a:t>58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4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高学年の算数は考慮しないの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はい，前半は「かけ算より前の学習」に焦点を当てました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高学年においては，以下のような対応表を活用すればいいと考えています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59</a:t>
            </a:fld>
            <a:endParaRPr kumimoji="1" lang="ja-JP" altLang="en-US"/>
          </a:p>
        </p:txBody>
      </p:sp>
      <p:grpSp>
        <p:nvGrpSpPr>
          <p:cNvPr id="52" name="グループ化 51"/>
          <p:cNvGrpSpPr/>
          <p:nvPr/>
        </p:nvGrpSpPr>
        <p:grpSpPr>
          <a:xfrm>
            <a:off x="1226217" y="3971342"/>
            <a:ext cx="7297149" cy="1704331"/>
            <a:chOff x="1600137" y="955011"/>
            <a:chExt cx="7297149" cy="1704331"/>
          </a:xfrm>
        </p:grpSpPr>
        <p:graphicFrame>
          <p:nvGraphicFramePr>
            <p:cNvPr id="5" name="コンテンツ プレースホルダー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5632755"/>
                </p:ext>
              </p:extLst>
            </p:nvPr>
          </p:nvGraphicFramePr>
          <p:xfrm>
            <a:off x="1600137" y="1412776"/>
            <a:ext cx="7220210" cy="7924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20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20356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9624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時間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0.4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0.8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1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2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4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624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</a:rPr>
                          <a:t>分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24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48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60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120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2000" dirty="0">
                            <a:latin typeface="UD デジタル 教科書体 N-R" panose="02020400000000000000" pitchFamily="17" charset="-128"/>
                            <a:ea typeface="UD デジタル 教科書体 N-R" panose="02020400000000000000" pitchFamily="17" charset="-128"/>
                            <a:cs typeface="Arial Unicode MS" panose="020B0604020202020204" pitchFamily="50" charset="-128"/>
                          </a:rPr>
                          <a:t>240</a:t>
                        </a:r>
                        <a:endParaRPr kumimoji="1" lang="ja-JP" altLang="en-US" sz="20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  <a:cs typeface="Arial Unicode MS" panose="020B0604020202020204" pitchFamily="50" charset="-128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6" name="フリーフォーム 5"/>
            <p:cNvSpPr/>
            <p:nvPr/>
          </p:nvSpPr>
          <p:spPr>
            <a:xfrm flipV="1">
              <a:off x="5934408" y="2220627"/>
              <a:ext cx="1930368" cy="43871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7" name="フリーフォーム 6"/>
            <p:cNvSpPr/>
            <p:nvPr/>
          </p:nvSpPr>
          <p:spPr>
            <a:xfrm flipV="1">
              <a:off x="6129823" y="2220627"/>
              <a:ext cx="724442" cy="25810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722136" y="2237174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2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555177" y="2257822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4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0" name="フリーフォーム 9"/>
            <p:cNvSpPr/>
            <p:nvPr/>
          </p:nvSpPr>
          <p:spPr>
            <a:xfrm flipH="1" flipV="1">
              <a:off x="3760862" y="2220627"/>
              <a:ext cx="1930368" cy="43871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 flipH="1" flipV="1">
              <a:off x="4764612" y="2220627"/>
              <a:ext cx="724442" cy="25810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274257" y="2237174"/>
              <a:ext cx="633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×0.8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87146" y="2257822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4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0.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4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934408" y="955011"/>
              <a:ext cx="1930368" cy="43871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6129823" y="1135621"/>
              <a:ext cx="724442" cy="25810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6" name="フリーフォーム 15"/>
            <p:cNvSpPr/>
            <p:nvPr/>
          </p:nvSpPr>
          <p:spPr>
            <a:xfrm flipH="1">
              <a:off x="3760862" y="955011"/>
              <a:ext cx="1930368" cy="43871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7" name="フリーフォーム 16"/>
            <p:cNvSpPr/>
            <p:nvPr/>
          </p:nvSpPr>
          <p:spPr>
            <a:xfrm flipH="1">
              <a:off x="4764612" y="1135621"/>
              <a:ext cx="724442" cy="258105"/>
            </a:xfrm>
            <a:custGeom>
              <a:avLst/>
              <a:gdLst>
                <a:gd name="connsiteX0" fmla="*/ 0 w 5355772"/>
                <a:gd name="connsiteY0" fmla="*/ 582046 h 629548"/>
                <a:gd name="connsiteX1" fmla="*/ 2565071 w 5355772"/>
                <a:gd name="connsiteY1" fmla="*/ 155 h 629548"/>
                <a:gd name="connsiteX2" fmla="*/ 5355772 w 5355772"/>
                <a:gd name="connsiteY2" fmla="*/ 629548 h 629548"/>
                <a:gd name="connsiteX0" fmla="*/ 0 w 4393871"/>
                <a:gd name="connsiteY0" fmla="*/ 581905 h 581905"/>
                <a:gd name="connsiteX1" fmla="*/ 2565071 w 4393871"/>
                <a:gd name="connsiteY1" fmla="*/ 14 h 581905"/>
                <a:gd name="connsiteX2" fmla="*/ 4393871 w 4393871"/>
                <a:gd name="connsiteY2" fmla="*/ 568737 h 581905"/>
                <a:gd name="connsiteX0" fmla="*/ 0 w 4393871"/>
                <a:gd name="connsiteY0" fmla="*/ 594036 h 594036"/>
                <a:gd name="connsiteX1" fmla="*/ 2232562 w 4393871"/>
                <a:gd name="connsiteY1" fmla="*/ 12 h 594036"/>
                <a:gd name="connsiteX2" fmla="*/ 4393871 w 4393871"/>
                <a:gd name="connsiteY2" fmla="*/ 580868 h 594036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7 h 594037"/>
                <a:gd name="connsiteX1" fmla="*/ 2185061 w 4393871"/>
                <a:gd name="connsiteY1" fmla="*/ 13 h 594037"/>
                <a:gd name="connsiteX2" fmla="*/ 4393871 w 4393871"/>
                <a:gd name="connsiteY2" fmla="*/ 580869 h 594037"/>
                <a:gd name="connsiteX0" fmla="*/ 0 w 4393871"/>
                <a:gd name="connsiteY0" fmla="*/ 594039 h 594039"/>
                <a:gd name="connsiteX1" fmla="*/ 2185061 w 4393871"/>
                <a:gd name="connsiteY1" fmla="*/ 15 h 594039"/>
                <a:gd name="connsiteX2" fmla="*/ 4393871 w 4393871"/>
                <a:gd name="connsiteY2" fmla="*/ 580871 h 59403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159 h 594159"/>
                <a:gd name="connsiteX1" fmla="*/ 2185061 w 4393871"/>
                <a:gd name="connsiteY1" fmla="*/ 135 h 594159"/>
                <a:gd name="connsiteX2" fmla="*/ 4393871 w 4393871"/>
                <a:gd name="connsiteY2" fmla="*/ 580991 h 594159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86 h 594086"/>
                <a:gd name="connsiteX1" fmla="*/ 2185061 w 4393871"/>
                <a:gd name="connsiteY1" fmla="*/ 62 h 594086"/>
                <a:gd name="connsiteX2" fmla="*/ 4393871 w 4393871"/>
                <a:gd name="connsiteY2" fmla="*/ 580918 h 594086"/>
                <a:gd name="connsiteX0" fmla="*/ 0 w 4393871"/>
                <a:gd name="connsiteY0" fmla="*/ 594046 h 594046"/>
                <a:gd name="connsiteX1" fmla="*/ 2185061 w 4393871"/>
                <a:gd name="connsiteY1" fmla="*/ 22 h 594046"/>
                <a:gd name="connsiteX2" fmla="*/ 4393871 w 4393871"/>
                <a:gd name="connsiteY2" fmla="*/ 580878 h 59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3871" h="594046">
                  <a:moveTo>
                    <a:pt x="0" y="594046"/>
                  </a:moveTo>
                  <a:cubicBezTo>
                    <a:pt x="1097479" y="143038"/>
                    <a:pt x="1452749" y="2217"/>
                    <a:pt x="2185061" y="22"/>
                  </a:cubicBezTo>
                  <a:cubicBezTo>
                    <a:pt x="2917373" y="-2173"/>
                    <a:pt x="3266705" y="160307"/>
                    <a:pt x="4393871" y="580878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722136" y="1038625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2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555177" y="1009608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4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274257" y="1066664"/>
              <a:ext cx="633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×0.8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387146" y="1009608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en-US" altLang="ja-JP" sz="14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0.</a:t>
              </a:r>
              <a:r>
                <a:rPr lang="en-US" altLang="ja-JP" sz="16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4</a:t>
              </a:r>
              <a:endParaRPr lang="ja-JP" altLang="en-US" sz="1600" dirty="0">
                <a:solidFill>
                  <a:srgbClr val="4BACC6">
                    <a:lumMod val="75000"/>
                  </a:srgbClr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2711370" y="1373981"/>
              <a:ext cx="881107" cy="686867"/>
              <a:chOff x="2711370" y="1373981"/>
              <a:chExt cx="881107" cy="686867"/>
            </a:xfrm>
          </p:grpSpPr>
          <p:sp>
            <p:nvSpPr>
              <p:cNvPr id="23" name="円弧 22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7516313" y="1373981"/>
              <a:ext cx="881107" cy="686867"/>
              <a:chOff x="2711370" y="1373981"/>
              <a:chExt cx="881107" cy="686867"/>
            </a:xfrm>
          </p:grpSpPr>
          <p:sp>
            <p:nvSpPr>
              <p:cNvPr id="26" name="円弧 25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3209790" y="1555705"/>
              <a:ext cx="846576" cy="678429"/>
              <a:chOff x="3209790" y="1555705"/>
              <a:chExt cx="846576" cy="678429"/>
            </a:xfrm>
          </p:grpSpPr>
          <p:sp>
            <p:nvSpPr>
              <p:cNvPr id="29" name="円弧 28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8050710" y="1555705"/>
              <a:ext cx="846576" cy="678429"/>
              <a:chOff x="3209790" y="1555705"/>
              <a:chExt cx="846576" cy="678429"/>
            </a:xfrm>
          </p:grpSpPr>
          <p:sp>
            <p:nvSpPr>
              <p:cNvPr id="32" name="円弧 31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34" name="グループ化 33"/>
            <p:cNvGrpSpPr/>
            <p:nvPr/>
          </p:nvGrpSpPr>
          <p:grpSpPr>
            <a:xfrm>
              <a:off x="3915913" y="1373981"/>
              <a:ext cx="881107" cy="686867"/>
              <a:chOff x="2711370" y="1373981"/>
              <a:chExt cx="881107" cy="686867"/>
            </a:xfrm>
          </p:grpSpPr>
          <p:sp>
            <p:nvSpPr>
              <p:cNvPr id="35" name="円弧 34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4414333" y="1555705"/>
              <a:ext cx="846576" cy="678429"/>
              <a:chOff x="3209790" y="1555705"/>
              <a:chExt cx="846576" cy="678429"/>
            </a:xfrm>
          </p:grpSpPr>
          <p:sp>
            <p:nvSpPr>
              <p:cNvPr id="38" name="円弧 37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5114319" y="1373981"/>
              <a:ext cx="881107" cy="686867"/>
              <a:chOff x="2711370" y="1373981"/>
              <a:chExt cx="881107" cy="686867"/>
            </a:xfrm>
          </p:grpSpPr>
          <p:sp>
            <p:nvSpPr>
              <p:cNvPr id="41" name="円弧 40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5612739" y="1555705"/>
              <a:ext cx="846576" cy="678429"/>
              <a:chOff x="3209790" y="1555705"/>
              <a:chExt cx="846576" cy="678429"/>
            </a:xfrm>
          </p:grpSpPr>
          <p:sp>
            <p:nvSpPr>
              <p:cNvPr id="44" name="円弧 43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6333265" y="1373981"/>
              <a:ext cx="881107" cy="686867"/>
              <a:chOff x="2711370" y="1373981"/>
              <a:chExt cx="881107" cy="686867"/>
            </a:xfrm>
          </p:grpSpPr>
          <p:sp>
            <p:nvSpPr>
              <p:cNvPr id="47" name="円弧 46"/>
              <p:cNvSpPr/>
              <p:nvPr/>
            </p:nvSpPr>
            <p:spPr>
              <a:xfrm rot="5400000" flipH="1" flipV="1">
                <a:off x="3073583" y="1541953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2711370" y="1373981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×</a:t>
                </a:r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6831685" y="1555705"/>
              <a:ext cx="846576" cy="678429"/>
              <a:chOff x="3209790" y="1555705"/>
              <a:chExt cx="846576" cy="678429"/>
            </a:xfrm>
          </p:grpSpPr>
          <p:sp>
            <p:nvSpPr>
              <p:cNvPr id="50" name="円弧 49"/>
              <p:cNvSpPr/>
              <p:nvPr/>
            </p:nvSpPr>
            <p:spPr>
              <a:xfrm rot="16200000" flipH="1" flipV="1">
                <a:off x="3223541" y="1541954"/>
                <a:ext cx="505144" cy="532645"/>
              </a:xfrm>
              <a:prstGeom prst="arc">
                <a:avLst>
                  <a:gd name="adj1" fmla="val 12513405"/>
                  <a:gd name="adj2" fmla="val 19963170"/>
                </a:avLst>
              </a:prstGeom>
              <a:ln w="25400">
                <a:solidFill>
                  <a:schemeClr val="accent5">
                    <a:lumMod val="75000"/>
                  </a:schemeClr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493390" y="1926357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4BACC6">
                        <a:lumMod val="75000"/>
                      </a:srgbClr>
                    </a:solidFill>
                    <a:latin typeface="UD デジタル 教科書体 N-R" panose="02020400000000000000" pitchFamily="17" charset="-128"/>
                    <a:ea typeface="UD デジタル 教科書体 N-R" panose="02020400000000000000" pitchFamily="17" charset="-128"/>
                  </a:rPr>
                  <a:t>÷60</a:t>
                </a:r>
                <a:endParaRPr lang="ja-JP" altLang="en-US" sz="2000" dirty="0">
                  <a:solidFill>
                    <a:srgbClr val="4BACC6">
                      <a:lumMod val="75000"/>
                    </a:srgbClr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endParaRPr>
              </a:p>
            </p:txBody>
          </p:sp>
        </p:grpSp>
      </p:grpSp>
      <p:sp>
        <p:nvSpPr>
          <p:cNvPr id="53" name="テキスト ボックス 52"/>
          <p:cNvSpPr txBox="1"/>
          <p:nvPr/>
        </p:nvSpPr>
        <p:spPr>
          <a:xfrm>
            <a:off x="626579" y="6284945"/>
            <a:ext cx="7032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http://d.hatena.ne.jp/takehikom/20150214/1423867877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543429" y="5662045"/>
            <a:ext cx="6582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「</a:t>
            </a:r>
            <a:r>
              <a:rPr lang="en-US" altLang="ja-JP" sz="20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itchFamily="50" charset="-128"/>
              </a:rPr>
              <a:t>0.8</a:t>
            </a:r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時間は何分か</a:t>
            </a:r>
            <a:r>
              <a:rPr lang="en-US" altLang="ja-JP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?</a:t>
            </a:r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」は，</a:t>
            </a:r>
            <a:r>
              <a:rPr lang="en-US" altLang="ja-JP" sz="20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itchFamily="50" charset="-128"/>
              </a:rPr>
              <a:t>60×0.8</a:t>
            </a:r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でも</a:t>
            </a:r>
            <a:r>
              <a:rPr lang="en-US" altLang="ja-JP" sz="20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  <a:cs typeface="Arial Unicode MS" pitchFamily="50" charset="-128"/>
              </a:rPr>
              <a:t>0.8×60</a:t>
            </a:r>
            <a:r>
              <a:rPr lang="ja-JP" altLang="en-US" sz="2000" dirty="0">
                <a:solidFill>
                  <a:prstClr val="black"/>
                </a:solidFill>
                <a:latin typeface="Arial Unicode MS" pitchFamily="50" charset="-128"/>
                <a:ea typeface="ＭＳ ゴシック" panose="020B0609070205080204" pitchFamily="49" charset="-128"/>
                <a:cs typeface="Arial Unicode MS" pitchFamily="50" charset="-128"/>
              </a:rPr>
              <a:t>でもいい</a:t>
            </a:r>
            <a:endParaRPr lang="en-US" altLang="ja-JP" sz="2000" dirty="0">
              <a:solidFill>
                <a:prstClr val="black"/>
              </a:solidFill>
              <a:latin typeface="Arial Unicode MS" pitchFamily="50" charset="-128"/>
              <a:ea typeface="ＭＳ ゴシック" panose="020B0609070205080204" pitchFamily="49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07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kumimoji="1" lang="en-US" altLang="ja-JP" dirty="0"/>
              <a:t>(1/7)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/>
              <a:t>お皿を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枚，こう並べて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80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いややっぱり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でもいいでしょ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啓林館のみかんの問題で，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３＋３</a:t>
            </a:r>
            <a:r>
              <a:rPr kumimoji="1" lang="ja-JP" altLang="en-US" dirty="0"/>
              <a:t>や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/>
              <a:t>でもいいとする学習指導案をつくって，授業して（あなたが教師でなければ，やってくれる人を見つけて），児童や，ほかの先生から意見をもらってから，またお知らせください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かけ算の順序論争が毎年のように繰り広げられるのは，「学校が変わるべき」の意識のもと，説得力や実用性に欠ける主張が幅を利かせているため，という見方もできます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20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なんでアレイがダメなの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下図の大きい矢印が，算数教育において認められていない（世界的に見ても，</a:t>
            </a:r>
            <a:r>
              <a:rPr kumimoji="1" lang="en-US" altLang="ja-JP" dirty="0"/>
              <a:t>SMSG</a:t>
            </a:r>
            <a:r>
              <a:rPr kumimoji="1" lang="ja-JP" altLang="en-US" dirty="0"/>
              <a:t>の主張が衰退した）と思われます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61</a:t>
            </a:fld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4559379" y="3411903"/>
            <a:ext cx="3943350" cy="732591"/>
            <a:chOff x="4286250" y="3601903"/>
            <a:chExt cx="3943350" cy="732591"/>
          </a:xfrm>
        </p:grpSpPr>
        <p:sp>
          <p:nvSpPr>
            <p:cNvPr id="5" name="正方形/長方形 4"/>
            <p:cNvSpPr/>
            <p:nvPr/>
          </p:nvSpPr>
          <p:spPr>
            <a:xfrm>
              <a:off x="4286250" y="3601903"/>
              <a:ext cx="3943350" cy="7325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" name="グループ化 57"/>
            <p:cNvGrpSpPr/>
            <p:nvPr/>
          </p:nvGrpSpPr>
          <p:grpSpPr>
            <a:xfrm>
              <a:off x="4430558" y="3719176"/>
              <a:ext cx="3654735" cy="498045"/>
              <a:chOff x="772958" y="2392953"/>
              <a:chExt cx="3654735" cy="498045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3275788" y="2392953"/>
                <a:ext cx="1151905" cy="498045"/>
                <a:chOff x="3378517" y="5404171"/>
                <a:chExt cx="2376264" cy="1027417"/>
              </a:xfrm>
            </p:grpSpPr>
            <p:sp>
              <p:nvSpPr>
                <p:cNvPr id="8" name="円/楕円 7"/>
                <p:cNvSpPr/>
                <p:nvPr/>
              </p:nvSpPr>
              <p:spPr>
                <a:xfrm>
                  <a:off x="3378517" y="5423476"/>
                  <a:ext cx="2376264" cy="100811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" name="グループ化 8"/>
                <p:cNvGrpSpPr/>
                <p:nvPr/>
              </p:nvGrpSpPr>
              <p:grpSpPr>
                <a:xfrm>
                  <a:off x="3773858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13" name="円/楕円 12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4" name="直線コネクタ 13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グループ化 9"/>
                <p:cNvGrpSpPr/>
                <p:nvPr/>
              </p:nvGrpSpPr>
              <p:grpSpPr>
                <a:xfrm>
                  <a:off x="4734753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11" name="円/楕円 10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2" name="直線コネクタ 11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2029533" y="2392953"/>
                <a:ext cx="1151905" cy="498045"/>
                <a:chOff x="3378517" y="5404171"/>
                <a:chExt cx="2376264" cy="1027417"/>
              </a:xfrm>
            </p:grpSpPr>
            <p:sp>
              <p:nvSpPr>
                <p:cNvPr id="16" name="円/楕円 15"/>
                <p:cNvSpPr/>
                <p:nvPr/>
              </p:nvSpPr>
              <p:spPr>
                <a:xfrm>
                  <a:off x="3378517" y="5423476"/>
                  <a:ext cx="2376264" cy="100811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7" name="グループ化 16"/>
                <p:cNvGrpSpPr/>
                <p:nvPr/>
              </p:nvGrpSpPr>
              <p:grpSpPr>
                <a:xfrm>
                  <a:off x="3773858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21" name="円/楕円 20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2" name="直線コネクタ 21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グループ化 17"/>
                <p:cNvGrpSpPr/>
                <p:nvPr/>
              </p:nvGrpSpPr>
              <p:grpSpPr>
                <a:xfrm>
                  <a:off x="4734753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19" name="円/楕円 18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0" name="直線コネクタ 19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772958" y="2392953"/>
                <a:ext cx="1151905" cy="498045"/>
                <a:chOff x="3378517" y="5404171"/>
                <a:chExt cx="2376264" cy="1027417"/>
              </a:xfrm>
            </p:grpSpPr>
            <p:sp>
              <p:nvSpPr>
                <p:cNvPr id="24" name="円/楕円 23"/>
                <p:cNvSpPr/>
                <p:nvPr/>
              </p:nvSpPr>
              <p:spPr>
                <a:xfrm>
                  <a:off x="3378517" y="5423476"/>
                  <a:ext cx="2376264" cy="100811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5" name="グループ化 24"/>
                <p:cNvGrpSpPr/>
                <p:nvPr/>
              </p:nvGrpSpPr>
              <p:grpSpPr>
                <a:xfrm>
                  <a:off x="3773858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29" name="円/楕円 28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グループ化 25"/>
                <p:cNvGrpSpPr/>
                <p:nvPr/>
              </p:nvGrpSpPr>
              <p:grpSpPr>
                <a:xfrm>
                  <a:off x="4734753" y="5404171"/>
                  <a:ext cx="632516" cy="812496"/>
                  <a:chOff x="699124" y="4774348"/>
                  <a:chExt cx="632516" cy="812496"/>
                </a:xfrm>
              </p:grpSpPr>
              <p:sp>
                <p:nvSpPr>
                  <p:cNvPr id="27" name="円/楕円 26"/>
                  <p:cNvSpPr/>
                  <p:nvPr/>
                </p:nvSpPr>
                <p:spPr>
                  <a:xfrm>
                    <a:off x="699124" y="4930388"/>
                    <a:ext cx="632516" cy="65645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1015382" y="4774348"/>
                    <a:ext cx="0" cy="288032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5" name="グループ化 64"/>
          <p:cNvGrpSpPr/>
          <p:nvPr/>
        </p:nvGrpSpPr>
        <p:grpSpPr>
          <a:xfrm>
            <a:off x="3614045" y="4591585"/>
            <a:ext cx="1126029" cy="1873463"/>
            <a:chOff x="1332163" y="4665377"/>
            <a:chExt cx="1126029" cy="1873463"/>
          </a:xfrm>
        </p:grpSpPr>
        <p:sp>
          <p:nvSpPr>
            <p:cNvPr id="6" name="正方形/長方形 5"/>
            <p:cNvSpPr/>
            <p:nvPr/>
          </p:nvSpPr>
          <p:spPr>
            <a:xfrm>
              <a:off x="1332163" y="4665377"/>
              <a:ext cx="1126029" cy="18734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/>
            <p:cNvGrpSpPr/>
            <p:nvPr/>
          </p:nvGrpSpPr>
          <p:grpSpPr>
            <a:xfrm>
              <a:off x="1508970" y="4847216"/>
              <a:ext cx="772414" cy="1509785"/>
              <a:chOff x="2221176" y="3458664"/>
              <a:chExt cx="772414" cy="1509785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221176" y="4014819"/>
                <a:ext cx="306615" cy="393861"/>
                <a:chOff x="699124" y="4774348"/>
                <a:chExt cx="632516" cy="812496"/>
              </a:xfrm>
            </p:grpSpPr>
            <p:sp>
              <p:nvSpPr>
                <p:cNvPr id="38" name="円/楕円 37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9" name="直線コネクタ 38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グループ化 34"/>
              <p:cNvGrpSpPr/>
              <p:nvPr/>
            </p:nvGrpSpPr>
            <p:grpSpPr>
              <a:xfrm>
                <a:off x="2686975" y="4014819"/>
                <a:ext cx="306615" cy="393861"/>
                <a:chOff x="699124" y="4774348"/>
                <a:chExt cx="632516" cy="812496"/>
              </a:xfrm>
            </p:grpSpPr>
            <p:sp>
              <p:nvSpPr>
                <p:cNvPr id="36" name="円/楕円 35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7" name="直線コネクタ 36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2221176" y="3458664"/>
                <a:ext cx="306615" cy="393861"/>
                <a:chOff x="699124" y="4774348"/>
                <a:chExt cx="632516" cy="812496"/>
              </a:xfrm>
            </p:grpSpPr>
            <p:sp>
              <p:nvSpPr>
                <p:cNvPr id="47" name="円/楕円 46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2686975" y="3458664"/>
                <a:ext cx="306615" cy="393861"/>
                <a:chOff x="699124" y="4774348"/>
                <a:chExt cx="632516" cy="812496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2221176" y="4574588"/>
                <a:ext cx="306615" cy="393861"/>
                <a:chOff x="699124" y="4774348"/>
                <a:chExt cx="632516" cy="812496"/>
              </a:xfrm>
            </p:grpSpPr>
            <p:sp>
              <p:nvSpPr>
                <p:cNvPr id="55" name="円/楕円 54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56" name="直線コネクタ 55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/>
              <p:cNvGrpSpPr/>
              <p:nvPr/>
            </p:nvGrpSpPr>
            <p:grpSpPr>
              <a:xfrm>
                <a:off x="2686975" y="4574588"/>
                <a:ext cx="306615" cy="393861"/>
                <a:chOff x="699124" y="4774348"/>
                <a:chExt cx="632516" cy="812496"/>
              </a:xfrm>
            </p:grpSpPr>
            <p:sp>
              <p:nvSpPr>
                <p:cNvPr id="53" name="円/楕円 52"/>
                <p:cNvSpPr/>
                <p:nvPr/>
              </p:nvSpPr>
              <p:spPr>
                <a:xfrm>
                  <a:off x="699124" y="4930388"/>
                  <a:ext cx="632516" cy="656456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54" name="直線コネクタ 53"/>
                <p:cNvCxnSpPr/>
                <p:nvPr/>
              </p:nvCxnSpPr>
              <p:spPr>
                <a:xfrm>
                  <a:off x="1015382" y="4774348"/>
                  <a:ext cx="0" cy="288032"/>
                </a:xfrm>
                <a:prstGeom prst="line">
                  <a:avLst/>
                </a:prstGeom>
                <a:ln w="508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グループ化 67"/>
          <p:cNvGrpSpPr/>
          <p:nvPr/>
        </p:nvGrpSpPr>
        <p:grpSpPr>
          <a:xfrm>
            <a:off x="5541040" y="4728304"/>
            <a:ext cx="1980030" cy="625967"/>
            <a:chOff x="5267911" y="4977681"/>
            <a:chExt cx="1980030" cy="625967"/>
          </a:xfrm>
        </p:grpSpPr>
        <p:sp>
          <p:nvSpPr>
            <p:cNvPr id="60" name="メモ 59"/>
            <p:cNvSpPr/>
            <p:nvPr/>
          </p:nvSpPr>
          <p:spPr>
            <a:xfrm>
              <a:off x="5394615" y="4977681"/>
              <a:ext cx="1730416" cy="625967"/>
            </a:xfrm>
            <a:prstGeom prst="foldedCorner">
              <a:avLst/>
            </a:prstGeom>
            <a:solidFill>
              <a:srgbClr val="FFCC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911" y="5029054"/>
              <a:ext cx="1980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</a:t>
              </a:r>
              <a:r>
                <a:rPr kumimoji="1" lang="en-US" altLang="ja-JP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３＝６</a:t>
              </a: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5541040" y="5730781"/>
            <a:ext cx="1980030" cy="625967"/>
            <a:chOff x="5267911" y="5837653"/>
            <a:chExt cx="1980030" cy="625967"/>
          </a:xfrm>
        </p:grpSpPr>
        <p:sp>
          <p:nvSpPr>
            <p:cNvPr id="61" name="メモ 60"/>
            <p:cNvSpPr/>
            <p:nvPr/>
          </p:nvSpPr>
          <p:spPr>
            <a:xfrm>
              <a:off x="5394615" y="5837653"/>
              <a:ext cx="1730416" cy="625967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267911" y="5889026"/>
              <a:ext cx="1980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</a:t>
              </a:r>
              <a:r>
                <a:rPr kumimoji="1" lang="en-US" altLang="ja-JP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２＝６</a:t>
              </a: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938600" y="3450943"/>
            <a:ext cx="2698175" cy="625967"/>
            <a:chOff x="665471" y="3640943"/>
            <a:chExt cx="2698175" cy="625967"/>
          </a:xfrm>
        </p:grpSpPr>
        <p:sp>
          <p:nvSpPr>
            <p:cNvPr id="63" name="メモ 62"/>
            <p:cNvSpPr/>
            <p:nvPr/>
          </p:nvSpPr>
          <p:spPr>
            <a:xfrm>
              <a:off x="727776" y="3640943"/>
              <a:ext cx="2573564" cy="625967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>
                <a:solidFill>
                  <a:schemeClr val="tx1"/>
                </a:solidFill>
                <a:latin typeface="Arial Unicode MS" panose="020B0604020202020204" pitchFamily="50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665471" y="3692316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３枚に２個ずつ</a:t>
              </a:r>
            </a:p>
          </p:txBody>
        </p:sp>
      </p:grpSp>
      <p:cxnSp>
        <p:nvCxnSpPr>
          <p:cNvPr id="71" name="直線矢印コネクタ 70"/>
          <p:cNvCxnSpPr/>
          <p:nvPr/>
        </p:nvCxnSpPr>
        <p:spPr>
          <a:xfrm>
            <a:off x="3794002" y="3781593"/>
            <a:ext cx="58189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6545863" y="4202076"/>
            <a:ext cx="0" cy="4671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4932545" y="5041287"/>
            <a:ext cx="58189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4932545" y="6070091"/>
            <a:ext cx="58189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723243" y="4169706"/>
            <a:ext cx="754834" cy="79096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002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/</a:t>
            </a:r>
            <a:r>
              <a:rPr kumimoji="1"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３まい</a:t>
            </a:r>
            <a:r>
              <a:rPr kumimoji="1" lang="ja-JP" altLang="en-US" dirty="0"/>
              <a:t>」「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/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kumimoji="1" lang="ja-JP" altLang="en-US" dirty="0"/>
              <a:t>」と書けばいいのでは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「式は世界共通」</a:t>
            </a:r>
            <a:r>
              <a:rPr lang="en-US" altLang="ja-JP" dirty="0"/>
              <a:t>[</a:t>
            </a:r>
            <a:r>
              <a:rPr lang="ja-JP" altLang="en-US" dirty="0"/>
              <a:t>坪田</a:t>
            </a:r>
            <a:r>
              <a:rPr lang="en-US" altLang="ja-JP" dirty="0"/>
              <a:t>2010]</a:t>
            </a:r>
            <a:r>
              <a:rPr lang="ja-JP" altLang="en-US" dirty="0"/>
              <a:t>という考え方との勝負になりそうですね</a:t>
            </a:r>
            <a:endParaRPr lang="en-US" altLang="ja-JP" dirty="0"/>
          </a:p>
          <a:p>
            <a:pPr lvl="1"/>
            <a:r>
              <a:rPr lang="ja-JP" altLang="en-US" dirty="0"/>
              <a:t>小学校の算数では，その種の式は採用されていません。海外文献（</a:t>
            </a:r>
            <a:r>
              <a:rPr lang="en-US" altLang="ja-JP" dirty="0"/>
              <a:t>[Schwartz 1988]</a:t>
            </a:r>
            <a:r>
              <a:rPr lang="ja-JP" altLang="en-US" dirty="0"/>
              <a:t> </a:t>
            </a:r>
            <a:r>
              <a:rPr lang="en-US" altLang="ja-JP" dirty="0"/>
              <a:t>[Greer 1992]</a:t>
            </a:r>
            <a:r>
              <a:rPr lang="ja-JP" altLang="en-US" dirty="0"/>
              <a:t>）に，「</a:t>
            </a:r>
            <a:r>
              <a:rPr lang="en-US" altLang="ja-JP" dirty="0"/>
              <a:t>per (/)</a:t>
            </a:r>
            <a:r>
              <a:rPr lang="ja-JP" altLang="en-US" dirty="0"/>
              <a:t>」つきの式は出てきますが，子どもたちがそう書くのではなく，各著者の分析として，使われています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ja-JP" altLang="en-US" dirty="0"/>
              <a:t>」書きの単位は，算数教科書では見かけません。</a:t>
            </a:r>
            <a:r>
              <a:rPr lang="en-US" altLang="ja-JP" dirty="0"/>
              <a:t> 1</a:t>
            </a:r>
            <a:r>
              <a:rPr lang="ja-JP" altLang="en-US" dirty="0"/>
              <a:t>あたりがかける数に来る「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/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まい</a:t>
            </a:r>
            <a:r>
              <a:rPr lang="ja-JP" altLang="en-US" dirty="0"/>
              <a:t>」は，数学教育協議会の方々の著書でも，ちょっと思い当たりません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04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正しい式にバツをつけるのはよくないのでは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「何を正しい，何を正しくないとするか」について，あなたの認識と学校教育の実態とで，異なっている可能性があります。学力調査結果や学術文献を読んでいきましょう</a:t>
            </a:r>
            <a:endParaRPr lang="en-US" altLang="ja-JP" dirty="0"/>
          </a:p>
          <a:p>
            <a:pPr lvl="1"/>
            <a:r>
              <a:rPr lang="ja-JP" altLang="en-US" dirty="0"/>
              <a:t>大規模な学力調査には，「全国学力・学習状況調査」（全国学力テスト）のほか，東京都算数教育研究会が実施しているものがあります。学術調査では，</a:t>
            </a:r>
            <a:r>
              <a:rPr lang="en-US" altLang="ja-JP" dirty="0"/>
              <a:t>[</a:t>
            </a:r>
            <a:r>
              <a:rPr lang="ja-JP" altLang="en-US" dirty="0"/>
              <a:t>金田</a:t>
            </a:r>
            <a:r>
              <a:rPr lang="en-US" altLang="ja-JP" dirty="0"/>
              <a:t>2008]</a:t>
            </a:r>
            <a:r>
              <a:rPr lang="ja-JP" altLang="en-US" dirty="0"/>
              <a:t>がおすすめです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6579" y="5950848"/>
            <a:ext cx="6918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http://www.nier.go.jp/kaihatsu/zenkokugakuryoku.html</a:t>
            </a:r>
          </a:p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http://tosanken.main.jp/htdocs/</a:t>
            </a:r>
          </a:p>
        </p:txBody>
      </p:sp>
    </p:spTree>
    <p:extLst>
      <p:ext uri="{BB962C8B-B14F-4D97-AF65-F5344CB8AC3E}">
        <p14:creationId xmlns:p14="http://schemas.microsoft.com/office/powerpoint/2010/main" val="15591876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タコが２匹で足は何本ですか</a:t>
            </a:r>
            <a:r>
              <a:rPr lang="ja-JP" altLang="en-US" dirty="0"/>
              <a:t>」に</a:t>
            </a:r>
            <a:br>
              <a:rPr lang="en-US" altLang="ja-JP" dirty="0"/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</a:t>
            </a:r>
            <a:r>
              <a:rPr lang="ja-JP" altLang="en-US" dirty="0"/>
              <a:t>と式を書く子どもは，タコが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本足だと考えている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</a:t>
            </a:r>
            <a:r>
              <a:rPr lang="ja-JP" altLang="en-US" dirty="0"/>
              <a:t>では「タコが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本足だと考えている」ではなく，「タコが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本足になってしまう」です</a:t>
            </a:r>
            <a:endParaRPr lang="en-US" altLang="ja-JP" dirty="0"/>
          </a:p>
          <a:p>
            <a:pPr lvl="1"/>
            <a:r>
              <a:rPr lang="ja-JP" altLang="en-US" dirty="0"/>
              <a:t>期待される式が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a×b</a:t>
            </a:r>
            <a:r>
              <a:rPr lang="ja-JP" altLang="en-US" dirty="0"/>
              <a:t>のところ，「もし，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b×a</a:t>
            </a:r>
            <a:r>
              <a:rPr lang="ja-JP" altLang="en-US" dirty="0"/>
              <a:t>だったら」または「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b×a</a:t>
            </a:r>
            <a:r>
              <a:rPr lang="ja-JP" altLang="en-US" dirty="0"/>
              <a:t>と書いたら」として，「その式が何を表すか」を一つひとつ，確かめているわけです</a:t>
            </a:r>
            <a:endParaRPr lang="en-US" altLang="ja-JP" dirty="0"/>
          </a:p>
          <a:p>
            <a:pPr lvl="1"/>
            <a:r>
              <a:rPr kumimoji="1" lang="en-US" altLang="ja-JP" dirty="0"/>
              <a:t>[</a:t>
            </a:r>
            <a:r>
              <a:rPr kumimoji="1" lang="ja-JP" altLang="en-US" dirty="0"/>
              <a:t>坪田</a:t>
            </a:r>
            <a:r>
              <a:rPr kumimoji="1" lang="en-US" altLang="ja-JP" dirty="0"/>
              <a:t>2010]</a:t>
            </a:r>
            <a:r>
              <a:rPr kumimoji="1" lang="ja-JP" altLang="en-US" dirty="0"/>
              <a:t>にあるブラジルの子の話も同様です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6579" y="5950848"/>
            <a:ext cx="7077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http://b.hatena.ne.jp/entry/www.asahi.com/edu/student/</a:t>
            </a:r>
            <a:b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</a:br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teacher/TKY201101160133.html</a:t>
            </a:r>
          </a:p>
        </p:txBody>
      </p:sp>
    </p:spTree>
    <p:extLst>
      <p:ext uri="{BB962C8B-B14F-4D97-AF65-F5344CB8AC3E}">
        <p14:creationId xmlns:p14="http://schemas.microsoft.com/office/powerpoint/2010/main" val="1810610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数学者らの批判には，どのように考えていますか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一松信，松本幸夫，黒木玄，志村五郎，浪川幸彦，野崎昭弘，小林道正</a:t>
            </a:r>
            <a:r>
              <a:rPr lang="zh-TW" altLang="en-US" dirty="0"/>
              <a:t>，大栗博司，長岡亮介</a:t>
            </a:r>
            <a:r>
              <a:rPr lang="ja-JP" altLang="en-US" dirty="0"/>
              <a:t>の著述には，目を通しています</a:t>
            </a:r>
            <a:endParaRPr lang="en-US" altLang="ja-JP" dirty="0"/>
          </a:p>
          <a:p>
            <a:pPr lvl="1"/>
            <a:r>
              <a:rPr lang="ja-JP" altLang="en-US" dirty="0"/>
              <a:t>それぞれの主張は明快であり，「どうして正しいのにバツをつけるの？」という意識のもとで読むと，溜飲が下がるものもあると思いますが，一方で，</a:t>
            </a:r>
            <a:br>
              <a:rPr lang="en-US" altLang="ja-JP" dirty="0"/>
            </a:br>
            <a:r>
              <a:rPr lang="ja-JP" altLang="en-US" dirty="0"/>
              <a:t>国際的・歴史的な観点からの検討（例えば，「現代化」を経て，算数教育やかけ算の指導がどのように変化し現在に至ったか）には不十分さも感じます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19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算数と数学は違うの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「算数」と「数学」を対比させるのではなく，小学校の算数や中学校の数学などを通じて学ぶこと（数学的活動）と，その背景にある定義や性質（数学的背景）とを区別することが，大切だと思います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違いを知るきっかけとなった文献の一つに</a:t>
            </a:r>
            <a:br>
              <a:rPr kumimoji="1" lang="en-US" altLang="ja-JP" dirty="0"/>
            </a:br>
            <a:r>
              <a:rPr lang="en-US" altLang="ja-JP" dirty="0"/>
              <a:t>[</a:t>
            </a:r>
            <a:r>
              <a:rPr lang="ja-JP" altLang="en-US" dirty="0"/>
              <a:t>蟹江</a:t>
            </a:r>
            <a:r>
              <a:rPr lang="en-US" altLang="ja-JP" dirty="0"/>
              <a:t>2009]</a:t>
            </a:r>
            <a:r>
              <a:rPr kumimoji="1" lang="ja-JP" altLang="en-US" dirty="0"/>
              <a:t>があります。</a:t>
            </a:r>
            <a:r>
              <a:rPr lang="en-US" altLang="ja-JP" dirty="0"/>
              <a:t>[</a:t>
            </a:r>
            <a:r>
              <a:rPr lang="ja-JP" altLang="en-US" dirty="0"/>
              <a:t>中島</a:t>
            </a:r>
            <a:r>
              <a:rPr lang="en-US" altLang="ja-JP" dirty="0"/>
              <a:t>1968]</a:t>
            </a:r>
            <a:r>
              <a:rPr kumimoji="1" lang="ja-JP" altLang="en-US" dirty="0"/>
              <a:t>もおすすめです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73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0547D-39C9-4395-ACDE-C68719A9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34CBC-64C8-4099-A7C3-E1A3F9CE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かけ算の順序を教えるのは，わり算のため？ 行列の積のような非可換な演算のため？</a:t>
            </a:r>
            <a:endParaRPr kumimoji="1" lang="en-US" altLang="ja-JP" dirty="0"/>
          </a:p>
          <a:p>
            <a:pPr lvl="1"/>
            <a:r>
              <a:rPr lang="ja-JP" altLang="en-US" dirty="0"/>
              <a:t>わり算では「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８ｍの重さが４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kg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の棒があります。この棒の１ｍの重さは何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kg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ですか</a:t>
            </a:r>
            <a:r>
              <a:rPr lang="ja-JP" altLang="en-US" dirty="0"/>
              <a:t>」というのが全国学力テストで出題されました。式は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÷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ja-JP" altLang="en-US" dirty="0"/>
              <a:t>ではなく</a:t>
            </a:r>
            <a:br>
              <a:rPr lang="en-US" altLang="ja-JP" dirty="0"/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４</a:t>
            </a:r>
            <a: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÷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８</a:t>
            </a:r>
            <a:r>
              <a:rPr lang="ja-JP" altLang="en-US" dirty="0"/>
              <a:t>です。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数量に注意して，式に表すことは，</a:t>
            </a:r>
            <a:r>
              <a:rPr lang="ja-JP" altLang="en-US" sz="2000" dirty="0"/>
              <a:t>（</a:t>
            </a:r>
            <a:r>
              <a:rPr lang="en-US" altLang="ja-JP" sz="2000" dirty="0"/>
              <a:t>2</a:t>
            </a:r>
            <a:r>
              <a:rPr lang="ja-JP" altLang="en-US" sz="2000" dirty="0"/>
              <a:t>年の）</a:t>
            </a:r>
            <a:r>
              <a:rPr lang="ja-JP" altLang="en-US" dirty="0"/>
              <a:t>かけ算でも，わり算でも変わりません</a:t>
            </a:r>
            <a:endParaRPr lang="en-US" altLang="ja-JP" dirty="0"/>
          </a:p>
          <a:p>
            <a:pPr lvl="1"/>
            <a:r>
              <a:rPr kumimoji="1" lang="ja-JP" altLang="en-US" dirty="0"/>
              <a:t>交換法則が成り立たないかけ算については，行列よりも，四元数を想定するのがよいと思います。</a:t>
            </a:r>
            <a:r>
              <a:rPr kumimoji="1" lang="en-US" altLang="ja-JP" dirty="0"/>
              <a:t>『</a:t>
            </a:r>
            <a:r>
              <a:rPr lang="ja-JP" altLang="en-US" dirty="0"/>
              <a:t>算数教育指導用語辞典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でも言及されています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A64C60-FFBA-411A-90F2-CAB08D17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E60AB0-B568-4EEB-9D3A-9628884F9E5A}"/>
              </a:ext>
            </a:extLst>
          </p:cNvPr>
          <p:cNvSpPr txBox="1"/>
          <p:nvPr/>
        </p:nvSpPr>
        <p:spPr>
          <a:xfrm>
            <a:off x="626579" y="5950848"/>
            <a:ext cx="721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http://d.hatena.ne.jp/takehikom/20141217/1418766506</a:t>
            </a:r>
          </a:p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http://takexikom.hatenadiary.jp/entry/2017/12/19/052225</a:t>
            </a:r>
          </a:p>
        </p:txBody>
      </p:sp>
    </p:spTree>
    <p:extLst>
      <p:ext uri="{BB962C8B-B14F-4D97-AF65-F5344CB8AC3E}">
        <p14:creationId xmlns:p14="http://schemas.microsoft.com/office/powerpoint/2010/main" val="16096900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かけ算順序の指導に，エビデンス（科学的根拠）はあるのですか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授業や指導の工夫，教科書や出題などの配慮によって，「</a:t>
            </a:r>
            <a:r>
              <a:rPr lang="en-US" altLang="ja-JP" dirty="0"/>
              <a:t>2</a:t>
            </a:r>
            <a:r>
              <a:rPr lang="ja-JP" altLang="en-US" dirty="0"/>
              <a:t>年生の導入時では，被乗数と乗数を明確に区別して扱っている」</a:t>
            </a:r>
            <a:r>
              <a:rPr lang="en-US" altLang="ja-JP" dirty="0"/>
              <a:t>[</a:t>
            </a:r>
            <a:r>
              <a:rPr lang="ja-JP" altLang="en-US" dirty="0"/>
              <a:t>布川</a:t>
            </a:r>
            <a:r>
              <a:rPr lang="en-US" altLang="ja-JP" dirty="0"/>
              <a:t>2010]</a:t>
            </a:r>
            <a:r>
              <a:rPr lang="ja-JP" altLang="en-US" dirty="0"/>
              <a:t>が確立しています。海外文献でも，交換法則を認めた上で，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a×b</a:t>
            </a:r>
            <a:r>
              <a:rPr lang="ja-JP" altLang="en-US" dirty="0"/>
              <a:t>と</a:t>
            </a:r>
            <a:r>
              <a:rPr lang="en-US" altLang="ja-JP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b×a</a:t>
            </a:r>
            <a:r>
              <a:rPr lang="ja-JP" altLang="en-US" dirty="0"/>
              <a:t>の違いを指摘しているのが主流です</a:t>
            </a:r>
            <a:endParaRPr lang="en-US" altLang="ja-JP" dirty="0"/>
          </a:p>
          <a:p>
            <a:pPr lvl="1"/>
            <a:r>
              <a:rPr lang="ja-JP" altLang="en-US" dirty="0"/>
              <a:t>この「通説」に反する側に，不適切であることをエビデンスとともに示す責任がある，と考えます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6579" y="5950848"/>
            <a:ext cx="703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http://d.hatena.ne.jp/takehikom/20130324/1364071092</a:t>
            </a:r>
          </a:p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http://d.hatena.ne.jp/takehikom/20141120/1416430248</a:t>
            </a:r>
          </a:p>
        </p:txBody>
      </p:sp>
    </p:spTree>
    <p:extLst>
      <p:ext uri="{BB962C8B-B14F-4D97-AF65-F5344CB8AC3E}">
        <p14:creationId xmlns:p14="http://schemas.microsoft.com/office/powerpoint/2010/main" val="3526639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（前問のつづき）</a:t>
            </a:r>
            <a:endParaRPr kumimoji="1" lang="en-US" altLang="ja-JP" dirty="0"/>
          </a:p>
          <a:p>
            <a:pPr lvl="1"/>
            <a:r>
              <a:rPr lang="ja-JP" altLang="en-US" dirty="0"/>
              <a:t>なお，算数の教科書で「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じゅんじ</a:t>
            </a:r>
            <a:r>
              <a:rPr lang="ja-JP" altLang="en-US" dirty="0" err="1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ょを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かえてかけても，答えは同じ</a:t>
            </a:r>
            <a:r>
              <a:rPr lang="ja-JP" altLang="en-US" dirty="0"/>
              <a:t>」は，結合法則の学習で用いられています</a:t>
            </a:r>
            <a:endParaRPr lang="en-US" altLang="ja-JP" dirty="0"/>
          </a:p>
          <a:p>
            <a:pPr lvl="1"/>
            <a:r>
              <a:rPr lang="ja-JP" altLang="en-US" dirty="0"/>
              <a:t>交換法則は「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かけ算では，かけられる数とかける数を入れかえて計算しても，答えは同じ</a:t>
            </a:r>
            <a:r>
              <a:rPr lang="ja-JP" altLang="en-US" dirty="0"/>
              <a:t>」と表現し，「順序」は使用されません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69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6579" y="5950848"/>
            <a:ext cx="703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http://d.hatena.ne.jp/takehikom/20140705/1404486005</a:t>
            </a:r>
          </a:p>
          <a:p>
            <a:r>
              <a:rPr lang="en-US" altLang="ja-JP" sz="2200" dirty="0">
                <a:solidFill>
                  <a:prstClr val="black"/>
                </a:solidFill>
                <a:latin typeface="Arial Unicode MS" pitchFamily="50" charset="-128"/>
                <a:ea typeface="メイリオ" pitchFamily="50" charset="-128"/>
                <a:cs typeface="Arial Unicode MS" pitchFamily="50" charset="-128"/>
              </a:rPr>
              <a:t>http://d.hatena.ne.jp/takehikom/20130424/1366749623</a:t>
            </a:r>
          </a:p>
        </p:txBody>
      </p:sp>
    </p:spTree>
    <p:extLst>
      <p:ext uri="{BB962C8B-B14F-4D97-AF65-F5344CB8AC3E}">
        <p14:creationId xmlns:p14="http://schemas.microsoft.com/office/powerpoint/2010/main" val="375841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(2/7)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/>
              <a:t>まず</a:t>
            </a: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１</a:t>
            </a:r>
            <a:r>
              <a:rPr lang="ja-JP" altLang="en-US" dirty="0"/>
              <a:t>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角丸四角形 26"/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中国の風船の絵、日本</a:t>
            </a:r>
            <a:br>
              <a:rPr kumimoji="1" lang="en-US" altLang="ja-JP" dirty="0"/>
            </a:br>
            <a:r>
              <a:rPr kumimoji="1" lang="ja-JP" altLang="en-US" dirty="0"/>
              <a:t>だったら</a:t>
            </a:r>
            <a:r>
              <a:rPr kumimoji="1" lang="en-US" altLang="ja-JP" dirty="0"/>
              <a:t>?</a:t>
            </a:r>
            <a:endParaRPr lang="en-US" altLang="ja-JP" dirty="0"/>
          </a:p>
          <a:p>
            <a:pPr lvl="1"/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kumimoji="1" lang="ja-JP" altLang="en-US" dirty="0"/>
              <a:t>つずつ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束なので，</a:t>
            </a:r>
            <a:br>
              <a:rPr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５＋５＋５</a:t>
            </a:r>
            <a:r>
              <a:rPr kumimoji="1" lang="ja-JP" altLang="en-US" dirty="0"/>
              <a:t>や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ja-JP" altLang="en-US" dirty="0"/>
              <a:t>が自然</a:t>
            </a:r>
            <a:br>
              <a:rPr kumimoji="1" lang="en-US" altLang="ja-JP" dirty="0"/>
            </a:br>
            <a:r>
              <a:rPr kumimoji="1" lang="ja-JP" altLang="en-US" dirty="0"/>
              <a:t>ですが，色に着目すると，</a:t>
            </a:r>
            <a:br>
              <a:rPr kumimoji="1" lang="en-US" altLang="ja-JP" dirty="0"/>
            </a:br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３＋３＋３＋３＋３や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５</a:t>
            </a:r>
            <a:b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kumimoji="1" lang="ja-JP" altLang="en-US" dirty="0"/>
              <a:t>と書いても良さそうです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国内に類似例もあります。</a:t>
            </a:r>
            <a:br>
              <a:rPr kumimoji="1" lang="en-US" altLang="ja-JP" dirty="0"/>
            </a:br>
            <a:r>
              <a:rPr lang="ja-JP" altLang="en-US" dirty="0"/>
              <a:t>「次のような場面を考えてくる</a:t>
            </a:r>
            <a:br>
              <a:rPr lang="en-US" altLang="ja-JP" dirty="0"/>
            </a:br>
            <a:r>
              <a:rPr lang="ja-JP" altLang="en-US" dirty="0"/>
              <a:t>子がいる」とのこと。ふしぎな</a:t>
            </a:r>
            <a:br>
              <a:rPr lang="en-US" altLang="ja-JP" dirty="0"/>
            </a:br>
            <a:r>
              <a:rPr lang="ja-JP" altLang="en-US" dirty="0"/>
              <a:t>木ですね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5" y="4001294"/>
            <a:ext cx="2419842" cy="208900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066367" y="6046932"/>
            <a:ext cx="2241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[</a:t>
            </a:r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筑波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2003, p.49]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105" y="1442866"/>
            <a:ext cx="2437910" cy="2418348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2874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中国の件，何か都合悪いの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以下の点を考慮せず，日本の算数教育で「どっちでもいい」を求めるのは性急ではないでしょうか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被乗数，乗数ではなく「因数」を用いるかけ算の意味づけは，</a:t>
            </a:r>
            <a:r>
              <a:rPr lang="en-US" altLang="ja-JP" dirty="0"/>
              <a:t>SMSG</a:t>
            </a:r>
            <a:r>
              <a:rPr lang="ja-JP" altLang="en-US" dirty="0"/>
              <a:t>が</a:t>
            </a:r>
            <a:r>
              <a:rPr lang="en-US" altLang="ja-JP" dirty="0"/>
              <a:t>1960</a:t>
            </a:r>
            <a:r>
              <a:rPr lang="ja-JP" altLang="en-US" dirty="0"/>
              <a:t>年代に普及を促し，その後「現代化」とともに破綻していること</a:t>
            </a:r>
            <a:endParaRPr lang="en-US" altLang="ja-JP" dirty="0"/>
          </a:p>
          <a:p>
            <a:pPr lvl="2"/>
            <a:r>
              <a:rPr lang="ja-JP" altLang="en-US" dirty="0"/>
              <a:t>「量の扱いではやはり不具合があって」について，原因と解決策が見出されていないこと</a:t>
            </a:r>
            <a:endParaRPr lang="en-US" altLang="ja-JP" dirty="0"/>
          </a:p>
          <a:p>
            <a:pPr lvl="1"/>
            <a:r>
              <a:rPr lang="ja-JP" altLang="en-US" dirty="0"/>
              <a:t>「量の扱い」についてのヒント</a:t>
            </a:r>
            <a:r>
              <a:rPr lang="en-US" altLang="ja-JP" dirty="0"/>
              <a:t>[</a:t>
            </a:r>
            <a:r>
              <a:rPr lang="en-US" altLang="ja-JP" dirty="0" err="1"/>
              <a:t>Vergnaud</a:t>
            </a:r>
            <a:r>
              <a:rPr lang="en-US" altLang="ja-JP" dirty="0"/>
              <a:t> 1983]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C143EAD-24D7-4908-A0AB-23DB3536DC73}"/>
              </a:ext>
            </a:extLst>
          </p:cNvPr>
          <p:cNvGrpSpPr/>
          <p:nvPr/>
        </p:nvGrpSpPr>
        <p:grpSpPr>
          <a:xfrm>
            <a:off x="1052896" y="5069463"/>
            <a:ext cx="7111233" cy="728409"/>
            <a:chOff x="1606987" y="5069463"/>
            <a:chExt cx="7111233" cy="728409"/>
          </a:xfrm>
        </p:grpSpPr>
        <p:sp>
          <p:nvSpPr>
            <p:cNvPr id="5" name="角丸四角形吹き出し 6"/>
            <p:cNvSpPr/>
            <p:nvPr/>
          </p:nvSpPr>
          <p:spPr>
            <a:xfrm>
              <a:off x="1606987" y="5069463"/>
              <a:ext cx="7087445" cy="728409"/>
            </a:xfrm>
            <a:prstGeom prst="wedgeRoundRectCallout">
              <a:avLst>
                <a:gd name="adj1" fmla="val -33820"/>
                <a:gd name="adj2" fmla="val 83035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>
                <a:lnSpc>
                  <a:spcPct val="90000"/>
                </a:lnSpc>
                <a:spcBef>
                  <a:spcPts val="500"/>
                </a:spcBef>
                <a:buSzPct val="75000"/>
              </a:pPr>
              <a:endParaRPr lang="ja-JP" altLang="en-US" sz="1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630775" y="5079724"/>
              <a:ext cx="7087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４</a:t>
              </a:r>
              <a:r>
                <a:rPr lang="en-US" altLang="ja-JP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１５と１５</a:t>
              </a:r>
              <a:r>
                <a:rPr lang="en-US" altLang="ja-JP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４は等しいけれども，４個</a:t>
              </a:r>
              <a:r>
                <a:rPr lang="en-US" altLang="ja-JP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×</a:t>
              </a:r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１５セントに</a:t>
              </a:r>
              <a:endParaRPr lang="en-US" altLang="ja-JP" sz="20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  <a:p>
              <a:r>
                <a:rPr lang="ja-JP" altLang="en-US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よって６０セントが得られ６０個ではないのはなぜか</a:t>
              </a:r>
              <a:r>
                <a:rPr lang="en-US" altLang="ja-JP" sz="2000" dirty="0"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?</a:t>
              </a:r>
              <a:endParaRPr kumimoji="1" lang="ja-JP" altLang="en-US" sz="20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624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「じゃあティファニーさん，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式は</a:t>
            </a:r>
            <a:br>
              <a:rPr lang="ja-JP" altLang="en-US" dirty="0"/>
            </a:br>
            <a:r>
              <a:rPr lang="ja-JP" altLang="en-US" dirty="0"/>
              <a:t>異なる場面を表すのに使えないっていうの</a:t>
            </a:r>
            <a:r>
              <a:rPr lang="en-US" altLang="ja-JP" dirty="0"/>
              <a:t>?</a:t>
            </a:r>
            <a:r>
              <a:rPr kumimoji="1" lang="ja-JP" altLang="en-US" dirty="0"/>
              <a:t>」って、どういうこと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場面と式の対応づけが、以下のようになります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72</a:t>
            </a:fld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D019CF8-8B1F-4D54-9B2B-A58A6AF409F5}"/>
              </a:ext>
            </a:extLst>
          </p:cNvPr>
          <p:cNvGrpSpPr/>
          <p:nvPr/>
        </p:nvGrpSpPr>
        <p:grpSpPr>
          <a:xfrm>
            <a:off x="748970" y="4213934"/>
            <a:ext cx="2935429" cy="2087718"/>
            <a:chOff x="628650" y="4213934"/>
            <a:chExt cx="2935429" cy="2087718"/>
          </a:xfrm>
        </p:grpSpPr>
        <p:sp>
          <p:nvSpPr>
            <p:cNvPr id="5" name="正方形/長方形 4"/>
            <p:cNvSpPr/>
            <p:nvPr/>
          </p:nvSpPr>
          <p:spPr>
            <a:xfrm>
              <a:off x="628650" y="4213934"/>
              <a:ext cx="293542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２個ずつ３枚の皿に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28650" y="4752590"/>
              <a:ext cx="293542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３枚の皿に２個ずつ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28650" y="5298521"/>
              <a:ext cx="293542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３</a:t>
              </a:r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個ずつ</a:t>
              </a:r>
              <a:r>
                <a:rPr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</a:t>
              </a:r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枚の皿に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8650" y="5844452"/>
              <a:ext cx="293542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UD デジタル 教科書体 N-R" panose="02020400000000000000" pitchFamily="17" charset="-128"/>
                  <a:ea typeface="UD デジタル 教科書体 N-R" panose="02020400000000000000" pitchFamily="17" charset="-128"/>
                </a:rPr>
                <a:t>２枚の皿に３個ずつ</a:t>
              </a: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6775692" y="3675278"/>
            <a:ext cx="1423555" cy="457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ティファニー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775692" y="4213934"/>
            <a:ext cx="142355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2×3</a:t>
            </a:r>
            <a:r>
              <a:rPr kumimoji="1" lang="ja-JP" altLang="en-US" dirty="0" err="1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，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3×2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775692" y="4752590"/>
            <a:ext cx="142355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2×3</a:t>
            </a:r>
            <a:r>
              <a:rPr kumimoji="1" lang="ja-JP" altLang="en-US" dirty="0" err="1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，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3×2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75692" y="5291246"/>
            <a:ext cx="142355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2×3</a:t>
            </a:r>
            <a:r>
              <a:rPr kumimoji="1" lang="ja-JP" altLang="en-US" dirty="0" err="1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，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3×2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775692" y="5837177"/>
            <a:ext cx="142355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2×3</a:t>
            </a:r>
            <a:r>
              <a:rPr kumimoji="1" lang="ja-JP" altLang="en-US" dirty="0" err="1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，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3×2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70742" y="3675278"/>
            <a:ext cx="1423555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欧米など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270742" y="4213934"/>
            <a:ext cx="142355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5270742" y="4752590"/>
            <a:ext cx="142355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270742" y="5291246"/>
            <a:ext cx="142355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5270742" y="5837177"/>
            <a:ext cx="142355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765793" y="3675278"/>
            <a:ext cx="142355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日韓台など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765793" y="4213934"/>
            <a:ext cx="142355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765793" y="4752590"/>
            <a:ext cx="142355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3765793" y="5291246"/>
            <a:ext cx="142355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765793" y="5837177"/>
            <a:ext cx="142355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kumimoji="1" lang="en-US" altLang="ja-JP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×</a:t>
            </a:r>
            <a:r>
              <a:rPr kumimoji="1" lang="ja-JP" altLang="en-US" sz="28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22960916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出典はあなたの都合で選んだ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まあそうなのですが，根拠を示すとともに，関心のある人がアクセスしやすい情報源を積極的に採用しました</a:t>
            </a:r>
            <a:endParaRPr lang="en-US" altLang="ja-JP" dirty="0"/>
          </a:p>
          <a:p>
            <a:pPr lvl="1"/>
            <a:r>
              <a:rPr kumimoji="1" lang="en-US" altLang="ja-JP" dirty="0"/>
              <a:t>Google</a:t>
            </a:r>
            <a:r>
              <a:rPr kumimoji="1" lang="ja-JP" altLang="en-US" dirty="0"/>
              <a:t>ブックス，国立国会図書館デジタルコレクション，</a:t>
            </a:r>
            <a:r>
              <a:rPr lang="en-US" altLang="ja-JP" dirty="0" err="1"/>
              <a:t>HathiTrust</a:t>
            </a:r>
            <a:r>
              <a:rPr lang="ja-JP" altLang="en-US" dirty="0" err="1"/>
              <a:t>，</a:t>
            </a:r>
            <a:r>
              <a:rPr lang="en-US" altLang="ja-JP" dirty="0"/>
              <a:t>Internet Archive</a:t>
            </a:r>
            <a:r>
              <a:rPr lang="ja-JP" altLang="en-US" dirty="0"/>
              <a:t>などで</a:t>
            </a:r>
            <a:r>
              <a:rPr kumimoji="1" lang="ja-JP" altLang="en-US" dirty="0"/>
              <a:t>読める文章が「かけ算の順序」に示唆を与えてくれるのには，感慨深いものがあります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796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これからの算数はどうなるの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en-US" altLang="ja-JP" dirty="0"/>
              <a:t>2017</a:t>
            </a:r>
            <a:r>
              <a:rPr kumimoji="1" lang="ja-JP" altLang="en-US" dirty="0"/>
              <a:t>年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月に次期の小学校学習指導要領が，同年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月にその解説が，文部科学省サイトで公開され，</a:t>
            </a:r>
            <a:r>
              <a:rPr kumimoji="1" lang="en-US" altLang="ja-JP" dirty="0"/>
              <a:t>『</a:t>
            </a:r>
            <a:r>
              <a:rPr kumimoji="1" lang="ja-JP" altLang="en-US" dirty="0"/>
              <a:t>小学校学習指導要領解説算数編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は何度か改訂されています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2018</a:t>
            </a:r>
            <a:r>
              <a:rPr kumimoji="1" lang="ja-JP" altLang="en-US" dirty="0"/>
              <a:t>年度は小学校教科書検定の年度で，</a:t>
            </a:r>
            <a:r>
              <a:rPr kumimoji="1" lang="en-US" altLang="ja-JP" dirty="0"/>
              <a:t>2019</a:t>
            </a:r>
            <a:r>
              <a:rPr kumimoji="1" lang="ja-JP" altLang="en-US" dirty="0"/>
              <a:t>年度に採択（自治体・学校でどの教科書を使用するかを決める），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年度より使用開始となります。</a:t>
            </a:r>
            <a:r>
              <a:rPr kumimoji="1" lang="en-US" altLang="ja-JP" dirty="0"/>
              <a:t>2019</a:t>
            </a:r>
            <a:r>
              <a:rPr kumimoji="1" lang="ja-JP" altLang="en-US" dirty="0"/>
              <a:t>年度の教科書展示会には，足を運んでどのように変わったかを見たいと思っています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6579" y="5927178"/>
            <a:ext cx="7595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http://www.mext.go.jp/a_menu/shotou/new-cs/1387014.htm</a:t>
            </a:r>
          </a:p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http://d.hatena.ne.jp/takehikom/20180324/1521819697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9830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AA714-1550-4F7C-AB08-593FDA47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37D41-F0A0-42E8-9013-6BD9A459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新しい学習指導要領，何か変わったの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「分数</a:t>
            </a:r>
            <a:r>
              <a:rPr kumimoji="1" lang="en-US" altLang="ja-JP" dirty="0"/>
              <a:t>×</a:t>
            </a:r>
            <a:r>
              <a:rPr kumimoji="1" lang="ja-JP" altLang="en-US" dirty="0"/>
              <a:t>整数」</a:t>
            </a:r>
            <a:r>
              <a:rPr lang="ja-JP" altLang="en-US" dirty="0"/>
              <a:t>「分数</a:t>
            </a:r>
            <a:r>
              <a:rPr lang="en-US" altLang="ja-JP" dirty="0"/>
              <a:t>÷</a:t>
            </a:r>
            <a:r>
              <a:rPr lang="ja-JP" altLang="en-US" dirty="0"/>
              <a:t>整数」</a:t>
            </a:r>
            <a:r>
              <a:rPr kumimoji="1" lang="ja-JP" altLang="en-US" dirty="0"/>
              <a:t>は</a:t>
            </a:r>
            <a:r>
              <a:rPr kumimoji="1" lang="en-US" altLang="ja-JP" dirty="0"/>
              <a:t>6</a:t>
            </a:r>
            <a:r>
              <a:rPr kumimoji="1" lang="ja-JP" altLang="en-US" dirty="0"/>
              <a:t>年，「速さ」は</a:t>
            </a:r>
            <a:r>
              <a:rPr kumimoji="1" lang="en-US" altLang="ja-JP" dirty="0"/>
              <a:t>5</a:t>
            </a:r>
            <a:r>
              <a:rPr kumimoji="1" lang="ja-JP" altLang="en-US" dirty="0"/>
              <a:t>年で学習することになります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解説を見ると，かけ算の導入でトランプ配りの適用が入っています（</a:t>
            </a:r>
            <a:r>
              <a:rPr kumimoji="1" lang="en-US" altLang="ja-JP" dirty="0"/>
              <a:t>2017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月，東京新聞・中日新聞で取り上げられました</a:t>
            </a:r>
            <a:r>
              <a:rPr lang="ja-JP" altLang="en-US" dirty="0"/>
              <a:t>）。その一方で，「被乗数と乗数の順序が，この場面の表現において本質的な役割を果たしている」や「</a:t>
            </a:r>
            <a:r>
              <a:rPr kumimoji="1" lang="ja-JP" altLang="en-US" dirty="0"/>
              <a:t>「</a:t>
            </a:r>
            <a:r>
              <a:rPr lang="en-US" altLang="ja-JP" dirty="0"/>
              <a:t>4</a:t>
            </a:r>
            <a:r>
              <a:rPr lang="ja-JP" altLang="en-US" dirty="0"/>
              <a:t>皿に</a:t>
            </a:r>
            <a:r>
              <a:rPr lang="en-US" altLang="ja-JP" dirty="0"/>
              <a:t>3</a:t>
            </a:r>
            <a:r>
              <a:rPr lang="ja-JP" altLang="en-US" dirty="0"/>
              <a:t>個ずつみかんが乗っている」場面を式に表す際，乗法の意味に基づいて</a:t>
            </a:r>
            <a:r>
              <a:rPr lang="en-US" altLang="ja-JP" dirty="0"/>
              <a:t>3×4</a:t>
            </a:r>
            <a:r>
              <a:rPr lang="ja-JP" altLang="en-US" dirty="0"/>
              <a:t>と表すことを考えることがある」というのも盛り込まれています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577CA1-EDB3-47C4-8AC5-062480BF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2DC715-33B7-4157-BD7D-382CF6524D2D}"/>
              </a:ext>
            </a:extLst>
          </p:cNvPr>
          <p:cNvSpPr txBox="1"/>
          <p:nvPr/>
        </p:nvSpPr>
        <p:spPr>
          <a:xfrm>
            <a:off x="626579" y="5927178"/>
            <a:ext cx="721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http://takexikom.hatenadiary.jp/entry/2017/07/18/061554</a:t>
            </a:r>
            <a:b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http://d.hatena.ne.jp/takehikom/20131229/1388265996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4262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05FE4-1F8D-4FCD-AAFE-12238484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24A40-D79B-4517-B180-B7C0240F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（前問の続き）</a:t>
            </a:r>
            <a:endParaRPr kumimoji="1" lang="en-US" altLang="ja-JP" dirty="0"/>
          </a:p>
          <a:p>
            <a:pPr lvl="1"/>
            <a:r>
              <a:rPr lang="ja-JP" altLang="en-US" dirty="0"/>
              <a:t>学習指導要領・解説は，これから</a:t>
            </a:r>
            <a:r>
              <a:rPr lang="en-US" altLang="ja-JP" dirty="0"/>
              <a:t>10</a:t>
            </a:r>
            <a:r>
              <a:rPr lang="ja-JP" altLang="en-US" dirty="0"/>
              <a:t>年ほどの教育内容に影響を与えるとともに，これまでの実践を吸い上げることもなされています。例えば次期解説には，「段数</a:t>
            </a:r>
            <a:r>
              <a:rPr lang="en-US" altLang="ja-JP" dirty="0"/>
              <a:t>×4</a:t>
            </a:r>
            <a:r>
              <a:rPr lang="ja-JP" altLang="en-US" dirty="0"/>
              <a:t>＝周りの長さ」という，「</a:t>
            </a:r>
            <a:r>
              <a:rPr lang="en-US" altLang="ja-JP" dirty="0"/>
              <a:t>1</a:t>
            </a:r>
            <a:r>
              <a:rPr lang="ja-JP" altLang="en-US" dirty="0"/>
              <a:t>つ分の数</a:t>
            </a:r>
            <a:r>
              <a:rPr lang="en-US" altLang="ja-JP" dirty="0"/>
              <a:t>×</a:t>
            </a:r>
            <a:r>
              <a:rPr lang="ja-JP" altLang="en-US" dirty="0"/>
              <a:t>いくつ分」で説明のつかない式が記載されました。</a:t>
            </a:r>
            <a:r>
              <a:rPr lang="en-US" altLang="ja-JP" dirty="0"/>
              <a:t>4</a:t>
            </a:r>
            <a:r>
              <a:rPr lang="ja-JP" altLang="en-US" dirty="0"/>
              <a:t>年です。現行の全社の算数教科書で取り扱われています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7AA3BD-765B-4B1C-8428-773FBC57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76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FAA83CA-B1DA-4855-8493-73533D442B68}"/>
              </a:ext>
            </a:extLst>
          </p:cNvPr>
          <p:cNvGrpSpPr/>
          <p:nvPr/>
        </p:nvGrpSpPr>
        <p:grpSpPr>
          <a:xfrm>
            <a:off x="809226" y="4743015"/>
            <a:ext cx="7853513" cy="1314286"/>
            <a:chOff x="761098" y="4523198"/>
            <a:chExt cx="7853513" cy="131428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1B0316A-764A-4AE3-BD1C-357B4FEEB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098" y="4523199"/>
              <a:ext cx="3482577" cy="1314285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B056499-FB96-443F-A444-B9D125C5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0325" y="4523198"/>
              <a:ext cx="3714286" cy="1314286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DFEE159E-868F-4664-9A62-DD0B09B6A604}"/>
                </a:ext>
              </a:extLst>
            </p:cNvPr>
            <p:cNvCxnSpPr>
              <a:cxnSpLocks/>
            </p:cNvCxnSpPr>
            <p:nvPr/>
          </p:nvCxnSpPr>
          <p:spPr>
            <a:xfrm>
              <a:off x="4360354" y="5180341"/>
              <a:ext cx="423292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F13C1E-D616-4BAD-8213-334D4B905464}"/>
              </a:ext>
            </a:extLst>
          </p:cNvPr>
          <p:cNvSpPr txBox="1"/>
          <p:nvPr/>
        </p:nvSpPr>
        <p:spPr>
          <a:xfrm>
            <a:off x="626579" y="6276525"/>
            <a:ext cx="7194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http://takexikom.hatenadiary.jp/entry/2017/09/11/215947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9622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1B91A-83D0-4096-AF62-33BEB454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DB637B-62E3-48FD-9E57-BA865E32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学習指導要領解説は，法的拘束力がないと聞いたのですが，合っています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「拘束力」を含むページを文部科学省サイトで見ることができます。「法的」は見当たりません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教科書や学習指導案，各種テストを通して，子どもたちに何を理解してほしいかを検討するには，過去の分を含め学習指導要領や解説と“読み比べる”のが有用となります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批判と，他の刊行物とを“読み比べる”ことでも，新たな見方を得ることができます。知は力です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E9617F-1CE7-4C65-AD39-55C6128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2B2755-FA8B-44A0-8D26-CBACD9C005F7}"/>
              </a:ext>
            </a:extLst>
          </p:cNvPr>
          <p:cNvSpPr txBox="1"/>
          <p:nvPr/>
        </p:nvSpPr>
        <p:spPr>
          <a:xfrm>
            <a:off x="626579" y="5622965"/>
            <a:ext cx="7515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http://www.mext.go.jp/b_menu/shingi/chukyo/chukyo3/039/</a:t>
            </a:r>
            <a:b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</a:br>
            <a:r>
              <a:rPr lang="en-US" altLang="ja-JP" sz="2200" dirty="0" err="1">
                <a:latin typeface="Arial Unicode MS" panose="020B0604020202020204" pitchFamily="50" charset="-128"/>
                <a:ea typeface="ＭＳ ゴシック" panose="020B0609070205080204" pitchFamily="49" charset="-128"/>
              </a:rPr>
              <a:t>siryo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/attach/1402682.htm</a:t>
            </a:r>
          </a:p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http://takexikom.hatenadiary.jp/entry/2018/09/02/051702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7369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以前のスライドとの違いは</a:t>
            </a:r>
            <a:r>
              <a:rPr kumimoji="1" lang="en-US" altLang="ja-JP" dirty="0"/>
              <a:t>?</a:t>
            </a:r>
          </a:p>
          <a:p>
            <a:pPr lvl="1"/>
            <a:r>
              <a:rPr kumimoji="1" lang="ja-JP" altLang="en-US" dirty="0"/>
              <a:t>趣旨の変更は，ありません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式やいくつかの語句を「</a:t>
            </a: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UD </a:t>
            </a:r>
            <a:r>
              <a:rPr kumimoji="1"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デジタル 教科書体</a:t>
            </a:r>
            <a:b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</a:br>
            <a:r>
              <a:rPr kumimoji="1" lang="en-US" altLang="ja-JP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N-R</a:t>
            </a:r>
            <a:r>
              <a:rPr kumimoji="1" lang="ja-JP" altLang="en-US" dirty="0"/>
              <a:t>」に変更しました</a:t>
            </a:r>
            <a:endParaRPr kumimoji="1" lang="en-US" altLang="ja-JP" dirty="0"/>
          </a:p>
          <a:p>
            <a:pPr lvl="1"/>
            <a:r>
              <a:rPr lang="ja-JP" altLang="en-US" dirty="0"/>
              <a:t>関連記事および</a:t>
            </a:r>
            <a:r>
              <a:rPr lang="en-US" altLang="ja-JP" dirty="0"/>
              <a:t>Q&amp;A</a:t>
            </a:r>
            <a:r>
              <a:rPr lang="ja-JP" altLang="en-US" dirty="0"/>
              <a:t>のいくつかを変更しました。これからの算数について回答を全面的に書き換え，次期学習指導要領のスライドのほか，わり算・行列に関する</a:t>
            </a:r>
            <a:r>
              <a:rPr lang="en-US" altLang="ja-JP" dirty="0"/>
              <a:t>Q&amp;A</a:t>
            </a:r>
            <a:r>
              <a:rPr lang="ja-JP" altLang="en-US" dirty="0"/>
              <a:t>も新設しました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78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6579" y="5961239"/>
            <a:ext cx="6401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http://www.slideshare.net/takehikom/ss-45239765</a:t>
            </a:r>
          </a:p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https://www.slideshare.net/takehikom/2x3-3x2</a:t>
            </a:r>
          </a:p>
        </p:txBody>
      </p:sp>
    </p:spTree>
    <p:extLst>
      <p:ext uri="{BB962C8B-B14F-4D97-AF65-F5344CB8AC3E}">
        <p14:creationId xmlns:p14="http://schemas.microsoft.com/office/powerpoint/2010/main" val="30493013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[Schwartz 1988] Schwartz, J. L.: “Intensive quantity and referent transforming arithmetic operations”, Number concepts and operations in the middle grades, ISBN:0873532651, pp.41-52 (1988).</a:t>
            </a:r>
          </a:p>
          <a:p>
            <a:r>
              <a:rPr lang="en-US" altLang="ja-JP" sz="2400" dirty="0"/>
              <a:t>[Greer 1992] Greer, B.: “Multiplication and Division as Models of Situations”, Handbook of Research on Mathematics Teaching and Learning, ISBN:1593115989, pp.276-295 (1992).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金田</a:t>
            </a:r>
            <a:r>
              <a:rPr lang="en-US" altLang="ja-JP" sz="2400" dirty="0"/>
              <a:t>2008] </a:t>
            </a:r>
            <a:r>
              <a:rPr lang="ja-JP" altLang="en-US" sz="2400" dirty="0"/>
              <a:t>金田茂裕</a:t>
            </a:r>
            <a:r>
              <a:rPr lang="en-US" altLang="ja-JP" sz="2400" dirty="0"/>
              <a:t>: </a:t>
            </a:r>
            <a:r>
              <a:rPr lang="ja-JP" altLang="en-US" sz="2400" dirty="0"/>
              <a:t>小学</a:t>
            </a:r>
            <a:r>
              <a:rPr lang="en-US" altLang="ja-JP" sz="2400" dirty="0"/>
              <a:t>2</a:t>
            </a:r>
            <a:r>
              <a:rPr lang="ja-JP" altLang="en-US" sz="2400" dirty="0"/>
              <a:t>年生の乗法場面に関する理解</a:t>
            </a:r>
            <a:r>
              <a:rPr lang="en-US" altLang="ja-JP" sz="2400" dirty="0"/>
              <a:t>, </a:t>
            </a:r>
            <a:r>
              <a:rPr lang="ja-JP" altLang="en-US" sz="2400" dirty="0"/>
              <a:t>東洋大学文学部紀要 教育学科編</a:t>
            </a:r>
            <a:r>
              <a:rPr lang="en-US" altLang="ja-JP" sz="2400" dirty="0"/>
              <a:t>, No.34, pp.39-47 (2008). https://ci.nii.ac.jp/naid/40016569351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坪田</a:t>
            </a:r>
            <a:r>
              <a:rPr lang="en-US" altLang="ja-JP" sz="2400" dirty="0"/>
              <a:t>2010] </a:t>
            </a:r>
            <a:r>
              <a:rPr lang="ja-JP" altLang="en-US" sz="2400" dirty="0"/>
              <a:t>坪田耕三</a:t>
            </a:r>
            <a:r>
              <a:rPr lang="en-US" altLang="ja-JP" sz="2400" dirty="0"/>
              <a:t>: </a:t>
            </a:r>
            <a:r>
              <a:rPr lang="ja-JP" altLang="en-US" sz="2400" dirty="0"/>
              <a:t>坪田耕三の算数授業のつくり方</a:t>
            </a:r>
            <a:r>
              <a:rPr lang="en-US" altLang="ja-JP" sz="2400" dirty="0"/>
              <a:t>,</a:t>
            </a:r>
            <a:r>
              <a:rPr lang="zh-TW" altLang="en-US" sz="2400" dirty="0"/>
              <a:t>東洋館出版社</a:t>
            </a:r>
            <a:r>
              <a:rPr lang="en-US" altLang="zh-TW" sz="2400" dirty="0"/>
              <a:t>, ISBN:9784491025407</a:t>
            </a:r>
            <a:r>
              <a:rPr lang="zh-TW" altLang="en-US" sz="2400" dirty="0"/>
              <a:t> </a:t>
            </a:r>
            <a:r>
              <a:rPr lang="en-US" altLang="zh-TW" sz="2400" dirty="0"/>
              <a:t>(2010).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C18901-93F3-40F7-ADD7-2FC42DA6F132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50" charset="-128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9843" y="902454"/>
            <a:ext cx="1907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〔</a:t>
            </a:r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想定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Q&amp;A〕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1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(3/7)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２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6" name="角丸四角形 26">
            <a:extLst>
              <a:ext uri="{FF2B5EF4-FFF2-40B4-BE49-F238E27FC236}">
                <a16:creationId xmlns:a16="http://schemas.microsoft.com/office/drawing/2014/main" id="{A8D80A99-B5ED-4FC1-9354-22A380724DE4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436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[</a:t>
            </a:r>
            <a:r>
              <a:rPr lang="ja-JP" altLang="en-US" sz="2400" dirty="0"/>
              <a:t>蟹江</a:t>
            </a:r>
            <a:r>
              <a:rPr lang="en-US" altLang="ja-JP" sz="2400" dirty="0"/>
              <a:t>2009] </a:t>
            </a:r>
            <a:r>
              <a:rPr lang="ja-JP" altLang="en-US" sz="2400" dirty="0"/>
              <a:t>蟹江幸博</a:t>
            </a:r>
            <a:r>
              <a:rPr lang="en-US" altLang="ja-JP" sz="2400" dirty="0"/>
              <a:t>, </a:t>
            </a:r>
            <a:r>
              <a:rPr lang="ja-JP" altLang="en-US" sz="2400" dirty="0"/>
              <a:t>佐波学</a:t>
            </a:r>
            <a:r>
              <a:rPr lang="en-US" altLang="ja-JP" sz="2400" dirty="0"/>
              <a:t>: </a:t>
            </a:r>
            <a:r>
              <a:rPr lang="ja-JP" altLang="en-US" sz="2400" dirty="0"/>
              <a:t>数学と教育の協同</a:t>
            </a:r>
            <a:r>
              <a:rPr lang="en-US" altLang="ja-JP" sz="2400" dirty="0"/>
              <a:t>-</a:t>
            </a:r>
            <a:r>
              <a:rPr lang="ja-JP" altLang="en-US" sz="2400" dirty="0"/>
              <a:t>ハイマン・バスの挑戦</a:t>
            </a:r>
            <a:r>
              <a:rPr lang="en-US" altLang="ja-JP" sz="2400" dirty="0"/>
              <a:t>-, </a:t>
            </a:r>
            <a:r>
              <a:rPr lang="ja-JP" altLang="en-US" sz="2400" dirty="0"/>
              <a:t>京都大学数理解析研究所講究録</a:t>
            </a:r>
            <a:r>
              <a:rPr lang="en-US" altLang="ja-JP" sz="2400" dirty="0"/>
              <a:t>, Vol.1657, pp.23-73 (2009). http://hdl.handle.net/2433/140889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布川</a:t>
            </a:r>
            <a:r>
              <a:rPr lang="en-US" altLang="ja-JP" sz="2400" dirty="0"/>
              <a:t>2010] </a:t>
            </a:r>
            <a:r>
              <a:rPr lang="ja-JP" altLang="en-US" sz="2400" dirty="0"/>
              <a:t>布川和彦</a:t>
            </a:r>
            <a:r>
              <a:rPr lang="en-US" altLang="ja-JP" sz="2400" dirty="0"/>
              <a:t>: </a:t>
            </a:r>
            <a:r>
              <a:rPr lang="ja-JP" altLang="en-US" sz="2400" dirty="0"/>
              <a:t>かけ算の導入</a:t>
            </a:r>
            <a:r>
              <a:rPr lang="en-US" altLang="ja-JP" sz="2400" dirty="0"/>
              <a:t>-</a:t>
            </a:r>
            <a:r>
              <a:rPr lang="ja-JP" altLang="en-US" sz="2400" dirty="0"/>
              <a:t>数の多面的な見方、定義、英語との相違</a:t>
            </a:r>
            <a:r>
              <a:rPr lang="en-US" altLang="ja-JP" sz="2400" dirty="0"/>
              <a:t>-, </a:t>
            </a:r>
            <a:r>
              <a:rPr lang="ja-JP" altLang="en-US" sz="2400" dirty="0"/>
              <a:t>日本数学教育学会誌</a:t>
            </a:r>
            <a:r>
              <a:rPr lang="en-US" altLang="ja-JP" sz="2400" dirty="0"/>
              <a:t>, No.92, Vol.11, pp.50-51 (2010).</a:t>
            </a:r>
            <a:r>
              <a:rPr lang="ja-JP" altLang="en-US" sz="2400" dirty="0"/>
              <a:t>　</a:t>
            </a:r>
            <a:r>
              <a:rPr lang="en-US" altLang="ja-JP" sz="2400" dirty="0"/>
              <a:t> https://ci.nii.ac.jp/naid/110007994852</a:t>
            </a:r>
          </a:p>
          <a:p>
            <a:r>
              <a:rPr lang="en-US" altLang="ja-JP" sz="2400" dirty="0"/>
              <a:t>[</a:t>
            </a:r>
            <a:r>
              <a:rPr lang="ja-JP" altLang="en-US" sz="2400" dirty="0"/>
              <a:t>筑波</a:t>
            </a:r>
            <a:r>
              <a:rPr lang="en-US" altLang="ja-JP" sz="2400" dirty="0"/>
              <a:t>2003] </a:t>
            </a:r>
            <a:r>
              <a:rPr lang="ja-JP" altLang="en-US" sz="2400" dirty="0"/>
              <a:t>筑波大学附属小学校算数部</a:t>
            </a:r>
            <a:r>
              <a:rPr lang="en-US" altLang="ja-JP" sz="2400" dirty="0"/>
              <a:t>(</a:t>
            </a:r>
            <a:r>
              <a:rPr lang="ja-JP" altLang="en-US" sz="2400" dirty="0"/>
              <a:t>編</a:t>
            </a:r>
            <a:r>
              <a:rPr lang="en-US" altLang="ja-JP" sz="2400" dirty="0"/>
              <a:t>): </a:t>
            </a:r>
            <a:r>
              <a:rPr lang="ja-JP" altLang="en-US" sz="2400" dirty="0"/>
              <a:t>板書で見る全単元・全時間の授業のすべて 小学校算数</a:t>
            </a:r>
            <a:r>
              <a:rPr lang="en-US" altLang="ja-JP" sz="2400" dirty="0"/>
              <a:t>2</a:t>
            </a:r>
            <a:r>
              <a:rPr lang="ja-JP" altLang="en-US" sz="2400" dirty="0"/>
              <a:t>年</a:t>
            </a:r>
            <a:r>
              <a:rPr lang="en-US" altLang="ja-JP" sz="2400" dirty="0"/>
              <a:t>〈</a:t>
            </a:r>
            <a:r>
              <a:rPr lang="ja-JP" altLang="en-US" sz="2400" dirty="0"/>
              <a:t>下</a:t>
            </a:r>
            <a:r>
              <a:rPr lang="en-US" altLang="ja-JP" sz="2400" dirty="0"/>
              <a:t>〉, </a:t>
            </a:r>
            <a:r>
              <a:rPr lang="ja-JP" altLang="en-US" sz="2400" dirty="0"/>
              <a:t>東洋館出版社</a:t>
            </a:r>
            <a:r>
              <a:rPr lang="en-US" altLang="ja-JP" sz="2400" dirty="0"/>
              <a:t>, ISBN:9784491019376</a:t>
            </a:r>
            <a:r>
              <a:rPr lang="ja-JP" altLang="en-US" sz="2400" dirty="0"/>
              <a:t> </a:t>
            </a:r>
            <a:r>
              <a:rPr lang="en-US" altLang="ja-JP" sz="2400" dirty="0"/>
              <a:t>(2003).</a:t>
            </a:r>
          </a:p>
          <a:p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C18901-93F3-40F7-ADD7-2FC42DA6F132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ＭＳ ゴシック" panose="020B0609070205080204" pitchFamily="49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50" charset="-128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10700" y="63563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E</a:t>
            </a:r>
            <a:endParaRPr kumimoji="1" lang="ja-JP" altLang="en-US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9843" y="902454"/>
            <a:ext cx="1907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〔</a:t>
            </a:r>
            <a:r>
              <a:rPr lang="ja-JP" altLang="en-US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想定</a:t>
            </a:r>
            <a:r>
              <a:rPr lang="en-US" altLang="ja-JP" sz="2200" dirty="0">
                <a:latin typeface="Arial Unicode MS" panose="020B0604020202020204" pitchFamily="50" charset="-128"/>
                <a:ea typeface="ＭＳ ゴシック" panose="020B0609070205080204" pitchFamily="49" charset="-128"/>
              </a:rPr>
              <a:t>Q&amp;A〕</a:t>
            </a:r>
            <a:endParaRPr kumimoji="1" lang="ja-JP" altLang="en-US" sz="2200" dirty="0">
              <a:latin typeface="Arial Unicode MS" panose="020B0604020202020204" pitchFamily="50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00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アヤコが配ると</a:t>
            </a:r>
            <a:r>
              <a:rPr lang="en-US" altLang="ja-JP" dirty="0"/>
              <a:t>(4/7)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040083"/>
            <a:ext cx="7886700" cy="3136880"/>
          </a:xfrm>
        </p:spPr>
        <p:txBody>
          <a:bodyPr/>
          <a:lstStyle/>
          <a:p>
            <a:r>
              <a:rPr lang="ja-JP" altLang="en-US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３</a:t>
            </a:r>
            <a:r>
              <a:rPr lang="ja-JP" altLang="en-US" dirty="0"/>
              <a:t>個</a:t>
            </a:r>
            <a:r>
              <a:rPr lang="ja-JP" altLang="en-US" dirty="0" err="1"/>
              <a:t>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8901-93F3-40F7-ADD7-2FC42DA6F13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47400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142741" y="4216671"/>
            <a:ext cx="632516" cy="812496"/>
            <a:chOff x="699124" y="4774348"/>
            <a:chExt cx="632516" cy="812496"/>
          </a:xfrm>
        </p:grpSpPr>
        <p:sp>
          <p:nvSpPr>
            <p:cNvPr id="14" name="円/楕円 13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/>
          <p:cNvGrpSpPr/>
          <p:nvPr/>
        </p:nvGrpSpPr>
        <p:grpSpPr>
          <a:xfrm>
            <a:off x="2103636" y="4216671"/>
            <a:ext cx="632516" cy="812496"/>
            <a:chOff x="699124" y="4774348"/>
            <a:chExt cx="632516" cy="812496"/>
          </a:xfrm>
        </p:grpSpPr>
        <p:sp>
          <p:nvSpPr>
            <p:cNvPr id="30" name="円/楕円 29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3378517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73858" y="4216671"/>
            <a:ext cx="632516" cy="812496"/>
            <a:chOff x="699124" y="4774348"/>
            <a:chExt cx="632516" cy="812496"/>
          </a:xfrm>
        </p:grpSpPr>
        <p:sp>
          <p:nvSpPr>
            <p:cNvPr id="43" name="円/楕円 42"/>
            <p:cNvSpPr/>
            <p:nvPr/>
          </p:nvSpPr>
          <p:spPr>
            <a:xfrm>
              <a:off x="699124" y="4930388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1015382" y="4774348"/>
              <a:ext cx="0" cy="288032"/>
            </a:xfrm>
            <a:prstGeom prst="line">
              <a:avLst/>
            </a:prstGeom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円/楕円 54"/>
          <p:cNvSpPr/>
          <p:nvPr/>
        </p:nvSpPr>
        <p:spPr>
          <a:xfrm>
            <a:off x="6009634" y="4235976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8" name="角丸四角形 26">
            <a:extLst>
              <a:ext uri="{FF2B5EF4-FFF2-40B4-BE49-F238E27FC236}">
                <a16:creationId xmlns:a16="http://schemas.microsoft.com/office/drawing/2014/main" id="{857088A5-158B-4804-8334-7DDAE710AC6D}"/>
              </a:ext>
            </a:extLst>
          </p:cNvPr>
          <p:cNvSpPr/>
          <p:nvPr/>
        </p:nvSpPr>
        <p:spPr>
          <a:xfrm>
            <a:off x="628650" y="1436914"/>
            <a:ext cx="7886700" cy="1496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さらが　３まい　あります。１さらに　りんごを　２こずつ　のせます。りんごは　ぜんぶで　何</a:t>
            </a:r>
            <a:r>
              <a:rPr lang="ja-JP" altLang="en-US" sz="3200" dirty="0" err="1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こ</a:t>
            </a:r>
            <a:r>
              <a:rPr lang="ja-JP" altLang="en-US" sz="3200" dirty="0">
                <a:solidFill>
                  <a:prstClr val="black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　あるでしょう。</a:t>
            </a:r>
            <a:endParaRPr lang="en-US" altLang="ja-JP" sz="3200" dirty="0">
              <a:solidFill>
                <a:prstClr val="black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56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latin typeface="Arial Unicode MS" panose="020B0604020202020204" pitchFamily="50" charset="-128"/>
            <a:ea typeface="ＭＳ ゴシック" panose="020B0609070205080204" pitchFamily="49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4304</Words>
  <Application>Microsoft Office PowerPoint</Application>
  <PresentationFormat>画面に合わせる (4:3)</PresentationFormat>
  <Paragraphs>590</Paragraphs>
  <Slides>80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9" baseType="lpstr">
      <vt:lpstr>Arial Unicode MS</vt:lpstr>
      <vt:lpstr>ＭＳ Ｐゴシック</vt:lpstr>
      <vt:lpstr>ＭＳ ゴシック</vt:lpstr>
      <vt:lpstr>UD デジタル 教科書体 N-R</vt:lpstr>
      <vt:lpstr>メイリオ</vt:lpstr>
      <vt:lpstr>Arial</vt:lpstr>
      <vt:lpstr>Calibri</vt:lpstr>
      <vt:lpstr>Wingdings</vt:lpstr>
      <vt:lpstr>Office テーマ</vt:lpstr>
      <vt:lpstr>２×３？　３×２？ どっちでもいい？ ～配る問題，かけ算の順序～</vt:lpstr>
      <vt:lpstr>自己紹介</vt:lpstr>
      <vt:lpstr>スライドの目的</vt:lpstr>
      <vt:lpstr>ここで考える「配る問題」</vt:lpstr>
      <vt:lpstr>4人で4通りの配り方</vt:lpstr>
      <vt:lpstr>アヤコが配ると(1/7)</vt:lpstr>
      <vt:lpstr>アヤコが配ると(2/7)</vt:lpstr>
      <vt:lpstr>アヤコが配ると(3/7)</vt:lpstr>
      <vt:lpstr>アヤコが配ると(4/7)</vt:lpstr>
      <vt:lpstr>アヤコが配ると(5/7)</vt:lpstr>
      <vt:lpstr>アヤコが配ると(6/7)</vt:lpstr>
      <vt:lpstr>アヤコが配ると(7/7)</vt:lpstr>
      <vt:lpstr>カナコが配ると(1/7)</vt:lpstr>
      <vt:lpstr>カナコが配ると(2/7)</vt:lpstr>
      <vt:lpstr>カナコが配ると(3/7)</vt:lpstr>
      <vt:lpstr>カナコが配ると(4/7)</vt:lpstr>
      <vt:lpstr>カナコが配ると(5/7)</vt:lpstr>
      <vt:lpstr>カナコが配ると(6/7)</vt:lpstr>
      <vt:lpstr>カナコが配ると(7/7)</vt:lpstr>
      <vt:lpstr>サワコが配ると(1/7)</vt:lpstr>
      <vt:lpstr>サワコが配ると(2/7)</vt:lpstr>
      <vt:lpstr>サワコが配ると(3/7)</vt:lpstr>
      <vt:lpstr>サワコが配ると(4/7)</vt:lpstr>
      <vt:lpstr>サワコが配ると(5/7)</vt:lpstr>
      <vt:lpstr>サワコが配ると(6/7)</vt:lpstr>
      <vt:lpstr>サワコが配ると(7/7)</vt:lpstr>
      <vt:lpstr>タダコが配ると(1/7)</vt:lpstr>
      <vt:lpstr>タダコが配ると(2/7)</vt:lpstr>
      <vt:lpstr>タダコが配ると(3/7)</vt:lpstr>
      <vt:lpstr>タダコが配ると(4/7)</vt:lpstr>
      <vt:lpstr>タダコが配ると(5/7)</vt:lpstr>
      <vt:lpstr>タダコが配ると(6/7)</vt:lpstr>
      <vt:lpstr>タダコが配ると(7/7)</vt:lpstr>
      <vt:lpstr>4人で4通りの配り方</vt:lpstr>
      <vt:lpstr>4人で4通りの配り方</vt:lpstr>
      <vt:lpstr>4人で4通りの配り方</vt:lpstr>
      <vt:lpstr>「配る問題」のオリジナルは</vt:lpstr>
      <vt:lpstr>考え方</vt:lpstr>
      <vt:lpstr>4人で4通りの配り方（再掲）</vt:lpstr>
      <vt:lpstr>そうすると，式は…</vt:lpstr>
      <vt:lpstr>「かけ算の順序」への批判1</vt:lpstr>
      <vt:lpstr>「かけ算の順序」への批判2</vt:lpstr>
      <vt:lpstr>なぜ「どっちでもいい」ではないか1</vt:lpstr>
      <vt:lpstr>なぜ「どっちでもいい」ではないか2</vt:lpstr>
      <vt:lpstr>「過去の遺物」とは？</vt:lpstr>
      <vt:lpstr>批判に耳を傾けなくていいの？</vt:lpstr>
      <vt:lpstr>倍と積を組み合わせると</vt:lpstr>
      <vt:lpstr>倍と積を組み合わせると</vt:lpstr>
      <vt:lpstr>交換法則 - 外国では？</vt:lpstr>
      <vt:lpstr>「かけ算の順序」論争の 周辺にあるもの1</vt:lpstr>
      <vt:lpstr>「かけ算の順序」論争の 周辺にあるもの2</vt:lpstr>
      <vt:lpstr>まとめ</vt:lpstr>
      <vt:lpstr>参考文献</vt:lpstr>
      <vt:lpstr>参考文献</vt:lpstr>
      <vt:lpstr>参考文献</vt:lpstr>
      <vt:lpstr>関連記事</vt:lpstr>
      <vt:lpstr>関連記事</vt:lpstr>
      <vt:lpstr>「×」から学んだこと 〔想定Q&amp;A〕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参考文献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配る問題，かけ算の順序</dc:title>
  <dc:creator>takehiko</dc:creator>
  <cp:lastModifiedBy>Takehiko Murakawa</cp:lastModifiedBy>
  <cp:revision>374</cp:revision>
  <dcterms:created xsi:type="dcterms:W3CDTF">2015-02-25T01:00:19Z</dcterms:created>
  <dcterms:modified xsi:type="dcterms:W3CDTF">2018-11-14T16:56:44Z</dcterms:modified>
</cp:coreProperties>
</file>