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7" r:id="rId3"/>
    <p:sldId id="258" r:id="rId4"/>
    <p:sldId id="284" r:id="rId5"/>
    <p:sldId id="259" r:id="rId6"/>
    <p:sldId id="260" r:id="rId7"/>
    <p:sldId id="298" r:id="rId8"/>
    <p:sldId id="299" r:id="rId9"/>
    <p:sldId id="300" r:id="rId10"/>
    <p:sldId id="301" r:id="rId11"/>
    <p:sldId id="302" r:id="rId12"/>
    <p:sldId id="303" r:id="rId13"/>
    <p:sldId id="304" r:id="rId14"/>
    <p:sldId id="290" r:id="rId15"/>
    <p:sldId id="289" r:id="rId16"/>
    <p:sldId id="288" r:id="rId17"/>
    <p:sldId id="291" r:id="rId18"/>
    <p:sldId id="285" r:id="rId19"/>
    <p:sldId id="287" r:id="rId20"/>
    <p:sldId id="286" r:id="rId21"/>
    <p:sldId id="305" r:id="rId22"/>
    <p:sldId id="306" r:id="rId23"/>
    <p:sldId id="307" r:id="rId24"/>
    <p:sldId id="308" r:id="rId25"/>
    <p:sldId id="309" r:id="rId26"/>
    <p:sldId id="310" r:id="rId27"/>
    <p:sldId id="311" r:id="rId28"/>
    <p:sldId id="297" r:id="rId29"/>
    <p:sldId id="296" r:id="rId30"/>
    <p:sldId id="295" r:id="rId31"/>
    <p:sldId id="294" r:id="rId32"/>
    <p:sldId id="293" r:id="rId33"/>
    <p:sldId id="292" r:id="rId34"/>
    <p:sldId id="261" r:id="rId35"/>
    <p:sldId id="312" r:id="rId36"/>
    <p:sldId id="313" r:id="rId37"/>
    <p:sldId id="265" r:id="rId38"/>
    <p:sldId id="266" r:id="rId39"/>
    <p:sldId id="267" r:id="rId40"/>
    <p:sldId id="314" r:id="rId41"/>
    <p:sldId id="269" r:id="rId42"/>
    <p:sldId id="270" r:id="rId43"/>
    <p:sldId id="271" r:id="rId44"/>
    <p:sldId id="272" r:id="rId45"/>
    <p:sldId id="273" r:id="rId46"/>
    <p:sldId id="274" r:id="rId47"/>
    <p:sldId id="275" r:id="rId48"/>
    <p:sldId id="276" r:id="rId49"/>
    <p:sldId id="317" r:id="rId50"/>
    <p:sldId id="283" r:id="rId51"/>
    <p:sldId id="277" r:id="rId52"/>
    <p:sldId id="278" r:id="rId53"/>
    <p:sldId id="279" r:id="rId54"/>
    <p:sldId id="315" r:id="rId55"/>
    <p:sldId id="280" r:id="rId56"/>
    <p:sldId id="325" r:id="rId57"/>
    <p:sldId id="281" r:id="rId58"/>
    <p:sldId id="316" r:id="rId59"/>
    <p:sldId id="318" r:id="rId60"/>
    <p:sldId id="319" r:id="rId61"/>
    <p:sldId id="324" r:id="rId62"/>
    <p:sldId id="322" r:id="rId63"/>
    <p:sldId id="323" r:id="rId64"/>
    <p:sldId id="320" r:id="rId65"/>
    <p:sldId id="321" r:id="rId6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CCFF"/>
    <a:srgbClr val="996633"/>
    <a:srgbClr val="663300"/>
    <a:srgbClr val="FFAEFF"/>
    <a:srgbClr val="FFB3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43" autoAdjust="0"/>
  </p:normalViewPr>
  <p:slideViewPr>
    <p:cSldViewPr snapToGrid="0" showGuides="1">
      <p:cViewPr varScale="1">
        <p:scale>
          <a:sx n="92" d="100"/>
          <a:sy n="92" d="100"/>
        </p:scale>
        <p:origin x="798" y="90"/>
      </p:cViewPr>
      <p:guideLst>
        <p:guide orient="horz" pos="2160"/>
        <p:guide pos="2880"/>
      </p:guideLst>
    </p:cSldViewPr>
  </p:slideViewPr>
  <p:outlineViewPr>
    <p:cViewPr>
      <p:scale>
        <a:sx n="33" d="100"/>
        <a:sy n="33" d="100"/>
      </p:scale>
      <p:origin x="0" y="-30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B6A0E-F9C9-4AA9-9DD7-D64D0A7D8F2A}" type="datetimeFigureOut">
              <a:rPr kumimoji="1" lang="ja-JP" altLang="en-US" smtClean="0"/>
              <a:t>2016/11/10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CB3A5-2423-402C-88E7-A3ED7F0D14D9}" type="slidenum">
              <a:rPr kumimoji="1" lang="ja-JP" altLang="en-US" smtClean="0"/>
              <a:t>‹#›</a:t>
            </a:fld>
            <a:endParaRPr kumimoji="1" lang="ja-JP" altLang="en-US"/>
          </a:p>
        </p:txBody>
      </p:sp>
    </p:spTree>
    <p:extLst>
      <p:ext uri="{BB962C8B-B14F-4D97-AF65-F5344CB8AC3E}">
        <p14:creationId xmlns:p14="http://schemas.microsoft.com/office/powerpoint/2010/main" val="522792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1</a:t>
            </a:fld>
            <a:endParaRPr kumimoji="1" lang="ja-JP" altLang="en-US"/>
          </a:p>
        </p:txBody>
      </p:sp>
    </p:spTree>
    <p:extLst>
      <p:ext uri="{BB962C8B-B14F-4D97-AF65-F5344CB8AC3E}">
        <p14:creationId xmlns:p14="http://schemas.microsoft.com/office/powerpoint/2010/main" val="186006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48</a:t>
            </a:fld>
            <a:endParaRPr kumimoji="1" lang="ja-JP" altLang="en-US"/>
          </a:p>
        </p:txBody>
      </p:sp>
    </p:spTree>
    <p:extLst>
      <p:ext uri="{BB962C8B-B14F-4D97-AF65-F5344CB8AC3E}">
        <p14:creationId xmlns:p14="http://schemas.microsoft.com/office/powerpoint/2010/main" val="162787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49</a:t>
            </a:fld>
            <a:endParaRPr kumimoji="1" lang="ja-JP" altLang="en-US"/>
          </a:p>
        </p:txBody>
      </p:sp>
    </p:spTree>
    <p:extLst>
      <p:ext uri="{BB962C8B-B14F-4D97-AF65-F5344CB8AC3E}">
        <p14:creationId xmlns:p14="http://schemas.microsoft.com/office/powerpoint/2010/main" val="169943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Classroom Discussions</a:t>
            </a:r>
          </a:p>
          <a:p>
            <a:r>
              <a:rPr kumimoji="1" lang="en-US" altLang="ja-JP" dirty="0"/>
              <a:t>http://books.google.co.jp/books?id=2NX4I6mekq8C</a:t>
            </a:r>
          </a:p>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50</a:t>
            </a:fld>
            <a:endParaRPr kumimoji="1" lang="ja-JP" altLang="en-US"/>
          </a:p>
        </p:txBody>
      </p:sp>
    </p:spTree>
    <p:extLst>
      <p:ext uri="{BB962C8B-B14F-4D97-AF65-F5344CB8AC3E}">
        <p14:creationId xmlns:p14="http://schemas.microsoft.com/office/powerpoint/2010/main" val="210202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http://www2.kobe-u.ac.jp/~trex/fme/index3.html</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51</a:t>
            </a:fld>
            <a:endParaRPr kumimoji="1" lang="ja-JP" altLang="en-US"/>
          </a:p>
        </p:txBody>
      </p:sp>
    </p:spTree>
    <p:extLst>
      <p:ext uri="{BB962C8B-B14F-4D97-AF65-F5344CB8AC3E}">
        <p14:creationId xmlns:p14="http://schemas.microsoft.com/office/powerpoint/2010/main" val="151235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52</a:t>
            </a:fld>
            <a:endParaRPr kumimoji="1" lang="ja-JP" altLang="en-US"/>
          </a:p>
        </p:txBody>
      </p:sp>
    </p:spTree>
    <p:extLst>
      <p:ext uri="{BB962C8B-B14F-4D97-AF65-F5344CB8AC3E}">
        <p14:creationId xmlns:p14="http://schemas.microsoft.com/office/powerpoint/2010/main" val="304886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24986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800" baseline="0">
                <a:latin typeface="Arial Unicode MS" panose="020B0604020202020204"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A8508BCD-7C08-4C8F-9828-4B20DC1F1AE0}" type="datetime1">
              <a:rPr kumimoji="1" lang="ja-JP" altLang="en-US" smtClean="0"/>
              <a:t>2016/11/10</a:t>
            </a:fld>
            <a:endParaRPr kumimoji="1" lang="ja-JP" altLang="en-US" dirty="0"/>
          </a:p>
        </p:txBody>
      </p:sp>
      <p:sp>
        <p:nvSpPr>
          <p:cNvPr id="5" name="Footer Placeholder 4"/>
          <p:cNvSpPr>
            <a:spLocks noGrp="1"/>
          </p:cNvSpPr>
          <p:nvPr>
            <p:ph type="ftr" sz="quarter" idx="11"/>
          </p:nvPr>
        </p:nvSpPr>
        <p:spPr>
          <a:xfrm>
            <a:off x="628650" y="6356351"/>
            <a:ext cx="5486400" cy="365125"/>
          </a:xfrm>
        </p:spPr>
        <p:txBody>
          <a:bodyPr/>
          <a:lstStyle>
            <a:lvl1pPr algn="l">
              <a:defRPr sz="1800" baseline="0">
                <a:solidFill>
                  <a:schemeClr val="tx1">
                    <a:lumMod val="85000"/>
                    <a:lumOff val="15000"/>
                  </a:schemeClr>
                </a:solidFill>
                <a:latin typeface="Arial Unicode MS" panose="020B0604020202020204" pitchFamily="50" charset="-128"/>
                <a:ea typeface="ＭＳ ゴシック" panose="020B0609070205080204" pitchFamily="49" charset="-128"/>
              </a:defRPr>
            </a:lvl1pPr>
          </a:lstStyle>
          <a:p>
            <a:r>
              <a:rPr lang="en-US" altLang="ja-JP"/>
              <a:t>2015</a:t>
            </a:r>
            <a:r>
              <a:rPr lang="ja-JP" altLang="en-US"/>
              <a:t>年</a:t>
            </a:r>
            <a:r>
              <a:rPr lang="en-US" altLang="ja-JP"/>
              <a:t>2</a:t>
            </a:r>
            <a:r>
              <a:rPr lang="ja-JP" altLang="en-US"/>
              <a:t>月</a:t>
            </a:r>
            <a:r>
              <a:rPr lang="en-US" altLang="ja-JP"/>
              <a:t>28</a:t>
            </a:r>
            <a:r>
              <a:rPr lang="ja-JP" altLang="en-US"/>
              <a:t>日　第</a:t>
            </a:r>
            <a:r>
              <a:rPr lang="en-US" altLang="ja-JP"/>
              <a:t>1</a:t>
            </a:r>
            <a:r>
              <a:rPr lang="ja-JP" altLang="en-US"/>
              <a:t>版</a:t>
            </a:r>
            <a:endParaRPr lang="ja-JP" altLang="en-US" dirty="0"/>
          </a:p>
        </p:txBody>
      </p:sp>
      <p:sp>
        <p:nvSpPr>
          <p:cNvPr id="6" name="Slide Number Placeholder 5"/>
          <p:cNvSpPr>
            <a:spLocks noGrp="1"/>
          </p:cNvSpPr>
          <p:nvPr>
            <p:ph type="sldNum" sz="quarter" idx="12"/>
          </p:nvPr>
        </p:nvSpPr>
        <p:spPr/>
        <p:txBody>
          <a:bodyPr/>
          <a:lstStyle>
            <a:lvl1pPr>
              <a:defRPr baseline="0">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404358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5DD2E-8C04-4AA6-80F9-F5005B338748}" type="datetime1">
              <a:rPr kumimoji="1" lang="ja-JP" altLang="en-US" smtClean="0"/>
              <a:t>2016/11/10</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3226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120937-18D5-46BE-A68C-B0A499E17BBF}" type="datetime1">
              <a:rPr kumimoji="1" lang="ja-JP" altLang="en-US" smtClean="0"/>
              <a:t>2016/11/10</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59464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Unicode MS" panose="020B060402020202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1FAB0F-FCE5-477B-B98B-83415E3C7E48}" type="datetime1">
              <a:rPr kumimoji="1" lang="ja-JP" altLang="en-US" smtClean="0"/>
              <a:t>2016/11/10</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26417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2F3889-6CAB-4EF6-8638-B99281D8AC9C}" type="datetime1">
              <a:rPr kumimoji="1" lang="ja-JP" altLang="en-US" smtClean="0"/>
              <a:t>2016/11/10</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37243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A0EAA6-2195-42B2-9DC7-D438DBCA5731}" type="datetime1">
              <a:rPr kumimoji="1" lang="ja-JP" altLang="en-US" smtClean="0"/>
              <a:t>2016/11/10</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71246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68623F1-E93C-4EF6-8097-9ABD9684DE93}" type="datetime1">
              <a:rPr kumimoji="1" lang="ja-JP" altLang="en-US" smtClean="0"/>
              <a:t>2016/11/10</a:t>
            </a:fld>
            <a:endParaRPr kumimoji="1" lang="ja-JP" altLang="en-US"/>
          </a:p>
        </p:txBody>
      </p:sp>
      <p:sp>
        <p:nvSpPr>
          <p:cNvPr id="8" name="Footer Placeholder 7"/>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9" name="Slide Number Placeholder 8"/>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365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D6F8F1E-974E-42D4-AE1B-934D1C5F780B}" type="datetime1">
              <a:rPr kumimoji="1" lang="ja-JP" altLang="en-US" smtClean="0"/>
              <a:t>2016/11/10</a:t>
            </a:fld>
            <a:endParaRPr kumimoji="1" lang="ja-JP" altLang="en-US"/>
          </a:p>
        </p:txBody>
      </p:sp>
      <p:sp>
        <p:nvSpPr>
          <p:cNvPr id="4" name="Footer Placeholder 3"/>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5" name="Slide Number Placeholder 4"/>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291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2CAA9-A8EA-4D6D-A670-6701C8CE8F17}" type="datetime1">
              <a:rPr kumimoji="1" lang="ja-JP" altLang="en-US" smtClean="0"/>
              <a:t>2016/11/10</a:t>
            </a:fld>
            <a:endParaRPr kumimoji="1" lang="ja-JP" altLang="en-US"/>
          </a:p>
        </p:txBody>
      </p:sp>
      <p:sp>
        <p:nvSpPr>
          <p:cNvPr id="3" name="Footer Placeholder 2"/>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4" name="Slide Number Placeholder 3"/>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227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437983-220D-4DE9-93D7-8BB897A347AF}" type="datetime1">
              <a:rPr kumimoji="1" lang="ja-JP" altLang="en-US" smtClean="0"/>
              <a:t>2016/11/10</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21616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A22771-E229-4ED4-B209-672E33B718DC}" type="datetime1">
              <a:rPr kumimoji="1" lang="ja-JP" altLang="en-US" smtClean="0"/>
              <a:t>2016/11/10</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043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44A2-A31C-4034-94E4-3ABF0E270A3D}" type="datetime1">
              <a:rPr kumimoji="1" lang="ja-JP" altLang="en-US" smtClean="0"/>
              <a:t>2016/11/10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baseline="0">
                <a:solidFill>
                  <a:schemeClr val="tx1"/>
                </a:solidFill>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726306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配る問題，かけ算の順序</a:t>
            </a:r>
          </a:p>
        </p:txBody>
      </p:sp>
      <p:sp>
        <p:nvSpPr>
          <p:cNvPr id="3" name="サブタイトル 2"/>
          <p:cNvSpPr>
            <a:spLocks noGrp="1"/>
          </p:cNvSpPr>
          <p:nvPr>
            <p:ph type="subTitle" idx="1"/>
          </p:nvPr>
        </p:nvSpPr>
        <p:spPr/>
        <p:txBody>
          <a:bodyPr/>
          <a:lstStyle/>
          <a:p>
            <a:r>
              <a:rPr kumimoji="1" lang="en-US" altLang="ja-JP" dirty="0" err="1"/>
              <a:t>takehikom</a:t>
            </a:r>
            <a:endParaRPr kumimoji="1" lang="ja-JP" altLang="en-US"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pPr/>
              <a:t>1</a:t>
            </a:fld>
            <a:endParaRPr lang="ja-JP" altLang="en-US" dirty="0"/>
          </a:p>
        </p:txBody>
      </p:sp>
      <p:sp>
        <p:nvSpPr>
          <p:cNvPr id="6" name="フッター プレースホルダー 5"/>
          <p:cNvSpPr>
            <a:spLocks noGrp="1"/>
          </p:cNvSpPr>
          <p:nvPr>
            <p:ph type="ftr" sz="quarter" idx="11"/>
          </p:nvPr>
        </p:nvSpPr>
        <p:spPr/>
        <p:txBody>
          <a:bodyPr/>
          <a:lstStyle/>
          <a:p>
            <a:r>
              <a:rPr lang="en-US" altLang="ja-JP" dirty="0"/>
              <a:t>2015</a:t>
            </a:r>
            <a:r>
              <a:rPr lang="ja-JP" altLang="en-US" dirty="0"/>
              <a:t>年</a:t>
            </a:r>
            <a:r>
              <a:rPr lang="en-US" altLang="ja-JP" dirty="0"/>
              <a:t>3</a:t>
            </a:r>
            <a:r>
              <a:rPr lang="ja-JP" altLang="en-US" dirty="0"/>
              <a:t>月</a:t>
            </a:r>
            <a:r>
              <a:rPr lang="en-US" altLang="ja-JP" dirty="0"/>
              <a:t>5</a:t>
            </a:r>
            <a:r>
              <a:rPr lang="ja-JP" altLang="en-US" dirty="0"/>
              <a:t>日　第</a:t>
            </a:r>
            <a:r>
              <a:rPr lang="en-US" altLang="ja-JP" dirty="0"/>
              <a:t>3</a:t>
            </a:r>
            <a:r>
              <a:rPr lang="ja-JP" altLang="en-US" dirty="0"/>
              <a:t>版</a:t>
            </a:r>
          </a:p>
        </p:txBody>
      </p:sp>
      <p:sp>
        <p:nvSpPr>
          <p:cNvPr id="7" name="テキスト ボックス 6"/>
          <p:cNvSpPr txBox="1"/>
          <p:nvPr/>
        </p:nvSpPr>
        <p:spPr>
          <a:xfrm>
            <a:off x="8410700" y="6356351"/>
            <a:ext cx="569387"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 65</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2723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10</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261556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11</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82255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12</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6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13</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10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14</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2644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15</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69472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4" name="グループ化 23"/>
          <p:cNvGrpSpPr/>
          <p:nvPr/>
        </p:nvGrpSpPr>
        <p:grpSpPr>
          <a:xfrm>
            <a:off x="3773858" y="4216671"/>
            <a:ext cx="632516" cy="812496"/>
            <a:chOff x="699124" y="4774348"/>
            <a:chExt cx="632516" cy="812496"/>
          </a:xfrm>
        </p:grpSpPr>
        <p:sp>
          <p:nvSpPr>
            <p:cNvPr id="25" name="円/楕円 2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6" name="直線コネクタ 2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73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1" name="グループ化 20"/>
          <p:cNvGrpSpPr/>
          <p:nvPr/>
        </p:nvGrpSpPr>
        <p:grpSpPr>
          <a:xfrm>
            <a:off x="6404975"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5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3" name="グループ化 62"/>
          <p:cNvGrpSpPr/>
          <p:nvPr/>
        </p:nvGrpSpPr>
        <p:grpSpPr>
          <a:xfrm>
            <a:off x="6404975" y="4216671"/>
            <a:ext cx="632516" cy="812496"/>
            <a:chOff x="699124" y="4774348"/>
            <a:chExt cx="632516" cy="812496"/>
          </a:xfrm>
        </p:grpSpPr>
        <p:sp>
          <p:nvSpPr>
            <p:cNvPr id="64" name="円/楕円 6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5" name="直線コネクタ 6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704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328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自己紹介</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はてな </a:t>
            </a:r>
            <a:r>
              <a:rPr kumimoji="1" lang="en-US" altLang="ja-JP" dirty="0" err="1"/>
              <a:t>takehikom</a:t>
            </a:r>
            <a:r>
              <a:rPr lang="ja-JP" altLang="en-US" dirty="0"/>
              <a:t> </a:t>
            </a:r>
            <a:r>
              <a:rPr lang="en-US" altLang="ja-JP" dirty="0"/>
              <a:t>/ twitter @</a:t>
            </a:r>
            <a:r>
              <a:rPr lang="en-US" altLang="ja-JP" dirty="0" err="1"/>
              <a:t>takehikom</a:t>
            </a:r>
            <a:endParaRPr kumimoji="1" lang="en-US" altLang="ja-JP" dirty="0"/>
          </a:p>
          <a:p>
            <a:pPr lvl="1"/>
            <a:r>
              <a:rPr kumimoji="1" lang="ja-JP" altLang="en-US" dirty="0"/>
              <a:t>「パワフルな</a:t>
            </a:r>
            <a:r>
              <a:rPr kumimoji="1" lang="en-US" altLang="ja-JP" dirty="0"/>
              <a:t>4</a:t>
            </a:r>
            <a:r>
              <a:rPr kumimoji="1" lang="ja-JP" altLang="en-US" dirty="0"/>
              <a:t>人の娘の父親です」</a:t>
            </a:r>
            <a:endParaRPr kumimoji="1" lang="en-US" altLang="ja-JP" dirty="0"/>
          </a:p>
          <a:p>
            <a:pPr lvl="0"/>
            <a:r>
              <a:rPr kumimoji="1" lang="ja-JP" altLang="en-US" dirty="0"/>
              <a:t>地方国立大学の教員</a:t>
            </a:r>
            <a:endParaRPr kumimoji="1" lang="en-US" altLang="ja-JP" dirty="0"/>
          </a:p>
          <a:p>
            <a:pPr lvl="1"/>
            <a:r>
              <a:rPr kumimoji="1" lang="ja-JP" altLang="en-US" dirty="0"/>
              <a:t>研究：情報検索，情報のネットワーク</a:t>
            </a:r>
            <a:endParaRPr kumimoji="1" lang="en-US" altLang="ja-JP" dirty="0"/>
          </a:p>
          <a:p>
            <a:pPr lvl="1"/>
            <a:r>
              <a:rPr kumimoji="1" lang="ja-JP" altLang="en-US" dirty="0"/>
              <a:t>教育：プログラミングなど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a:t>
            </a:fld>
            <a:endParaRPr kumimoji="1" lang="ja-JP" altLang="en-US"/>
          </a:p>
        </p:txBody>
      </p:sp>
      <p:pic>
        <p:nvPicPr>
          <p:cNvPr id="1026" name="Picture 2" descr="201407300644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184" y="2375694"/>
            <a:ext cx="1770166" cy="177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4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20</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4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153570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85858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grpSp>
        <p:nvGrpSpPr>
          <p:cNvPr id="15" name="グループ化 14"/>
          <p:cNvGrpSpPr/>
          <p:nvPr/>
        </p:nvGrpSpPr>
        <p:grpSpPr>
          <a:xfrm>
            <a:off x="4734753" y="3073982"/>
            <a:ext cx="632516" cy="812496"/>
            <a:chOff x="699124" y="4774348"/>
            <a:chExt cx="632516" cy="812496"/>
          </a:xfrm>
        </p:grpSpPr>
        <p:sp>
          <p:nvSpPr>
            <p:cNvPr id="16" name="円/楕円 1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 name="直線コネクタ 1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470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24</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grpSp>
        <p:nvGrpSpPr>
          <p:cNvPr id="18" name="グループ化 17"/>
          <p:cNvGrpSpPr/>
          <p:nvPr/>
        </p:nvGrpSpPr>
        <p:grpSpPr>
          <a:xfrm>
            <a:off x="4734753" y="3073982"/>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2012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25</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grpSp>
        <p:nvGrpSpPr>
          <p:cNvPr id="21" name="グループ化 20"/>
          <p:cNvGrpSpPr/>
          <p:nvPr/>
        </p:nvGrpSpPr>
        <p:grpSpPr>
          <a:xfrm>
            <a:off x="4734753"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05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26</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89899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27</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3840709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28</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4172486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29</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263481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自己紹介</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「かけ算の順序」をテーマにブログ記事を</a:t>
            </a:r>
            <a:r>
              <a:rPr kumimoji="1" lang="en-US" altLang="ja-JP" dirty="0"/>
              <a:t>600</a:t>
            </a:r>
            <a:r>
              <a:rPr kumimoji="1" lang="ja-JP" altLang="en-US" dirty="0"/>
              <a:t>以上公開</a:t>
            </a:r>
            <a:endParaRPr kumimoji="1" lang="en-US" altLang="ja-JP" dirty="0"/>
          </a:p>
          <a:p>
            <a:pPr lvl="0"/>
            <a:r>
              <a:rPr kumimoji="1" lang="ja-JP" altLang="en-US" dirty="0"/>
              <a:t>「かけ算の順序」へのスタンス</a:t>
            </a:r>
            <a:endParaRPr kumimoji="1" lang="en-US" altLang="ja-JP" dirty="0"/>
          </a:p>
          <a:p>
            <a:pPr lvl="1"/>
            <a:r>
              <a:rPr kumimoji="1" lang="ja-JP" altLang="en-US" dirty="0"/>
              <a:t>教育界もネット上も，現状</a:t>
            </a:r>
            <a:r>
              <a:rPr lang="ja-JP" altLang="en-US" dirty="0"/>
              <a:t>でいいのでは（これまで</a:t>
            </a:r>
            <a:r>
              <a:rPr kumimoji="1" lang="ja-JP" altLang="en-US" dirty="0"/>
              <a:t>変わってきたし，これからも変わるだろうし）</a:t>
            </a:r>
            <a:endParaRPr kumimoji="1" lang="en-US" altLang="ja-JP" dirty="0"/>
          </a:p>
          <a:p>
            <a:pPr lvl="1"/>
            <a:r>
              <a:rPr kumimoji="1" lang="ja-JP" altLang="en-US" dirty="0"/>
              <a:t>批判論・擁護論は，陣取りゲームのようなもの</a:t>
            </a:r>
            <a:endParaRPr kumimoji="1" lang="en-US" altLang="ja-JP" dirty="0"/>
          </a:p>
          <a:p>
            <a:pPr lvl="1"/>
            <a:r>
              <a:rPr kumimoji="1" lang="ja-JP" altLang="en-US" dirty="0"/>
              <a:t>「</a:t>
            </a:r>
            <a:r>
              <a:rPr kumimoji="1" lang="en-US" altLang="ja-JP" dirty="0"/>
              <a:t>×</a:t>
            </a:r>
            <a:r>
              <a:rPr kumimoji="1" lang="ja-JP" altLang="en-US" dirty="0"/>
              <a:t>」探しをのんびり楽しむ。最近の発見は，</a:t>
            </a:r>
            <a:br>
              <a:rPr kumimoji="1" lang="en-US" altLang="ja-JP" dirty="0"/>
            </a:br>
            <a:r>
              <a:rPr kumimoji="1" lang="ja-JP" altLang="en-US" dirty="0"/>
              <a:t>センター試験の</a:t>
            </a:r>
            <a:r>
              <a:rPr lang="ja-JP" altLang="en-US" dirty="0"/>
              <a:t>「にんじん</a:t>
            </a:r>
            <a:r>
              <a:rPr lang="en-US" altLang="ja-JP" dirty="0"/>
              <a:t>×2</a:t>
            </a:r>
            <a:r>
              <a:rPr lang="ja-JP" altLang="en-US" dirty="0" err="1"/>
              <a:t>，</a:t>
            </a:r>
            <a:r>
              <a:rPr lang="ja-JP" altLang="en-US" dirty="0"/>
              <a:t>ごぼう</a:t>
            </a:r>
            <a:r>
              <a:rPr lang="en-US" altLang="ja-JP" dirty="0"/>
              <a:t>×1</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a:t>
            </a:fld>
            <a:endParaRPr kumimoji="1" lang="ja-JP" altLang="en-US"/>
          </a:p>
        </p:txBody>
      </p:sp>
    </p:spTree>
    <p:extLst>
      <p:ext uri="{BB962C8B-B14F-4D97-AF65-F5344CB8AC3E}">
        <p14:creationId xmlns:p14="http://schemas.microsoft.com/office/powerpoint/2010/main" val="2887978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67472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99962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70199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707489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34</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1285151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err="1"/>
              <a:t>つの</a:t>
            </a:r>
            <a:r>
              <a:rPr kumimoji="1" lang="ja-JP" altLang="en-US" dirty="0"/>
              <a:t>配り方</a:t>
            </a:r>
          </a:p>
        </p:txBody>
      </p:sp>
      <p:sp>
        <p:nvSpPr>
          <p:cNvPr id="3" name="コンテンツ プレースホルダー 2"/>
          <p:cNvSpPr>
            <a:spLocks noGrp="1"/>
          </p:cNvSpPr>
          <p:nvPr>
            <p:ph idx="1"/>
          </p:nvPr>
        </p:nvSpPr>
        <p:spPr>
          <a:xfrm>
            <a:off x="628650" y="5341055"/>
            <a:ext cx="7886700" cy="930908"/>
          </a:xfrm>
        </p:spPr>
        <p:txBody>
          <a:bodyPr/>
          <a:lstStyle/>
          <a:p>
            <a:r>
              <a:rPr kumimoji="1" lang="ja-JP" altLang="en-US" dirty="0"/>
              <a:t>同じ</a:t>
            </a:r>
            <a:r>
              <a:rPr kumimoji="1" lang="en-US" altLang="ja-JP" dirty="0"/>
              <a:t>? </a:t>
            </a:r>
            <a:r>
              <a:rPr kumimoji="1" lang="ja-JP" altLang="en-US" dirty="0"/>
              <a:t>違う</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35</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8172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err="1"/>
              <a:t>つの</a:t>
            </a:r>
            <a:r>
              <a:rPr kumimoji="1" lang="ja-JP" altLang="en-US" dirty="0"/>
              <a:t>配り方</a:t>
            </a:r>
          </a:p>
        </p:txBody>
      </p:sp>
      <p:sp>
        <p:nvSpPr>
          <p:cNvPr id="3" name="コンテンツ プレースホルダー 2"/>
          <p:cNvSpPr>
            <a:spLocks noGrp="1"/>
          </p:cNvSpPr>
          <p:nvPr>
            <p:ph idx="1"/>
          </p:nvPr>
        </p:nvSpPr>
        <p:spPr>
          <a:xfrm>
            <a:off x="628650" y="5356233"/>
            <a:ext cx="7886700" cy="915729"/>
          </a:xfrm>
        </p:spPr>
        <p:txBody>
          <a:bodyPr/>
          <a:lstStyle/>
          <a:p>
            <a:r>
              <a:rPr kumimoji="1" lang="ja-JP" altLang="en-US" dirty="0"/>
              <a:t>番号を振ると，違いがわかる</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36</a:t>
            </a:fld>
            <a:endParaRPr kumimoji="1" lang="ja-JP" altLang="en-US"/>
          </a:p>
        </p:txBody>
      </p:sp>
      <p:sp>
        <p:nvSpPr>
          <p:cNvPr id="7" name="正方形/長方形 6"/>
          <p:cNvSpPr/>
          <p:nvPr/>
        </p:nvSpPr>
        <p:spPr>
          <a:xfrm>
            <a:off x="628649" y="3085565"/>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85565"/>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02953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テキスト ボックス 99"/>
          <p:cNvSpPr txBox="1"/>
          <p:nvPr/>
        </p:nvSpPr>
        <p:spPr>
          <a:xfrm>
            <a:off x="62901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02" name="円/楕円 101"/>
          <p:cNvSpPr/>
          <p:nvPr/>
        </p:nvSpPr>
        <p:spPr>
          <a:xfrm>
            <a:off x="202953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202953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円/楕円 117"/>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5" name="テキスト ボックス 124"/>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127" name="円/楕円 126"/>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5" name="円/楕円 134"/>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1" name="グループ化 170"/>
          <p:cNvGrpSpPr/>
          <p:nvPr/>
        </p:nvGrpSpPr>
        <p:grpSpPr>
          <a:xfrm>
            <a:off x="2218030" y="3473843"/>
            <a:ext cx="312906" cy="449095"/>
            <a:chOff x="961455" y="2834082"/>
            <a:chExt cx="312906" cy="449095"/>
          </a:xfrm>
        </p:grpSpPr>
        <p:sp>
          <p:nvSpPr>
            <p:cNvPr id="172" name="円/楕円 171"/>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3" name="直線コネクタ 172"/>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5" name="グループ化 174"/>
          <p:cNvGrpSpPr/>
          <p:nvPr/>
        </p:nvGrpSpPr>
        <p:grpSpPr>
          <a:xfrm>
            <a:off x="2684472" y="3473843"/>
            <a:ext cx="312906" cy="453858"/>
            <a:chOff x="1427897" y="2834082"/>
            <a:chExt cx="312906" cy="453858"/>
          </a:xfrm>
        </p:grpSpPr>
        <p:sp>
          <p:nvSpPr>
            <p:cNvPr id="176" name="円/楕円 175"/>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7" name="直線コネクタ 176"/>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テキスト ボックス 177"/>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9" name="グループ化 178"/>
          <p:cNvGrpSpPr/>
          <p:nvPr/>
        </p:nvGrpSpPr>
        <p:grpSpPr>
          <a:xfrm>
            <a:off x="2218671" y="4038171"/>
            <a:ext cx="312906" cy="453858"/>
            <a:chOff x="2218671" y="2834082"/>
            <a:chExt cx="312906" cy="453858"/>
          </a:xfrm>
        </p:grpSpPr>
        <p:sp>
          <p:nvSpPr>
            <p:cNvPr id="180" name="円/楕円 179"/>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1" name="直線コネクタ 180"/>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3" name="グループ化 182"/>
          <p:cNvGrpSpPr/>
          <p:nvPr/>
        </p:nvGrpSpPr>
        <p:grpSpPr>
          <a:xfrm>
            <a:off x="2685451" y="4038171"/>
            <a:ext cx="312906" cy="453858"/>
            <a:chOff x="2685451" y="2834082"/>
            <a:chExt cx="312906" cy="453858"/>
          </a:xfrm>
        </p:grpSpPr>
        <p:sp>
          <p:nvSpPr>
            <p:cNvPr id="184" name="円/楕円 183"/>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5" name="直線コネクタ 184"/>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7" name="グループ化 186"/>
          <p:cNvGrpSpPr/>
          <p:nvPr/>
        </p:nvGrpSpPr>
        <p:grpSpPr>
          <a:xfrm>
            <a:off x="2216109" y="4588029"/>
            <a:ext cx="312906" cy="453858"/>
            <a:chOff x="3462364" y="2834082"/>
            <a:chExt cx="312906" cy="453858"/>
          </a:xfrm>
        </p:grpSpPr>
        <p:sp>
          <p:nvSpPr>
            <p:cNvPr id="188" name="円/楕円 187"/>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9" name="直線コネクタ 188"/>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テキスト ボックス 189"/>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1" name="グループ化 190"/>
          <p:cNvGrpSpPr/>
          <p:nvPr/>
        </p:nvGrpSpPr>
        <p:grpSpPr>
          <a:xfrm>
            <a:off x="2686975" y="4588029"/>
            <a:ext cx="313827" cy="453858"/>
            <a:chOff x="3933230" y="2834082"/>
            <a:chExt cx="313827" cy="453858"/>
          </a:xfrm>
        </p:grpSpPr>
        <p:sp>
          <p:nvSpPr>
            <p:cNvPr id="192" name="円/楕円 191"/>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3" name="直線コネクタ 192"/>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4" name="テキスト ボックス 193"/>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5" name="グループ化 194"/>
          <p:cNvGrpSpPr/>
          <p:nvPr/>
        </p:nvGrpSpPr>
        <p:grpSpPr>
          <a:xfrm>
            <a:off x="6171355" y="3473843"/>
            <a:ext cx="312906" cy="449095"/>
            <a:chOff x="961455" y="2834082"/>
            <a:chExt cx="312906" cy="449095"/>
          </a:xfrm>
        </p:grpSpPr>
        <p:sp>
          <p:nvSpPr>
            <p:cNvPr id="196" name="円/楕円 195"/>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7" name="直線コネクタ 196"/>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9" name="グループ化 198"/>
          <p:cNvGrpSpPr/>
          <p:nvPr/>
        </p:nvGrpSpPr>
        <p:grpSpPr>
          <a:xfrm>
            <a:off x="6637797" y="3473843"/>
            <a:ext cx="312906" cy="453858"/>
            <a:chOff x="1427897" y="2834082"/>
            <a:chExt cx="312906" cy="453858"/>
          </a:xfrm>
        </p:grpSpPr>
        <p:sp>
          <p:nvSpPr>
            <p:cNvPr id="200" name="円/楕円 199"/>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3" name="グループ化 202"/>
          <p:cNvGrpSpPr/>
          <p:nvPr/>
        </p:nvGrpSpPr>
        <p:grpSpPr>
          <a:xfrm>
            <a:off x="6171996" y="4038171"/>
            <a:ext cx="312906" cy="453858"/>
            <a:chOff x="2218671" y="2834082"/>
            <a:chExt cx="312906" cy="453858"/>
          </a:xfrm>
        </p:grpSpPr>
        <p:sp>
          <p:nvSpPr>
            <p:cNvPr id="204" name="円/楕円 203"/>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5" name="直線コネクタ 204"/>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6" name="テキスト ボックス 205"/>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7" name="グループ化 206"/>
          <p:cNvGrpSpPr/>
          <p:nvPr/>
        </p:nvGrpSpPr>
        <p:grpSpPr>
          <a:xfrm>
            <a:off x="6638776" y="4038171"/>
            <a:ext cx="312906" cy="453858"/>
            <a:chOff x="2685451" y="2834082"/>
            <a:chExt cx="312906" cy="453858"/>
          </a:xfrm>
        </p:grpSpPr>
        <p:sp>
          <p:nvSpPr>
            <p:cNvPr id="208" name="円/楕円 207"/>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9" name="直線コネクタ 208"/>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テキスト ボックス 209"/>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1" name="グループ化 210"/>
          <p:cNvGrpSpPr/>
          <p:nvPr/>
        </p:nvGrpSpPr>
        <p:grpSpPr>
          <a:xfrm>
            <a:off x="6169434" y="4588029"/>
            <a:ext cx="312906" cy="453858"/>
            <a:chOff x="3462364" y="2834082"/>
            <a:chExt cx="312906" cy="453858"/>
          </a:xfrm>
        </p:grpSpPr>
        <p:sp>
          <p:nvSpPr>
            <p:cNvPr id="212" name="円/楕円 211"/>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3" name="直線コネクタ 212"/>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4" name="テキスト ボックス 213"/>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5" name="グループ化 214"/>
          <p:cNvGrpSpPr/>
          <p:nvPr/>
        </p:nvGrpSpPr>
        <p:grpSpPr>
          <a:xfrm>
            <a:off x="6640300" y="4588029"/>
            <a:ext cx="313827" cy="453858"/>
            <a:chOff x="3933230" y="2834082"/>
            <a:chExt cx="313827" cy="453858"/>
          </a:xfrm>
        </p:grpSpPr>
        <p:sp>
          <p:nvSpPr>
            <p:cNvPr id="216" name="円/楕円 215"/>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7" name="直線コネクタ 216"/>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219" name="正方形/長方形 218"/>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327578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円/楕円 33"/>
          <p:cNvSpPr/>
          <p:nvPr/>
        </p:nvSpPr>
        <p:spPr>
          <a:xfrm>
            <a:off x="202953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2" name="円/楕円 41"/>
          <p:cNvSpPr/>
          <p:nvPr/>
        </p:nvSpPr>
        <p:spPr>
          <a:xfrm>
            <a:off x="77295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sp>
        <p:nvSpPr>
          <p:cNvPr id="52" name="円/楕円 51"/>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円/楕円 59"/>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10" name="グループ化 9"/>
          <p:cNvGrpSpPr/>
          <p:nvPr/>
        </p:nvGrpSpPr>
        <p:grpSpPr>
          <a:xfrm>
            <a:off x="961455" y="2408132"/>
            <a:ext cx="312906" cy="449095"/>
            <a:chOff x="961455" y="2834082"/>
            <a:chExt cx="312906" cy="449095"/>
          </a:xfrm>
        </p:grpSpPr>
        <p:sp>
          <p:nvSpPr>
            <p:cNvPr id="47" name="円/楕円 46"/>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1" name="グループ化 10"/>
          <p:cNvGrpSpPr/>
          <p:nvPr/>
        </p:nvGrpSpPr>
        <p:grpSpPr>
          <a:xfrm>
            <a:off x="1427897" y="2408132"/>
            <a:ext cx="312906" cy="453858"/>
            <a:chOff x="1427897" y="2834082"/>
            <a:chExt cx="312906" cy="453858"/>
          </a:xfrm>
        </p:grpSpPr>
        <p:sp>
          <p:nvSpPr>
            <p:cNvPr id="45" name="円/楕円 4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2" name="グループ化 11"/>
          <p:cNvGrpSpPr/>
          <p:nvPr/>
        </p:nvGrpSpPr>
        <p:grpSpPr>
          <a:xfrm>
            <a:off x="2218671" y="2408132"/>
            <a:ext cx="312906" cy="453858"/>
            <a:chOff x="2218671" y="2834082"/>
            <a:chExt cx="312906" cy="453858"/>
          </a:xfrm>
        </p:grpSpPr>
        <p:sp>
          <p:nvSpPr>
            <p:cNvPr id="39" name="円/楕円 3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3" name="グループ化 12"/>
          <p:cNvGrpSpPr/>
          <p:nvPr/>
        </p:nvGrpSpPr>
        <p:grpSpPr>
          <a:xfrm>
            <a:off x="2685451" y="2408132"/>
            <a:ext cx="312906" cy="453858"/>
            <a:chOff x="2685451" y="2834082"/>
            <a:chExt cx="312906" cy="453858"/>
          </a:xfrm>
        </p:grpSpPr>
        <p:sp>
          <p:nvSpPr>
            <p:cNvPr id="37" name="円/楕円 36"/>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テキスト ボックス 14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3462364" y="2408132"/>
            <a:ext cx="312906" cy="453858"/>
            <a:chOff x="3462364" y="2834082"/>
            <a:chExt cx="312906" cy="453858"/>
          </a:xfrm>
        </p:grpSpPr>
        <p:sp>
          <p:nvSpPr>
            <p:cNvPr id="23" name="円/楕円 22"/>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 name="グループ化 14"/>
          <p:cNvGrpSpPr/>
          <p:nvPr/>
        </p:nvGrpSpPr>
        <p:grpSpPr>
          <a:xfrm>
            <a:off x="3933230" y="2408132"/>
            <a:ext cx="313827" cy="453858"/>
            <a:chOff x="3933230" y="2834082"/>
            <a:chExt cx="313827" cy="453858"/>
          </a:xfrm>
        </p:grpSpPr>
        <p:sp>
          <p:nvSpPr>
            <p:cNvPr id="21" name="円/楕円 2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7" name="グループ化 146"/>
          <p:cNvGrpSpPr/>
          <p:nvPr/>
        </p:nvGrpSpPr>
        <p:grpSpPr>
          <a:xfrm>
            <a:off x="4918207" y="2408132"/>
            <a:ext cx="312906" cy="449095"/>
            <a:chOff x="961455" y="2834082"/>
            <a:chExt cx="312906" cy="449095"/>
          </a:xfrm>
        </p:grpSpPr>
        <p:sp>
          <p:nvSpPr>
            <p:cNvPr id="148" name="円/楕円 147"/>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9" name="直線コネクタ 148"/>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1" name="グループ化 150"/>
          <p:cNvGrpSpPr/>
          <p:nvPr/>
        </p:nvGrpSpPr>
        <p:grpSpPr>
          <a:xfrm>
            <a:off x="5384649" y="2408132"/>
            <a:ext cx="312906" cy="453858"/>
            <a:chOff x="1427897" y="2834082"/>
            <a:chExt cx="312906" cy="453858"/>
          </a:xfrm>
        </p:grpSpPr>
        <p:sp>
          <p:nvSpPr>
            <p:cNvPr id="152" name="円/楕円 151"/>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3" name="直線コネクタ 152"/>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5" name="グループ化 154"/>
          <p:cNvGrpSpPr/>
          <p:nvPr/>
        </p:nvGrpSpPr>
        <p:grpSpPr>
          <a:xfrm>
            <a:off x="6175423" y="2408132"/>
            <a:ext cx="312906" cy="453858"/>
            <a:chOff x="2218671" y="2834082"/>
            <a:chExt cx="312906" cy="453858"/>
          </a:xfrm>
        </p:grpSpPr>
        <p:sp>
          <p:nvSpPr>
            <p:cNvPr id="156" name="円/楕円 155"/>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7" name="直線コネクタ 156"/>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9" name="グループ化 158"/>
          <p:cNvGrpSpPr/>
          <p:nvPr/>
        </p:nvGrpSpPr>
        <p:grpSpPr>
          <a:xfrm>
            <a:off x="6642203" y="2408132"/>
            <a:ext cx="312906" cy="453858"/>
            <a:chOff x="2685451" y="2834082"/>
            <a:chExt cx="312906" cy="453858"/>
          </a:xfrm>
        </p:grpSpPr>
        <p:sp>
          <p:nvSpPr>
            <p:cNvPr id="160" name="円/楕円 159"/>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1" name="直線コネクタ 160"/>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テキスト ボックス 161"/>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3" name="グループ化 162"/>
          <p:cNvGrpSpPr/>
          <p:nvPr/>
        </p:nvGrpSpPr>
        <p:grpSpPr>
          <a:xfrm>
            <a:off x="7419116" y="2408132"/>
            <a:ext cx="312906" cy="453858"/>
            <a:chOff x="3462364" y="2834082"/>
            <a:chExt cx="312906" cy="453858"/>
          </a:xfrm>
        </p:grpSpPr>
        <p:sp>
          <p:nvSpPr>
            <p:cNvPr id="164" name="円/楕円 163"/>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5" name="直線コネクタ 164"/>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テキスト ボックス 165"/>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7" name="グループ化 166"/>
          <p:cNvGrpSpPr/>
          <p:nvPr/>
        </p:nvGrpSpPr>
        <p:grpSpPr>
          <a:xfrm>
            <a:off x="7889982" y="2408132"/>
            <a:ext cx="313827" cy="453858"/>
            <a:chOff x="3933230" y="2834082"/>
            <a:chExt cx="313827" cy="453858"/>
          </a:xfrm>
        </p:grpSpPr>
        <p:sp>
          <p:nvSpPr>
            <p:cNvPr id="168" name="円/楕円 167"/>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9" name="直線コネクタ 168"/>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3154798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err="1"/>
              <a:t>つの</a:t>
            </a:r>
            <a:r>
              <a:rPr kumimoji="1" lang="ja-JP" altLang="en-US" dirty="0"/>
              <a:t>配り方</a:t>
            </a:r>
          </a:p>
        </p:txBody>
      </p:sp>
      <p:sp>
        <p:nvSpPr>
          <p:cNvPr id="3" name="コンテンツ プレースホルダー 2"/>
          <p:cNvSpPr>
            <a:spLocks noGrp="1"/>
          </p:cNvSpPr>
          <p:nvPr>
            <p:ph idx="1"/>
          </p:nvPr>
        </p:nvSpPr>
        <p:spPr/>
        <p:txBody>
          <a:bodyPr/>
          <a:lstStyle/>
          <a:p>
            <a:r>
              <a:rPr kumimoji="1" lang="ja-JP" altLang="en-US" dirty="0"/>
              <a:t>どの配り方がいいの</a:t>
            </a:r>
            <a:r>
              <a:rPr kumimoji="1" lang="en-US" altLang="ja-JP" dirty="0"/>
              <a:t>?</a:t>
            </a:r>
          </a:p>
          <a:p>
            <a:r>
              <a:rPr kumimoji="1" lang="ja-JP" altLang="en-US" dirty="0"/>
              <a:t>どれでもいいの</a:t>
            </a:r>
            <a:r>
              <a:rPr kumimoji="1" lang="en-US" altLang="ja-JP" dirty="0"/>
              <a:t>?</a:t>
            </a:r>
          </a:p>
          <a:p>
            <a:r>
              <a:rPr kumimoji="1" lang="ja-JP" altLang="en-US" dirty="0"/>
              <a:t>式は，</a:t>
            </a:r>
            <a:r>
              <a:rPr kumimoji="1" lang="en-US" altLang="ja-JP" dirty="0"/>
              <a:t>2×3? 3×2?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37</a:t>
            </a:fld>
            <a:endParaRPr kumimoji="1" lang="ja-JP" altLang="en-US"/>
          </a:p>
        </p:txBody>
      </p:sp>
    </p:spTree>
    <p:extLst>
      <p:ext uri="{BB962C8B-B14F-4D97-AF65-F5344CB8AC3E}">
        <p14:creationId xmlns:p14="http://schemas.microsoft.com/office/powerpoint/2010/main" val="1044567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「配る問題」のオリジナルは</a:t>
            </a:r>
          </a:p>
        </p:txBody>
      </p:sp>
      <p:sp>
        <p:nvSpPr>
          <p:cNvPr id="3" name="コンテンツ プレースホルダー 2"/>
          <p:cNvSpPr>
            <a:spLocks noGrp="1"/>
          </p:cNvSpPr>
          <p:nvPr>
            <p:ph idx="1"/>
          </p:nvPr>
        </p:nvSpPr>
        <p:spPr>
          <a:xfrm>
            <a:off x="628650" y="3428999"/>
            <a:ext cx="7886700" cy="2747963"/>
          </a:xfrm>
        </p:spPr>
        <p:txBody>
          <a:bodyPr>
            <a:noAutofit/>
          </a:bodyPr>
          <a:lstStyle/>
          <a:p>
            <a:r>
              <a:rPr kumimoji="1" lang="ja-JP" altLang="en-US" dirty="0"/>
              <a:t>啓林館</a:t>
            </a:r>
            <a:r>
              <a:rPr kumimoji="1" lang="en-US" altLang="ja-JP" dirty="0"/>
              <a:t>1</a:t>
            </a:r>
            <a:r>
              <a:rPr kumimoji="1" lang="ja-JP" altLang="en-US" dirty="0"/>
              <a:t>年算数</a:t>
            </a:r>
            <a:r>
              <a:rPr lang="ja-JP" altLang="en-US" dirty="0"/>
              <a:t>教科書</a:t>
            </a:r>
            <a:br>
              <a:rPr lang="en-US" altLang="ja-JP" dirty="0"/>
            </a:br>
            <a:r>
              <a:rPr lang="ja-JP" altLang="en-US" dirty="0"/>
              <a:t>（わくわく </a:t>
            </a:r>
            <a:r>
              <a:rPr lang="ja-JP" altLang="en-US" dirty="0" err="1"/>
              <a:t>さん</a:t>
            </a:r>
            <a:r>
              <a:rPr lang="ja-JP" altLang="en-US" dirty="0"/>
              <a:t>すう</a:t>
            </a:r>
            <a:r>
              <a:rPr lang="en-US" altLang="ja-JP" dirty="0"/>
              <a:t>1</a:t>
            </a:r>
            <a:r>
              <a:rPr kumimoji="1" lang="ja-JP" altLang="en-US" dirty="0"/>
              <a:t>）</a:t>
            </a:r>
            <a:endParaRPr kumimoji="1" lang="en-US" altLang="ja-JP" dirty="0"/>
          </a:p>
          <a:p>
            <a:pPr lvl="1"/>
            <a:r>
              <a:rPr kumimoji="1" lang="ja-JP" altLang="en-US" dirty="0"/>
              <a:t>平成</a:t>
            </a:r>
            <a:r>
              <a:rPr kumimoji="1" lang="en-US" altLang="ja-JP" dirty="0"/>
              <a:t>27</a:t>
            </a:r>
            <a:r>
              <a:rPr kumimoji="1" lang="ja-JP" altLang="en-US" dirty="0"/>
              <a:t>年度版は教科書展示会で確認済</a:t>
            </a:r>
            <a:endParaRPr kumimoji="1" lang="en-US" altLang="ja-JP" dirty="0"/>
          </a:p>
          <a:p>
            <a:pPr lvl="1"/>
            <a:r>
              <a:rPr kumimoji="1" lang="ja-JP" altLang="en-US" dirty="0"/>
              <a:t>平成</a:t>
            </a:r>
            <a:r>
              <a:rPr kumimoji="1" lang="en-US" altLang="ja-JP" dirty="0"/>
              <a:t>23</a:t>
            </a:r>
            <a:r>
              <a:rPr kumimoji="1" lang="ja-JP" altLang="en-US" dirty="0"/>
              <a:t>～</a:t>
            </a:r>
            <a:r>
              <a:rPr kumimoji="1" lang="en-US" altLang="ja-JP" dirty="0"/>
              <a:t>26</a:t>
            </a:r>
            <a:r>
              <a:rPr kumimoji="1" lang="ja-JP" altLang="en-US" dirty="0"/>
              <a:t>年度版にも載っているらしい</a:t>
            </a:r>
            <a:endParaRPr kumimoji="1" lang="en-US" altLang="ja-JP" dirty="0"/>
          </a:p>
          <a:p>
            <a:r>
              <a:rPr kumimoji="1" lang="ja-JP" altLang="en-US" dirty="0"/>
              <a:t>学習指導案集</a:t>
            </a:r>
            <a:r>
              <a:rPr kumimoji="1" lang="en-US" altLang="ja-JP" dirty="0"/>
              <a:t>[</a:t>
            </a:r>
            <a:r>
              <a:rPr lang="ja-JP" altLang="en-US" dirty="0"/>
              <a:t>前川</a:t>
            </a:r>
            <a:r>
              <a:rPr lang="en-US" altLang="ja-JP" dirty="0"/>
              <a:t>2011]</a:t>
            </a:r>
            <a:r>
              <a:rPr lang="ja-JP" altLang="en-US" dirty="0"/>
              <a:t>や，</a:t>
            </a:r>
            <a:br>
              <a:rPr lang="en-US" altLang="ja-JP" dirty="0"/>
            </a:br>
            <a:r>
              <a:rPr lang="ja-JP" altLang="en-US" dirty="0"/>
              <a:t>幼児向け問題集</a:t>
            </a:r>
            <a:r>
              <a:rPr lang="en-US" altLang="ja-JP" dirty="0"/>
              <a:t>[</a:t>
            </a:r>
            <a:r>
              <a:rPr lang="ja-JP" altLang="en-US" dirty="0"/>
              <a:t>久野</a:t>
            </a:r>
            <a:r>
              <a:rPr lang="en-US" altLang="ja-JP" dirty="0"/>
              <a:t>2013]</a:t>
            </a:r>
            <a:r>
              <a:rPr lang="ja-JP" altLang="en-US" dirty="0" err="1"/>
              <a:t>にも</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38</a:t>
            </a:fld>
            <a:endParaRPr kumimoji="1" lang="ja-JP" altLang="en-US"/>
          </a:p>
        </p:txBody>
      </p:sp>
      <p:sp>
        <p:nvSpPr>
          <p:cNvPr id="5" name="メモ 4"/>
          <p:cNvSpPr/>
          <p:nvPr/>
        </p:nvSpPr>
        <p:spPr>
          <a:xfrm>
            <a:off x="628650" y="1876300"/>
            <a:ext cx="7886700" cy="1468310"/>
          </a:xfrm>
          <a:prstGeom prst="foldedCorner">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 子どもが　３人　います。みかんを</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１人に　２こずつ　あげます。みんなで</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なんこ　いりますか。</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637801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考え方</a:t>
            </a:r>
          </a:p>
        </p:txBody>
      </p:sp>
      <p:sp>
        <p:nvSpPr>
          <p:cNvPr id="3" name="コンテンツ プレースホルダー 2"/>
          <p:cNvSpPr>
            <a:spLocks noGrp="1"/>
          </p:cNvSpPr>
          <p:nvPr>
            <p:ph idx="1"/>
          </p:nvPr>
        </p:nvSpPr>
        <p:spPr/>
        <p:txBody>
          <a:bodyPr>
            <a:noAutofit/>
          </a:bodyPr>
          <a:lstStyle/>
          <a:p>
            <a:r>
              <a:rPr lang="en-US" altLang="ja-JP" dirty="0"/>
              <a:t>[</a:t>
            </a:r>
            <a:r>
              <a:rPr lang="ja-JP" altLang="en-US" dirty="0"/>
              <a:t>前川</a:t>
            </a:r>
            <a:r>
              <a:rPr lang="en-US" altLang="ja-JP" dirty="0"/>
              <a:t>2011, p.66]</a:t>
            </a:r>
            <a:r>
              <a:rPr lang="ja-JP" altLang="en-US" dirty="0"/>
              <a:t>によると</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乗法学習の素地となる</a:t>
            </a:r>
            <a:endParaRPr kumimoji="1" lang="en-US" altLang="ja-JP" dirty="0"/>
          </a:p>
          <a:p>
            <a:pPr lvl="1"/>
            <a:r>
              <a:rPr kumimoji="1" lang="ja-JP" altLang="en-US" dirty="0"/>
              <a:t>かけ算を学習する際，「ほら，</a:t>
            </a:r>
            <a:r>
              <a:rPr kumimoji="1" lang="en-US" altLang="ja-JP" dirty="0"/>
              <a:t>1</a:t>
            </a:r>
            <a:r>
              <a:rPr kumimoji="1" lang="ja-JP" altLang="en-US" dirty="0"/>
              <a:t>年のときに習ったでしょ」と思い出せる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39</a:t>
            </a:fld>
            <a:endParaRPr kumimoji="1" lang="ja-JP" altLang="en-US"/>
          </a:p>
        </p:txBody>
      </p:sp>
      <p:sp>
        <p:nvSpPr>
          <p:cNvPr id="5" name="角丸四角形吹き出し 4"/>
          <p:cNvSpPr/>
          <p:nvPr/>
        </p:nvSpPr>
        <p:spPr>
          <a:xfrm>
            <a:off x="1313569" y="2384091"/>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878" y="2547898"/>
            <a:ext cx="6375463" cy="75713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1</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個ずつ置くかという置き方</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ではなく，置いた結果に着目させる</a:t>
            </a:r>
            <a:endParaRPr kumimoji="1" lang="ja-JP" altLang="en-US" dirty="0"/>
          </a:p>
        </p:txBody>
      </p:sp>
      <p:sp>
        <p:nvSpPr>
          <p:cNvPr id="10" name="角丸四角形吹き出し 9"/>
          <p:cNvSpPr/>
          <p:nvPr/>
        </p:nvSpPr>
        <p:spPr>
          <a:xfrm>
            <a:off x="1313569" y="3784198"/>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36878" y="3901962"/>
            <a:ext cx="6203942" cy="82125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個ずつ増えていっている増加の場面である</a:t>
            </a:r>
            <a:endParaRPr lang="en-US" altLang="ja-JP" sz="2400" dirty="0">
              <a:solidFill>
                <a:prstClr val="black"/>
              </a:solidFill>
              <a:latin typeface="Arial Unicode MS" panose="020B0604020202020204" pitchFamily="50" charset="-128"/>
              <a:ea typeface="ＭＳ ゴシック" panose="020B0609070205080204" pitchFamily="49" charset="-128"/>
            </a:endParaRPr>
          </a:p>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ことに気付かせる</a:t>
            </a:r>
            <a:endParaRPr kumimoji="1" lang="ja-JP" altLang="en-US" dirty="0"/>
          </a:p>
        </p:txBody>
      </p:sp>
    </p:spTree>
    <p:extLst>
      <p:ext uri="{BB962C8B-B14F-4D97-AF65-F5344CB8AC3E}">
        <p14:creationId xmlns:p14="http://schemas.microsoft.com/office/powerpoint/2010/main" val="120344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このスライドの目的</a:t>
            </a:r>
          </a:p>
        </p:txBody>
      </p:sp>
      <p:sp>
        <p:nvSpPr>
          <p:cNvPr id="3" name="コンテンツ プレースホルダー 2"/>
          <p:cNvSpPr>
            <a:spLocks noGrp="1"/>
          </p:cNvSpPr>
          <p:nvPr>
            <p:ph idx="1"/>
          </p:nvPr>
        </p:nvSpPr>
        <p:spPr/>
        <p:txBody>
          <a:bodyPr/>
          <a:lstStyle/>
          <a:p>
            <a:r>
              <a:rPr kumimoji="1" lang="ja-JP" altLang="en-US" dirty="0"/>
              <a:t>以下のツイートに対し，より広い視点を提供すること</a:t>
            </a:r>
            <a:r>
              <a:rPr kumimoji="1" lang="ja-JP" altLang="en-US" sz="3000" dirty="0"/>
              <a:t>（指導例，歴史・海外など）</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463481" y="2909338"/>
            <a:ext cx="4114286" cy="1714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p:cNvPicPr>
            <a:picLocks noChangeAspect="1"/>
          </p:cNvPicPr>
          <p:nvPr/>
        </p:nvPicPr>
        <p:blipFill>
          <a:blip r:embed="rId3"/>
          <a:stretch>
            <a:fillRect/>
          </a:stretch>
        </p:blipFill>
        <p:spPr>
          <a:xfrm>
            <a:off x="4596291" y="3846920"/>
            <a:ext cx="4114286" cy="21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p:cNvSpPr txBox="1"/>
          <p:nvPr/>
        </p:nvSpPr>
        <p:spPr>
          <a:xfrm>
            <a:off x="177383" y="4930544"/>
            <a:ext cx="4517583" cy="1446550"/>
          </a:xfrm>
          <a:prstGeom prst="rect">
            <a:avLst/>
          </a:prstGeom>
          <a:noFill/>
        </p:spPr>
        <p:txBody>
          <a:bodyPr wrap="none" rtlCol="0">
            <a:spAutoFit/>
          </a:bodyPr>
          <a:lstStyle/>
          <a:p>
            <a:r>
              <a:rPr lang="ja-JP" altLang="en-US" sz="2200" dirty="0">
                <a:latin typeface="Arial Unicode MS" panose="020B0604020202020204" pitchFamily="50" charset="-128"/>
                <a:ea typeface="ＭＳ ゴシック" panose="020B0609070205080204" pitchFamily="49" charset="-128"/>
              </a:rPr>
              <a:t>上 </a:t>
            </a:r>
            <a:r>
              <a:rPr lang="en-US" altLang="ja-JP" sz="2200" dirty="0">
                <a:latin typeface="Arial Unicode MS" panose="020B0604020202020204" pitchFamily="50" charset="-128"/>
                <a:ea typeface="ＭＳ ゴシック" panose="020B0609070205080204" pitchFamily="49" charset="-128"/>
              </a:rPr>
              <a:t>https://twitter.com/spiral_world/</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status/567272436601593856</a:t>
            </a:r>
          </a:p>
          <a:p>
            <a:r>
              <a:rPr lang="ja-JP" altLang="en-US" sz="2200" dirty="0">
                <a:latin typeface="Arial Unicode MS" panose="020B0604020202020204" pitchFamily="50" charset="-128"/>
                <a:ea typeface="ＭＳ ゴシック" panose="020B0609070205080204" pitchFamily="49" charset="-128"/>
              </a:rPr>
              <a:t>右 </a:t>
            </a:r>
            <a:r>
              <a:rPr lang="en-US" altLang="ja-JP" sz="2200" dirty="0">
                <a:latin typeface="Arial Unicode MS" panose="020B0604020202020204" pitchFamily="50" charset="-128"/>
                <a:ea typeface="ＭＳ ゴシック" panose="020B0609070205080204" pitchFamily="49" charset="-128"/>
              </a:rPr>
              <a:t>https://twitter.com/h_okumura/</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status/567179839103197184</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163318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err="1"/>
              <a:t>つの</a:t>
            </a:r>
            <a:r>
              <a:rPr kumimoji="1" lang="ja-JP" altLang="en-US" dirty="0"/>
              <a:t>配り方</a:t>
            </a:r>
            <a:r>
              <a:rPr lang="en-US" altLang="ja-JP" dirty="0"/>
              <a:t>(</a:t>
            </a:r>
            <a:r>
              <a:rPr kumimoji="1" lang="ja-JP" altLang="en-US" dirty="0"/>
              <a:t>再掲</a:t>
            </a:r>
            <a:r>
              <a:rPr kumimoji="1" lang="en-US" altLang="ja-JP" dirty="0"/>
              <a:t>)</a:t>
            </a:r>
            <a:endParaRPr kumimoji="1" lang="ja-JP" altLang="en-US" dirty="0"/>
          </a:p>
        </p:txBody>
      </p:sp>
      <p:sp>
        <p:nvSpPr>
          <p:cNvPr id="3" name="コンテンツ プレースホルダー 2"/>
          <p:cNvSpPr>
            <a:spLocks noGrp="1"/>
          </p:cNvSpPr>
          <p:nvPr>
            <p:ph idx="1"/>
          </p:nvPr>
        </p:nvSpPr>
        <p:spPr>
          <a:xfrm>
            <a:off x="628650" y="5341055"/>
            <a:ext cx="7886700" cy="930908"/>
          </a:xfrm>
        </p:spPr>
        <p:txBody>
          <a:bodyPr>
            <a:normAutofit lnSpcReduction="10000"/>
          </a:bodyPr>
          <a:lstStyle/>
          <a:p>
            <a:r>
              <a:rPr kumimoji="1" lang="ja-JP" altLang="en-US" dirty="0"/>
              <a:t>皿の置き方・りんごの配り方は違っても，</a:t>
            </a:r>
            <a:br>
              <a:rPr kumimoji="1" lang="en-US" altLang="ja-JP" dirty="0"/>
            </a:br>
            <a:r>
              <a:rPr kumimoji="1" lang="ja-JP" altLang="en-US" dirty="0"/>
              <a:t>すべて「</a:t>
            </a:r>
            <a:r>
              <a:rPr kumimoji="1" lang="en-US" altLang="ja-JP" dirty="0"/>
              <a:t>2</a:t>
            </a:r>
            <a:r>
              <a:rPr kumimoji="1" lang="ja-JP" altLang="en-US" dirty="0"/>
              <a:t>個ずつ</a:t>
            </a:r>
            <a:r>
              <a:rPr kumimoji="1" lang="en-US" altLang="ja-JP" dirty="0"/>
              <a:t>3</a:t>
            </a:r>
            <a:r>
              <a:rPr kumimoji="1" lang="ja-JP" altLang="en-US" dirty="0"/>
              <a:t>枚の皿に」</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40</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570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そうすると，式は</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1</a:t>
            </a:r>
            <a:r>
              <a:rPr kumimoji="1" lang="ja-JP" altLang="en-US" dirty="0"/>
              <a:t>年であれば，</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a:t>＝</a:t>
            </a:r>
            <a:r>
              <a:rPr kumimoji="1" lang="en-US" altLang="ja-JP" dirty="0"/>
              <a:t>6</a:t>
            </a:r>
          </a:p>
          <a:p>
            <a:r>
              <a:rPr kumimoji="1" lang="en-US" altLang="ja-JP" dirty="0"/>
              <a:t>2</a:t>
            </a:r>
            <a:r>
              <a:rPr kumimoji="1" lang="ja-JP" altLang="en-US" dirty="0"/>
              <a:t>年でかけ算を学習したら，</a:t>
            </a:r>
            <a:r>
              <a:rPr kumimoji="1" lang="en-US" altLang="ja-JP" dirty="0"/>
              <a:t>2×3</a:t>
            </a:r>
            <a:r>
              <a:rPr kumimoji="1" lang="ja-JP" altLang="en-US" dirty="0"/>
              <a:t>＝</a:t>
            </a:r>
            <a:r>
              <a:rPr kumimoji="1" lang="en-US" altLang="ja-JP" dirty="0"/>
              <a:t>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41</a:t>
            </a:fld>
            <a:endParaRPr kumimoji="1" lang="ja-JP" altLang="en-US"/>
          </a:p>
        </p:txBody>
      </p:sp>
    </p:spTree>
    <p:extLst>
      <p:ext uri="{BB962C8B-B14F-4D97-AF65-F5344CB8AC3E}">
        <p14:creationId xmlns:p14="http://schemas.microsoft.com/office/powerpoint/2010/main" val="2564618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サワコ・タダコのように並べれば，</a:t>
            </a:r>
            <a:br>
              <a:rPr kumimoji="1" lang="en-US" altLang="ja-JP" dirty="0"/>
            </a:br>
            <a:r>
              <a:rPr kumimoji="1" lang="en-US" altLang="ja-JP" dirty="0"/>
              <a:t>2×3</a:t>
            </a:r>
            <a:r>
              <a:rPr kumimoji="1" lang="ja-JP" altLang="en-US" dirty="0"/>
              <a:t>でも</a:t>
            </a:r>
            <a:r>
              <a:rPr kumimoji="1" lang="en-US" altLang="ja-JP" dirty="0"/>
              <a:t>3×2</a:t>
            </a:r>
            <a:r>
              <a:rPr kumimoji="1" lang="ja-JP" altLang="en-US" dirty="0"/>
              <a:t>でもよい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42</a:t>
            </a:fld>
            <a:endParaRPr kumimoji="1" lang="ja-JP" altLang="en-US"/>
          </a:p>
        </p:txBody>
      </p:sp>
      <p:sp>
        <p:nvSpPr>
          <p:cNvPr id="5" name="正方形/長方形 4"/>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02953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2221176" y="4014819"/>
            <a:ext cx="306615" cy="393861"/>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2686975" y="4014819"/>
            <a:ext cx="306615" cy="393861"/>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7" name="円/楕円 16"/>
          <p:cNvSpPr/>
          <p:nvPr/>
        </p:nvSpPr>
        <p:spPr>
          <a:xfrm>
            <a:off x="202953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8" name="グループ化 17"/>
          <p:cNvGrpSpPr/>
          <p:nvPr/>
        </p:nvGrpSpPr>
        <p:grpSpPr>
          <a:xfrm>
            <a:off x="2221176" y="3458664"/>
            <a:ext cx="306615" cy="393861"/>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2686975" y="3458664"/>
            <a:ext cx="306615" cy="393861"/>
            <a:chOff x="699124" y="4774348"/>
            <a:chExt cx="632516" cy="812496"/>
          </a:xfrm>
        </p:grpSpPr>
        <p:sp>
          <p:nvSpPr>
            <p:cNvPr id="20" name="円/楕円 1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 name="直線コネクタ 2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円/楕円 24"/>
          <p:cNvSpPr/>
          <p:nvPr/>
        </p:nvSpPr>
        <p:spPr>
          <a:xfrm>
            <a:off x="202953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6" name="グループ化 25"/>
          <p:cNvGrpSpPr/>
          <p:nvPr/>
        </p:nvGrpSpPr>
        <p:grpSpPr>
          <a:xfrm>
            <a:off x="2221176" y="4574588"/>
            <a:ext cx="306615" cy="393861"/>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2686975" y="4574588"/>
            <a:ext cx="306615" cy="393861"/>
            <a:chOff x="699124" y="4774348"/>
            <a:chExt cx="632516" cy="812496"/>
          </a:xfrm>
        </p:grpSpPr>
        <p:sp>
          <p:nvSpPr>
            <p:cNvPr id="28" name="円/楕円 2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9" name="直線コネクタ 2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円/楕円 32"/>
          <p:cNvSpPr/>
          <p:nvPr/>
        </p:nvSpPr>
        <p:spPr>
          <a:xfrm>
            <a:off x="597251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4" name="グループ化 33"/>
          <p:cNvGrpSpPr/>
          <p:nvPr/>
        </p:nvGrpSpPr>
        <p:grpSpPr>
          <a:xfrm>
            <a:off x="616415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62995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42" name="円/楕円 41"/>
          <p:cNvSpPr/>
          <p:nvPr/>
        </p:nvSpPr>
        <p:spPr>
          <a:xfrm>
            <a:off x="597251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616415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662995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円/楕円 49"/>
          <p:cNvSpPr/>
          <p:nvPr/>
        </p:nvSpPr>
        <p:spPr>
          <a:xfrm>
            <a:off x="597251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1" name="グループ化 50"/>
          <p:cNvGrpSpPr/>
          <p:nvPr/>
        </p:nvGrpSpPr>
        <p:grpSpPr>
          <a:xfrm>
            <a:off x="616415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662995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547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カナコ・タダコの</a:t>
            </a:r>
            <a:br>
              <a:rPr kumimoji="1" lang="en-US" altLang="ja-JP" dirty="0"/>
            </a:br>
            <a:r>
              <a:rPr kumimoji="1" lang="ja-JP" altLang="en-US" dirty="0"/>
              <a:t>ように配れば，</a:t>
            </a:r>
            <a:br>
              <a:rPr kumimoji="1" lang="en-US" altLang="ja-JP" dirty="0"/>
            </a:br>
            <a:r>
              <a:rPr kumimoji="1" lang="en-US" altLang="ja-JP" dirty="0"/>
              <a:t>3</a:t>
            </a:r>
            <a:r>
              <a:rPr kumimoji="1" lang="ja-JP" altLang="en-US" dirty="0"/>
              <a:t>個ずつ</a:t>
            </a:r>
            <a:r>
              <a:rPr kumimoji="1" lang="en-US" altLang="ja-JP" dirty="0"/>
              <a:t>2</a:t>
            </a:r>
            <a:r>
              <a:rPr kumimoji="1" lang="ja-JP" altLang="en-US" dirty="0"/>
              <a:t>回で，</a:t>
            </a:r>
            <a:br>
              <a:rPr kumimoji="1" lang="en-US" altLang="ja-JP" dirty="0"/>
            </a:br>
            <a:r>
              <a:rPr kumimoji="1" lang="en-US" altLang="ja-JP" dirty="0"/>
              <a:t>3×2</a:t>
            </a:r>
            <a:r>
              <a:rPr kumimoji="1" lang="ja-JP" altLang="en-US" dirty="0"/>
              <a:t>＝</a:t>
            </a:r>
            <a:r>
              <a:rPr kumimoji="1" lang="en-US" altLang="ja-JP" dirty="0"/>
              <a:t>6</a:t>
            </a:r>
            <a:r>
              <a:rPr kumimoji="1" lang="ja-JP" altLang="en-US" dirty="0"/>
              <a:t>になる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43</a:t>
            </a:fld>
            <a:endParaRPr kumimoji="1" lang="ja-JP" altLang="en-US"/>
          </a:p>
        </p:txBody>
      </p:sp>
      <p:sp>
        <p:nvSpPr>
          <p:cNvPr id="5" name="正方形/長方形 4"/>
          <p:cNvSpPr/>
          <p:nvPr/>
        </p:nvSpPr>
        <p:spPr>
          <a:xfrm>
            <a:off x="4572000" y="3085565"/>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テキスト ボックス 6"/>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8" name="円/楕円 7"/>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 name="グループ化 9"/>
          <p:cNvGrpSpPr/>
          <p:nvPr/>
        </p:nvGrpSpPr>
        <p:grpSpPr>
          <a:xfrm>
            <a:off x="6171355" y="3473843"/>
            <a:ext cx="312906" cy="449095"/>
            <a:chOff x="961455" y="2834082"/>
            <a:chExt cx="312906" cy="449095"/>
          </a:xfrm>
        </p:grpSpPr>
        <p:sp>
          <p:nvSpPr>
            <p:cNvPr id="11" name="円/楕円 10"/>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6637797" y="3473843"/>
            <a:ext cx="312906" cy="453858"/>
            <a:chOff x="1427897" y="2834082"/>
            <a:chExt cx="312906" cy="453858"/>
          </a:xfrm>
        </p:grpSpPr>
        <p:sp>
          <p:nvSpPr>
            <p:cNvPr id="15" name="円/楕円 1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 name="直線コネクタ 1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 name="グループ化 17"/>
          <p:cNvGrpSpPr/>
          <p:nvPr/>
        </p:nvGrpSpPr>
        <p:grpSpPr>
          <a:xfrm>
            <a:off x="6171996" y="4038171"/>
            <a:ext cx="312906" cy="453858"/>
            <a:chOff x="2218671" y="2834082"/>
            <a:chExt cx="312906" cy="453858"/>
          </a:xfrm>
        </p:grpSpPr>
        <p:sp>
          <p:nvSpPr>
            <p:cNvPr id="19" name="円/楕円 1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2" name="グループ化 21"/>
          <p:cNvGrpSpPr/>
          <p:nvPr/>
        </p:nvGrpSpPr>
        <p:grpSpPr>
          <a:xfrm>
            <a:off x="6638776" y="4038171"/>
            <a:ext cx="312906" cy="453858"/>
            <a:chOff x="2685451" y="2834082"/>
            <a:chExt cx="312906" cy="453858"/>
          </a:xfrm>
        </p:grpSpPr>
        <p:sp>
          <p:nvSpPr>
            <p:cNvPr id="23" name="円/楕円 22"/>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6" name="グループ化 25"/>
          <p:cNvGrpSpPr/>
          <p:nvPr/>
        </p:nvGrpSpPr>
        <p:grpSpPr>
          <a:xfrm>
            <a:off x="6169434" y="4588029"/>
            <a:ext cx="312906" cy="453858"/>
            <a:chOff x="3462364" y="2834082"/>
            <a:chExt cx="312906" cy="453858"/>
          </a:xfrm>
        </p:grpSpPr>
        <p:sp>
          <p:nvSpPr>
            <p:cNvPr id="27" name="円/楕円 26"/>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30" name="グループ化 29"/>
          <p:cNvGrpSpPr/>
          <p:nvPr/>
        </p:nvGrpSpPr>
        <p:grpSpPr>
          <a:xfrm>
            <a:off x="6640300" y="4588029"/>
            <a:ext cx="313827" cy="453858"/>
            <a:chOff x="3933230" y="2834082"/>
            <a:chExt cx="313827" cy="453858"/>
          </a:xfrm>
        </p:grpSpPr>
        <p:sp>
          <p:nvSpPr>
            <p:cNvPr id="31" name="円/楕円 3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2" name="直線コネクタ 3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34" name="正方形/長方形 33"/>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6" name="円/楕円 35"/>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円/楕円 36"/>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テキスト ボックス 37"/>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39" name="グループ化 38"/>
          <p:cNvGrpSpPr/>
          <p:nvPr/>
        </p:nvGrpSpPr>
        <p:grpSpPr>
          <a:xfrm>
            <a:off x="4918207" y="2408132"/>
            <a:ext cx="312906" cy="449095"/>
            <a:chOff x="961455" y="2834082"/>
            <a:chExt cx="312906" cy="449095"/>
          </a:xfrm>
        </p:grpSpPr>
        <p:sp>
          <p:nvSpPr>
            <p:cNvPr id="40" name="円/楕円 39"/>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1" name="直線コネクタ 40"/>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3" name="グループ化 42"/>
          <p:cNvGrpSpPr/>
          <p:nvPr/>
        </p:nvGrpSpPr>
        <p:grpSpPr>
          <a:xfrm>
            <a:off x="5384649" y="2408132"/>
            <a:ext cx="312906" cy="453858"/>
            <a:chOff x="1427897" y="2834082"/>
            <a:chExt cx="312906" cy="453858"/>
          </a:xfrm>
        </p:grpSpPr>
        <p:sp>
          <p:nvSpPr>
            <p:cNvPr id="44" name="円/楕円 43"/>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5" name="直線コネクタ 44"/>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7" name="グループ化 46"/>
          <p:cNvGrpSpPr/>
          <p:nvPr/>
        </p:nvGrpSpPr>
        <p:grpSpPr>
          <a:xfrm>
            <a:off x="6175423" y="2408132"/>
            <a:ext cx="312906" cy="453858"/>
            <a:chOff x="2218671" y="2834082"/>
            <a:chExt cx="312906" cy="453858"/>
          </a:xfrm>
        </p:grpSpPr>
        <p:sp>
          <p:nvSpPr>
            <p:cNvPr id="48" name="円/楕円 47"/>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1" name="グループ化 50"/>
          <p:cNvGrpSpPr/>
          <p:nvPr/>
        </p:nvGrpSpPr>
        <p:grpSpPr>
          <a:xfrm>
            <a:off x="6642203" y="2408132"/>
            <a:ext cx="312906" cy="453858"/>
            <a:chOff x="2685451" y="2834082"/>
            <a:chExt cx="312906" cy="453858"/>
          </a:xfrm>
        </p:grpSpPr>
        <p:sp>
          <p:nvSpPr>
            <p:cNvPr id="52" name="円/楕円 51"/>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3" name="直線コネクタ 52"/>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5" name="グループ化 54"/>
          <p:cNvGrpSpPr/>
          <p:nvPr/>
        </p:nvGrpSpPr>
        <p:grpSpPr>
          <a:xfrm>
            <a:off x="7419116" y="2408132"/>
            <a:ext cx="312906" cy="453858"/>
            <a:chOff x="3462364" y="2834082"/>
            <a:chExt cx="312906" cy="453858"/>
          </a:xfrm>
        </p:grpSpPr>
        <p:sp>
          <p:nvSpPr>
            <p:cNvPr id="56" name="円/楕円 55"/>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7" name="直線コネクタ 56"/>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9" name="グループ化 58"/>
          <p:cNvGrpSpPr/>
          <p:nvPr/>
        </p:nvGrpSpPr>
        <p:grpSpPr>
          <a:xfrm>
            <a:off x="7889982" y="2408132"/>
            <a:ext cx="313827" cy="453858"/>
            <a:chOff x="3933230" y="2834082"/>
            <a:chExt cx="313827" cy="453858"/>
          </a:xfrm>
        </p:grpSpPr>
        <p:sp>
          <p:nvSpPr>
            <p:cNvPr id="60" name="円/楕円 59"/>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2831245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なぜ「どちらでもよい」ではないか</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2</a:t>
            </a:r>
            <a:r>
              <a:rPr kumimoji="1" lang="ja-JP" altLang="en-US" dirty="0"/>
              <a:t>個ずつ</a:t>
            </a:r>
            <a:r>
              <a:rPr kumimoji="1" lang="en-US" altLang="ja-JP" dirty="0"/>
              <a:t>3</a:t>
            </a:r>
            <a:r>
              <a:rPr kumimoji="1" lang="ja-JP" altLang="en-US" dirty="0"/>
              <a:t>枚の皿に」と「</a:t>
            </a:r>
            <a:r>
              <a:rPr kumimoji="1" lang="en-US" altLang="ja-JP" dirty="0"/>
              <a:t>3</a:t>
            </a:r>
            <a:r>
              <a:rPr kumimoji="1" lang="ja-JP" altLang="en-US" dirty="0"/>
              <a:t>個ずつ</a:t>
            </a:r>
            <a:r>
              <a:rPr kumimoji="1" lang="en-US" altLang="ja-JP" dirty="0"/>
              <a:t>2</a:t>
            </a:r>
            <a:r>
              <a:rPr kumimoji="1" lang="ja-JP" altLang="en-US" dirty="0"/>
              <a:t>枚の皿に」の違いを重視するから</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44</a:t>
            </a:fld>
            <a:endParaRPr kumimoji="1" lang="ja-JP" altLang="en-US"/>
          </a:p>
        </p:txBody>
      </p:sp>
      <p:sp>
        <p:nvSpPr>
          <p:cNvPr id="5" name="円/楕円 4"/>
          <p:cNvSpPr/>
          <p:nvPr/>
        </p:nvSpPr>
        <p:spPr>
          <a:xfrm>
            <a:off x="747400"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 name="グループ化 5"/>
          <p:cNvGrpSpPr/>
          <p:nvPr/>
        </p:nvGrpSpPr>
        <p:grpSpPr>
          <a:xfrm>
            <a:off x="1142741" y="3524000"/>
            <a:ext cx="632516" cy="812496"/>
            <a:chOff x="699124" y="4774348"/>
            <a:chExt cx="632516" cy="812496"/>
          </a:xfrm>
        </p:grpSpPr>
        <p:sp>
          <p:nvSpPr>
            <p:cNvPr id="7" name="円/楕円 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 name="直線コネクタ 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2103636" y="3524000"/>
            <a:ext cx="632516" cy="812496"/>
            <a:chOff x="699124" y="4774348"/>
            <a:chExt cx="632516" cy="812496"/>
          </a:xfrm>
        </p:grpSpPr>
        <p:sp>
          <p:nvSpPr>
            <p:cNvPr id="10" name="円/楕円 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 name="直線コネクタ 1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円/楕円 11"/>
          <p:cNvSpPr/>
          <p:nvPr/>
        </p:nvSpPr>
        <p:spPr>
          <a:xfrm>
            <a:off x="3378517"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 name="グループ化 12"/>
          <p:cNvGrpSpPr/>
          <p:nvPr/>
        </p:nvGrpSpPr>
        <p:grpSpPr>
          <a:xfrm>
            <a:off x="3773858" y="3524000"/>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4734753" y="3524000"/>
            <a:ext cx="632516" cy="812496"/>
            <a:chOff x="699124" y="4774348"/>
            <a:chExt cx="632516" cy="812496"/>
          </a:xfrm>
        </p:grpSpPr>
        <p:sp>
          <p:nvSpPr>
            <p:cNvPr id="17" name="円/楕円 1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 name="直線コネクタ 1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円/楕円 18"/>
          <p:cNvSpPr/>
          <p:nvPr/>
        </p:nvSpPr>
        <p:spPr>
          <a:xfrm>
            <a:off x="6009634"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0" name="グループ化 19"/>
          <p:cNvGrpSpPr/>
          <p:nvPr/>
        </p:nvGrpSpPr>
        <p:grpSpPr>
          <a:xfrm>
            <a:off x="6404975" y="3524000"/>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7365870" y="3524000"/>
            <a:ext cx="632516" cy="812496"/>
            <a:chOff x="699124" y="4774348"/>
            <a:chExt cx="632516" cy="812496"/>
          </a:xfrm>
        </p:grpSpPr>
        <p:sp>
          <p:nvSpPr>
            <p:cNvPr id="24" name="円/楕円 2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5" name="直線コネクタ 2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円/楕円 25"/>
          <p:cNvSpPr/>
          <p:nvPr/>
        </p:nvSpPr>
        <p:spPr>
          <a:xfrm>
            <a:off x="747400" y="5070985"/>
            <a:ext cx="3668178"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円/楕円 32"/>
          <p:cNvSpPr/>
          <p:nvPr/>
        </p:nvSpPr>
        <p:spPr>
          <a:xfrm>
            <a:off x="4717930" y="5070985"/>
            <a:ext cx="3667967"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7" name="グループ化 46"/>
          <p:cNvGrpSpPr/>
          <p:nvPr/>
        </p:nvGrpSpPr>
        <p:grpSpPr>
          <a:xfrm>
            <a:off x="1142741" y="5094735"/>
            <a:ext cx="632516" cy="812496"/>
            <a:chOff x="699124" y="4774348"/>
            <a:chExt cx="632516" cy="812496"/>
          </a:xfrm>
        </p:grpSpPr>
        <p:sp>
          <p:nvSpPr>
            <p:cNvPr id="48" name="円/楕円 4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2251027" y="5094735"/>
            <a:ext cx="632516" cy="812496"/>
            <a:chOff x="699124" y="4774348"/>
            <a:chExt cx="632516" cy="812496"/>
          </a:xfrm>
        </p:grpSpPr>
        <p:sp>
          <p:nvSpPr>
            <p:cNvPr id="51" name="円/楕円 5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2" name="直線コネクタ 5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3359313" y="5094735"/>
            <a:ext cx="632516" cy="812496"/>
            <a:chOff x="699124" y="4774348"/>
            <a:chExt cx="632516" cy="812496"/>
          </a:xfrm>
        </p:grpSpPr>
        <p:sp>
          <p:nvSpPr>
            <p:cNvPr id="54" name="円/楕円 5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5" name="直線コネクタ 5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5142251" y="5094735"/>
            <a:ext cx="632516" cy="812496"/>
            <a:chOff x="699124" y="4774348"/>
            <a:chExt cx="632516" cy="812496"/>
          </a:xfrm>
        </p:grpSpPr>
        <p:sp>
          <p:nvSpPr>
            <p:cNvPr id="68" name="円/楕円 6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9" name="直線コネクタ 6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6250537" y="5094735"/>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7358823" y="5094735"/>
            <a:ext cx="632516" cy="812496"/>
            <a:chOff x="699124" y="4774348"/>
            <a:chExt cx="632516" cy="812496"/>
          </a:xfrm>
        </p:grpSpPr>
        <p:sp>
          <p:nvSpPr>
            <p:cNvPr id="74" name="円/楕円 7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5" name="直線コネクタ 7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a:off x="273132" y="4809506"/>
            <a:ext cx="8490858"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289349" y="3062335"/>
            <a:ext cx="4119762"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2×3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
        <p:nvSpPr>
          <p:cNvPr id="56" name="正方形/長方形 55"/>
          <p:cNvSpPr/>
          <p:nvPr/>
        </p:nvSpPr>
        <p:spPr>
          <a:xfrm>
            <a:off x="2919508" y="6051423"/>
            <a:ext cx="3331029"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3×2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722447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なぜ「どちらでもよい」ではないか</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en-US" altLang="ja-JP" dirty="0"/>
              <a:t>2</a:t>
            </a:r>
            <a:r>
              <a:rPr kumimoji="1" lang="ja-JP" altLang="en-US" dirty="0"/>
              <a:t>種類の批判は数学教育の現代化運動（</a:t>
            </a:r>
            <a:r>
              <a:rPr kumimoji="1" lang="en-US" altLang="ja-JP" dirty="0"/>
              <a:t>1960</a:t>
            </a:r>
            <a:r>
              <a:rPr kumimoji="1" lang="ja-JP" altLang="en-US" dirty="0"/>
              <a:t>～</a:t>
            </a:r>
            <a:r>
              <a:rPr kumimoji="1" lang="en-US" altLang="ja-JP" dirty="0"/>
              <a:t>70</a:t>
            </a:r>
            <a:r>
              <a:rPr kumimoji="1" lang="ja-JP" altLang="en-US" dirty="0"/>
              <a:t>年代）で出現し，</a:t>
            </a:r>
            <a:br>
              <a:rPr kumimoji="1" lang="en-US" altLang="ja-JP" dirty="0"/>
            </a:br>
            <a:r>
              <a:rPr kumimoji="1" lang="ja-JP" altLang="en-US" dirty="0"/>
              <a:t>過去の遺物となったから</a:t>
            </a:r>
            <a:endParaRPr kumimoji="1" lang="en-US" altLang="ja-JP" dirty="0"/>
          </a:p>
          <a:p>
            <a:pPr lvl="0"/>
            <a:endParaRPr lang="en-US" altLang="ja-JP" dirty="0"/>
          </a:p>
          <a:p>
            <a:pPr lvl="0"/>
            <a:r>
              <a:rPr kumimoji="1" lang="ja-JP" altLang="en-US" dirty="0"/>
              <a:t>「現代化」「かけ算」のキーワード</a:t>
            </a:r>
            <a:endParaRPr kumimoji="1" lang="en-US" altLang="ja-JP" dirty="0"/>
          </a:p>
          <a:p>
            <a:pPr lvl="1"/>
            <a:r>
              <a:rPr kumimoji="1" lang="ja-JP" altLang="en-US" dirty="0"/>
              <a:t>アレイ，直積</a:t>
            </a:r>
            <a:endParaRPr lang="en-US" altLang="ja-JP" dirty="0"/>
          </a:p>
          <a:p>
            <a:pPr lvl="1"/>
            <a:r>
              <a:rPr kumimoji="1" lang="en-US" altLang="ja-JP" dirty="0"/>
              <a:t>School Mathematics Study </a:t>
            </a:r>
            <a:br>
              <a:rPr kumimoji="1" lang="en-US" altLang="ja-JP" dirty="0"/>
            </a:br>
            <a:r>
              <a:rPr kumimoji="1" lang="en-US" altLang="ja-JP" dirty="0"/>
              <a:t>Group (SMSG) [SMSG 1962]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45</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494" y="4380073"/>
            <a:ext cx="1865849" cy="1572015"/>
          </a:xfrm>
          <a:prstGeom prst="rect">
            <a:avLst/>
          </a:prstGeom>
        </p:spPr>
      </p:pic>
      <p:sp>
        <p:nvSpPr>
          <p:cNvPr id="6" name="テキスト ボックス 5"/>
          <p:cNvSpPr txBox="1"/>
          <p:nvPr/>
        </p:nvSpPr>
        <p:spPr>
          <a:xfrm>
            <a:off x="5914758" y="5793576"/>
            <a:ext cx="2241319"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中島</a:t>
            </a:r>
            <a:r>
              <a:rPr lang="en-US" altLang="ja-JP" sz="2200" dirty="0">
                <a:latin typeface="Arial Unicode MS" panose="020B0604020202020204" pitchFamily="50" charset="-128"/>
                <a:ea typeface="ＭＳ ゴシック" panose="020B0609070205080204" pitchFamily="49" charset="-128"/>
              </a:rPr>
              <a:t>1968, p.77]</a:t>
            </a:r>
          </a:p>
        </p:txBody>
      </p:sp>
    </p:spTree>
    <p:extLst>
      <p:ext uri="{BB962C8B-B14F-4D97-AF65-F5344CB8AC3E}">
        <p14:creationId xmlns:p14="http://schemas.microsoft.com/office/powerpoint/2010/main" val="2632951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「過去の遺物」とは？</a:t>
            </a:r>
          </a:p>
        </p:txBody>
      </p:sp>
      <p:sp>
        <p:nvSpPr>
          <p:cNvPr id="3" name="コンテンツ プレースホルダー 2"/>
          <p:cNvSpPr>
            <a:spLocks noGrp="1"/>
          </p:cNvSpPr>
          <p:nvPr>
            <p:ph idx="1"/>
          </p:nvPr>
        </p:nvSpPr>
        <p:spPr/>
        <p:txBody>
          <a:bodyPr>
            <a:noAutofit/>
          </a:bodyPr>
          <a:lstStyle/>
          <a:p>
            <a:pPr lvl="0"/>
            <a:r>
              <a:rPr kumimoji="1" lang="en-US" altLang="ja-JP" dirty="0"/>
              <a:t>[</a:t>
            </a:r>
            <a:r>
              <a:rPr kumimoji="1" lang="en-US" altLang="ja-JP" dirty="0" err="1"/>
              <a:t>Vergnaud</a:t>
            </a:r>
            <a:r>
              <a:rPr kumimoji="1" lang="en-US" altLang="ja-JP" dirty="0"/>
              <a:t> </a:t>
            </a:r>
            <a:r>
              <a:rPr lang="en-US" altLang="ja-JP" dirty="0"/>
              <a:t>1983] </a:t>
            </a:r>
          </a:p>
          <a:p>
            <a:pPr lvl="1"/>
            <a:r>
              <a:rPr lang="ja-JP" altLang="en-US" dirty="0"/>
              <a:t>「直積は（フランスの）</a:t>
            </a:r>
            <a:r>
              <a:rPr lang="en-US" altLang="ja-JP" dirty="0"/>
              <a:t>2</a:t>
            </a:r>
            <a:r>
              <a:rPr lang="ja-JP" altLang="en-US" dirty="0"/>
              <a:t>～</a:t>
            </a:r>
            <a:r>
              <a:rPr lang="en-US" altLang="ja-JP" dirty="0"/>
              <a:t>3</a:t>
            </a:r>
            <a:r>
              <a:rPr lang="ja-JP" altLang="en-US" dirty="0"/>
              <a:t>年でよく使われてきたが，このやり方では多くの子どもが，かけ算の</a:t>
            </a:r>
            <a:br>
              <a:rPr lang="en-US" altLang="ja-JP" dirty="0"/>
            </a:br>
            <a:r>
              <a:rPr lang="ja-JP" altLang="en-US" dirty="0"/>
              <a:t>理解に失敗している」</a:t>
            </a:r>
            <a:endParaRPr kumimoji="1" lang="en-US" altLang="ja-JP" dirty="0"/>
          </a:p>
          <a:p>
            <a:pPr lvl="0"/>
            <a:r>
              <a:rPr kumimoji="1" lang="en-US" altLang="ja-JP" dirty="0"/>
              <a:t>[</a:t>
            </a:r>
            <a:r>
              <a:rPr kumimoji="1" lang="ja-JP" altLang="en-US" dirty="0"/>
              <a:t>遠山</a:t>
            </a:r>
            <a:r>
              <a:rPr lang="en-US" altLang="ja-JP" dirty="0"/>
              <a:t>1981</a:t>
            </a:r>
            <a:r>
              <a:rPr kumimoji="1" lang="en-US" altLang="ja-JP" dirty="0"/>
              <a:t>]</a:t>
            </a:r>
          </a:p>
          <a:p>
            <a:pPr lvl="1"/>
            <a:r>
              <a:rPr lang="ja-JP" altLang="en-US" dirty="0"/>
              <a:t>「いままでの“タイル</a:t>
            </a:r>
            <a:r>
              <a:rPr lang="en-US" altLang="ja-JP" dirty="0"/>
              <a:t>×</a:t>
            </a:r>
            <a:r>
              <a:rPr lang="ja-JP" altLang="en-US" dirty="0"/>
              <a:t>タイル”というのは，</a:t>
            </a:r>
            <a:br>
              <a:rPr lang="en-US" altLang="ja-JP" dirty="0"/>
            </a:br>
            <a:r>
              <a:rPr lang="ja-JP" altLang="en-US" dirty="0"/>
              <a:t>子どもにはなかなかわからない」</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46</a:t>
            </a:fld>
            <a:endParaRPr kumimoji="1" lang="ja-JP" altLang="en-US"/>
          </a:p>
        </p:txBody>
      </p:sp>
    </p:spTree>
    <p:extLst>
      <p:ext uri="{BB962C8B-B14F-4D97-AF65-F5344CB8AC3E}">
        <p14:creationId xmlns:p14="http://schemas.microsoft.com/office/powerpoint/2010/main" val="1026731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批判に耳を傾けなくていいの？</a:t>
            </a:r>
          </a:p>
        </p:txBody>
      </p:sp>
      <p:sp>
        <p:nvSpPr>
          <p:cNvPr id="3" name="コンテンツ プレースホルダー 2"/>
          <p:cNvSpPr>
            <a:spLocks noGrp="1"/>
          </p:cNvSpPr>
          <p:nvPr>
            <p:ph idx="1"/>
          </p:nvPr>
        </p:nvSpPr>
        <p:spPr/>
        <p:txBody>
          <a:bodyPr>
            <a:noAutofit/>
          </a:bodyPr>
          <a:lstStyle/>
          <a:p>
            <a:pPr lvl="0"/>
            <a:r>
              <a:rPr kumimoji="1" lang="ja-JP" altLang="en-US" dirty="0"/>
              <a:t>アレイ図は有用</a:t>
            </a:r>
            <a:endParaRPr kumimoji="1" lang="en-US" altLang="ja-JP" dirty="0"/>
          </a:p>
          <a:p>
            <a:pPr lvl="1"/>
            <a:r>
              <a:rPr kumimoji="1" lang="en-US" altLang="ja-JP" dirty="0"/>
              <a:t>『</a:t>
            </a:r>
            <a:r>
              <a:rPr kumimoji="1" lang="ja-JP" altLang="en-US" dirty="0"/>
              <a:t>小学校学習指導要領解説 算数編</a:t>
            </a:r>
            <a:r>
              <a:rPr kumimoji="1" lang="en-US" altLang="ja-JP" dirty="0"/>
              <a:t>』</a:t>
            </a:r>
            <a:r>
              <a:rPr kumimoji="1" lang="ja-JP" altLang="en-US" dirty="0"/>
              <a:t>や，明治時代の算術の本</a:t>
            </a:r>
            <a:r>
              <a:rPr lang="en-US" altLang="ja-JP" dirty="0"/>
              <a:t>[</a:t>
            </a:r>
            <a:r>
              <a:rPr lang="ja-JP" altLang="en-US" dirty="0"/>
              <a:t>高木</a:t>
            </a:r>
            <a:r>
              <a:rPr lang="en-US" altLang="ja-JP" dirty="0"/>
              <a:t>1909][</a:t>
            </a:r>
            <a:r>
              <a:rPr lang="ja-JP" altLang="en-US" dirty="0"/>
              <a:t>寺尾</a:t>
            </a:r>
            <a:r>
              <a:rPr lang="en-US" altLang="ja-JP" dirty="0"/>
              <a:t>1888]</a:t>
            </a:r>
            <a:r>
              <a:rPr kumimoji="1" lang="ja-JP" altLang="en-US" dirty="0" err="1"/>
              <a:t>にも</a:t>
            </a:r>
            <a:r>
              <a:rPr kumimoji="1" lang="ja-JP" altLang="en-US" dirty="0"/>
              <a:t>載っている</a:t>
            </a:r>
            <a:endParaRPr kumimoji="1" lang="en-US" altLang="ja-JP" dirty="0"/>
          </a:p>
          <a:p>
            <a:pPr lvl="1"/>
            <a:r>
              <a:rPr kumimoji="1" lang="ja-JP" altLang="en-US" dirty="0"/>
              <a:t>現在でも，交換法則や，わり算の意味理解で活用</a:t>
            </a:r>
            <a:br>
              <a:rPr kumimoji="1" lang="en-US" altLang="ja-JP" dirty="0"/>
            </a:br>
            <a:r>
              <a:rPr kumimoji="1" lang="ja-JP" altLang="en-US" dirty="0"/>
              <a:t>されている</a:t>
            </a:r>
            <a:endParaRPr kumimoji="1" lang="en-US" altLang="ja-JP" dirty="0"/>
          </a:p>
          <a:p>
            <a:pPr lvl="0"/>
            <a:r>
              <a:rPr kumimoji="1" lang="en-US" altLang="ja-JP" dirty="0"/>
              <a:t>1</a:t>
            </a:r>
            <a:r>
              <a:rPr kumimoji="1" lang="ja-JP" altLang="en-US" dirty="0"/>
              <a:t>次元のかけ算（倍）が重視されている</a:t>
            </a:r>
            <a:endParaRPr kumimoji="1" lang="en-US" altLang="ja-JP" dirty="0"/>
          </a:p>
          <a:p>
            <a:pPr lvl="1"/>
            <a:r>
              <a:rPr kumimoji="1" lang="ja-JP" altLang="en-US" dirty="0"/>
              <a:t>アレイも，「</a:t>
            </a:r>
            <a:r>
              <a:rPr kumimoji="1" lang="en-US" altLang="ja-JP" dirty="0"/>
              <a:t>1</a:t>
            </a:r>
            <a:r>
              <a:rPr kumimoji="1" lang="ja-JP" altLang="en-US" dirty="0"/>
              <a:t>つ分の数</a:t>
            </a:r>
            <a:r>
              <a:rPr kumimoji="1" lang="en-US" altLang="ja-JP" dirty="0"/>
              <a:t>×</a:t>
            </a:r>
            <a:r>
              <a:rPr kumimoji="1" lang="ja-JP" altLang="en-US" dirty="0"/>
              <a:t>いくつ分」に帰着</a:t>
            </a:r>
            <a:endParaRPr kumimoji="1" lang="en-US" altLang="ja-JP" dirty="0"/>
          </a:p>
          <a:p>
            <a:pPr lvl="0"/>
            <a:r>
              <a:rPr kumimoji="1" lang="ja-JP" altLang="en-US" dirty="0"/>
              <a:t>批判は，「倍」の指導だけ見て，「積」もあるじゃないかと言っている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47</a:t>
            </a:fld>
            <a:endParaRPr kumimoji="1" lang="ja-JP" altLang="en-US"/>
          </a:p>
        </p:txBody>
      </p:sp>
    </p:spTree>
    <p:extLst>
      <p:ext uri="{BB962C8B-B14F-4D97-AF65-F5344CB8AC3E}">
        <p14:creationId xmlns:p14="http://schemas.microsoft.com/office/powerpoint/2010/main" val="3763073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3" name="コンテンツ プレースホルダー 2"/>
          <p:cNvSpPr>
            <a:spLocks noGrp="1"/>
          </p:cNvSpPr>
          <p:nvPr>
            <p:ph idx="1"/>
          </p:nvPr>
        </p:nvSpPr>
        <p:spPr/>
        <p:txBody>
          <a:bodyPr/>
          <a:lstStyle/>
          <a:p>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48</a:t>
            </a:fld>
            <a:endParaRPr kumimoji="1" lang="ja-JP" altLang="en-US"/>
          </a:p>
        </p:txBody>
      </p:sp>
      <p:sp>
        <p:nvSpPr>
          <p:cNvPr id="5" name="正方形/長方形 4"/>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298992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これを</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円とすると</a:t>
            </a:r>
          </a:p>
        </p:txBody>
      </p:sp>
      <p:sp>
        <p:nvSpPr>
          <p:cNvPr id="58" name="テキスト ボックス 57"/>
          <p:cNvSpPr txBox="1"/>
          <p:nvPr/>
        </p:nvSpPr>
        <p:spPr>
          <a:xfrm>
            <a:off x="4571999" y="1825625"/>
            <a:ext cx="3352200"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1200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a:t>
            </a:r>
          </a:p>
        </p:txBody>
      </p:sp>
      <p:sp>
        <p:nvSpPr>
          <p:cNvPr id="67" name="テキスト ボックス 66"/>
          <p:cNvSpPr txBox="1"/>
          <p:nvPr/>
        </p:nvSpPr>
        <p:spPr>
          <a:xfrm>
            <a:off x="629019" y="4682331"/>
            <a:ext cx="206659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これは</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円で</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571999" y="4763818"/>
            <a:ext cx="2646878"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a:t>
            </a:r>
            <a:r>
              <a:rPr kumimoji="1" lang="ja-JP" altLang="en-US" sz="2400" dirty="0">
                <a:latin typeface="Arial Unicode MS" panose="020B0604020202020204" pitchFamily="50" charset="-128"/>
                <a:ea typeface="ＭＳ ゴシック" panose="020B0609070205080204" pitchFamily="49" charset="-128"/>
              </a:rPr>
              <a:t>そんなわけない</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882910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49</a:t>
            </a:fld>
            <a:endParaRPr kumimoji="1" lang="ja-JP" altLang="en-US"/>
          </a:p>
        </p:txBody>
      </p:sp>
      <p:sp>
        <p:nvSpPr>
          <p:cNvPr id="69" name="正方形/長方形 68"/>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10×3</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p>
        </p:txBody>
      </p:sp>
      <p:sp>
        <p:nvSpPr>
          <p:cNvPr id="58" name="テキスト ボックス 57"/>
          <p:cNvSpPr txBox="1"/>
          <p:nvPr/>
        </p:nvSpPr>
        <p:spPr>
          <a:xfrm>
            <a:off x="4571999" y="1825625"/>
            <a:ext cx="3231975"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120</a:t>
            </a:r>
            <a:r>
              <a:rPr kumimoji="1" lang="ja-JP" altLang="en-US" sz="2400" dirty="0">
                <a:latin typeface="Arial Unicode MS" panose="020B0604020202020204" pitchFamily="50" charset="-128"/>
                <a:ea typeface="ＭＳ ゴシック" panose="020B0609070205080204" pitchFamily="49" charset="-128"/>
              </a:rPr>
              <a:t>円</a:t>
            </a:r>
            <a:endParaRPr kumimoji="1" lang="en-US" altLang="ja-JP" sz="2400" dirty="0">
              <a:latin typeface="Arial Unicode MS" panose="020B0604020202020204" pitchFamily="50" charset="-128"/>
              <a:ea typeface="ＭＳ ゴシック" panose="020B0609070205080204" pitchFamily="49" charset="-128"/>
            </a:endParaRPr>
          </a:p>
        </p:txBody>
      </p:sp>
      <p:sp>
        <p:nvSpPr>
          <p:cNvPr id="67" name="テキスト ボックス 66"/>
          <p:cNvSpPr txBox="1"/>
          <p:nvPr/>
        </p:nvSpPr>
        <p:spPr>
          <a:xfrm>
            <a:off x="629019" y="4682331"/>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764273" y="4783289"/>
            <a:ext cx="3570208" cy="1569660"/>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枚数のかけ算（積）と，</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金額のかけ算（倍）に</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分ければいい</a:t>
            </a:r>
            <a:endParaRPr kumimoji="1" lang="en-US" altLang="ja-JP" sz="2400" dirty="0">
              <a:latin typeface="Arial Unicode MS" panose="020B0604020202020204" pitchFamily="50" charset="-128"/>
              <a:ea typeface="ＭＳ ゴシック" panose="020B0609070205080204" pitchFamily="49" charset="-128"/>
            </a:endParaRPr>
          </a:p>
          <a:p>
            <a:r>
              <a:rPr kumimoji="1" lang="ja-JP" altLang="en-US" sz="2400" dirty="0">
                <a:latin typeface="Arial Unicode MS" panose="020B0604020202020204" pitchFamily="50" charset="-128"/>
                <a:ea typeface="ＭＳ ゴシック" panose="020B0609070205080204" pitchFamily="49" charset="-128"/>
              </a:rPr>
              <a:t>式は他にも考えられる</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48960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ここで考える「配る問題」</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a:t>
            </a:fld>
            <a:endParaRPr kumimoji="1" lang="ja-JP" altLang="en-US"/>
          </a:p>
        </p:txBody>
      </p:sp>
      <p:sp>
        <p:nvSpPr>
          <p:cNvPr id="5" name="角丸四角形 4"/>
          <p:cNvSpPr/>
          <p:nvPr/>
        </p:nvSpPr>
        <p:spPr>
          <a:xfrm>
            <a:off x="628650" y="2680855"/>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607134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交換法則</a:t>
            </a:r>
            <a:r>
              <a:rPr kumimoji="1" lang="en-US" altLang="ja-JP" dirty="0"/>
              <a:t>―</a:t>
            </a:r>
            <a:r>
              <a:rPr kumimoji="1" lang="ja-JP" altLang="en-US" dirty="0"/>
              <a:t>外国では？</a:t>
            </a:r>
          </a:p>
        </p:txBody>
      </p:sp>
      <p:sp>
        <p:nvSpPr>
          <p:cNvPr id="3" name="コンテンツ プレースホルダー 2"/>
          <p:cNvSpPr>
            <a:spLocks noGrp="1"/>
          </p:cNvSpPr>
          <p:nvPr>
            <p:ph idx="1"/>
          </p:nvPr>
        </p:nvSpPr>
        <p:spPr/>
        <p:txBody>
          <a:bodyPr>
            <a:noAutofit/>
          </a:bodyPr>
          <a:lstStyle/>
          <a:p>
            <a:r>
              <a:rPr lang="en-US" altLang="ja-JP" dirty="0"/>
              <a:t>[Chapin 2009]</a:t>
            </a:r>
            <a:r>
              <a:rPr lang="ja-JP" altLang="en-US" dirty="0"/>
              <a:t>より</a:t>
            </a:r>
            <a:endParaRPr lang="en-US" altLang="ja-JP" dirty="0"/>
          </a:p>
          <a:p>
            <a:pPr lvl="1"/>
            <a:r>
              <a:rPr lang="ja-JP" altLang="en-US" dirty="0"/>
              <a:t>かけ算の交換法則の学習中，「答えは同じ」を主張する生徒に対し，先生は</a:t>
            </a:r>
            <a:endParaRPr lang="en-US" altLang="ja-JP" dirty="0"/>
          </a:p>
          <a:p>
            <a:endParaRPr lang="en-US" altLang="ja-JP" dirty="0"/>
          </a:p>
          <a:p>
            <a:endParaRPr lang="en-US" altLang="ja-JP" dirty="0"/>
          </a:p>
          <a:p>
            <a:endParaRPr lang="en-US" altLang="ja-JP" dirty="0"/>
          </a:p>
          <a:p>
            <a:r>
              <a:rPr lang="ja-JP" altLang="en-US" dirty="0"/>
              <a:t>「交換法則を学習したら，□</a:t>
            </a:r>
            <a:r>
              <a:rPr lang="en-US" altLang="ja-JP" dirty="0"/>
              <a:t>×△</a:t>
            </a:r>
            <a:r>
              <a:rPr lang="ja-JP" altLang="en-US" dirty="0"/>
              <a:t>でも△</a:t>
            </a:r>
            <a:r>
              <a:rPr lang="en-US" altLang="ja-JP" dirty="0"/>
              <a:t>×□</a:t>
            </a:r>
            <a:r>
              <a:rPr lang="ja-JP" altLang="en-US" dirty="0"/>
              <a:t>でもいい」ではない一例</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50</a:t>
            </a:fld>
            <a:endParaRPr kumimoji="1" lang="ja-JP" altLang="en-US"/>
          </a:p>
        </p:txBody>
      </p:sp>
      <p:sp>
        <p:nvSpPr>
          <p:cNvPr id="7" name="角丸四角形吹き出し 6"/>
          <p:cNvSpPr/>
          <p:nvPr/>
        </p:nvSpPr>
        <p:spPr>
          <a:xfrm>
            <a:off x="1467949" y="3310209"/>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555633" y="3427973"/>
            <a:ext cx="6203942" cy="757130"/>
          </a:xfrm>
          <a:prstGeom prst="rect">
            <a:avLst/>
          </a:prstGeom>
          <a:noFill/>
        </p:spPr>
        <p:txBody>
          <a:bodyPr wrap="none" rtlCol="0">
            <a:spAutoFit/>
          </a:bodyPr>
          <a:lstStyle/>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じゃあティファニーさん，</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err="1">
                <a:solidFill>
                  <a:prstClr val="black"/>
                </a:solidFill>
                <a:latin typeface="Arial Unicode MS" panose="020B0604020202020204" pitchFamily="50" charset="-128"/>
                <a:ea typeface="ＭＳ ゴシック" panose="020B0609070205080204" pitchFamily="49" charset="-128"/>
              </a:rPr>
              <a:t>つの</a:t>
            </a:r>
            <a:r>
              <a:rPr lang="ja-JP" altLang="en-US" sz="2400" dirty="0">
                <a:solidFill>
                  <a:prstClr val="black"/>
                </a:solidFill>
                <a:latin typeface="Arial Unicode MS" panose="020B0604020202020204" pitchFamily="50" charset="-128"/>
                <a:ea typeface="ＭＳ ゴシック" panose="020B0609070205080204" pitchFamily="49" charset="-128"/>
              </a:rPr>
              <a:t>式は</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異なる場面を表すのに使えないっていうの</a:t>
            </a:r>
            <a:r>
              <a:rPr lang="en-US" altLang="ja-JP" sz="2400" dirty="0">
                <a:solidFill>
                  <a:prstClr val="black"/>
                </a:solidFill>
                <a:latin typeface="Arial Unicode MS" panose="020B0604020202020204" pitchFamily="50" charset="-128"/>
                <a:ea typeface="ＭＳ ゴシック" panose="020B0609070205080204" pitchFamily="49" charset="-128"/>
              </a:rPr>
              <a:t>?</a:t>
            </a:r>
            <a:endParaRPr kumimoji="1" lang="ja-JP" altLang="en-US" sz="1400" dirty="0"/>
          </a:p>
        </p:txBody>
      </p:sp>
    </p:spTree>
    <p:extLst>
      <p:ext uri="{BB962C8B-B14F-4D97-AF65-F5344CB8AC3E}">
        <p14:creationId xmlns:p14="http://schemas.microsoft.com/office/powerpoint/2010/main" val="408031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normAutofit/>
          </a:bodyPr>
          <a:lstStyle/>
          <a:p>
            <a:pPr lvl="0"/>
            <a:r>
              <a:rPr kumimoji="1" lang="ja-JP" altLang="en-US" dirty="0"/>
              <a:t>外国から学ぶ，歴史から学ぶ</a:t>
            </a:r>
            <a:endParaRPr kumimoji="1" lang="en-US" altLang="ja-JP" dirty="0"/>
          </a:p>
          <a:p>
            <a:pPr lvl="1"/>
            <a:r>
              <a:rPr kumimoji="1" lang="ja-JP" altLang="en-US" dirty="0"/>
              <a:t>米国の</a:t>
            </a:r>
            <a:r>
              <a:rPr lang="ja-JP" altLang="en-US" dirty="0"/>
              <a:t>状況：「問題解決が</a:t>
            </a:r>
            <a:r>
              <a:rPr lang="en-US" altLang="ja-JP" dirty="0"/>
              <a:t>1980</a:t>
            </a:r>
            <a:r>
              <a:rPr lang="ja-JP" altLang="en-US" dirty="0"/>
              <a:t>年代の学校数学の焦点となら</a:t>
            </a:r>
            <a:r>
              <a:rPr lang="ja-JP" altLang="en-US" dirty="0" err="1"/>
              <a:t>なけば</a:t>
            </a:r>
            <a:r>
              <a:rPr lang="ja-JP" altLang="en-US" dirty="0"/>
              <a:t>ならない」，</a:t>
            </a:r>
            <a:r>
              <a:rPr lang="en-US" altLang="ja-JP" dirty="0"/>
              <a:t>“</a:t>
            </a:r>
            <a:r>
              <a:rPr kumimoji="1" lang="en-US" altLang="ja-JP" dirty="0"/>
              <a:t>Teaching Gap”</a:t>
            </a:r>
            <a:r>
              <a:rPr kumimoji="1" lang="ja-JP" altLang="en-US" dirty="0" err="1"/>
              <a:t>，</a:t>
            </a:r>
            <a:r>
              <a:rPr kumimoji="1" lang="en-US" altLang="ja-JP" dirty="0"/>
              <a:t>Core Standards</a:t>
            </a:r>
          </a:p>
          <a:p>
            <a:pPr lvl="1"/>
            <a:r>
              <a:rPr kumimoji="1" lang="ja-JP" altLang="en-US" dirty="0"/>
              <a:t>数学教育協議会：トランプ配りは当初，等分除に</a:t>
            </a:r>
            <a:r>
              <a:rPr lang="ja-JP" altLang="en-US" dirty="0"/>
              <a:t>も包含除にも適用</a:t>
            </a:r>
            <a:r>
              <a:rPr kumimoji="1" lang="ja-JP" altLang="en-US" dirty="0"/>
              <a:t>されていた</a:t>
            </a:r>
            <a:endParaRPr kumimoji="1" lang="en-US" altLang="ja-JP" dirty="0"/>
          </a:p>
          <a:p>
            <a:pPr lvl="1"/>
            <a:r>
              <a:rPr kumimoji="1" lang="ja-JP" altLang="en-US" dirty="0"/>
              <a:t>算術：近代デジタルライブラリー（</a:t>
            </a:r>
            <a:r>
              <a:rPr kumimoji="1" lang="en-US" altLang="ja-JP" dirty="0"/>
              <a:t>[</a:t>
            </a:r>
            <a:r>
              <a:rPr kumimoji="1" lang="ja-JP" altLang="en-US" dirty="0"/>
              <a:t>高木</a:t>
            </a:r>
            <a:r>
              <a:rPr kumimoji="1" lang="en-US" altLang="ja-JP" dirty="0"/>
              <a:t>1909]</a:t>
            </a:r>
            <a:br>
              <a:rPr kumimoji="1" lang="en-US" altLang="ja-JP" dirty="0"/>
            </a:br>
            <a:r>
              <a:rPr kumimoji="1" lang="en-US" altLang="ja-JP" dirty="0"/>
              <a:t>[</a:t>
            </a:r>
            <a:r>
              <a:rPr kumimoji="1" lang="ja-JP" altLang="en-US" dirty="0"/>
              <a:t>寺尾</a:t>
            </a:r>
            <a:r>
              <a:rPr kumimoji="1" lang="en-US" altLang="ja-JP" dirty="0"/>
              <a:t>1888]</a:t>
            </a:r>
            <a:r>
              <a:rPr kumimoji="1" lang="ja-JP" altLang="en-US" dirty="0"/>
              <a:t>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51</a:t>
            </a:fld>
            <a:endParaRPr kumimoji="1" lang="ja-JP" altLang="en-US"/>
          </a:p>
        </p:txBody>
      </p:sp>
      <p:sp>
        <p:nvSpPr>
          <p:cNvPr id="5" name="テキスト ボックス 4"/>
          <p:cNvSpPr txBox="1"/>
          <p:nvPr/>
        </p:nvSpPr>
        <p:spPr>
          <a:xfrm>
            <a:off x="901778" y="5342474"/>
            <a:ext cx="7026282" cy="1107996"/>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http://www2.kobe-u.ac.jp/~trex/fme/index3.html</a:t>
            </a:r>
          </a:p>
          <a:p>
            <a:r>
              <a:rPr lang="en-US" altLang="ja-JP" sz="2200" dirty="0">
                <a:latin typeface="Arial Unicode MS" panose="020B0604020202020204" pitchFamily="50" charset="-128"/>
                <a:ea typeface="ＭＳ ゴシック" panose="020B0609070205080204" pitchFamily="49" charset="-128"/>
              </a:rPr>
              <a:t>http://www.corestandards.org/assets/CCSSI_Math%20</a:t>
            </a:r>
            <a:br>
              <a:rPr lang="en-US" altLang="ja-JP" sz="2200" dirty="0">
                <a:latin typeface="Arial Unicode MS" panose="020B0604020202020204" pitchFamily="50" charset="-128"/>
                <a:ea typeface="ＭＳ ゴシック" panose="020B0609070205080204" pitchFamily="49" charset="-128"/>
              </a:rPr>
            </a:br>
            <a:r>
              <a:rPr lang="en-US" altLang="ja-JP" sz="2200" dirty="0" err="1">
                <a:latin typeface="Arial Unicode MS" panose="020B0604020202020204" pitchFamily="50" charset="-128"/>
                <a:ea typeface="ＭＳ ゴシック" panose="020B0609070205080204" pitchFamily="49" charset="-128"/>
              </a:rPr>
              <a:t>Standards.pdf#page</a:t>
            </a:r>
            <a:r>
              <a:rPr lang="en-US" altLang="ja-JP" sz="2200" dirty="0">
                <a:latin typeface="Arial Unicode MS" panose="020B0604020202020204" pitchFamily="50" charset="-128"/>
                <a:ea typeface="ＭＳ ゴシック" panose="020B0609070205080204" pitchFamily="49" charset="-128"/>
              </a:rPr>
              <a:t>=89</a:t>
            </a:r>
          </a:p>
        </p:txBody>
      </p:sp>
    </p:spTree>
    <p:extLst>
      <p:ext uri="{BB962C8B-B14F-4D97-AF65-F5344CB8AC3E}">
        <p14:creationId xmlns:p14="http://schemas.microsoft.com/office/powerpoint/2010/main" val="1182552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「どちらでもいい」は中国の追随になるかも</a:t>
            </a:r>
            <a:r>
              <a:rPr kumimoji="1" lang="en-US" altLang="ja-JP" dirty="0"/>
              <a:t>[</a:t>
            </a:r>
            <a:r>
              <a:rPr kumimoji="1" lang="ja-JP" altLang="en-US" dirty="0"/>
              <a:t>国教研</a:t>
            </a:r>
            <a:r>
              <a:rPr kumimoji="1" lang="en-US" altLang="ja-JP" dirty="0"/>
              <a:t>2009, p.181]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52</a:t>
            </a:fld>
            <a:endParaRPr kumimoji="1" lang="ja-JP" altLang="en-US"/>
          </a:p>
        </p:txBody>
      </p:sp>
      <p:pic>
        <p:nvPicPr>
          <p:cNvPr id="5" name="図 4"/>
          <p:cNvPicPr>
            <a:picLocks noChangeAspect="1"/>
          </p:cNvPicPr>
          <p:nvPr/>
        </p:nvPicPr>
        <p:blipFill>
          <a:blip r:embed="rId3"/>
          <a:stretch>
            <a:fillRect/>
          </a:stretch>
        </p:blipFill>
        <p:spPr>
          <a:xfrm>
            <a:off x="1123436" y="2810031"/>
            <a:ext cx="6897127" cy="36738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4216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まとめ</a:t>
            </a:r>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3</a:t>
            </a:r>
            <a:r>
              <a:rPr kumimoji="1" lang="ja-JP" altLang="en-US" dirty="0"/>
              <a:t>枚に</a:t>
            </a:r>
            <a:r>
              <a:rPr kumimoji="1" lang="en-US" altLang="ja-JP" dirty="0"/>
              <a:t>2</a:t>
            </a:r>
            <a:r>
              <a:rPr kumimoji="1" lang="ja-JP" altLang="en-US" dirty="0"/>
              <a:t>個ずつ」の総個数は，</a:t>
            </a:r>
            <a:br>
              <a:rPr kumimoji="1" lang="en-US" altLang="ja-JP" dirty="0"/>
            </a:br>
            <a:r>
              <a:rPr kumimoji="1" lang="ja-JP" altLang="en-US" dirty="0"/>
              <a:t>たし算なら</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err="1"/>
              <a:t>，</a:t>
            </a:r>
            <a:r>
              <a:rPr kumimoji="1" lang="ja-JP" altLang="en-US" dirty="0"/>
              <a:t>かけ算だと</a:t>
            </a:r>
            <a:r>
              <a:rPr kumimoji="1" lang="en-US" altLang="ja-JP" dirty="0"/>
              <a:t>2×3</a:t>
            </a:r>
          </a:p>
          <a:p>
            <a:pPr lvl="0"/>
            <a:r>
              <a:rPr kumimoji="1" lang="ja-JP" altLang="en-US" dirty="0"/>
              <a:t>配り方は様々でも，「</a:t>
            </a:r>
            <a:r>
              <a:rPr kumimoji="1" lang="en-US" altLang="ja-JP" dirty="0"/>
              <a:t>1</a:t>
            </a:r>
            <a:r>
              <a:rPr kumimoji="1" lang="ja-JP" altLang="en-US" dirty="0"/>
              <a:t>つ分の数」と「いくつ分」を区別した数量の理解は，</a:t>
            </a:r>
            <a:r>
              <a:rPr kumimoji="1" lang="en-US" altLang="ja-JP" dirty="0"/>
              <a:t>1</a:t>
            </a:r>
            <a:r>
              <a:rPr kumimoji="1" lang="ja-JP" altLang="en-US" dirty="0"/>
              <a:t>年から学ぶことができ，かけ算の学習の素地となる</a:t>
            </a:r>
            <a:endParaRPr kumimoji="1" lang="en-US" altLang="ja-JP" dirty="0"/>
          </a:p>
          <a:p>
            <a:pPr lvl="0"/>
            <a:r>
              <a:rPr kumimoji="1" lang="ja-JP" altLang="en-US" dirty="0"/>
              <a:t>「どちらでもいい」という批判は，学習の系統や，外国・歴史を踏まえていない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53</a:t>
            </a:fld>
            <a:endParaRPr kumimoji="1" lang="ja-JP" altLang="en-US"/>
          </a:p>
        </p:txBody>
      </p:sp>
    </p:spTree>
    <p:extLst>
      <p:ext uri="{BB962C8B-B14F-4D97-AF65-F5344CB8AC3E}">
        <p14:creationId xmlns:p14="http://schemas.microsoft.com/office/powerpoint/2010/main" val="3632375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前川</a:t>
            </a:r>
            <a:r>
              <a:rPr lang="en-US" altLang="ja-JP" sz="2400" dirty="0"/>
              <a:t>2011] </a:t>
            </a:r>
            <a:r>
              <a:rPr lang="ja-JP" altLang="en-US" sz="2400" dirty="0"/>
              <a:t>前川公一</a:t>
            </a:r>
            <a:r>
              <a:rPr lang="en-US" altLang="ja-JP" sz="2400" dirty="0"/>
              <a:t>(</a:t>
            </a:r>
            <a:r>
              <a:rPr lang="ja-JP" altLang="en-US" sz="2400" dirty="0"/>
              <a:t>編著</a:t>
            </a:r>
            <a:r>
              <a:rPr lang="en-US" altLang="ja-JP" sz="2400" dirty="0"/>
              <a:t>)</a:t>
            </a:r>
            <a:r>
              <a:rPr lang="ja-JP" altLang="en-US" sz="2400" dirty="0"/>
              <a:t>：活用力・思考力・表現力を育てる</a:t>
            </a:r>
            <a:r>
              <a:rPr lang="en-US" altLang="ja-JP" sz="2400" dirty="0"/>
              <a:t>! 365</a:t>
            </a:r>
            <a:r>
              <a:rPr lang="ja-JP" altLang="en-US" sz="2400" dirty="0"/>
              <a:t>日の算数学習指導案 </a:t>
            </a:r>
            <a:r>
              <a:rPr lang="en-US" altLang="ja-JP" sz="2400" dirty="0"/>
              <a:t>1</a:t>
            </a:r>
            <a:r>
              <a:rPr lang="ja-JP" altLang="en-US" sz="2400" dirty="0"/>
              <a:t>・</a:t>
            </a:r>
            <a:r>
              <a:rPr lang="en-US" altLang="ja-JP" sz="2400" dirty="0"/>
              <a:t>2</a:t>
            </a:r>
            <a:r>
              <a:rPr lang="ja-JP" altLang="en-US" sz="2400" dirty="0"/>
              <a:t>年編</a:t>
            </a:r>
            <a:r>
              <a:rPr lang="en-US" altLang="ja-JP" sz="2400" dirty="0"/>
              <a:t>, </a:t>
            </a:r>
            <a:r>
              <a:rPr lang="ja-JP" altLang="en-US" sz="2400" dirty="0"/>
              <a:t>明治図書</a:t>
            </a:r>
            <a:r>
              <a:rPr lang="en-US" altLang="ja-JP" sz="2400" dirty="0"/>
              <a:t>, ISBN:9784180808335</a:t>
            </a:r>
            <a:r>
              <a:rPr lang="ja-JP" altLang="en-US" sz="2400" dirty="0"/>
              <a:t> </a:t>
            </a:r>
            <a:r>
              <a:rPr lang="en-US" altLang="ja-JP" sz="2400" dirty="0"/>
              <a:t>(2011).</a:t>
            </a:r>
          </a:p>
          <a:p>
            <a:pPr lvl="0"/>
            <a:r>
              <a:rPr kumimoji="1" lang="en-US" altLang="ja-JP" sz="2400" dirty="0"/>
              <a:t>[</a:t>
            </a:r>
            <a:r>
              <a:rPr kumimoji="1" lang="ja-JP" altLang="en-US" sz="2400" dirty="0"/>
              <a:t>久野</a:t>
            </a:r>
            <a:r>
              <a:rPr kumimoji="1" lang="en-US" altLang="ja-JP" sz="2400" dirty="0"/>
              <a:t>2013</a:t>
            </a:r>
            <a:r>
              <a:rPr lang="en-US" altLang="ja-JP" sz="2400" dirty="0"/>
              <a:t>] </a:t>
            </a:r>
            <a:r>
              <a:rPr lang="ja-JP" altLang="en-US" sz="2400" dirty="0"/>
              <a:t>久野泰可</a:t>
            </a:r>
            <a:r>
              <a:rPr lang="en-US" altLang="ja-JP" sz="2400" dirty="0"/>
              <a:t>: 100</a:t>
            </a:r>
            <a:r>
              <a:rPr lang="ja-JP" altLang="en-US" sz="2400" dirty="0" err="1"/>
              <a:t>てん</a:t>
            </a:r>
            <a:r>
              <a:rPr lang="ja-JP" altLang="en-US" sz="2400" dirty="0"/>
              <a:t>キッズドリル 幼児のかけざん</a:t>
            </a:r>
            <a:r>
              <a:rPr lang="en-US" altLang="ja-JP" sz="2400" dirty="0"/>
              <a:t>, </a:t>
            </a:r>
            <a:r>
              <a:rPr lang="ja-JP" altLang="en-US" sz="2400" dirty="0"/>
              <a:t>幻冬舎</a:t>
            </a:r>
            <a:r>
              <a:rPr lang="en-US" altLang="ja-JP" sz="2400" dirty="0"/>
              <a:t>,</a:t>
            </a:r>
            <a:r>
              <a:rPr lang="ja-JP" altLang="en-US" sz="2400" dirty="0"/>
              <a:t> </a:t>
            </a:r>
            <a:r>
              <a:rPr lang="en-US" altLang="ja-JP" sz="2400" dirty="0"/>
              <a:t>ISBN:9784344976542 (2013).</a:t>
            </a:r>
          </a:p>
          <a:p>
            <a:r>
              <a:rPr lang="en-US" altLang="ja-JP" sz="2400" dirty="0"/>
              <a:t>[SMSG 1962] School Mathematics Study Group: Mathematics for the elementary school, Grade 4, Stanford University (1962). http://catalog.hathitrust.org/Record/010314100</a:t>
            </a:r>
          </a:p>
          <a:p>
            <a:r>
              <a:rPr lang="en-US" altLang="ja-JP" sz="2400" dirty="0"/>
              <a:t>[</a:t>
            </a:r>
            <a:r>
              <a:rPr lang="ja-JP" altLang="en-US" sz="2400" dirty="0"/>
              <a:t>中島</a:t>
            </a:r>
            <a:r>
              <a:rPr lang="en-US" altLang="ja-JP" sz="2400" dirty="0"/>
              <a:t>1968] </a:t>
            </a:r>
            <a:r>
              <a:rPr lang="ja-JP" altLang="en-US" sz="2400" dirty="0"/>
              <a:t>中島健三</a:t>
            </a:r>
            <a:r>
              <a:rPr lang="en-US" altLang="ja-JP" sz="2400" dirty="0"/>
              <a:t>: </a:t>
            </a:r>
            <a:r>
              <a:rPr lang="ja-JP" altLang="en-US" sz="2400" dirty="0"/>
              <a:t>乗法の意味についての論争と問題点についての考察</a:t>
            </a:r>
            <a:r>
              <a:rPr lang="en-US" altLang="ja-JP" sz="2400" dirty="0"/>
              <a:t>, </a:t>
            </a:r>
            <a:r>
              <a:rPr lang="ja-JP" altLang="en-US" sz="2400" dirty="0"/>
              <a:t>日本数学教育会誌</a:t>
            </a:r>
            <a:r>
              <a:rPr lang="en-US" altLang="ja-JP" sz="2400" dirty="0"/>
              <a:t>, Vol.50, No.6, pp.74-77 (1968). http://ci.nii.ac.jp/naid/110003849391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54</a:t>
            </a:fld>
            <a:endParaRPr kumimoji="1" lang="ja-JP" altLang="en-US"/>
          </a:p>
        </p:txBody>
      </p:sp>
    </p:spTree>
    <p:extLst>
      <p:ext uri="{BB962C8B-B14F-4D97-AF65-F5344CB8AC3E}">
        <p14:creationId xmlns:p14="http://schemas.microsoft.com/office/powerpoint/2010/main" val="2906796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pPr lvl="0"/>
            <a:r>
              <a:rPr kumimoji="1" lang="en-US" altLang="ja-JP" sz="2400" dirty="0"/>
              <a:t>[</a:t>
            </a:r>
            <a:r>
              <a:rPr kumimoji="1" lang="en-US" altLang="ja-JP" sz="2400" dirty="0" err="1"/>
              <a:t>Vergnaud</a:t>
            </a:r>
            <a:r>
              <a:rPr kumimoji="1" lang="en-US" altLang="ja-JP" sz="2400" dirty="0"/>
              <a:t> 1983</a:t>
            </a:r>
            <a:r>
              <a:rPr lang="en-US" altLang="ja-JP" sz="2400" dirty="0"/>
              <a:t>] </a:t>
            </a:r>
            <a:r>
              <a:rPr lang="en-US" altLang="ja-JP" sz="2400" dirty="0" err="1"/>
              <a:t>Vergnaud</a:t>
            </a:r>
            <a:r>
              <a:rPr lang="en-US" altLang="ja-JP" sz="2400" dirty="0"/>
              <a:t>, G: “Multiplicative Structures, Acquisition of mathematics concepts and processes”, Academic Press, ISBN:012444220X, pp.127-174</a:t>
            </a:r>
            <a:r>
              <a:rPr lang="ja-JP" altLang="en-US" sz="2400" dirty="0"/>
              <a:t> </a:t>
            </a:r>
            <a:r>
              <a:rPr lang="en-US" altLang="ja-JP" sz="2400" dirty="0"/>
              <a:t>(1988). </a:t>
            </a:r>
            <a:endParaRPr kumimoji="1" lang="en-US" altLang="ja-JP" sz="2400" dirty="0"/>
          </a:p>
          <a:p>
            <a:pPr lvl="0"/>
            <a:r>
              <a:rPr kumimoji="1" lang="en-US" altLang="ja-JP" sz="2400" dirty="0"/>
              <a:t>[</a:t>
            </a:r>
            <a:r>
              <a:rPr kumimoji="1" lang="ja-JP" altLang="en-US" sz="2400" dirty="0"/>
              <a:t>遠山</a:t>
            </a:r>
            <a:r>
              <a:rPr kumimoji="1" lang="en-US" altLang="ja-JP" sz="2400" dirty="0"/>
              <a:t>1981] </a:t>
            </a:r>
            <a:r>
              <a:rPr lang="ja-JP" altLang="en-US" sz="2400" dirty="0"/>
              <a:t>遠山啓</a:t>
            </a:r>
            <a:r>
              <a:rPr lang="en-US" altLang="ja-JP" sz="2400" dirty="0"/>
              <a:t>: </a:t>
            </a:r>
            <a:r>
              <a:rPr lang="ja-JP" altLang="en-US" sz="2400" dirty="0"/>
              <a:t>量とは何か</a:t>
            </a:r>
            <a:r>
              <a:rPr lang="en-US" altLang="ja-JP" sz="2400" dirty="0"/>
              <a:t>II</a:t>
            </a:r>
            <a:r>
              <a:rPr lang="ja-JP" altLang="en-US" sz="2400" dirty="0" err="1"/>
              <a:t>，</a:t>
            </a:r>
            <a:r>
              <a:rPr lang="ja-JP" altLang="en-US" sz="2400" dirty="0"/>
              <a:t>遠山啓著作集 数学教育論シリーズ</a:t>
            </a:r>
            <a:r>
              <a:rPr lang="en-US" altLang="ja-JP" sz="2400" dirty="0"/>
              <a:t>6, </a:t>
            </a:r>
            <a:r>
              <a:rPr lang="ja-JP" altLang="en-US" sz="2400" dirty="0"/>
              <a:t>太郎次郎社 </a:t>
            </a:r>
            <a:r>
              <a:rPr lang="en-US" altLang="ja-JP" sz="2400" dirty="0"/>
              <a:t>(1981).</a:t>
            </a:r>
            <a:r>
              <a:rPr lang="ja-JP" altLang="en-US" sz="2400" dirty="0"/>
              <a:t>「タイル</a:t>
            </a:r>
            <a:r>
              <a:rPr lang="en-US" altLang="ja-JP" sz="2400" dirty="0"/>
              <a:t>×</a:t>
            </a:r>
            <a:r>
              <a:rPr lang="ja-JP" altLang="en-US" sz="2400" dirty="0"/>
              <a:t>タイル」を含む引用は</a:t>
            </a:r>
            <a:r>
              <a:rPr lang="en-US" altLang="ja-JP" sz="2400" dirty="0"/>
              <a:t>p.86</a:t>
            </a:r>
            <a:r>
              <a:rPr lang="ja-JP" altLang="en-US" sz="2400" dirty="0" err="1"/>
              <a:t>，</a:t>
            </a:r>
            <a:r>
              <a:rPr lang="en-US" altLang="ja-JP" sz="2400" dirty="0"/>
              <a:t>1979</a:t>
            </a:r>
            <a:r>
              <a:rPr lang="ja-JP" altLang="en-US" sz="2400" dirty="0"/>
              <a:t>年の講演より．</a:t>
            </a:r>
            <a:endParaRPr lang="en-US" altLang="ja-JP" sz="2400" dirty="0"/>
          </a:p>
          <a:p>
            <a:r>
              <a:rPr lang="en-US" altLang="ja-JP" sz="2400" dirty="0"/>
              <a:t>[Chapin 2009]</a:t>
            </a:r>
            <a:r>
              <a:rPr lang="ja-JP" altLang="en-US" sz="2400" dirty="0"/>
              <a:t> </a:t>
            </a:r>
            <a:r>
              <a:rPr lang="en-US" altLang="ja-JP" sz="2400" dirty="0"/>
              <a:t>Chapin, S. H., O'Connor, C. and Anderson, N. C.: Classroom Discussions―Using Math Talk to Help Students Learn, Grades K-6, Second Edition, Math Solutions, ISBN:1935099019 (2009). http://books.google.co.jp/books?id=2NX4I6mekq8C</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55</a:t>
            </a:fld>
            <a:endParaRPr kumimoji="1" lang="ja-JP" altLang="en-US"/>
          </a:p>
        </p:txBody>
      </p:sp>
    </p:spTree>
    <p:extLst>
      <p:ext uri="{BB962C8B-B14F-4D97-AF65-F5344CB8AC3E}">
        <p14:creationId xmlns:p14="http://schemas.microsoft.com/office/powerpoint/2010/main" val="782568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高木</a:t>
            </a:r>
            <a:r>
              <a:rPr lang="en-US" altLang="ja-JP" sz="2400" dirty="0"/>
              <a:t>1909] </a:t>
            </a:r>
            <a:r>
              <a:rPr lang="zh-TW" altLang="en-US" sz="2400" dirty="0"/>
              <a:t>高木貞治</a:t>
            </a:r>
            <a:r>
              <a:rPr lang="en-US" altLang="zh-TW" sz="2400" dirty="0"/>
              <a:t>: </a:t>
            </a:r>
            <a:r>
              <a:rPr lang="zh-TW" altLang="en-US" sz="2400" dirty="0"/>
              <a:t>広算術教科書</a:t>
            </a:r>
            <a:r>
              <a:rPr lang="en-US" altLang="zh-TW" sz="2400" dirty="0"/>
              <a:t>, </a:t>
            </a:r>
            <a:r>
              <a:rPr lang="zh-TW" altLang="en-US" sz="2400" dirty="0"/>
              <a:t>開成館 </a:t>
            </a:r>
            <a:r>
              <a:rPr lang="en-US" altLang="zh-TW" sz="2400" dirty="0"/>
              <a:t>(1909). http://kindai.ndl.go.jp/info:ndljp/pid/826655</a:t>
            </a:r>
          </a:p>
          <a:p>
            <a:r>
              <a:rPr lang="en-US" altLang="zh-TW" sz="2400" dirty="0"/>
              <a:t>[</a:t>
            </a:r>
            <a:r>
              <a:rPr lang="zh-TW" altLang="en-US" sz="2400" dirty="0"/>
              <a:t>寺尾</a:t>
            </a:r>
            <a:r>
              <a:rPr lang="en-US" altLang="zh-TW" sz="2400" dirty="0"/>
              <a:t>1888] </a:t>
            </a:r>
            <a:r>
              <a:rPr lang="zh-TW" altLang="en-US" sz="2400" dirty="0"/>
              <a:t>寺尾寿</a:t>
            </a:r>
            <a:r>
              <a:rPr lang="en-US" altLang="zh-TW" sz="2400" dirty="0"/>
              <a:t>: </a:t>
            </a:r>
            <a:r>
              <a:rPr lang="zh-TW" altLang="en-US" sz="2400" dirty="0"/>
              <a:t>中等教育算術教科書一巻</a:t>
            </a:r>
            <a:r>
              <a:rPr lang="en-US" altLang="zh-TW" sz="2400" dirty="0"/>
              <a:t>, </a:t>
            </a:r>
            <a:r>
              <a:rPr lang="zh-TW" altLang="en-US" sz="2400" dirty="0"/>
              <a:t>敬業社 </a:t>
            </a:r>
            <a:r>
              <a:rPr lang="en-US" altLang="zh-TW" sz="2400" dirty="0"/>
              <a:t>(1888). http://kindai.ndl.go.jp/info:ndljp/pid/826848</a:t>
            </a:r>
          </a:p>
          <a:p>
            <a:r>
              <a:rPr lang="en-US" altLang="ja-JP" sz="2400" dirty="0"/>
              <a:t>[</a:t>
            </a:r>
            <a:r>
              <a:rPr lang="ja-JP" altLang="en-US" sz="2400" dirty="0"/>
              <a:t>国教研</a:t>
            </a:r>
            <a:r>
              <a:rPr lang="en-US" altLang="ja-JP" sz="2400" dirty="0"/>
              <a:t>2009] </a:t>
            </a:r>
            <a:r>
              <a:rPr lang="ja-JP" altLang="en-US" sz="2400" dirty="0"/>
              <a:t>国立教育政策研究所</a:t>
            </a:r>
            <a:r>
              <a:rPr lang="en-US" altLang="ja-JP" sz="2400" dirty="0"/>
              <a:t>: </a:t>
            </a:r>
            <a:r>
              <a:rPr lang="ja-JP" altLang="en-US" sz="2400" dirty="0"/>
              <a:t>第３期科学技術基本計画のフォローアップ「理数教育部分」に係る調査研究 第</a:t>
            </a:r>
            <a:r>
              <a:rPr lang="en-US" altLang="ja-JP" sz="2400" dirty="0"/>
              <a:t>II</a:t>
            </a:r>
            <a:r>
              <a:rPr lang="ja-JP" altLang="en-US" sz="2400" dirty="0"/>
              <a:t>部［理数教科書に関する国際比較調査結果報告］ </a:t>
            </a:r>
            <a:r>
              <a:rPr lang="en-US" altLang="ja-JP" sz="2400" dirty="0"/>
              <a:t>(2009). http://www.nier.go.jp/seika_kaihatsu_2/risu-2-ikkatu.pdf</a:t>
            </a:r>
            <a:endParaRPr lang="ja-JP" altLang="en-US"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56</a:t>
            </a:fld>
            <a:endParaRPr kumimoji="1" lang="ja-JP" altLang="en-US"/>
          </a:p>
        </p:txBody>
      </p:sp>
    </p:spTree>
    <p:extLst>
      <p:ext uri="{BB962C8B-B14F-4D97-AF65-F5344CB8AC3E}">
        <p14:creationId xmlns:p14="http://schemas.microsoft.com/office/powerpoint/2010/main" val="2001000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rmAutofit/>
          </a:bodyPr>
          <a:lstStyle/>
          <a:p>
            <a:pPr lvl="0"/>
            <a:r>
              <a:rPr lang="ja-JP" altLang="en-US" sz="2400" dirty="0"/>
              <a:t>りんごのかけ算 </a:t>
            </a:r>
            <a:r>
              <a:rPr lang="en-US" altLang="ja-JP" sz="2400" dirty="0"/>
              <a:t>– </a:t>
            </a:r>
            <a:r>
              <a:rPr lang="ja-JP" altLang="en-US" sz="2400" dirty="0"/>
              <a:t>わさっき</a:t>
            </a:r>
            <a:r>
              <a:rPr kumimoji="1" lang="en-US" altLang="ja-JP" sz="2400" dirty="0"/>
              <a:t>http://d.hatena.ne.jp/takehikom/20111117/1321460871</a:t>
            </a:r>
          </a:p>
          <a:p>
            <a:pPr lvl="0"/>
            <a:r>
              <a:rPr lang="ja-JP" altLang="en-US" sz="2400" dirty="0"/>
              <a:t>平成</a:t>
            </a:r>
            <a:r>
              <a:rPr lang="en-US" altLang="ja-JP" sz="2400" dirty="0"/>
              <a:t>27</a:t>
            </a:r>
            <a:r>
              <a:rPr lang="ja-JP" altLang="en-US" sz="2400" dirty="0"/>
              <a:t>年度算数教科書読み比べ</a:t>
            </a:r>
            <a:r>
              <a:rPr lang="en-US" altLang="ja-JP" sz="2400" dirty="0"/>
              <a:t>(4)</a:t>
            </a:r>
            <a:r>
              <a:rPr lang="ja-JP" altLang="en-US" sz="2400" dirty="0"/>
              <a:t>～</a:t>
            </a:r>
            <a:r>
              <a:rPr lang="en-US" altLang="ja-JP" sz="2400" dirty="0"/>
              <a:t>2</a:t>
            </a:r>
            <a:r>
              <a:rPr lang="ja-JP" altLang="en-US" sz="2400" dirty="0"/>
              <a:t>年以外の「基準量が後に示された問題 </a:t>
            </a:r>
            <a:r>
              <a:rPr lang="en-US" altLang="ja-JP" sz="2400" dirty="0"/>
              <a:t>– </a:t>
            </a:r>
            <a:r>
              <a:rPr lang="ja-JP" altLang="en-US" sz="2400" dirty="0"/>
              <a:t>わさっき</a:t>
            </a:r>
            <a:br>
              <a:rPr lang="en-US" altLang="ja-JP" sz="2400" dirty="0"/>
            </a:br>
            <a:r>
              <a:rPr kumimoji="1" lang="en-US" altLang="ja-JP" sz="2400" dirty="0"/>
              <a:t>http://d.hatena.ne.jp/takehikom/20140703/1404313204</a:t>
            </a:r>
          </a:p>
          <a:p>
            <a:pPr lvl="0"/>
            <a:r>
              <a:rPr lang="ja-JP" altLang="en-US" sz="2400" dirty="0"/>
              <a:t>わり算，包含除・等分除，トランプ配り </a:t>
            </a:r>
            <a:r>
              <a:rPr lang="en-US" altLang="ja-JP" sz="2400" dirty="0"/>
              <a:t>– </a:t>
            </a:r>
            <a:r>
              <a:rPr lang="ja-JP" altLang="en-US" sz="2400" dirty="0"/>
              <a:t>わさっき</a:t>
            </a:r>
            <a:br>
              <a:rPr lang="en-US" altLang="ja-JP" sz="2400" dirty="0"/>
            </a:br>
            <a:r>
              <a:rPr kumimoji="1" lang="en-US" altLang="ja-JP" sz="2400" dirty="0"/>
              <a:t>http://d.hatena.ne.jp/takehikom/20130605/1370382764</a:t>
            </a:r>
          </a:p>
          <a:p>
            <a:r>
              <a:rPr lang="ja-JP" altLang="en-US" sz="2400" dirty="0"/>
              <a:t>かけ算の順序論争について（日本語版） </a:t>
            </a:r>
            <a:r>
              <a:rPr lang="en-US" altLang="ja-JP" sz="2400" dirty="0"/>
              <a:t>– </a:t>
            </a:r>
            <a:r>
              <a:rPr lang="ja-JP" altLang="en-US" sz="2400" dirty="0"/>
              <a:t>わさっき</a:t>
            </a:r>
            <a:br>
              <a:rPr lang="en-US" altLang="ja-JP" sz="2400" dirty="0"/>
            </a:br>
            <a:r>
              <a:rPr lang="en-US" altLang="ja-JP" sz="2400" dirty="0"/>
              <a:t>http://d.hatena.ne.jp/takehikom/20131116/1384560000</a:t>
            </a:r>
          </a:p>
          <a:p>
            <a:pPr lvl="0"/>
            <a:r>
              <a:rPr lang="ja-JP" altLang="en-US" sz="2400" dirty="0"/>
              <a:t>書かれた情報を取り出し，結びつけること </a:t>
            </a:r>
            <a:r>
              <a:rPr lang="en-US" altLang="ja-JP" sz="2400" dirty="0"/>
              <a:t>– </a:t>
            </a:r>
            <a:r>
              <a:rPr lang="ja-JP" altLang="en-US" sz="2400" dirty="0"/>
              <a:t>わさっき</a:t>
            </a:r>
            <a:br>
              <a:rPr lang="en-US" altLang="ja-JP" sz="2400" dirty="0"/>
            </a:br>
            <a:r>
              <a:rPr kumimoji="1" lang="en-US" altLang="ja-JP" sz="2400" dirty="0"/>
              <a:t>http://d.hatena.ne.jp/takehikom/20150120/1421704239</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57</a:t>
            </a:fld>
            <a:endParaRPr kumimoji="1" lang="ja-JP" altLang="en-US"/>
          </a:p>
        </p:txBody>
      </p:sp>
    </p:spTree>
    <p:extLst>
      <p:ext uri="{BB962C8B-B14F-4D97-AF65-F5344CB8AC3E}">
        <p14:creationId xmlns:p14="http://schemas.microsoft.com/office/powerpoint/2010/main" val="2094778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想定</a:t>
            </a:r>
            <a:r>
              <a:rPr kumimoji="1" lang="en-US" altLang="ja-JP" dirty="0"/>
              <a:t>Q&amp;A</a:t>
            </a:r>
            <a:endParaRPr kumimoji="1" lang="ja-JP" altLang="en-US"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60610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高学年の算数は考慮しないの</a:t>
            </a:r>
            <a:r>
              <a:rPr kumimoji="1" lang="en-US" altLang="ja-JP" dirty="0"/>
              <a:t>?</a:t>
            </a:r>
          </a:p>
          <a:p>
            <a:pPr lvl="1"/>
            <a:r>
              <a:rPr kumimoji="1" lang="ja-JP" altLang="en-US" dirty="0"/>
              <a:t>はい，前半は「かけ算より前の学習」に焦点を当てました</a:t>
            </a:r>
            <a:endParaRPr kumimoji="1" lang="en-US" altLang="ja-JP" dirty="0"/>
          </a:p>
          <a:p>
            <a:pPr lvl="1"/>
            <a:r>
              <a:rPr kumimoji="1" lang="ja-JP" altLang="en-US" dirty="0"/>
              <a:t>高学年になると（アレイや面積とは別</a:t>
            </a:r>
            <a:r>
              <a:rPr lang="ja-JP" altLang="en-US" dirty="0"/>
              <a:t>で）□</a:t>
            </a:r>
            <a:r>
              <a:rPr lang="en-US" altLang="ja-JP" dirty="0"/>
              <a:t>×△</a:t>
            </a:r>
            <a:r>
              <a:rPr lang="ja-JP" altLang="en-US" dirty="0"/>
              <a:t>も△</a:t>
            </a:r>
            <a:r>
              <a:rPr kumimoji="1" lang="en-US" altLang="ja-JP" dirty="0"/>
              <a:t>×</a:t>
            </a:r>
            <a:r>
              <a:rPr kumimoji="1" lang="ja-JP" altLang="en-US" dirty="0"/>
              <a:t>□も認められるのは，以下のような対応表を活用すればいいと考えています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59</a:t>
            </a:fld>
            <a:endParaRPr kumimoji="1" lang="ja-JP" altLang="en-US"/>
          </a:p>
        </p:txBody>
      </p:sp>
      <p:grpSp>
        <p:nvGrpSpPr>
          <p:cNvPr id="52" name="グループ化 51"/>
          <p:cNvGrpSpPr/>
          <p:nvPr/>
        </p:nvGrpSpPr>
        <p:grpSpPr>
          <a:xfrm>
            <a:off x="1226217" y="4137598"/>
            <a:ext cx="7297149" cy="1704331"/>
            <a:chOff x="1600137" y="955011"/>
            <a:chExt cx="7297149" cy="1704331"/>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3715409698"/>
                </p:ext>
              </p:extLst>
            </p:nvPr>
          </p:nvGraphicFramePr>
          <p:xfrm>
            <a:off x="1600137" y="1412776"/>
            <a:ext cx="7220210" cy="792480"/>
          </p:xfrm>
          <a:graphic>
            <a:graphicData uri="http://schemas.openxmlformats.org/drawingml/2006/table">
              <a:tbl>
                <a:tblPr firstRow="1" bandRow="1">
                  <a:tableStyleId>{5940675A-B579-460E-94D1-54222C63F5DA}</a:tableStyleId>
                </a:tblPr>
                <a:tblGrid>
                  <a:gridCol w="1202400">
                    <a:extLst>
                      <a:ext uri="{9D8B030D-6E8A-4147-A177-3AD203B41FA5}">
                        <a16:colId xmlns:a16="http://schemas.microsoft.com/office/drawing/2014/main" val="20000"/>
                      </a:ext>
                    </a:extLst>
                  </a:gridCol>
                  <a:gridCol w="1203562">
                    <a:extLst>
                      <a:ext uri="{9D8B030D-6E8A-4147-A177-3AD203B41FA5}">
                        <a16:colId xmlns:a16="http://schemas.microsoft.com/office/drawing/2014/main" val="20001"/>
                      </a:ext>
                    </a:extLst>
                  </a:gridCol>
                  <a:gridCol w="1203562">
                    <a:extLst>
                      <a:ext uri="{9D8B030D-6E8A-4147-A177-3AD203B41FA5}">
                        <a16:colId xmlns:a16="http://schemas.microsoft.com/office/drawing/2014/main" val="20002"/>
                      </a:ext>
                    </a:extLst>
                  </a:gridCol>
                  <a:gridCol w="1203562">
                    <a:extLst>
                      <a:ext uri="{9D8B030D-6E8A-4147-A177-3AD203B41FA5}">
                        <a16:colId xmlns:a16="http://schemas.microsoft.com/office/drawing/2014/main" val="20003"/>
                      </a:ext>
                    </a:extLst>
                  </a:gridCol>
                  <a:gridCol w="1203562">
                    <a:extLst>
                      <a:ext uri="{9D8B030D-6E8A-4147-A177-3AD203B41FA5}">
                        <a16:colId xmlns:a16="http://schemas.microsoft.com/office/drawing/2014/main" val="20004"/>
                      </a:ext>
                    </a:extLst>
                  </a:gridCol>
                  <a:gridCol w="1203562">
                    <a:extLst>
                      <a:ext uri="{9D8B030D-6E8A-4147-A177-3AD203B41FA5}">
                        <a16:colId xmlns:a16="http://schemas.microsoft.com/office/drawing/2014/main" val="20005"/>
                      </a:ext>
                    </a:extLst>
                  </a:gridCol>
                </a:tblGrid>
                <a:tr h="3708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時間</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分</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60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120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bl>
            </a:graphicData>
          </a:graphic>
        </p:graphicFrame>
        <p:sp>
          <p:nvSpPr>
            <p:cNvPr id="6" name="フリーフォーム 5"/>
            <p:cNvSpPr/>
            <p:nvPr/>
          </p:nvSpPr>
          <p:spPr>
            <a:xfrm flipV="1">
              <a:off x="5934408"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フリーフォーム 6"/>
            <p:cNvSpPr/>
            <p:nvPr/>
          </p:nvSpPr>
          <p:spPr>
            <a:xfrm flipV="1">
              <a:off x="6129823"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テキスト ボックス 7"/>
            <p:cNvSpPr txBox="1"/>
            <p:nvPr/>
          </p:nvSpPr>
          <p:spPr>
            <a:xfrm>
              <a:off x="6722136" y="2237174"/>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9" name="テキスト ボックス 8"/>
            <p:cNvSpPr txBox="1"/>
            <p:nvPr/>
          </p:nvSpPr>
          <p:spPr>
            <a:xfrm>
              <a:off x="7555177" y="2257822"/>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0" name="フリーフォーム 9"/>
            <p:cNvSpPr/>
            <p:nvPr/>
          </p:nvSpPr>
          <p:spPr>
            <a:xfrm flipH="1" flipV="1">
              <a:off x="3760862"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フリーフォーム 10"/>
            <p:cNvSpPr/>
            <p:nvPr/>
          </p:nvSpPr>
          <p:spPr>
            <a:xfrm flipH="1" flipV="1">
              <a:off x="4764612"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テキスト ボックス 11"/>
            <p:cNvSpPr txBox="1"/>
            <p:nvPr/>
          </p:nvSpPr>
          <p:spPr>
            <a:xfrm>
              <a:off x="4284677" y="223717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3" name="テキスト ボックス 12"/>
            <p:cNvSpPr txBox="1"/>
            <p:nvPr/>
          </p:nvSpPr>
          <p:spPr>
            <a:xfrm>
              <a:off x="3396764" y="2257822"/>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4" name="フリーフォーム 13"/>
            <p:cNvSpPr/>
            <p:nvPr/>
          </p:nvSpPr>
          <p:spPr>
            <a:xfrm>
              <a:off x="5934408"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フリーフォーム 14"/>
            <p:cNvSpPr/>
            <p:nvPr/>
          </p:nvSpPr>
          <p:spPr>
            <a:xfrm>
              <a:off x="6129823"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 name="フリーフォーム 15"/>
            <p:cNvSpPr/>
            <p:nvPr/>
          </p:nvSpPr>
          <p:spPr>
            <a:xfrm flipH="1">
              <a:off x="3760862"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フリーフォーム 16"/>
            <p:cNvSpPr/>
            <p:nvPr/>
          </p:nvSpPr>
          <p:spPr>
            <a:xfrm flipH="1">
              <a:off x="4764612"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 name="テキスト ボックス 17"/>
            <p:cNvSpPr txBox="1"/>
            <p:nvPr/>
          </p:nvSpPr>
          <p:spPr>
            <a:xfrm>
              <a:off x="6722136" y="1038625"/>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9" name="テキスト ボックス 18"/>
            <p:cNvSpPr txBox="1"/>
            <p:nvPr/>
          </p:nvSpPr>
          <p:spPr>
            <a:xfrm>
              <a:off x="7555177" y="1009608"/>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0" name="テキスト ボックス 19"/>
            <p:cNvSpPr txBox="1"/>
            <p:nvPr/>
          </p:nvSpPr>
          <p:spPr>
            <a:xfrm>
              <a:off x="4284677" y="106666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1" name="テキスト ボックス 20"/>
            <p:cNvSpPr txBox="1"/>
            <p:nvPr/>
          </p:nvSpPr>
          <p:spPr>
            <a:xfrm>
              <a:off x="3396764" y="1009608"/>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nvGrpSpPr>
            <p:cNvPr id="22" name="グループ化 21"/>
            <p:cNvGrpSpPr/>
            <p:nvPr/>
          </p:nvGrpSpPr>
          <p:grpSpPr>
            <a:xfrm>
              <a:off x="2711370" y="1373981"/>
              <a:ext cx="881107" cy="686867"/>
              <a:chOff x="2711370" y="1373981"/>
              <a:chExt cx="881107" cy="686867"/>
            </a:xfrm>
          </p:grpSpPr>
          <p:sp>
            <p:nvSpPr>
              <p:cNvPr id="23" name="円弧 22"/>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4" name="テキスト ボックス 23"/>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5" name="グループ化 24"/>
            <p:cNvGrpSpPr/>
            <p:nvPr/>
          </p:nvGrpSpPr>
          <p:grpSpPr>
            <a:xfrm>
              <a:off x="7516313" y="1373981"/>
              <a:ext cx="881107" cy="686867"/>
              <a:chOff x="2711370" y="1373981"/>
              <a:chExt cx="881107" cy="686867"/>
            </a:xfrm>
          </p:grpSpPr>
          <p:sp>
            <p:nvSpPr>
              <p:cNvPr id="26" name="円弧 25"/>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7" name="テキスト ボックス 26"/>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8" name="グループ化 27"/>
            <p:cNvGrpSpPr/>
            <p:nvPr/>
          </p:nvGrpSpPr>
          <p:grpSpPr>
            <a:xfrm>
              <a:off x="3209790" y="1555705"/>
              <a:ext cx="846576" cy="678429"/>
              <a:chOff x="3209790" y="1555705"/>
              <a:chExt cx="846576" cy="678429"/>
            </a:xfrm>
          </p:grpSpPr>
          <p:sp>
            <p:nvSpPr>
              <p:cNvPr id="29" name="円弧 28"/>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0" name="テキスト ボックス 29"/>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1" name="グループ化 30"/>
            <p:cNvGrpSpPr/>
            <p:nvPr/>
          </p:nvGrpSpPr>
          <p:grpSpPr>
            <a:xfrm>
              <a:off x="8050710" y="1555705"/>
              <a:ext cx="846576" cy="678429"/>
              <a:chOff x="3209790" y="1555705"/>
              <a:chExt cx="846576" cy="678429"/>
            </a:xfrm>
          </p:grpSpPr>
          <p:sp>
            <p:nvSpPr>
              <p:cNvPr id="32" name="円弧 31"/>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3" name="テキスト ボックス 32"/>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4" name="グループ化 33"/>
            <p:cNvGrpSpPr/>
            <p:nvPr/>
          </p:nvGrpSpPr>
          <p:grpSpPr>
            <a:xfrm>
              <a:off x="3915913" y="1373981"/>
              <a:ext cx="881107" cy="686867"/>
              <a:chOff x="2711370" y="1373981"/>
              <a:chExt cx="881107" cy="686867"/>
            </a:xfrm>
          </p:grpSpPr>
          <p:sp>
            <p:nvSpPr>
              <p:cNvPr id="35" name="円弧 34"/>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6" name="テキスト ボックス 35"/>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7" name="グループ化 36"/>
            <p:cNvGrpSpPr/>
            <p:nvPr/>
          </p:nvGrpSpPr>
          <p:grpSpPr>
            <a:xfrm>
              <a:off x="4414333" y="1555705"/>
              <a:ext cx="846576" cy="678429"/>
              <a:chOff x="3209790" y="1555705"/>
              <a:chExt cx="846576" cy="678429"/>
            </a:xfrm>
          </p:grpSpPr>
          <p:sp>
            <p:nvSpPr>
              <p:cNvPr id="38" name="円弧 37"/>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9" name="テキスト ボックス 38"/>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0" name="グループ化 39"/>
            <p:cNvGrpSpPr/>
            <p:nvPr/>
          </p:nvGrpSpPr>
          <p:grpSpPr>
            <a:xfrm>
              <a:off x="5114319" y="1373981"/>
              <a:ext cx="881107" cy="686867"/>
              <a:chOff x="2711370" y="1373981"/>
              <a:chExt cx="881107" cy="686867"/>
            </a:xfrm>
          </p:grpSpPr>
          <p:sp>
            <p:nvSpPr>
              <p:cNvPr id="41" name="円弧 40"/>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2" name="テキスト ボックス 41"/>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3" name="グループ化 42"/>
            <p:cNvGrpSpPr/>
            <p:nvPr/>
          </p:nvGrpSpPr>
          <p:grpSpPr>
            <a:xfrm>
              <a:off x="5612739" y="1555705"/>
              <a:ext cx="846576" cy="678429"/>
              <a:chOff x="3209790" y="1555705"/>
              <a:chExt cx="846576" cy="678429"/>
            </a:xfrm>
          </p:grpSpPr>
          <p:sp>
            <p:nvSpPr>
              <p:cNvPr id="44" name="円弧 43"/>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5" name="テキスト ボックス 44"/>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6" name="グループ化 45"/>
            <p:cNvGrpSpPr/>
            <p:nvPr/>
          </p:nvGrpSpPr>
          <p:grpSpPr>
            <a:xfrm>
              <a:off x="6333265" y="1373981"/>
              <a:ext cx="881107" cy="686867"/>
              <a:chOff x="2711370" y="1373981"/>
              <a:chExt cx="881107" cy="686867"/>
            </a:xfrm>
          </p:grpSpPr>
          <p:sp>
            <p:nvSpPr>
              <p:cNvPr id="47" name="円弧 46"/>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8" name="テキスト ボックス 47"/>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9" name="グループ化 48"/>
            <p:cNvGrpSpPr/>
            <p:nvPr/>
          </p:nvGrpSpPr>
          <p:grpSpPr>
            <a:xfrm>
              <a:off x="6831685" y="1555705"/>
              <a:ext cx="846576" cy="678429"/>
              <a:chOff x="3209790" y="1555705"/>
              <a:chExt cx="846576" cy="678429"/>
            </a:xfrm>
          </p:grpSpPr>
          <p:sp>
            <p:nvSpPr>
              <p:cNvPr id="50" name="円弧 49"/>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51" name="テキスト ボックス 50"/>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sp>
        <p:nvSpPr>
          <p:cNvPr id="53" name="テキスト ボックス 52"/>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http://d.hatena.ne.jp/takehikom/20150214/1423867877</a:t>
            </a:r>
          </a:p>
        </p:txBody>
      </p:sp>
      <p:sp>
        <p:nvSpPr>
          <p:cNvPr id="54" name="テキスト ボックス 53"/>
          <p:cNvSpPr txBox="1"/>
          <p:nvPr/>
        </p:nvSpPr>
        <p:spPr>
          <a:xfrm>
            <a:off x="1198010" y="5786737"/>
            <a:ext cx="7252306" cy="400110"/>
          </a:xfrm>
          <a:prstGeom prst="rect">
            <a:avLst/>
          </a:prstGeom>
          <a:noFill/>
        </p:spPr>
        <p:txBody>
          <a:bodyPr wrap="none" rtlCol="0">
            <a:spAutoFit/>
          </a:bodyPr>
          <a:lstStyle/>
          <a:p>
            <a:pPr algn="ctr"/>
            <a:r>
              <a:rPr lang="ja-JP" altLang="en-US" sz="2000" dirty="0">
                <a:solidFill>
                  <a:prstClr val="black"/>
                </a:solidFill>
                <a:latin typeface="Arial Unicode MS" pitchFamily="50" charset="-128"/>
                <a:ea typeface="メイリオ" pitchFamily="50" charset="-128"/>
                <a:cs typeface="Arial Unicode MS" pitchFamily="50" charset="-128"/>
              </a:rPr>
              <a:t>「</a:t>
            </a:r>
            <a:r>
              <a:rPr lang="en-US" altLang="ja-JP" sz="2000" dirty="0">
                <a:solidFill>
                  <a:prstClr val="black"/>
                </a:solidFill>
                <a:latin typeface="Arial Unicode MS" pitchFamily="50" charset="-128"/>
                <a:ea typeface="メイリオ" pitchFamily="50" charset="-128"/>
                <a:cs typeface="Arial Unicode MS" pitchFamily="50" charset="-128"/>
              </a:rPr>
              <a:t>0.8</a:t>
            </a:r>
            <a:r>
              <a:rPr lang="ja-JP" altLang="en-US" sz="2000" dirty="0">
                <a:solidFill>
                  <a:prstClr val="black"/>
                </a:solidFill>
                <a:latin typeface="Arial Unicode MS" pitchFamily="50" charset="-128"/>
                <a:ea typeface="メイリオ" pitchFamily="50" charset="-128"/>
                <a:cs typeface="Arial Unicode MS" pitchFamily="50" charset="-128"/>
              </a:rPr>
              <a:t>時間は何分か</a:t>
            </a:r>
            <a:r>
              <a:rPr lang="en-US" altLang="ja-JP" sz="2000" dirty="0">
                <a:solidFill>
                  <a:prstClr val="black"/>
                </a:solidFill>
                <a:latin typeface="Arial Unicode MS" pitchFamily="50" charset="-128"/>
                <a:ea typeface="メイリオ" pitchFamily="50" charset="-128"/>
                <a:cs typeface="Arial Unicode MS" pitchFamily="50" charset="-128"/>
              </a:rPr>
              <a:t>?</a:t>
            </a:r>
            <a:r>
              <a:rPr lang="ja-JP" altLang="en-US" sz="2000" dirty="0">
                <a:solidFill>
                  <a:prstClr val="black"/>
                </a:solidFill>
                <a:latin typeface="Arial Unicode MS" pitchFamily="50" charset="-128"/>
                <a:ea typeface="メイリオ" pitchFamily="50" charset="-128"/>
                <a:cs typeface="Arial Unicode MS" pitchFamily="50" charset="-128"/>
              </a:rPr>
              <a:t>」は，</a:t>
            </a:r>
            <a:r>
              <a:rPr lang="en-US" altLang="ja-JP" sz="2000" dirty="0">
                <a:solidFill>
                  <a:prstClr val="black"/>
                </a:solidFill>
                <a:latin typeface="Arial Unicode MS" pitchFamily="50" charset="-128"/>
                <a:ea typeface="メイリオ" pitchFamily="50" charset="-128"/>
                <a:cs typeface="Arial Unicode MS" pitchFamily="50" charset="-128"/>
              </a:rPr>
              <a:t>60×0.8</a:t>
            </a:r>
            <a:r>
              <a:rPr lang="ja-JP" altLang="en-US" sz="2000" dirty="0">
                <a:solidFill>
                  <a:prstClr val="black"/>
                </a:solidFill>
                <a:latin typeface="Arial Unicode MS" pitchFamily="50" charset="-128"/>
                <a:ea typeface="メイリオ" pitchFamily="50" charset="-128"/>
                <a:cs typeface="Arial Unicode MS" pitchFamily="50" charset="-128"/>
              </a:rPr>
              <a:t>でも</a:t>
            </a:r>
            <a:r>
              <a:rPr lang="en-US" altLang="ja-JP" sz="2000" dirty="0">
                <a:solidFill>
                  <a:prstClr val="black"/>
                </a:solidFill>
                <a:latin typeface="Arial Unicode MS" pitchFamily="50" charset="-128"/>
                <a:ea typeface="メイリオ" pitchFamily="50" charset="-128"/>
                <a:cs typeface="Arial Unicode MS" pitchFamily="50" charset="-128"/>
              </a:rPr>
              <a:t>0.8×60</a:t>
            </a:r>
            <a:r>
              <a:rPr lang="ja-JP" altLang="en-US" sz="2000" dirty="0">
                <a:solidFill>
                  <a:prstClr val="black"/>
                </a:solidFill>
                <a:latin typeface="Arial Unicode MS" pitchFamily="50" charset="-128"/>
                <a:ea typeface="メイリオ" pitchFamily="50" charset="-128"/>
                <a:cs typeface="Arial Unicode MS" pitchFamily="50" charset="-128"/>
              </a:rPr>
              <a:t>でも求められる</a:t>
            </a:r>
            <a:endParaRPr lang="en-US" altLang="ja-JP" sz="2000" dirty="0">
              <a:solidFill>
                <a:prstClr val="black"/>
              </a:solidFill>
              <a:latin typeface="Arial Unicode MS" pitchFamily="50" charset="-128"/>
              <a:ea typeface="メイリオ" pitchFamily="50" charset="-128"/>
              <a:cs typeface="Arial Unicode MS" pitchFamily="50" charset="-128"/>
            </a:endParaRPr>
          </a:p>
        </p:txBody>
      </p:sp>
    </p:spTree>
    <p:extLst>
      <p:ext uri="{BB962C8B-B14F-4D97-AF65-F5344CB8AC3E}">
        <p14:creationId xmlns:p14="http://schemas.microsoft.com/office/powerpoint/2010/main" val="44007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err="1"/>
              <a:t>つの</a:t>
            </a:r>
            <a:r>
              <a:rPr kumimoji="1" lang="ja-JP" altLang="en-US" dirty="0"/>
              <a:t>配り方</a:t>
            </a:r>
          </a:p>
        </p:txBody>
      </p:sp>
      <p:sp>
        <p:nvSpPr>
          <p:cNvPr id="3" name="コンテンツ プレースホルダー 2"/>
          <p:cNvSpPr>
            <a:spLocks noGrp="1"/>
          </p:cNvSpPr>
          <p:nvPr>
            <p:ph idx="1"/>
          </p:nvPr>
        </p:nvSpPr>
        <p:spPr/>
        <p:txBody>
          <a:bodyPr/>
          <a:lstStyle/>
          <a:p>
            <a:r>
              <a:rPr kumimoji="1" lang="ja-JP" altLang="en-US" dirty="0"/>
              <a:t>アヤコ</a:t>
            </a:r>
            <a:endParaRPr kumimoji="1" lang="en-US" altLang="ja-JP" dirty="0"/>
          </a:p>
          <a:p>
            <a:r>
              <a:rPr kumimoji="1" lang="ja-JP" altLang="en-US" dirty="0"/>
              <a:t>カナコ</a:t>
            </a:r>
            <a:endParaRPr kumimoji="1" lang="en-US" altLang="ja-JP" dirty="0"/>
          </a:p>
          <a:p>
            <a:r>
              <a:rPr kumimoji="1" lang="ja-JP" altLang="en-US" dirty="0"/>
              <a:t>サワコ</a:t>
            </a:r>
            <a:endParaRPr kumimoji="1" lang="en-US" altLang="ja-JP" dirty="0"/>
          </a:p>
          <a:p>
            <a:r>
              <a:rPr kumimoji="1" lang="ja-JP" altLang="en-US" dirty="0"/>
              <a:t>タダコ</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a:t>
            </a:fld>
            <a:endParaRPr kumimoji="1" lang="ja-JP" altLang="en-US"/>
          </a:p>
        </p:txBody>
      </p:sp>
      <p:sp>
        <p:nvSpPr>
          <p:cNvPr id="5" name="テキスト ボックス 4"/>
          <p:cNvSpPr txBox="1"/>
          <p:nvPr/>
        </p:nvSpPr>
        <p:spPr>
          <a:xfrm>
            <a:off x="901778" y="5525354"/>
            <a:ext cx="7032694" cy="769441"/>
          </a:xfrm>
          <a:prstGeom prst="rect">
            <a:avLst/>
          </a:prstGeom>
          <a:noFill/>
        </p:spPr>
        <p:txBody>
          <a:bodyPr wrap="none" rtlCol="0">
            <a:spAutoFit/>
          </a:bodyPr>
          <a:lstStyle/>
          <a:p>
            <a:r>
              <a:rPr kumimoji="1" lang="ja-JP" altLang="en-US" sz="2200" dirty="0">
                <a:latin typeface="Arial Unicode MS" panose="020B0604020202020204" pitchFamily="50" charset="-128"/>
                <a:ea typeface="ＭＳ ゴシック" panose="020B0609070205080204" pitchFamily="49" charset="-128"/>
              </a:rPr>
              <a:t>この</a:t>
            </a:r>
            <a:r>
              <a:rPr kumimoji="1" lang="en-US" altLang="ja-JP" sz="2200" dirty="0">
                <a:latin typeface="Arial Unicode MS" panose="020B0604020202020204" pitchFamily="50" charset="-128"/>
                <a:ea typeface="ＭＳ ゴシック" panose="020B0609070205080204" pitchFamily="49" charset="-128"/>
              </a:rPr>
              <a:t>4</a:t>
            </a:r>
            <a:r>
              <a:rPr kumimoji="1" lang="ja-JP" altLang="en-US" sz="2200" dirty="0">
                <a:latin typeface="Arial Unicode MS" panose="020B0604020202020204" pitchFamily="50" charset="-128"/>
                <a:ea typeface="ＭＳ ゴシック" panose="020B0609070205080204" pitchFamily="49" charset="-128"/>
              </a:rPr>
              <a:t>人の人物名の初出は</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http://d.hatena.ne.jp/takehikom/20120419/1334833251</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158637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いややっぱり</a:t>
            </a:r>
            <a:r>
              <a:rPr kumimoji="1" lang="en-US" altLang="ja-JP" dirty="0"/>
              <a:t>3×2</a:t>
            </a:r>
            <a:r>
              <a:rPr kumimoji="1" lang="ja-JP" altLang="en-US" dirty="0"/>
              <a:t>でもいいでしょ</a:t>
            </a:r>
            <a:endParaRPr kumimoji="1" lang="en-US" altLang="ja-JP" dirty="0"/>
          </a:p>
          <a:p>
            <a:pPr lvl="1"/>
            <a:r>
              <a:rPr kumimoji="1" lang="ja-JP" altLang="en-US" dirty="0"/>
              <a:t>啓林館のみかんの問題で，</a:t>
            </a:r>
            <a:r>
              <a:rPr kumimoji="1" lang="en-US" altLang="ja-JP" dirty="0"/>
              <a:t>3</a:t>
            </a:r>
            <a:r>
              <a:rPr kumimoji="1" lang="ja-JP" altLang="en-US" dirty="0"/>
              <a:t>＋</a:t>
            </a:r>
            <a:r>
              <a:rPr kumimoji="1" lang="en-US" altLang="ja-JP" dirty="0"/>
              <a:t>3</a:t>
            </a:r>
            <a:r>
              <a:rPr kumimoji="1" lang="ja-JP" altLang="en-US" dirty="0"/>
              <a:t>や</a:t>
            </a:r>
            <a:r>
              <a:rPr kumimoji="1" lang="en-US" altLang="ja-JP" dirty="0"/>
              <a:t>3×2</a:t>
            </a:r>
            <a:r>
              <a:rPr kumimoji="1" lang="ja-JP" altLang="en-US" dirty="0"/>
              <a:t>でもいいとする学習指導案をつくって，授業して（あなたが教師でなければ，やってくれる人を見つけて），児童や，ほかの先生から意見をもらってから，またお知らせください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60</a:t>
            </a:fld>
            <a:endParaRPr kumimoji="1" lang="ja-JP" altLang="en-US"/>
          </a:p>
        </p:txBody>
      </p:sp>
    </p:spTree>
    <p:extLst>
      <p:ext uri="{BB962C8B-B14F-4D97-AF65-F5344CB8AC3E}">
        <p14:creationId xmlns:p14="http://schemas.microsoft.com/office/powerpoint/2010/main" val="2581520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なんでアレイがダメなの</a:t>
            </a:r>
            <a:r>
              <a:rPr kumimoji="1" lang="en-US" altLang="ja-JP" dirty="0"/>
              <a:t>?</a:t>
            </a:r>
          </a:p>
          <a:p>
            <a:pPr lvl="1"/>
            <a:r>
              <a:rPr kumimoji="1" lang="ja-JP" altLang="en-US" dirty="0"/>
              <a:t>下図の大きい矢印が，算数教育において認められていない（世界的に見ても，</a:t>
            </a:r>
            <a:r>
              <a:rPr kumimoji="1" lang="en-US" altLang="ja-JP" dirty="0"/>
              <a:t>SMSG</a:t>
            </a:r>
            <a:r>
              <a:rPr kumimoji="1" lang="ja-JP" altLang="en-US" dirty="0"/>
              <a:t>の主張が衰退した）のだと思います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61</a:t>
            </a:fld>
            <a:endParaRPr kumimoji="1" lang="ja-JP" altLang="en-US"/>
          </a:p>
        </p:txBody>
      </p:sp>
      <p:grpSp>
        <p:nvGrpSpPr>
          <p:cNvPr id="66" name="グループ化 65"/>
          <p:cNvGrpSpPr/>
          <p:nvPr/>
        </p:nvGrpSpPr>
        <p:grpSpPr>
          <a:xfrm>
            <a:off x="4559379" y="3411903"/>
            <a:ext cx="3943350" cy="732591"/>
            <a:chOff x="4286250" y="3601903"/>
            <a:chExt cx="3943350" cy="732591"/>
          </a:xfrm>
        </p:grpSpPr>
        <p:sp>
          <p:nvSpPr>
            <p:cNvPr id="5" name="正方形/長方形 4"/>
            <p:cNvSpPr/>
            <p:nvPr/>
          </p:nvSpPr>
          <p:spPr>
            <a:xfrm>
              <a:off x="4286250" y="3601903"/>
              <a:ext cx="3943350" cy="732591"/>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4430558" y="3719176"/>
              <a:ext cx="3654735" cy="498045"/>
              <a:chOff x="772958" y="2392953"/>
              <a:chExt cx="3654735" cy="498045"/>
            </a:xfrm>
          </p:grpSpPr>
          <p:grpSp>
            <p:nvGrpSpPr>
              <p:cNvPr id="7" name="グループ化 6"/>
              <p:cNvGrpSpPr/>
              <p:nvPr/>
            </p:nvGrpSpPr>
            <p:grpSpPr>
              <a:xfrm>
                <a:off x="3275788" y="2392953"/>
                <a:ext cx="1151905" cy="498045"/>
                <a:chOff x="3378517" y="5404171"/>
                <a:chExt cx="2376264" cy="1027417"/>
              </a:xfrm>
            </p:grpSpPr>
            <p:sp>
              <p:nvSpPr>
                <p:cNvPr id="8" name="円/楕円 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3773858" y="5404171"/>
                  <a:ext cx="632516" cy="812496"/>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4734753" y="5404171"/>
                  <a:ext cx="632516" cy="812496"/>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グループ化 14"/>
              <p:cNvGrpSpPr/>
              <p:nvPr/>
            </p:nvGrpSpPr>
            <p:grpSpPr>
              <a:xfrm>
                <a:off x="2029533" y="2392953"/>
                <a:ext cx="1151905" cy="498045"/>
                <a:chOff x="3378517" y="5404171"/>
                <a:chExt cx="2376264" cy="1027417"/>
              </a:xfrm>
            </p:grpSpPr>
            <p:sp>
              <p:nvSpPr>
                <p:cNvPr id="16" name="円/楕円 15"/>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3773858"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4734753" y="5404171"/>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グループ化 22"/>
              <p:cNvGrpSpPr/>
              <p:nvPr/>
            </p:nvGrpSpPr>
            <p:grpSpPr>
              <a:xfrm>
                <a:off x="772958" y="2392953"/>
                <a:ext cx="1151905" cy="498045"/>
                <a:chOff x="3378517" y="5404171"/>
                <a:chExt cx="2376264" cy="1027417"/>
              </a:xfrm>
            </p:grpSpPr>
            <p:sp>
              <p:nvSpPr>
                <p:cNvPr id="24" name="円/楕円 2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5" name="グループ化 24"/>
                <p:cNvGrpSpPr/>
                <p:nvPr/>
              </p:nvGrpSpPr>
              <p:grpSpPr>
                <a:xfrm>
                  <a:off x="3773858" y="5404171"/>
                  <a:ext cx="632516" cy="812496"/>
                  <a:chOff x="699124" y="4774348"/>
                  <a:chExt cx="632516" cy="812496"/>
                </a:xfrm>
              </p:grpSpPr>
              <p:sp>
                <p:nvSpPr>
                  <p:cNvPr id="29" name="円/楕円 2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0" name="直線コネクタ 2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4734753" y="5404171"/>
                  <a:ext cx="632516" cy="812496"/>
                  <a:chOff x="699124" y="4774348"/>
                  <a:chExt cx="632516" cy="812496"/>
                </a:xfrm>
              </p:grpSpPr>
              <p:sp>
                <p:nvSpPr>
                  <p:cNvPr id="27" name="円/楕円 2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65" name="グループ化 64"/>
          <p:cNvGrpSpPr/>
          <p:nvPr/>
        </p:nvGrpSpPr>
        <p:grpSpPr>
          <a:xfrm>
            <a:off x="3614045" y="4591585"/>
            <a:ext cx="1126029" cy="1873463"/>
            <a:chOff x="1332163" y="4665377"/>
            <a:chExt cx="1126029" cy="1873463"/>
          </a:xfrm>
        </p:grpSpPr>
        <p:sp>
          <p:nvSpPr>
            <p:cNvPr id="6" name="正方形/長方形 5"/>
            <p:cNvSpPr/>
            <p:nvPr/>
          </p:nvSpPr>
          <p:spPr>
            <a:xfrm>
              <a:off x="1332163" y="4665377"/>
              <a:ext cx="1126029" cy="1873463"/>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a:off x="1508970" y="4847216"/>
              <a:ext cx="772414" cy="1509785"/>
              <a:chOff x="2221176" y="3458664"/>
              <a:chExt cx="772414" cy="1509785"/>
            </a:xfrm>
          </p:grpSpPr>
          <p:grpSp>
            <p:nvGrpSpPr>
              <p:cNvPr id="34" name="グループ化 33"/>
              <p:cNvGrpSpPr/>
              <p:nvPr/>
            </p:nvGrpSpPr>
            <p:grpSpPr>
              <a:xfrm>
                <a:off x="222117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8697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222117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268697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222117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268697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8" name="グループ化 67"/>
          <p:cNvGrpSpPr/>
          <p:nvPr/>
        </p:nvGrpSpPr>
        <p:grpSpPr>
          <a:xfrm>
            <a:off x="5667744" y="4728304"/>
            <a:ext cx="1730416" cy="625967"/>
            <a:chOff x="5394615" y="4977681"/>
            <a:chExt cx="1730416" cy="625967"/>
          </a:xfrm>
        </p:grpSpPr>
        <p:sp>
          <p:nvSpPr>
            <p:cNvPr id="60" name="メモ 59"/>
            <p:cNvSpPr/>
            <p:nvPr/>
          </p:nvSpPr>
          <p:spPr>
            <a:xfrm>
              <a:off x="5394615" y="4977681"/>
              <a:ext cx="1730416" cy="625967"/>
            </a:xfrm>
            <a:prstGeom prst="foldedCorner">
              <a:avLst/>
            </a:prstGeom>
            <a:solidFill>
              <a:srgbClr val="FFCC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40" name="テキスト ボックス 39"/>
            <p:cNvSpPr txBox="1"/>
            <p:nvPr/>
          </p:nvSpPr>
          <p:spPr>
            <a:xfrm>
              <a:off x="5505956" y="5029054"/>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2×3</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9" name="グループ化 68"/>
          <p:cNvGrpSpPr/>
          <p:nvPr/>
        </p:nvGrpSpPr>
        <p:grpSpPr>
          <a:xfrm>
            <a:off x="5667744" y="5730781"/>
            <a:ext cx="1730416" cy="625967"/>
            <a:chOff x="5394615" y="5837653"/>
            <a:chExt cx="1730416" cy="625967"/>
          </a:xfrm>
        </p:grpSpPr>
        <p:sp>
          <p:nvSpPr>
            <p:cNvPr id="61" name="メモ 60"/>
            <p:cNvSpPr/>
            <p:nvPr/>
          </p:nvSpPr>
          <p:spPr>
            <a:xfrm>
              <a:off x="5394615" y="5837653"/>
              <a:ext cx="1730416" cy="625967"/>
            </a:xfrm>
            <a:prstGeom prst="foldedCorner">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2" name="テキスト ボックス 61"/>
            <p:cNvSpPr txBox="1"/>
            <p:nvPr/>
          </p:nvSpPr>
          <p:spPr>
            <a:xfrm>
              <a:off x="5505956" y="5889026"/>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3×2</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7" name="グループ化 66"/>
          <p:cNvGrpSpPr/>
          <p:nvPr/>
        </p:nvGrpSpPr>
        <p:grpSpPr>
          <a:xfrm>
            <a:off x="1000905" y="3450943"/>
            <a:ext cx="2573564" cy="625967"/>
            <a:chOff x="727776" y="3640943"/>
            <a:chExt cx="2573564" cy="625967"/>
          </a:xfrm>
        </p:grpSpPr>
        <p:sp>
          <p:nvSpPr>
            <p:cNvPr id="63" name="メモ 62"/>
            <p:cNvSpPr/>
            <p:nvPr/>
          </p:nvSpPr>
          <p:spPr>
            <a:xfrm>
              <a:off x="727776" y="3640943"/>
              <a:ext cx="2573564" cy="625967"/>
            </a:xfrm>
            <a:prstGeom prst="foldedCorner">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4" name="テキスト ボックス 63"/>
            <p:cNvSpPr txBox="1"/>
            <p:nvPr/>
          </p:nvSpPr>
          <p:spPr>
            <a:xfrm>
              <a:off x="824168" y="3692316"/>
              <a:ext cx="2380780"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a:t>
              </a:r>
              <a:r>
                <a:rPr kumimoji="1" lang="ja-JP" altLang="en-US" sz="2800" dirty="0">
                  <a:latin typeface="Arial Unicode MS" panose="020B0604020202020204" pitchFamily="50" charset="-128"/>
                  <a:ea typeface="ＭＳ ゴシック" panose="020B0609070205080204" pitchFamily="49" charset="-128"/>
                </a:rPr>
                <a:t>枚に</a:t>
              </a:r>
              <a:r>
                <a:rPr kumimoji="1" lang="en-US" altLang="ja-JP" sz="2800" dirty="0">
                  <a:latin typeface="Arial Unicode MS" panose="020B0604020202020204" pitchFamily="50" charset="-128"/>
                  <a:ea typeface="ＭＳ ゴシック" panose="020B0609070205080204" pitchFamily="49" charset="-128"/>
                </a:rPr>
                <a:t>2</a:t>
              </a:r>
              <a:r>
                <a:rPr kumimoji="1" lang="ja-JP" altLang="en-US" sz="2800" dirty="0">
                  <a:latin typeface="Arial Unicode MS" panose="020B0604020202020204" pitchFamily="50" charset="-128"/>
                  <a:ea typeface="ＭＳ ゴシック" panose="020B0609070205080204" pitchFamily="49" charset="-128"/>
                </a:rPr>
                <a:t>個ずつ</a:t>
              </a:r>
            </a:p>
          </p:txBody>
        </p:sp>
      </p:grpSp>
      <p:cxnSp>
        <p:nvCxnSpPr>
          <p:cNvPr id="75" name="直線矢印コネクタ 74"/>
          <p:cNvCxnSpPr/>
          <p:nvPr/>
        </p:nvCxnSpPr>
        <p:spPr>
          <a:xfrm>
            <a:off x="6545863" y="4202076"/>
            <a:ext cx="0" cy="467118"/>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723243" y="4169706"/>
            <a:ext cx="754834" cy="790969"/>
          </a:xfrm>
          <a:prstGeom prst="straightConnector1">
            <a:avLst/>
          </a:prstGeom>
          <a:ln w="1016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グループ化 30"/>
          <p:cNvGrpSpPr/>
          <p:nvPr/>
        </p:nvGrpSpPr>
        <p:grpSpPr>
          <a:xfrm>
            <a:off x="4932545" y="4933914"/>
            <a:ext cx="581891" cy="214746"/>
            <a:chOff x="4932545" y="5041287"/>
            <a:chExt cx="581891" cy="214746"/>
          </a:xfrm>
        </p:grpSpPr>
        <p:cxnSp>
          <p:nvCxnSpPr>
            <p:cNvPr id="77" name="直線矢印コネクタ 76"/>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H="1">
              <a:off x="4932545" y="525603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2" name="グループ化 71"/>
          <p:cNvGrpSpPr/>
          <p:nvPr/>
        </p:nvGrpSpPr>
        <p:grpSpPr>
          <a:xfrm>
            <a:off x="4932545" y="5936391"/>
            <a:ext cx="581891" cy="214746"/>
            <a:chOff x="4932545" y="5041287"/>
            <a:chExt cx="581891" cy="214746"/>
          </a:xfrm>
        </p:grpSpPr>
        <p:cxnSp>
          <p:nvCxnSpPr>
            <p:cNvPr id="73" name="直線矢印コネクタ 72"/>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H="1">
              <a:off x="4932545" y="525603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9800000" flipH="1">
            <a:off x="4725431" y="4349158"/>
            <a:ext cx="581891" cy="214746"/>
            <a:chOff x="4932545" y="5041287"/>
            <a:chExt cx="581891" cy="214746"/>
          </a:xfrm>
        </p:grpSpPr>
        <p:cxnSp>
          <p:nvCxnSpPr>
            <p:cNvPr id="80" name="直線矢印コネクタ 79"/>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4932545" y="525603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2" name="グループ化 81"/>
          <p:cNvGrpSpPr/>
          <p:nvPr/>
        </p:nvGrpSpPr>
        <p:grpSpPr>
          <a:xfrm>
            <a:off x="3778516" y="3656553"/>
            <a:ext cx="581891" cy="214746"/>
            <a:chOff x="4932545" y="5041287"/>
            <a:chExt cx="581891" cy="214746"/>
          </a:xfrm>
        </p:grpSpPr>
        <p:cxnSp>
          <p:nvCxnSpPr>
            <p:cNvPr id="83" name="直線矢印コネクタ 82"/>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H="1">
              <a:off x="4932545" y="525603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7700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数学者らの批判には，どのように考えていますか</a:t>
            </a:r>
            <a:r>
              <a:rPr kumimoji="1" lang="en-US" altLang="ja-JP" dirty="0"/>
              <a:t>?</a:t>
            </a:r>
          </a:p>
          <a:p>
            <a:pPr lvl="1"/>
            <a:r>
              <a:rPr lang="ja-JP" altLang="en-US" dirty="0"/>
              <a:t>一松信，松本幸夫，黒木玄，志村五郎，浪川幸彦，野崎昭弘，小林道正の著述には，目を通しています</a:t>
            </a:r>
            <a:endParaRPr lang="en-US" altLang="ja-JP" dirty="0"/>
          </a:p>
          <a:p>
            <a:pPr lvl="1"/>
            <a:r>
              <a:rPr lang="ja-JP" altLang="en-US" dirty="0"/>
              <a:t>それぞれの識見にケチをつけるのは，僭越というものですが，「現代化」を経て，算数教育やかけ算の指導がどのように変化し現在に至ったかの視点が加わっていればと感じました</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62</a:t>
            </a:fld>
            <a:endParaRPr kumimoji="1" lang="ja-JP" altLang="en-US"/>
          </a:p>
        </p:txBody>
      </p:sp>
    </p:spTree>
    <p:extLst>
      <p:ext uri="{BB962C8B-B14F-4D97-AF65-F5344CB8AC3E}">
        <p14:creationId xmlns:p14="http://schemas.microsoft.com/office/powerpoint/2010/main" val="514819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算数と数学は違うの</a:t>
            </a:r>
            <a:r>
              <a:rPr kumimoji="1" lang="en-US" altLang="ja-JP" dirty="0"/>
              <a:t>?</a:t>
            </a:r>
          </a:p>
          <a:p>
            <a:pPr lvl="1"/>
            <a:r>
              <a:rPr kumimoji="1" lang="ja-JP" altLang="en-US" dirty="0"/>
              <a:t>当然，関連はありますが，線引きもなされていると思っています</a:t>
            </a:r>
            <a:endParaRPr kumimoji="1" lang="en-US" altLang="ja-JP" dirty="0"/>
          </a:p>
          <a:p>
            <a:pPr lvl="1"/>
            <a:r>
              <a:rPr kumimoji="1" lang="ja-JP" altLang="en-US" dirty="0"/>
              <a:t>違いを知るきっかけとなった文献の一つに</a:t>
            </a:r>
            <a:br>
              <a:rPr kumimoji="1" lang="en-US" altLang="ja-JP" dirty="0"/>
            </a:br>
            <a:r>
              <a:rPr kumimoji="1" lang="en-US" altLang="ja-JP" dirty="0"/>
              <a:t>[</a:t>
            </a:r>
            <a:r>
              <a:rPr kumimoji="1" lang="ja-JP" altLang="en-US" dirty="0"/>
              <a:t>中島</a:t>
            </a:r>
            <a:r>
              <a:rPr kumimoji="1" lang="en-US" altLang="ja-JP" dirty="0"/>
              <a:t>1968]</a:t>
            </a:r>
            <a:r>
              <a:rPr kumimoji="1" lang="ja-JP" altLang="en-US" dirty="0"/>
              <a:t>があります。次の文献もおすすめです</a:t>
            </a:r>
            <a:endParaRPr kumimoji="1" lang="en-US" altLang="ja-JP" dirty="0"/>
          </a:p>
          <a:p>
            <a:pPr lvl="2"/>
            <a:r>
              <a:rPr lang="en-US" altLang="ja-JP" dirty="0"/>
              <a:t>[</a:t>
            </a:r>
            <a:r>
              <a:rPr lang="ja-JP" altLang="en-US" dirty="0"/>
              <a:t>蟹江</a:t>
            </a:r>
            <a:r>
              <a:rPr lang="en-US" altLang="ja-JP" dirty="0"/>
              <a:t>2009] </a:t>
            </a:r>
            <a:r>
              <a:rPr lang="ja-JP" altLang="en-US" dirty="0"/>
              <a:t>蟹江幸博</a:t>
            </a:r>
            <a:r>
              <a:rPr lang="en-US" altLang="ja-JP" dirty="0"/>
              <a:t>, </a:t>
            </a:r>
            <a:r>
              <a:rPr lang="ja-JP" altLang="en-US" dirty="0"/>
              <a:t>佐波学</a:t>
            </a:r>
            <a:r>
              <a:rPr lang="en-US" altLang="ja-JP" dirty="0"/>
              <a:t>: </a:t>
            </a:r>
            <a:r>
              <a:rPr lang="ja-JP" altLang="en-US" dirty="0"/>
              <a:t>数学と教育の協同</a:t>
            </a:r>
            <a:r>
              <a:rPr lang="en-US" altLang="ja-JP" dirty="0"/>
              <a:t>―</a:t>
            </a:r>
            <a:r>
              <a:rPr lang="ja-JP" altLang="en-US" dirty="0"/>
              <a:t>ハイマン・バスの挑戦</a:t>
            </a:r>
            <a:r>
              <a:rPr lang="en-US" altLang="ja-JP" dirty="0"/>
              <a:t>―, </a:t>
            </a:r>
            <a:r>
              <a:rPr lang="ja-JP" altLang="en-US" dirty="0"/>
              <a:t>京都大学数理解析研究所講究録</a:t>
            </a:r>
            <a:r>
              <a:rPr lang="en-US" altLang="ja-JP" dirty="0"/>
              <a:t>, Vol.1657, pp.23-73 (2009). http://hdl.handle.net/2433/140889</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63</a:t>
            </a:fld>
            <a:endParaRPr kumimoji="1" lang="ja-JP" altLang="en-US"/>
          </a:p>
        </p:txBody>
      </p:sp>
    </p:spTree>
    <p:extLst>
      <p:ext uri="{BB962C8B-B14F-4D97-AF65-F5344CB8AC3E}">
        <p14:creationId xmlns:p14="http://schemas.microsoft.com/office/powerpoint/2010/main" val="101487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出典はあなたの都合で選んだ</a:t>
            </a:r>
            <a:r>
              <a:rPr kumimoji="1" lang="en-US" altLang="ja-JP" dirty="0"/>
              <a:t>?</a:t>
            </a:r>
          </a:p>
          <a:p>
            <a:pPr lvl="1"/>
            <a:r>
              <a:rPr kumimoji="1" lang="ja-JP" altLang="en-US" dirty="0"/>
              <a:t>まあそうなのですが，</a:t>
            </a:r>
            <a:r>
              <a:rPr kumimoji="1" lang="en-US" altLang="ja-JP" dirty="0"/>
              <a:t>[Chapin 2009]</a:t>
            </a:r>
            <a:r>
              <a:rPr kumimoji="1" lang="ja-JP" altLang="en-US" dirty="0"/>
              <a:t>は昨年の秋，</a:t>
            </a:r>
            <a:r>
              <a:rPr kumimoji="1" lang="en-US" altLang="ja-JP" dirty="0"/>
              <a:t>[</a:t>
            </a:r>
            <a:r>
              <a:rPr kumimoji="1" lang="ja-JP" altLang="en-US" dirty="0"/>
              <a:t>高木</a:t>
            </a:r>
            <a:r>
              <a:rPr kumimoji="1" lang="en-US" altLang="ja-JP" dirty="0"/>
              <a:t>1909]</a:t>
            </a:r>
            <a:r>
              <a:rPr kumimoji="1" lang="ja-JP" altLang="en-US" dirty="0"/>
              <a:t>は先月，そして</a:t>
            </a:r>
            <a:r>
              <a:rPr kumimoji="1" lang="en-US" altLang="ja-JP" dirty="0"/>
              <a:t>[SMSG 1962]</a:t>
            </a:r>
            <a:r>
              <a:rPr kumimoji="1" lang="ja-JP" altLang="en-US" dirty="0"/>
              <a:t>は</a:t>
            </a:r>
            <a:br>
              <a:rPr kumimoji="1" lang="en-US" altLang="ja-JP" dirty="0"/>
            </a:br>
            <a:r>
              <a:rPr kumimoji="1" lang="ja-JP" altLang="en-US" dirty="0"/>
              <a:t>このスライド公開の前日に，初めて読みました。</a:t>
            </a:r>
            <a:br>
              <a:rPr kumimoji="1" lang="en-US" altLang="ja-JP" dirty="0"/>
            </a:br>
            <a:r>
              <a:rPr kumimoji="1" lang="en-US" altLang="ja-JP" dirty="0"/>
              <a:t>Google</a:t>
            </a:r>
            <a:r>
              <a:rPr kumimoji="1" lang="ja-JP" altLang="en-US" dirty="0"/>
              <a:t>ブックス，近デジ，</a:t>
            </a:r>
            <a:r>
              <a:rPr lang="en-US" altLang="ja-JP" dirty="0" err="1"/>
              <a:t>HathiTrust</a:t>
            </a:r>
            <a:r>
              <a:rPr lang="ja-JP" altLang="en-US" dirty="0"/>
              <a:t>で</a:t>
            </a:r>
            <a:r>
              <a:rPr kumimoji="1" lang="ja-JP" altLang="en-US" dirty="0"/>
              <a:t>読める文章が「かけ算の順序論争」に示唆を与えてくれるのには，感慨深いものがあります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64</a:t>
            </a:fld>
            <a:endParaRPr kumimoji="1" lang="ja-JP" altLang="en-US"/>
          </a:p>
        </p:txBody>
      </p:sp>
    </p:spTree>
    <p:extLst>
      <p:ext uri="{BB962C8B-B14F-4D97-AF65-F5344CB8AC3E}">
        <p14:creationId xmlns:p14="http://schemas.microsoft.com/office/powerpoint/2010/main" val="3684679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これからの算数はどうなるの</a:t>
            </a:r>
            <a:r>
              <a:rPr kumimoji="1" lang="en-US" altLang="ja-JP" dirty="0"/>
              <a:t>?</a:t>
            </a:r>
          </a:p>
          <a:p>
            <a:pPr lvl="1"/>
            <a:r>
              <a:rPr kumimoji="1" lang="ja-JP" altLang="en-US" dirty="0"/>
              <a:t>みかんの問題を含む</a:t>
            </a:r>
            <a:r>
              <a:rPr lang="ja-JP" altLang="en-US" dirty="0"/>
              <a:t>啓林館教科書</a:t>
            </a:r>
            <a:r>
              <a:rPr kumimoji="1" lang="ja-JP" altLang="en-US" dirty="0"/>
              <a:t>は，平成</a:t>
            </a:r>
            <a:r>
              <a:rPr kumimoji="1" lang="en-US" altLang="ja-JP" dirty="0"/>
              <a:t>30</a:t>
            </a:r>
            <a:r>
              <a:rPr kumimoji="1" lang="ja-JP" altLang="en-US" dirty="0"/>
              <a:t>年度</a:t>
            </a:r>
            <a:br>
              <a:rPr kumimoji="1" lang="en-US" altLang="ja-JP" dirty="0"/>
            </a:br>
            <a:r>
              <a:rPr kumimoji="1" lang="ja-JP" altLang="en-US" dirty="0" err="1"/>
              <a:t>まで</a:t>
            </a:r>
            <a:r>
              <a:rPr kumimoji="1" lang="ja-JP" altLang="en-US" dirty="0"/>
              <a:t>使われますし，同じタイプのかけ算の文章題は</a:t>
            </a:r>
            <a:br>
              <a:rPr kumimoji="1" lang="en-US" altLang="ja-JP" dirty="0"/>
            </a:br>
            <a:r>
              <a:rPr kumimoji="1" lang="en-US" altLang="ja-JP" dirty="0"/>
              <a:t>6</a:t>
            </a:r>
            <a:r>
              <a:rPr kumimoji="1" lang="ja-JP" altLang="en-US" dirty="0"/>
              <a:t>社すべてに出現していますので，批判するなら</a:t>
            </a:r>
            <a:br>
              <a:rPr kumimoji="1" lang="en-US" altLang="ja-JP" dirty="0"/>
            </a:br>
            <a:r>
              <a:rPr kumimoji="1" lang="ja-JP" altLang="en-US" dirty="0"/>
              <a:t>その整理から始めるのはいかがでしょうか</a:t>
            </a:r>
            <a:endParaRPr kumimoji="1" lang="en-US" altLang="ja-JP" dirty="0"/>
          </a:p>
          <a:p>
            <a:pPr lvl="1"/>
            <a:r>
              <a:rPr kumimoji="1" lang="ja-JP" altLang="en-US" dirty="0"/>
              <a:t>学習指導要領の改訂に関しては，解説に載っている「ひもを</a:t>
            </a:r>
            <a:r>
              <a:rPr kumimoji="1" lang="en-US" altLang="ja-JP" dirty="0"/>
              <a:t>4</a:t>
            </a:r>
            <a:r>
              <a:rPr kumimoji="1" lang="ja-JP" altLang="en-US" dirty="0"/>
              <a:t>等分した一つ分を測ったら</a:t>
            </a:r>
            <a:r>
              <a:rPr kumimoji="1" lang="en-US" altLang="ja-JP" dirty="0"/>
              <a:t>9cm</a:t>
            </a:r>
            <a:r>
              <a:rPr kumimoji="1" lang="ja-JP" altLang="en-US" dirty="0"/>
              <a:t>あった。はじめの</a:t>
            </a:r>
            <a:r>
              <a:rPr kumimoji="1" lang="ja-JP" altLang="en-US" dirty="0" err="1"/>
              <a:t>ひ</a:t>
            </a:r>
            <a:r>
              <a:rPr kumimoji="1" lang="ja-JP" altLang="en-US" dirty="0"/>
              <a:t>もの長さは何</a:t>
            </a:r>
            <a:r>
              <a:rPr kumimoji="1" lang="en-US" altLang="ja-JP" dirty="0"/>
              <a:t>cm</a:t>
            </a:r>
            <a:r>
              <a:rPr kumimoji="1" lang="ja-JP" altLang="en-US" dirty="0"/>
              <a:t>か」は今後どうなるかが気になっています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65</a:t>
            </a:fld>
            <a:endParaRPr kumimoji="1" lang="ja-JP" altLang="en-US"/>
          </a:p>
        </p:txBody>
      </p:sp>
      <p:sp>
        <p:nvSpPr>
          <p:cNvPr id="5" name="テキスト ボックス 4"/>
          <p:cNvSpPr txBox="1"/>
          <p:nvPr/>
        </p:nvSpPr>
        <p:spPr>
          <a:xfrm>
            <a:off x="1378296" y="5881012"/>
            <a:ext cx="7032694"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http://d.hatena.ne.jp/takehikom/20140131/1391118525</a:t>
            </a:r>
            <a:endParaRPr kumimoji="1" lang="ja-JP" altLang="en-US" sz="2200" dirty="0">
              <a:latin typeface="Arial Unicode MS" panose="020B0604020202020204" pitchFamily="50" charset="-128"/>
              <a:ea typeface="ＭＳ ゴシック" panose="020B0609070205080204" pitchFamily="49" charset="-128"/>
            </a:endParaRPr>
          </a:p>
        </p:txBody>
      </p:sp>
      <p:sp>
        <p:nvSpPr>
          <p:cNvPr id="6" name="テキスト ボックス 5"/>
          <p:cNvSpPr txBox="1"/>
          <p:nvPr/>
        </p:nvSpPr>
        <p:spPr>
          <a:xfrm>
            <a:off x="8410700" y="6356351"/>
            <a:ext cx="338554"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E</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96398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66558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7205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5134368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smtClean="0">
            <a:latin typeface="Arial Unicode MS" panose="020B0604020202020204" pitchFamily="50" charset="-128"/>
            <a:ea typeface="ＭＳ ゴシック" panose="020B0609070205080204" pitchFamily="49"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1579</TotalTime>
  <Words>2146</Words>
  <Application>Microsoft Office PowerPoint</Application>
  <PresentationFormat>画面に合わせる (4:3)</PresentationFormat>
  <Paragraphs>450</Paragraphs>
  <Slides>65</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65</vt:i4>
      </vt:variant>
    </vt:vector>
  </HeadingPairs>
  <TitlesOfParts>
    <vt:vector size="73" baseType="lpstr">
      <vt:lpstr>Arial Unicode MS</vt:lpstr>
      <vt:lpstr>ＭＳ Ｐゴシック</vt:lpstr>
      <vt:lpstr>ＭＳ ゴシック</vt:lpstr>
      <vt:lpstr>メイリオ</vt:lpstr>
      <vt:lpstr>Arial</vt:lpstr>
      <vt:lpstr>Calibri</vt:lpstr>
      <vt:lpstr>Wingdings</vt:lpstr>
      <vt:lpstr>Office テーマ</vt:lpstr>
      <vt:lpstr>配る問題，かけ算の順序</vt:lpstr>
      <vt:lpstr>自己紹介1</vt:lpstr>
      <vt:lpstr>自己紹介2</vt:lpstr>
      <vt:lpstr>このスライドの目的</vt:lpstr>
      <vt:lpstr>ここで考える「配る問題」</vt:lpstr>
      <vt:lpstr>4人で4つの配り方</vt:lpstr>
      <vt:lpstr>アヤコが配ると(1/7)</vt:lpstr>
      <vt:lpstr>アヤコが配ると(2/7)</vt:lpstr>
      <vt:lpstr>アヤコが配ると(3/7)</vt:lpstr>
      <vt:lpstr>アヤコが配ると(4/7)</vt:lpstr>
      <vt:lpstr>アヤコが配ると(5/7)</vt:lpstr>
      <vt:lpstr>アヤコが配ると(6/7)</vt:lpstr>
      <vt:lpstr>アヤコが配ると(7/7)</vt:lpstr>
      <vt:lpstr>カナコが配ると(1/7)</vt:lpstr>
      <vt:lpstr>カナコが配ると(2/7)</vt:lpstr>
      <vt:lpstr>カナコが配ると(3/7)</vt:lpstr>
      <vt:lpstr>カナコが配ると(4/7)</vt:lpstr>
      <vt:lpstr>カナコが配ると(5/7)</vt:lpstr>
      <vt:lpstr>カナコが配ると(6/7)</vt:lpstr>
      <vt:lpstr>カナコが配ると(7/7)</vt:lpstr>
      <vt:lpstr>サワコが配ると(1/7)</vt:lpstr>
      <vt:lpstr>サワコが配ると(2/7)</vt:lpstr>
      <vt:lpstr>サワコが配ると(3/7)</vt:lpstr>
      <vt:lpstr>サワコが配ると(4/7)</vt:lpstr>
      <vt:lpstr>サワコが配ると(5/7)</vt:lpstr>
      <vt:lpstr>サワコが配ると(6/7)</vt:lpstr>
      <vt:lpstr>サワコが配ると(7/7)</vt:lpstr>
      <vt:lpstr>タダコが配ると(1/7)</vt:lpstr>
      <vt:lpstr>タダコが配ると(2/7)</vt:lpstr>
      <vt:lpstr>タダコが配ると(3/7)</vt:lpstr>
      <vt:lpstr>タダコが配ると(4/7)</vt:lpstr>
      <vt:lpstr>タダコが配ると(5/7)</vt:lpstr>
      <vt:lpstr>タダコが配ると(6/7)</vt:lpstr>
      <vt:lpstr>タダコが配ると(7/7)</vt:lpstr>
      <vt:lpstr>4人で4つの配り方</vt:lpstr>
      <vt:lpstr>4人で4つの配り方</vt:lpstr>
      <vt:lpstr>4人で4つの配り方</vt:lpstr>
      <vt:lpstr>「配る問題」のオリジナルは</vt:lpstr>
      <vt:lpstr>考え方</vt:lpstr>
      <vt:lpstr>4人で4つの配り方(再掲)</vt:lpstr>
      <vt:lpstr>そうすると，式は…</vt:lpstr>
      <vt:lpstr>「かけ算の順序」への批判1</vt:lpstr>
      <vt:lpstr>「かけ算の順序」への批判2</vt:lpstr>
      <vt:lpstr>なぜ「どちらでもよい」ではないか1</vt:lpstr>
      <vt:lpstr>なぜ「どちらでもよい」ではないか2</vt:lpstr>
      <vt:lpstr>「過去の遺物」とは？</vt:lpstr>
      <vt:lpstr>批判に耳を傾けなくていいの？</vt:lpstr>
      <vt:lpstr>倍と積を組み合わせると</vt:lpstr>
      <vt:lpstr>倍と積を組み合わせると</vt:lpstr>
      <vt:lpstr>交換法則―外国では？</vt:lpstr>
      <vt:lpstr>「かけ算の順序」論争の 周辺にあるもの1</vt:lpstr>
      <vt:lpstr>「かけ算の順序」論争の 周辺にあるもの2</vt:lpstr>
      <vt:lpstr>まとめ</vt:lpstr>
      <vt:lpstr>参考文献</vt:lpstr>
      <vt:lpstr>参考文献</vt:lpstr>
      <vt:lpstr>参考文献</vt:lpstr>
      <vt:lpstr>関連記事</vt:lpstr>
      <vt:lpstr>想定Q&amp;A</vt:lpstr>
      <vt:lpstr>Q&amp;A</vt:lpstr>
      <vt:lpstr>Q&amp;A</vt:lpstr>
      <vt:lpstr>Q&amp;A</vt:lpstr>
      <vt:lpstr>Q&amp;A</vt:lpstr>
      <vt:lpstr>Q&amp;A</vt:lpstr>
      <vt:lpstr>Q&amp;A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配る問題，かけ算の順序</dc:title>
  <dc:creator>takehiko</dc:creator>
  <cp:lastModifiedBy>Takehiko Murakawa</cp:lastModifiedBy>
  <cp:revision>162</cp:revision>
  <dcterms:created xsi:type="dcterms:W3CDTF">2015-02-25T01:00:19Z</dcterms:created>
  <dcterms:modified xsi:type="dcterms:W3CDTF">2016-11-09T19:27:00Z</dcterms:modified>
</cp:coreProperties>
</file>