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82" r:id="rId4"/>
    <p:sldMasterId id="2147484432" r:id="rId5"/>
    <p:sldMasterId id="2147484445" r:id="rId6"/>
  </p:sldMasterIdLst>
  <p:notesMasterIdLst>
    <p:notesMasterId r:id="rId83"/>
  </p:notesMasterIdLst>
  <p:handoutMasterIdLst>
    <p:handoutMasterId r:id="rId84"/>
  </p:handoutMasterIdLst>
  <p:sldIdLst>
    <p:sldId id="1520" r:id="rId7"/>
    <p:sldId id="2041" r:id="rId8"/>
    <p:sldId id="1505" r:id="rId9"/>
    <p:sldId id="1901" r:id="rId10"/>
    <p:sldId id="1986" r:id="rId11"/>
    <p:sldId id="1984" r:id="rId12"/>
    <p:sldId id="1877" r:id="rId13"/>
    <p:sldId id="1876" r:id="rId14"/>
    <p:sldId id="1874" r:id="rId15"/>
    <p:sldId id="1878" r:id="rId16"/>
    <p:sldId id="1879" r:id="rId17"/>
    <p:sldId id="1880" r:id="rId18"/>
    <p:sldId id="1888" r:id="rId19"/>
    <p:sldId id="1884" r:id="rId20"/>
    <p:sldId id="1885" r:id="rId21"/>
    <p:sldId id="1887" r:id="rId22"/>
    <p:sldId id="1890" r:id="rId23"/>
    <p:sldId id="1886" r:id="rId24"/>
    <p:sldId id="1889" r:id="rId25"/>
    <p:sldId id="1891" r:id="rId26"/>
    <p:sldId id="1900" r:id="rId27"/>
    <p:sldId id="1903" r:id="rId28"/>
    <p:sldId id="1892" r:id="rId29"/>
    <p:sldId id="1894" r:id="rId30"/>
    <p:sldId id="1897" r:id="rId31"/>
    <p:sldId id="1893" r:id="rId32"/>
    <p:sldId id="2042" r:id="rId33"/>
    <p:sldId id="1898" r:id="rId34"/>
    <p:sldId id="1896" r:id="rId35"/>
    <p:sldId id="2040" r:id="rId36"/>
    <p:sldId id="1994" r:id="rId37"/>
    <p:sldId id="1995" r:id="rId38"/>
    <p:sldId id="2045" r:id="rId39"/>
    <p:sldId id="1996" r:id="rId40"/>
    <p:sldId id="1997" r:id="rId41"/>
    <p:sldId id="2043" r:id="rId42"/>
    <p:sldId id="1998" r:id="rId43"/>
    <p:sldId id="2000" r:id="rId44"/>
    <p:sldId id="2001" r:id="rId45"/>
    <p:sldId id="2002" r:id="rId46"/>
    <p:sldId id="2003" r:id="rId47"/>
    <p:sldId id="2004" r:id="rId48"/>
    <p:sldId id="2005" r:id="rId49"/>
    <p:sldId id="2007" r:id="rId50"/>
    <p:sldId id="2008" r:id="rId51"/>
    <p:sldId id="2009" r:id="rId52"/>
    <p:sldId id="2011" r:id="rId53"/>
    <p:sldId id="2012" r:id="rId54"/>
    <p:sldId id="2013" r:id="rId55"/>
    <p:sldId id="2014" r:id="rId56"/>
    <p:sldId id="2015" r:id="rId57"/>
    <p:sldId id="2016" r:id="rId58"/>
    <p:sldId id="2017" r:id="rId59"/>
    <p:sldId id="2025" r:id="rId60"/>
    <p:sldId id="2026" r:id="rId61"/>
    <p:sldId id="2027" r:id="rId62"/>
    <p:sldId id="2029" r:id="rId63"/>
    <p:sldId id="2046" r:id="rId64"/>
    <p:sldId id="2047" r:id="rId65"/>
    <p:sldId id="2031" r:id="rId66"/>
    <p:sldId id="2032" r:id="rId67"/>
    <p:sldId id="2033" r:id="rId68"/>
    <p:sldId id="2035" r:id="rId69"/>
    <p:sldId id="2034" r:id="rId70"/>
    <p:sldId id="2036" r:id="rId71"/>
    <p:sldId id="2048" r:id="rId72"/>
    <p:sldId id="2038" r:id="rId73"/>
    <p:sldId id="2039" r:id="rId74"/>
    <p:sldId id="1504" r:id="rId75"/>
    <p:sldId id="2044" r:id="rId76"/>
    <p:sldId id="1987" r:id="rId77"/>
    <p:sldId id="1990" r:id="rId78"/>
    <p:sldId id="1989" r:id="rId79"/>
    <p:sldId id="1993" r:id="rId80"/>
    <p:sldId id="1992" r:id="rId81"/>
    <p:sldId id="1872" r:id="rId8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入り口" id="{A35B2699-91D9-4C91-8E24-0E6E10586157}">
          <p14:sldIdLst>
            <p14:sldId id="1520"/>
            <p14:sldId id="2041"/>
            <p14:sldId id="1505"/>
            <p14:sldId id="1901"/>
            <p14:sldId id="1986"/>
            <p14:sldId id="1984"/>
            <p14:sldId id="1877"/>
            <p14:sldId id="1876"/>
          </p14:sldIdLst>
        </p14:section>
        <p14:section name="まくら" id="{D2D94534-D0EF-4219-A140-EFFC07379BC6}">
          <p14:sldIdLst>
            <p14:sldId id="1874"/>
            <p14:sldId id="1878"/>
            <p14:sldId id="1879"/>
            <p14:sldId id="1880"/>
            <p14:sldId id="1888"/>
            <p14:sldId id="1884"/>
            <p14:sldId id="1885"/>
            <p14:sldId id="1887"/>
            <p14:sldId id="1890"/>
            <p14:sldId id="1886"/>
            <p14:sldId id="1889"/>
            <p14:sldId id="1891"/>
            <p14:sldId id="1900"/>
            <p14:sldId id="1903"/>
            <p14:sldId id="1892"/>
            <p14:sldId id="1894"/>
            <p14:sldId id="1897"/>
            <p14:sldId id="1893"/>
            <p14:sldId id="2042"/>
            <p14:sldId id="1898"/>
            <p14:sldId id="1896"/>
          </p14:sldIdLst>
        </p14:section>
        <p14:section name="おーみさんその1" id="{C43426A7-DB6E-48A9-9880-48870E49FB35}">
          <p14:sldIdLst>
            <p14:sldId id="2040"/>
            <p14:sldId id="1994"/>
            <p14:sldId id="1995"/>
            <p14:sldId id="2045"/>
            <p14:sldId id="1996"/>
            <p14:sldId id="1997"/>
            <p14:sldId id="2043"/>
            <p14:sldId id="1998"/>
            <p14:sldId id="2000"/>
          </p14:sldIdLst>
        </p14:section>
        <p14:section name="冨田デモ" id="{C9838B74-BDD6-49E4-A684-70F52DD983D1}">
          <p14:sldIdLst>
            <p14:sldId id="2001"/>
          </p14:sldIdLst>
        </p14:section>
        <p14:section name="おーみさんその2" id="{FD7BD8ED-C2B3-4BAC-A0F2-82EADD181528}">
          <p14:sldIdLst>
            <p14:sldId id="2002"/>
            <p14:sldId id="2003"/>
            <p14:sldId id="2004"/>
            <p14:sldId id="2005"/>
            <p14:sldId id="2007"/>
            <p14:sldId id="2008"/>
            <p14:sldId id="2009"/>
            <p14:sldId id="2011"/>
          </p14:sldIdLst>
        </p14:section>
        <p14:section name="冨田その3" id="{8C3D8B4A-16E2-4DCF-96F9-AB09762705F0}">
          <p14:sldIdLst>
            <p14:sldId id="2012"/>
            <p14:sldId id="2013"/>
            <p14:sldId id="2014"/>
            <p14:sldId id="2015"/>
            <p14:sldId id="2016"/>
            <p14:sldId id="2017"/>
          </p14:sldIdLst>
        </p14:section>
        <p14:section name="おーみさんその4" id="{DC1A5DA2-5407-49B9-9D9E-889DF83E69A5}">
          <p14:sldIdLst>
            <p14:sldId id="2025"/>
            <p14:sldId id="2026"/>
            <p14:sldId id="2027"/>
            <p14:sldId id="2029"/>
            <p14:sldId id="2046"/>
            <p14:sldId id="2047"/>
          </p14:sldIdLst>
        </p14:section>
        <p14:section name="おーみさんその5" id="{A6FD85FA-C175-4071-8686-49CA92BB70F6}">
          <p14:sldIdLst>
            <p14:sldId id="2031"/>
            <p14:sldId id="2032"/>
            <p14:sldId id="2033"/>
            <p14:sldId id="2035"/>
            <p14:sldId id="2034"/>
            <p14:sldId id="2036"/>
            <p14:sldId id="2048"/>
          </p14:sldIdLst>
        </p14:section>
        <p14:section name="最後" id="{256B05AB-562E-499C-95F5-8FC624132DA9}">
          <p14:sldIdLst>
            <p14:sldId id="2038"/>
            <p14:sldId id="2039"/>
            <p14:sldId id="1504"/>
            <p14:sldId id="2044"/>
            <p14:sldId id="1987"/>
            <p14:sldId id="1990"/>
            <p14:sldId id="1989"/>
            <p14:sldId id="1993"/>
            <p14:sldId id="1992"/>
            <p14:sldId id="1872"/>
          </p14:sldIdLst>
        </p14:section>
      </p14:sectionLst>
    </p:ext>
    <p:ext uri="{EFAFB233-063F-42B5-8137-9DF3F51BA10A}">
      <p15:sldGuideLst xmlns:p15="http://schemas.microsoft.com/office/powerpoint/2012/main">
        <p15:guide id="1" orient="horz" pos="2793" userDrawn="1">
          <p15:clr>
            <a:srgbClr val="A4A3A4"/>
          </p15:clr>
        </p15:guide>
        <p15:guide id="2" pos="3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D83B01"/>
    <a:srgbClr val="E6E6E6"/>
    <a:srgbClr val="002050"/>
    <a:srgbClr val="0078D4"/>
    <a:srgbClr val="505050"/>
    <a:srgbClr val="1A1A1A"/>
    <a:srgbClr val="FFFFFF"/>
    <a:srgbClr val="FF00FF"/>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C9EC8F-AD10-43B7-A49C-D55E9FCD21C1}" v="563" dt="2018-11-06T00:43:15.131"/>
    <p1510:client id="{A18440F5-E28C-41F8-98A0-A8A5B8117C8C}" v="111" dt="2018-11-05T10:43:47.603"/>
    <p1510:client id="{F26EE968-E7EF-42EB-A77D-4798BF4228A0}" v="72" dt="2018-11-05T03:57:19.354"/>
  </p1510:revLst>
</p1510:revInfo>
</file>

<file path=ppt/tableStyles.xml><?xml version="1.0" encoding="utf-8"?>
<a:tblStyleLst xmlns:a="http://schemas.openxmlformats.org/drawingml/2006/main" def="{5C22544A-7EE6-4342-B048-85BDC9FD1C3A}">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93" autoAdjust="0"/>
    <p:restoredTop sz="78198" autoAdjust="0"/>
  </p:normalViewPr>
  <p:slideViewPr>
    <p:cSldViewPr>
      <p:cViewPr>
        <p:scale>
          <a:sx n="75" d="100"/>
          <a:sy n="75" d="100"/>
        </p:scale>
        <p:origin x="1532" y="388"/>
      </p:cViewPr>
      <p:guideLst>
        <p:guide orient="horz" pos="2793"/>
        <p:guide pos="379"/>
      </p:guideLst>
    </p:cSldViewPr>
  </p:slideViewPr>
  <p:outlineViewPr>
    <p:cViewPr>
      <p:scale>
        <a:sx n="33" d="100"/>
        <a:sy n="33" d="100"/>
      </p:scale>
      <p:origin x="0" y="-2952"/>
    </p:cViewPr>
  </p:outlineViewPr>
  <p:notesTextViewPr>
    <p:cViewPr>
      <p:scale>
        <a:sx n="3" d="2"/>
        <a:sy n="3" d="2"/>
      </p:scale>
      <p:origin x="0" y="0"/>
    </p:cViewPr>
  </p:notesTextViewPr>
  <p:sorterViewPr>
    <p:cViewPr>
      <p:scale>
        <a:sx n="100" d="100"/>
        <a:sy n="100" d="100"/>
      </p:scale>
      <p:origin x="0" y="-7878"/>
    </p:cViewPr>
  </p:sorterViewPr>
  <p:notesViewPr>
    <p:cSldViewPr showGuides="1">
      <p:cViewPr>
        <p:scale>
          <a:sx n="100" d="100"/>
          <a:sy n="100" d="100"/>
        </p:scale>
        <p:origin x="3150" y="10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handoutMaster" Target="handoutMasters/handoutMaster1.xml"/><Relationship Id="rId89"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slide" Target="slides/slide76.xml"/><Relationship Id="rId90" Type="http://schemas.microsoft.com/office/2015/10/relationships/revisionInfo" Target="revisionInfo.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8/1/2019 3:14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8/1/2019 3:14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40176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40024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ＭＳ Ｐゴシック"/>
                <a:ea typeface="ＭＳ Ｐゴシック"/>
              </a:rPr>
              <a:t>全体の構成は、こんな感じです。</a:t>
            </a:r>
            <a:r>
              <a:rPr lang="en-US" altLang="ja-JP" dirty="0">
                <a:latin typeface="ＭＳ Ｐゴシック"/>
                <a:ea typeface="ＭＳ Ｐゴシック"/>
              </a:rPr>
              <a:t>Azure </a:t>
            </a:r>
            <a:r>
              <a:rPr lang="ja-JP" altLang="en-US" dirty="0">
                <a:latin typeface="ＭＳ Ｐゴシック"/>
                <a:ea typeface="ＭＳ Ｐゴシック"/>
              </a:rPr>
              <a:t>リソースのダイヤグラムの図</a:t>
            </a:r>
            <a:endParaRPr lang="ja-JP" altLang="en-US" dirty="0"/>
          </a:p>
          <a:p>
            <a:endParaRPr lang="ja-JP" altLang="en-US" dirty="0"/>
          </a:p>
          <a:p>
            <a:r>
              <a:rPr lang="en-US" altLang="ja-JP" dirty="0"/>
              <a:t>Azure Resource Manager </a:t>
            </a:r>
            <a:r>
              <a:rPr lang="ja-JP" altLang="en-US" dirty="0"/>
              <a:t>を利用</a:t>
            </a:r>
            <a:endParaRPr lang="en-US" altLang="ja-JP" dirty="0"/>
          </a:p>
          <a:p>
            <a:r>
              <a:rPr lang="en-US" altLang="ja-JP" dirty="0"/>
              <a:t>Azure AD </a:t>
            </a:r>
            <a:r>
              <a:rPr lang="ja-JP" altLang="en-US" dirty="0"/>
              <a:t>の</a:t>
            </a:r>
            <a:r>
              <a:rPr lang="en-US" altLang="ja-JP" dirty="0"/>
              <a:t>RBAC</a:t>
            </a:r>
            <a:r>
              <a:rPr lang="ja-JP" altLang="en-US" dirty="0"/>
              <a:t>を使用</a:t>
            </a:r>
            <a:endParaRPr lang="en-US" altLang="ja-JP" dirty="0"/>
          </a:p>
          <a:p>
            <a:r>
              <a:rPr lang="ja-JP" altLang="en-US" dirty="0"/>
              <a:t>バックエンドは </a:t>
            </a:r>
            <a:r>
              <a:rPr lang="en-US" altLang="ja-JP" dirty="0"/>
              <a:t>Azure SQL Database </a:t>
            </a:r>
            <a:endParaRPr lang="en-US" dirty="0"/>
          </a:p>
          <a:p>
            <a:r>
              <a:rPr lang="en-US" altLang="ja-JP" dirty="0"/>
              <a:t>Azure App Service Environment </a:t>
            </a:r>
            <a:r>
              <a:rPr lang="ja-JP" altLang="en-US" dirty="0"/>
              <a:t>でホスト</a:t>
            </a:r>
            <a:endParaRPr lang="en-US" altLang="ja-JP" dirty="0"/>
          </a:p>
          <a:p>
            <a:r>
              <a:rPr lang="en-US" altLang="ja-JP" dirty="0"/>
              <a:t>Log Analytics </a:t>
            </a:r>
            <a:r>
              <a:rPr lang="ja-JP" altLang="en-US" dirty="0"/>
              <a:t>でログ集約</a:t>
            </a:r>
            <a:endParaRPr lang="en-US" altLang="ja-JP" dirty="0"/>
          </a:p>
          <a:p>
            <a:r>
              <a:rPr lang="en-US" altLang="ja-JP" dirty="0"/>
              <a:t>Azure Monitor </a:t>
            </a:r>
            <a:r>
              <a:rPr lang="ja-JP" altLang="en-US" dirty="0" err="1"/>
              <a:t>で監</a:t>
            </a:r>
            <a:r>
              <a:rPr lang="ja-JP" altLang="en-US" dirty="0"/>
              <a:t>視</a:t>
            </a:r>
            <a:endParaRPr lang="en-US" altLang="ja-JP" dirty="0"/>
          </a:p>
          <a:p>
            <a:endParaRPr kumimoji="1" lang="en-US" altLang="ja-JP" dirty="0"/>
          </a:p>
          <a:p>
            <a:endParaRPr kumimoji="1" lang="en-US" altLang="ja-JP" dirty="0"/>
          </a:p>
          <a:p>
            <a:r>
              <a:rPr kumimoji="1" lang="ja-JP" altLang="en-US" dirty="0"/>
              <a:t>踏み台へは、</a:t>
            </a:r>
            <a:r>
              <a:rPr kumimoji="1" lang="en-US" altLang="ja-JP" dirty="0"/>
              <a:t>ER</a:t>
            </a:r>
            <a:r>
              <a:rPr kumimoji="1" lang="ja-JP" altLang="en-US" dirty="0"/>
              <a:t>経由</a:t>
            </a:r>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190366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ダイヤグラムを、インフラカットで見直す。</a:t>
            </a:r>
            <a:r>
              <a:rPr kumimoji="1" lang="en-US" altLang="ja-JP" dirty="0"/>
              <a:t>Azure</a:t>
            </a:r>
            <a:r>
              <a:rPr kumimoji="1" lang="ja-JP" altLang="en-US" dirty="0"/>
              <a:t>のインフラがあって、リソースがある。リソースは、</a:t>
            </a:r>
            <a:r>
              <a:rPr kumimoji="1" lang="en-US" altLang="ja-JP" dirty="0"/>
              <a:t>Azure Resources Manager</a:t>
            </a:r>
            <a:r>
              <a:rPr kumimoji="1" lang="ja-JP" altLang="en-US" dirty="0"/>
              <a:t>経由で操作。</a:t>
            </a:r>
            <a:endParaRPr kumimoji="1" lang="en-US" altLang="ja-JP" dirty="0"/>
          </a:p>
          <a:p>
            <a:r>
              <a:rPr kumimoji="1" lang="ja-JP" altLang="en-US" dirty="0"/>
              <a:t>今回は、アプリを外して、下にフォーカスして話をする。</a:t>
            </a:r>
            <a:endParaRPr kumimoji="1" lang="en-US" altLang="ja-JP" dirty="0"/>
          </a:p>
          <a:p>
            <a:endParaRPr kumimoji="1" lang="en-US" altLang="ja-JP" dirty="0"/>
          </a:p>
          <a:p>
            <a:r>
              <a:rPr kumimoji="1" lang="ja-JP" altLang="en-US" dirty="0"/>
              <a:t>下</a:t>
            </a:r>
            <a:r>
              <a:rPr kumimoji="1" lang="en-US" altLang="ja-JP" dirty="0"/>
              <a:t>2</a:t>
            </a:r>
            <a:r>
              <a:rPr kumimoji="1" lang="ja-JP" altLang="en-US" dirty="0"/>
              <a:t>層は、クラウド上でサービスを構築する際には、インフラに相当する層。</a:t>
            </a:r>
            <a:endParaRPr kumimoji="1" lang="en-US" altLang="ja-JP" dirty="0"/>
          </a:p>
          <a:p>
            <a:r>
              <a:rPr kumimoji="1" lang="en-US" altLang="ja-JP" dirty="0"/>
              <a:t>Azure</a:t>
            </a:r>
            <a:r>
              <a:rPr kumimoji="1" lang="ja-JP" altLang="en-US" dirty="0" err="1"/>
              <a:t>が提</a:t>
            </a:r>
            <a:r>
              <a:rPr kumimoji="1" lang="ja-JP" altLang="en-US" dirty="0"/>
              <a:t>供するサービスのインスタンスがリソースで、インスタンスのライフサイクルをコントロールするのが、最下層のインフラストラクチャのレイヤー。</a:t>
            </a:r>
            <a:endParaRPr kumimoji="1" lang="en-US" altLang="ja-JP" dirty="0"/>
          </a:p>
          <a:p>
            <a:r>
              <a:rPr kumimoji="1" lang="ja-JP" altLang="en-US" dirty="0"/>
              <a:t>アプリとインフラという従来のオンプレ思考で見ると、サーバーを建てる、ネットワークを構築するがリソースを作り構成するになる</a:t>
            </a:r>
            <a:endParaRPr kumimoji="1" lang="en-US" altLang="ja-JP" dirty="0"/>
          </a:p>
          <a:p>
            <a:r>
              <a:rPr kumimoji="1" lang="ja-JP" altLang="en-US" dirty="0"/>
              <a:t>この層での、アクセス制御の仕組みが提供。</a:t>
            </a:r>
            <a:endParaRPr kumimoji="1" lang="en-US" altLang="ja-JP" dirty="0"/>
          </a:p>
          <a:p>
            <a:endParaRPr kumimoji="1" lang="en-US" altLang="ja-JP" dirty="0"/>
          </a:p>
          <a:p>
            <a:r>
              <a:rPr kumimoji="1" lang="ja-JP" altLang="en-US" dirty="0"/>
              <a:t>クラウドというか、マネージド・サービスならではデモを見せます。では、富田さんどうぞ</a:t>
            </a:r>
            <a:endParaRPr kumimoji="1" lang="en-US" altLang="ja-JP" dirty="0"/>
          </a:p>
          <a:p>
            <a:r>
              <a:rPr kumimoji="1" lang="ja-JP" altLang="en-US" dirty="0"/>
              <a:t>ここまでで、残</a:t>
            </a:r>
            <a:r>
              <a:rPr kumimoji="1" lang="en-US" altLang="ja-JP" dirty="0"/>
              <a:t>33</a:t>
            </a:r>
            <a:r>
              <a:rPr kumimoji="1" lang="ja-JP" altLang="en-US" dirty="0"/>
              <a:t>分</a:t>
            </a:r>
            <a:endParaRPr kumimoji="1" lang="en-US" altLang="ja-JP"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23741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ここまでで　のこり</a:t>
            </a:r>
            <a:r>
              <a:rPr kumimoji="1" lang="en-US" altLang="ja-JP" dirty="0"/>
              <a:t>33</a:t>
            </a:r>
            <a:r>
              <a:rPr kumimoji="1" lang="ja-JP" altLang="en-US" dirty="0"/>
              <a:t>分</a:t>
            </a:r>
            <a:endParaRPr kumimoji="1" lang="en-US" altLang="ja-JP" dirty="0"/>
          </a:p>
          <a:p>
            <a:r>
              <a:rPr kumimoji="1" lang="ja-JP" altLang="en-US" dirty="0"/>
              <a:t>デモは</a:t>
            </a:r>
            <a:r>
              <a:rPr kumimoji="1" lang="en-US" altLang="ja-JP" dirty="0"/>
              <a:t>3</a:t>
            </a:r>
            <a:r>
              <a:rPr kumimoji="1" lang="ja-JP" altLang="en-US" dirty="0"/>
              <a:t>分程度で</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49259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　のこり</a:t>
            </a:r>
            <a:r>
              <a:rPr kumimoji="1" lang="en-US" altLang="ja-JP" dirty="0"/>
              <a:t>30</a:t>
            </a:r>
            <a:r>
              <a:rPr kumimoji="1" lang="ja-JP" altLang="en-US" dirty="0"/>
              <a:t>分</a:t>
            </a:r>
            <a:endParaRPr kumimoji="1" lang="en-US" altLang="ja-JP" dirty="0"/>
          </a:p>
          <a:p>
            <a:endParaRPr kumimoji="1" lang="en-US" altLang="ja-JP" dirty="0"/>
          </a:p>
          <a:p>
            <a:endParaRPr kumimoji="1" lang="en-US" altLang="ja-JP" dirty="0"/>
          </a:p>
          <a:p>
            <a:r>
              <a:rPr kumimoji="1" lang="ja-JP" altLang="en-US" dirty="0"/>
              <a:t>まずは、</a:t>
            </a:r>
            <a:r>
              <a:rPr kumimoji="1" lang="en-US" altLang="ja-JP" dirty="0"/>
              <a:t>CIA</a:t>
            </a:r>
            <a:r>
              <a:rPr kumimoji="1" lang="ja-JP" altLang="en-US" dirty="0"/>
              <a:t>を構成する上で重要な、認証とアクセス管理の話をします。</a:t>
            </a:r>
            <a:endParaRPr kumimoji="1" lang="en-US" altLang="ja-JP" dirty="0"/>
          </a:p>
          <a:p>
            <a:endParaRPr kumimoji="1" lang="en-US" altLang="ja-JP" dirty="0"/>
          </a:p>
          <a:p>
            <a:r>
              <a:rPr kumimoji="1" lang="en-US" altLang="ja-JP" dirty="0"/>
              <a:t>Azure</a:t>
            </a:r>
            <a:r>
              <a:rPr kumimoji="1" lang="ja-JP" altLang="en-US" dirty="0"/>
              <a:t>のおけるアクセス制御は、２つある。</a:t>
            </a:r>
            <a:endParaRPr kumimoji="1" lang="en-US" altLang="ja-JP" dirty="0"/>
          </a:p>
          <a:p>
            <a:pPr marL="228600" indent="-228600">
              <a:buAutoNum type="arabicPeriod"/>
            </a:pPr>
            <a:r>
              <a:rPr kumimoji="1" lang="en-US" altLang="ja-JP" dirty="0"/>
              <a:t>AAD</a:t>
            </a:r>
            <a:r>
              <a:rPr kumimoji="1" lang="ja-JP" altLang="en-US" dirty="0"/>
              <a:t>＋</a:t>
            </a:r>
            <a:r>
              <a:rPr kumimoji="1" lang="en-US" altLang="ja-JP" dirty="0"/>
              <a:t>RBAC</a:t>
            </a:r>
            <a:r>
              <a:rPr kumimoji="1" lang="ja-JP" altLang="en-US" dirty="0"/>
              <a:t>で制御される</a:t>
            </a:r>
            <a:r>
              <a:rPr kumimoji="1" lang="en-US" altLang="ja-JP" dirty="0"/>
              <a:t>ARM</a:t>
            </a:r>
          </a:p>
          <a:p>
            <a:pPr marL="228600" indent="-228600">
              <a:buAutoNum type="arabicPeriod"/>
            </a:pPr>
            <a:r>
              <a:rPr kumimoji="1" lang="en-US" altLang="ja-JP" dirty="0"/>
              <a:t>Azure</a:t>
            </a:r>
            <a:r>
              <a:rPr kumimoji="1" lang="ja-JP" altLang="en-US" dirty="0"/>
              <a:t> </a:t>
            </a:r>
            <a:r>
              <a:rPr kumimoji="1" lang="en-US" altLang="ja-JP" dirty="0"/>
              <a:t>Resource</a:t>
            </a:r>
            <a:r>
              <a:rPr kumimoji="1" lang="ja-JP" altLang="en-US" dirty="0"/>
              <a:t> 内で実装される、</a:t>
            </a:r>
            <a:r>
              <a:rPr kumimoji="1" lang="en-US" altLang="ja-JP" dirty="0"/>
              <a:t>ACL</a:t>
            </a:r>
            <a:r>
              <a:rPr kumimoji="1" lang="ja-JP" altLang="en-US" dirty="0"/>
              <a:t> </a:t>
            </a:r>
            <a:endParaRPr kumimoji="1" lang="en-US" altLang="ja-JP" dirty="0"/>
          </a:p>
          <a:p>
            <a:pPr marL="0" indent="0">
              <a:buNone/>
            </a:pPr>
            <a:endParaRPr kumimoji="1" lang="en-US" altLang="ja-JP" dirty="0"/>
          </a:p>
          <a:p>
            <a:pPr marL="0" indent="0">
              <a:buNone/>
            </a:pPr>
            <a:r>
              <a:rPr kumimoji="1" lang="en-US" altLang="ja-JP" dirty="0"/>
              <a:t>ARM</a:t>
            </a:r>
            <a:r>
              <a:rPr kumimoji="1" lang="ja-JP" altLang="en-US" dirty="0"/>
              <a:t>のレイヤー</a:t>
            </a:r>
            <a:endParaRPr kumimoji="1" lang="en-US" altLang="ja-JP" dirty="0"/>
          </a:p>
          <a:p>
            <a:pPr marL="0" indent="0">
              <a:buNone/>
            </a:pPr>
            <a:r>
              <a:rPr kumimoji="1" lang="en-US" altLang="ja-JP" dirty="0"/>
              <a:t>Azure Resource</a:t>
            </a:r>
            <a:r>
              <a:rPr kumimoji="1" lang="ja-JP" altLang="en-US" dirty="0"/>
              <a:t>のレイヤー</a:t>
            </a:r>
            <a:endParaRPr kumimoji="1" lang="en-US" altLang="ja-JP" dirty="0"/>
          </a:p>
          <a:p>
            <a:pPr marL="0" indent="0">
              <a:buNone/>
            </a:pPr>
            <a:endParaRPr kumimoji="1" lang="en-US" altLang="ja-JP"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14173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067066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サービス全体で見ると、アクセス制御は、３つのレイヤーで構成される。</a:t>
            </a:r>
            <a:endParaRPr kumimoji="1" lang="en-US" altLang="ja-JP" dirty="0"/>
          </a:p>
          <a:p>
            <a:r>
              <a:rPr kumimoji="1" lang="ja-JP" altLang="en-US" dirty="0"/>
              <a:t>アプリでやることもあるが、今回は、</a:t>
            </a:r>
            <a:r>
              <a:rPr kumimoji="1" lang="en-US" altLang="ja-JP" dirty="0"/>
              <a:t>Azure Resource</a:t>
            </a:r>
            <a:r>
              <a:rPr kumimoji="1" lang="ja-JP" altLang="en-US" dirty="0"/>
              <a:t> と </a:t>
            </a:r>
            <a:r>
              <a:rPr kumimoji="1" lang="en-US" altLang="ja-JP" dirty="0"/>
              <a:t>Resource</a:t>
            </a:r>
            <a:r>
              <a:rPr kumimoji="1" lang="ja-JP" altLang="en-US" dirty="0"/>
              <a:t> </a:t>
            </a:r>
            <a:r>
              <a:rPr kumimoji="1" lang="en-US" altLang="ja-JP" dirty="0"/>
              <a:t>Manager</a:t>
            </a:r>
            <a:r>
              <a:rPr kumimoji="1" lang="ja-JP" altLang="en-US" dirty="0"/>
              <a:t>にフォーカスして話をする。</a:t>
            </a:r>
            <a:endParaRPr kumimoji="1" lang="en-US" altLang="ja-JP" dirty="0"/>
          </a:p>
          <a:p>
            <a:endParaRPr kumimoji="1" lang="en-US" altLang="ja-JP" dirty="0"/>
          </a:p>
          <a:p>
            <a:r>
              <a:rPr kumimoji="1" lang="ja-JP" altLang="en-US" dirty="0"/>
              <a:t>この２つは、アプリケーションを下支えするインフラストラクチャ（基盤）</a:t>
            </a:r>
            <a:endParaRPr kumimoji="1" lang="en-US" altLang="ja-JP" dirty="0"/>
          </a:p>
          <a:p>
            <a:r>
              <a:rPr kumimoji="1" lang="ja-JP" altLang="en-US" dirty="0"/>
              <a:t>基盤のセキュリティが保たれることが、とても重要なので、ここから話をします。</a:t>
            </a:r>
            <a:endParaRPr kumimoji="1" lang="en-US" altLang="ja-JP" dirty="0"/>
          </a:p>
          <a:p>
            <a:endParaRPr kumimoji="1" lang="en-US" altLang="ja-JP" dirty="0"/>
          </a:p>
          <a:p>
            <a:endParaRPr kumimoji="1" lang="en-US" altLang="ja-JP"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93491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概要</a:t>
            </a:r>
            <a:endParaRPr lang="en-US" altLang="ja-JP" dirty="0"/>
          </a:p>
          <a:p>
            <a:pPr lvl="1"/>
            <a:r>
              <a:rPr lang="en-US" altLang="ja-JP" dirty="0"/>
              <a:t>Azure </a:t>
            </a:r>
            <a:r>
              <a:rPr lang="ja-JP" altLang="en-US" dirty="0"/>
              <a:t>のリソースの管理には、</a:t>
            </a:r>
            <a:r>
              <a:rPr lang="en-US" altLang="ja-JP" dirty="0"/>
              <a:t>Azure</a:t>
            </a:r>
            <a:r>
              <a:rPr lang="ja-JP" altLang="en-US" dirty="0"/>
              <a:t> </a:t>
            </a:r>
            <a:r>
              <a:rPr lang="en-US" altLang="ja-JP" dirty="0"/>
              <a:t>AD </a:t>
            </a:r>
            <a:r>
              <a:rPr lang="ja-JP" altLang="en-US" dirty="0"/>
              <a:t>認証が必要</a:t>
            </a:r>
            <a:endParaRPr lang="en-US" altLang="ja-JP" dirty="0"/>
          </a:p>
          <a:p>
            <a:pPr lvl="1"/>
            <a:r>
              <a:rPr lang="en-US" altLang="ja-JP" dirty="0"/>
              <a:t>Azure</a:t>
            </a:r>
            <a:r>
              <a:rPr lang="ja-JP" altLang="en-US" dirty="0"/>
              <a:t> </a:t>
            </a:r>
            <a:r>
              <a:rPr lang="en-US" altLang="ja-JP" dirty="0"/>
              <a:t>AD </a:t>
            </a:r>
            <a:r>
              <a:rPr lang="ja-JP" altLang="en-US" dirty="0"/>
              <a:t>では</a:t>
            </a:r>
            <a:r>
              <a:rPr lang="en-US" altLang="ja-JP" dirty="0"/>
              <a:t>Role</a:t>
            </a:r>
            <a:r>
              <a:rPr lang="ja-JP" altLang="en-US" dirty="0"/>
              <a:t>をプリンシパルにアサイン</a:t>
            </a:r>
            <a:endParaRPr lang="en-US" altLang="ja-JP" dirty="0"/>
          </a:p>
          <a:p>
            <a:r>
              <a:rPr lang="en-US" altLang="ja-JP" dirty="0"/>
              <a:t>Azure Resource Manager</a:t>
            </a:r>
          </a:p>
          <a:p>
            <a:pPr lvl="1"/>
            <a:r>
              <a:rPr lang="en-US" altLang="ja-JP" dirty="0"/>
              <a:t>Azure </a:t>
            </a:r>
            <a:r>
              <a:rPr lang="ja-JP" altLang="en-US" dirty="0"/>
              <a:t>の </a:t>
            </a:r>
            <a:r>
              <a:rPr lang="en-US" altLang="ja-JP" dirty="0"/>
              <a:t>Resources </a:t>
            </a:r>
            <a:r>
              <a:rPr lang="ja-JP" altLang="en-US" dirty="0"/>
              <a:t>を管理する。</a:t>
            </a:r>
            <a:r>
              <a:rPr lang="en-US" altLang="ja-JP" dirty="0"/>
              <a:t>https://manage.azure.com</a:t>
            </a:r>
          </a:p>
          <a:p>
            <a:pPr lvl="1"/>
            <a:r>
              <a:rPr kumimoji="1" lang="en-US" altLang="ja-JP" dirty="0"/>
              <a:t>SQL Database</a:t>
            </a:r>
            <a:r>
              <a:rPr lang="en-US" altLang="ja-JP" dirty="0"/>
              <a:t>, </a:t>
            </a:r>
            <a:r>
              <a:rPr lang="ja-JP" altLang="en-US" dirty="0"/>
              <a:t>仮想マシンのような </a:t>
            </a:r>
            <a:r>
              <a:rPr lang="en-US" altLang="ja-JP" dirty="0"/>
              <a:t>Azure Resources </a:t>
            </a:r>
            <a:r>
              <a:rPr lang="ja-JP" altLang="en-US" dirty="0"/>
              <a:t>の管理</a:t>
            </a:r>
            <a:r>
              <a:rPr lang="en-US" altLang="ja-JP" dirty="0"/>
              <a:t>API</a:t>
            </a:r>
          </a:p>
          <a:p>
            <a:r>
              <a:rPr lang="en-US" altLang="ja-JP" dirty="0"/>
              <a:t>Role</a:t>
            </a:r>
            <a:r>
              <a:rPr kumimoji="1" lang="ja-JP" altLang="en-US" dirty="0"/>
              <a:t> </a:t>
            </a:r>
            <a:r>
              <a:rPr kumimoji="1" lang="en-US" altLang="ja-JP" dirty="0"/>
              <a:t>Base</a:t>
            </a:r>
            <a:r>
              <a:rPr kumimoji="1" lang="ja-JP" altLang="en-US" dirty="0"/>
              <a:t> </a:t>
            </a:r>
            <a:r>
              <a:rPr kumimoji="1" lang="en-US" altLang="ja-JP" dirty="0"/>
              <a:t>Access</a:t>
            </a:r>
            <a:r>
              <a:rPr kumimoji="1" lang="ja-JP" altLang="en-US" dirty="0"/>
              <a:t> </a:t>
            </a:r>
            <a:r>
              <a:rPr kumimoji="1" lang="en-US" altLang="ja-JP" dirty="0"/>
              <a:t>Control (RBAC)</a:t>
            </a:r>
          </a:p>
          <a:p>
            <a:pPr lvl="1"/>
            <a:r>
              <a:rPr lang="ja-JP" altLang="en-US" dirty="0"/>
              <a:t>リソース毎に、どのような操作があるかは</a:t>
            </a:r>
            <a:r>
              <a:rPr lang="en-US" altLang="ja-JP" dirty="0"/>
              <a:t>Action</a:t>
            </a:r>
            <a:r>
              <a:rPr lang="ja-JP" altLang="en-US" dirty="0"/>
              <a:t>として定義</a:t>
            </a:r>
            <a:endParaRPr lang="en-US" altLang="ja-JP" dirty="0"/>
          </a:p>
          <a:p>
            <a:pPr lvl="1"/>
            <a:r>
              <a:rPr lang="en-US" altLang="ja-JP" dirty="0"/>
              <a:t>Role</a:t>
            </a:r>
            <a:r>
              <a:rPr lang="ja-JP" altLang="en-US" dirty="0"/>
              <a:t>として、</a:t>
            </a:r>
            <a:r>
              <a:rPr lang="en-US" altLang="ja-JP" dirty="0"/>
              <a:t>Resource</a:t>
            </a:r>
            <a:r>
              <a:rPr lang="ja-JP" altLang="en-US" dirty="0"/>
              <a:t>毎に定義された</a:t>
            </a:r>
            <a:r>
              <a:rPr lang="en-US" altLang="ja-JP" dirty="0"/>
              <a:t>Action</a:t>
            </a:r>
            <a:r>
              <a:rPr lang="ja-JP" altLang="en-US" dirty="0"/>
              <a:t>の実行可否を定義</a:t>
            </a:r>
            <a:endParaRPr lang="en-US" altLang="ja-JP" dirty="0"/>
          </a:p>
          <a:p>
            <a:pPr lvl="1"/>
            <a:r>
              <a:rPr lang="en-US" altLang="ja-JP" dirty="0"/>
              <a:t>Azure AD </a:t>
            </a:r>
            <a:r>
              <a:rPr lang="ja-JP" altLang="en-US" dirty="0"/>
              <a:t>のプリンシパルに割当る</a:t>
            </a:r>
            <a:endParaRPr lang="en-US" altLang="ja-JP" dirty="0"/>
          </a:p>
          <a:p>
            <a:endParaRPr kumimoji="1" lang="en-US" altLang="ja-JP" dirty="0"/>
          </a:p>
          <a:p>
            <a:endParaRPr kumimoji="1" lang="en-US" altLang="ja-JP" dirty="0"/>
          </a:p>
          <a:p>
            <a:endParaRPr kumimoji="1" lang="en-US" altLang="ja-JP" dirty="0"/>
          </a:p>
          <a:p>
            <a:r>
              <a:rPr kumimoji="1" lang="en-US" altLang="ja-JP" dirty="0"/>
              <a:t>AAD+RBAC</a:t>
            </a:r>
            <a:r>
              <a:rPr kumimoji="1" lang="ja-JP" altLang="en-US" dirty="0"/>
              <a:t>以前からあるとか、オンプレ製品があるなどで、元々個別の認証を使ってたものが、後付で</a:t>
            </a:r>
            <a:r>
              <a:rPr kumimoji="1" lang="en-US" altLang="ja-JP" dirty="0"/>
              <a:t>AAD</a:t>
            </a:r>
            <a:r>
              <a:rPr kumimoji="1" lang="ja-JP" altLang="en-US" dirty="0"/>
              <a:t>使えるようになって両方使えるようになる。というパターン</a:t>
            </a:r>
            <a:endParaRPr kumimoji="1" lang="en-US" altLang="ja-JP" dirty="0"/>
          </a:p>
          <a:p>
            <a:r>
              <a:rPr kumimoji="1" lang="ja-JP" altLang="en-US" dirty="0"/>
              <a:t>個別の認証には、</a:t>
            </a:r>
            <a:r>
              <a:rPr kumimoji="1" lang="en-US" altLang="ja-JP" dirty="0"/>
              <a:t>AAD</a:t>
            </a:r>
            <a:r>
              <a:rPr kumimoji="1" lang="ja-JP" altLang="en-US" dirty="0"/>
              <a:t>に参加してない場合もサービスにアクセスできるという手軽な点はあるが、これからは減っていくかな。</a:t>
            </a:r>
            <a:endParaRPr kumimoji="1" lang="en-US" altLang="ja-JP" dirty="0"/>
          </a:p>
          <a:p>
            <a:r>
              <a:rPr kumimoji="1" lang="ja-JP" altLang="en-US" dirty="0"/>
              <a:t>厳密なアクセス制御が必要ならば、</a:t>
            </a:r>
            <a:r>
              <a:rPr kumimoji="1" lang="en-US" altLang="ja-JP" dirty="0"/>
              <a:t>AAD</a:t>
            </a:r>
            <a:r>
              <a:rPr kumimoji="1" lang="ja-JP" altLang="en-US" dirty="0"/>
              <a:t>だけとなる。</a:t>
            </a:r>
            <a:endParaRPr kumimoji="1" lang="en-US" altLang="ja-JP" dirty="0"/>
          </a:p>
          <a:p>
            <a:endParaRPr kumimoji="1" lang="en-US" altLang="ja-JP" dirty="0"/>
          </a:p>
          <a:p>
            <a:endParaRPr kumimoji="1" lang="en-US" altLang="ja-JP" dirty="0"/>
          </a:p>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114249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ちなみに、</a:t>
            </a:r>
            <a:r>
              <a:rPr kumimoji="1" lang="en-US" altLang="ja-JP" dirty="0"/>
              <a:t>Server</a:t>
            </a:r>
            <a:r>
              <a:rPr kumimoji="1" lang="ja-JP" altLang="en-US" dirty="0"/>
              <a:t>の作成は</a:t>
            </a:r>
            <a:r>
              <a:rPr kumimoji="1" lang="en-US" altLang="ja-JP" dirty="0" err="1"/>
              <a:t>Microsoft.Sql</a:t>
            </a:r>
            <a:r>
              <a:rPr kumimoji="1" lang="en-US" altLang="ja-JP" dirty="0"/>
              <a:t>/servers/write</a:t>
            </a:r>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348702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リソースが定義している</a:t>
            </a:r>
            <a:r>
              <a:rPr kumimoji="1" lang="en-US" altLang="ja-JP" dirty="0"/>
              <a:t>Action</a:t>
            </a:r>
            <a:r>
              <a:rPr kumimoji="1" lang="ja-JP" altLang="en-US" dirty="0"/>
              <a:t>は数多く、個別に確認するしかない。現在</a:t>
            </a:r>
            <a:r>
              <a:rPr kumimoji="1" lang="en-US" altLang="ja-JP" dirty="0"/>
              <a:t>REST API</a:t>
            </a:r>
            <a:r>
              <a:rPr kumimoji="1" lang="ja-JP" altLang="en-US" dirty="0"/>
              <a:t>と許可されてる</a:t>
            </a:r>
            <a:r>
              <a:rPr kumimoji="1" lang="en-US" altLang="ja-JP" dirty="0"/>
              <a:t>Action</a:t>
            </a:r>
            <a:r>
              <a:rPr kumimoji="1" lang="ja-JP" altLang="en-US" dirty="0"/>
              <a:t>が纏まったものも無い。ちょっと面倒。</a:t>
            </a:r>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521296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　のこり</a:t>
            </a:r>
            <a:r>
              <a:rPr kumimoji="1" lang="en-US" altLang="ja-JP" dirty="0"/>
              <a:t>45</a:t>
            </a:r>
            <a:r>
              <a:rPr kumimoji="1" lang="ja-JP" altLang="en-US" dirty="0"/>
              <a:t>分</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16655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195807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kumimoji="1" lang="ja-JP" altLang="en-US" dirty="0"/>
              <a:t>このあたりは、物理セキュリティとの合わせ技でやってたやつだけど、物理セキュリティは</a:t>
            </a:r>
            <a:r>
              <a:rPr kumimoji="1" lang="en-US" altLang="ja-JP" dirty="0"/>
              <a:t>MS</a:t>
            </a:r>
            <a:r>
              <a:rPr kumimoji="1" lang="ja-JP" altLang="en-US" dirty="0"/>
              <a:t>内で閉じており、ユーザー（我々）は関与しなくなった。そのかわりに、</a:t>
            </a:r>
            <a:r>
              <a:rPr kumimoji="1" lang="en-US" altLang="ja-JP" dirty="0"/>
              <a:t>AAD+RBAC</a:t>
            </a:r>
          </a:p>
          <a:p>
            <a:endParaRPr kumimoji="1" lang="en-US" altLang="ja-JP" dirty="0"/>
          </a:p>
          <a:p>
            <a:endParaRPr kumimoji="1" lang="en-US" altLang="ja-JP" dirty="0"/>
          </a:p>
          <a:p>
            <a:r>
              <a:rPr kumimoji="1" lang="ja-JP" altLang="en-US" dirty="0"/>
              <a:t>以下</a:t>
            </a:r>
            <a:r>
              <a:rPr kumimoji="1" lang="en-US" altLang="ja-JP" dirty="0"/>
              <a:t>MEMO</a:t>
            </a:r>
          </a:p>
          <a:p>
            <a:r>
              <a:rPr kumimoji="1" lang="en-US" altLang="ja-JP" dirty="0"/>
              <a:t>PCI DSS</a:t>
            </a:r>
            <a:r>
              <a:rPr kumimoji="1" lang="ja-JP" altLang="en-US" dirty="0"/>
              <a:t>要件</a:t>
            </a:r>
            <a:r>
              <a:rPr lang="en-US" altLang="ja-JP" dirty="0"/>
              <a:t>8</a:t>
            </a:r>
            <a:r>
              <a:rPr lang="ja-JP" altLang="en-US" dirty="0"/>
              <a:t>システムコンポーネントへのアクセスを識別・認証する</a:t>
            </a:r>
            <a:endParaRPr lang="en-US" altLang="ja-JP" dirty="0"/>
          </a:p>
          <a:p>
            <a:r>
              <a:rPr kumimoji="1" lang="ja-JP" altLang="en-US" dirty="0"/>
              <a:t>これは、管理サイトなので、ここでは関係無い</a:t>
            </a:r>
            <a:endParaRPr kumimoji="1" lang="en-US" altLang="ja-JP" dirty="0"/>
          </a:p>
          <a:p>
            <a:pPr marL="0" marR="0" lvl="0" indent="0" algn="l" defTabSz="932742" rtl="0" eaLnBrk="1" fontAlgn="auto" latinLnBrk="0" hangingPunct="1">
              <a:lnSpc>
                <a:spcPct val="90000"/>
              </a:lnSpc>
              <a:spcBef>
                <a:spcPts val="0"/>
              </a:spcBef>
              <a:spcAft>
                <a:spcPts val="340"/>
              </a:spcAft>
              <a:buClrTx/>
              <a:buSzTx/>
              <a:buFontTx/>
              <a:buNone/>
              <a:tabLst/>
              <a:defRPr/>
            </a:pPr>
            <a:r>
              <a:rPr kumimoji="1" lang="en-US" altLang="ja-JP" dirty="0"/>
              <a:t>Azure AD</a:t>
            </a:r>
            <a:r>
              <a:rPr kumimoji="1" lang="ja-JP" altLang="en-US" dirty="0"/>
              <a:t>の一元管理になっているので、リソース毎に、アクセス制御がされていても、アカウント地獄にならない。</a:t>
            </a:r>
            <a:endParaRPr kumimoji="1" lang="en-US" altLang="ja-JP" dirty="0"/>
          </a:p>
          <a:p>
            <a:pPr marL="0" marR="0" lvl="0" indent="0" algn="l" defTabSz="932742" rtl="0" eaLnBrk="1" fontAlgn="auto" latinLnBrk="0" hangingPunct="1">
              <a:lnSpc>
                <a:spcPct val="90000"/>
              </a:lnSpc>
              <a:spcBef>
                <a:spcPts val="0"/>
              </a:spcBef>
              <a:spcAft>
                <a:spcPts val="340"/>
              </a:spcAft>
              <a:buClrTx/>
              <a:buSzTx/>
              <a:buFontTx/>
              <a:buNone/>
              <a:tabLst/>
              <a:defRPr/>
            </a:pPr>
            <a:endParaRPr kumimoji="1" lang="en-US" altLang="ja-JP" dirty="0"/>
          </a:p>
          <a:p>
            <a:pPr marL="0" marR="0" lvl="0" indent="0" algn="l" defTabSz="932742" rtl="0" eaLnBrk="1" fontAlgn="auto" latinLnBrk="0" hangingPunct="1">
              <a:lnSpc>
                <a:spcPct val="90000"/>
              </a:lnSpc>
              <a:spcBef>
                <a:spcPts val="0"/>
              </a:spcBef>
              <a:spcAft>
                <a:spcPts val="340"/>
              </a:spcAft>
              <a:buClrTx/>
              <a:buSzTx/>
              <a:buFontTx/>
              <a:buNone/>
              <a:tabLst/>
              <a:defRPr/>
            </a:pPr>
            <a:endParaRPr kumimoji="1" lang="en-US" altLang="ja-JP" dirty="0"/>
          </a:p>
          <a:p>
            <a:endParaRPr kumimoji="1" lang="en-US" altLang="ja-JP"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281293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　のこり</a:t>
            </a:r>
            <a:r>
              <a:rPr kumimoji="1" lang="en-US" altLang="ja-JP" dirty="0"/>
              <a:t>23</a:t>
            </a:r>
            <a:r>
              <a:rPr kumimoji="1" lang="ja-JP" altLang="en-US" dirty="0"/>
              <a:t>分</a:t>
            </a:r>
            <a:endParaRPr kumimoji="1" lang="en-US" altLang="ja-JP" dirty="0"/>
          </a:p>
          <a:p>
            <a:endParaRPr kumimoji="1" lang="en-US" altLang="ja-JP" dirty="0"/>
          </a:p>
          <a:p>
            <a:r>
              <a:rPr kumimoji="1" lang="ja-JP" altLang="en-US" dirty="0"/>
              <a:t>ここまでは、正当なアクセスを管理する話</a:t>
            </a:r>
            <a:endParaRPr kumimoji="1" lang="en-US" altLang="ja-JP" dirty="0"/>
          </a:p>
          <a:p>
            <a:endParaRPr kumimoji="1" lang="en-US" altLang="ja-JP" dirty="0"/>
          </a:p>
          <a:p>
            <a:r>
              <a:rPr kumimoji="1" lang="en-US" altLang="ja-JP" dirty="0"/>
              <a:t>PCI DSS</a:t>
            </a:r>
            <a:r>
              <a:rPr kumimoji="1" lang="ja-JP" altLang="en-US" dirty="0"/>
              <a:t>の話が出てきてない。要件１をどこかに入れる。</a:t>
            </a:r>
            <a:endParaRPr kumimoji="1" lang="en-US" altLang="ja-JP" dirty="0"/>
          </a:p>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444498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kumimoji="1" lang="ja-JP" altLang="en-US" dirty="0"/>
              <a:t>防衛線は、ネットワーク分離と通信制限で構築する</a:t>
            </a:r>
            <a:endParaRPr kumimoji="1" lang="en-US" altLang="ja-JP" dirty="0"/>
          </a:p>
          <a:p>
            <a:endParaRPr kumimoji="1" lang="en-US" altLang="ja-JP" dirty="0"/>
          </a:p>
          <a:p>
            <a:r>
              <a:rPr kumimoji="1" lang="ja-JP" altLang="en-US" dirty="0"/>
              <a:t>長過ぎるので、分離の話と、アクセス制御の話でわける。</a:t>
            </a:r>
            <a:endParaRPr kumimoji="1" lang="en-US" altLang="ja-JP" dirty="0"/>
          </a:p>
          <a:p>
            <a:r>
              <a:rPr kumimoji="1" lang="ja-JP" altLang="en-US" dirty="0"/>
              <a:t>安全な通信</a:t>
            </a:r>
            <a:endParaRPr kumimoji="1" lang="en-US" altLang="ja-JP" dirty="0"/>
          </a:p>
          <a:p>
            <a:endParaRPr kumimoji="1" lang="en-US" altLang="ja-JP" dirty="0"/>
          </a:p>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880064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脅威：</a:t>
            </a:r>
            <a:r>
              <a:rPr lang="en-US" altLang="ja-JP" dirty="0"/>
              <a:t>Azure</a:t>
            </a:r>
            <a:r>
              <a:rPr kumimoji="1" lang="ja-JP" altLang="en-US" dirty="0"/>
              <a:t>管理</a:t>
            </a:r>
            <a:endParaRPr kumimoji="1" lang="en-US" altLang="ja-JP" dirty="0"/>
          </a:p>
          <a:p>
            <a:r>
              <a:rPr lang="ja-JP" altLang="en-US" dirty="0"/>
              <a:t>脅威：</a:t>
            </a:r>
            <a:br>
              <a:rPr lang="en-US" altLang="ja-JP" dirty="0"/>
            </a:br>
            <a:r>
              <a:rPr lang="en-US" altLang="ja-JP" dirty="0"/>
              <a:t>Azure</a:t>
            </a:r>
            <a:r>
              <a:rPr lang="ja-JP" altLang="en-US" dirty="0"/>
              <a:t>の管理者権限を取得すると、</a:t>
            </a:r>
            <a:r>
              <a:rPr lang="en-US" altLang="ja-JP" dirty="0"/>
              <a:t>NSG</a:t>
            </a:r>
            <a:r>
              <a:rPr lang="ja-JP" altLang="en-US" dirty="0"/>
              <a:t>など</a:t>
            </a:r>
            <a:r>
              <a:rPr lang="en-US" altLang="ja-JP" dirty="0" err="1"/>
              <a:t>Azue</a:t>
            </a:r>
            <a:r>
              <a:rPr lang="ja-JP" altLang="en-US" dirty="0"/>
              <a:t>リソースの構成を変更することでアクセス権を得ることができる</a:t>
            </a:r>
          </a:p>
          <a:p>
            <a:r>
              <a:rPr lang="ja-JP" altLang="en-US" dirty="0"/>
              <a:t>軽減：</a:t>
            </a:r>
            <a:endParaRPr lang="en-US" altLang="ja-JP" dirty="0"/>
          </a:p>
          <a:p>
            <a:pPr lvl="1"/>
            <a:r>
              <a:rPr lang="ja-JP" altLang="en-US" dirty="0"/>
              <a:t>通常業務の</a:t>
            </a:r>
            <a:r>
              <a:rPr lang="en-US" altLang="ja-JP" dirty="0"/>
              <a:t>Azure</a:t>
            </a:r>
            <a:r>
              <a:rPr lang="ja-JP" altLang="en-US" dirty="0"/>
              <a:t>アカウントと管理者アカウントをわけ、最小権限の</a:t>
            </a:r>
            <a:r>
              <a:rPr lang="en-US" altLang="ja-JP" dirty="0"/>
              <a:t>Azure</a:t>
            </a:r>
            <a:r>
              <a:rPr lang="ja-JP" altLang="en-US" dirty="0"/>
              <a:t>アカウントで運用する</a:t>
            </a:r>
            <a:endParaRPr lang="en-US" altLang="ja-JP" dirty="0"/>
          </a:p>
          <a:p>
            <a:pPr lvl="1"/>
            <a:r>
              <a:rPr lang="en-US" altLang="ja-JP" dirty="0"/>
              <a:t>Azure</a:t>
            </a:r>
            <a:r>
              <a:rPr lang="ja-JP" altLang="en-US" dirty="0"/>
              <a:t>アカウントの</a:t>
            </a:r>
            <a:r>
              <a:rPr lang="en-US" altLang="ja-JP" dirty="0"/>
              <a:t>MFA</a:t>
            </a:r>
            <a:r>
              <a:rPr lang="ja-JP" altLang="en-US" dirty="0"/>
              <a:t>を有効にする</a:t>
            </a:r>
          </a:p>
          <a:p>
            <a:endParaRPr kumimoji="1" lang="en-US" altLang="ja-JP" dirty="0"/>
          </a:p>
          <a:p>
            <a:endParaRPr kumimoji="1" lang="en-US" altLang="ja-JP" dirty="0"/>
          </a:p>
          <a:p>
            <a:endParaRPr kumimoji="1" lang="en-US" altLang="ja-JP" dirty="0"/>
          </a:p>
          <a:p>
            <a:r>
              <a:rPr kumimoji="1" lang="en-US" altLang="ja-JP" dirty="0"/>
              <a:t>① </a:t>
            </a:r>
            <a:r>
              <a:rPr kumimoji="1" lang="ja-JP" altLang="en-US" dirty="0"/>
              <a:t>インターネットから</a:t>
            </a:r>
            <a:r>
              <a:rPr kumimoji="1" lang="en-US" altLang="ja-JP" dirty="0"/>
              <a:t>Application Gateway</a:t>
            </a:r>
            <a:r>
              <a:rPr kumimoji="1" lang="ja-JP" altLang="en-US" dirty="0" err="1"/>
              <a:t>への</a:t>
            </a:r>
            <a:r>
              <a:rPr kumimoji="1" lang="ja-JP" altLang="en-US" dirty="0"/>
              <a:t>アクセス</a:t>
            </a:r>
            <a:endParaRPr kumimoji="1" lang="en-US" altLang="ja-JP" dirty="0"/>
          </a:p>
          <a:p>
            <a:r>
              <a:rPr lang="ja-JP" altLang="en-US" dirty="0"/>
              <a:t>脅威</a:t>
            </a:r>
            <a:br>
              <a:rPr lang="en-US" altLang="ja-JP" dirty="0"/>
            </a:br>
            <a:r>
              <a:rPr lang="ja-JP" altLang="en-US" dirty="0"/>
              <a:t>アカウントの偽装、脆弱性を使った特権の獲得</a:t>
            </a:r>
          </a:p>
          <a:p>
            <a:r>
              <a:rPr lang="ja-JP" altLang="en-US" dirty="0"/>
              <a:t>軽減</a:t>
            </a:r>
          </a:p>
          <a:p>
            <a:pPr lvl="1"/>
            <a:r>
              <a:rPr lang="en-US" altLang="ja-JP" dirty="0"/>
              <a:t>https</a:t>
            </a:r>
            <a:r>
              <a:rPr lang="ja-JP" altLang="en-US" dirty="0"/>
              <a:t>を利用し認証情報を保護</a:t>
            </a:r>
          </a:p>
          <a:p>
            <a:pPr lvl="1"/>
            <a:r>
              <a:rPr lang="en-US" altLang="ja-JP" dirty="0"/>
              <a:t>WAF</a:t>
            </a:r>
            <a:r>
              <a:rPr lang="ja-JP" altLang="en-US" dirty="0"/>
              <a:t>による既知の脆弱性の対策</a:t>
            </a:r>
          </a:p>
          <a:p>
            <a:pPr lvl="1"/>
            <a:r>
              <a:rPr lang="en-US" altLang="ja-JP" dirty="0"/>
              <a:t>NSG</a:t>
            </a:r>
            <a:r>
              <a:rPr lang="ja-JP" altLang="en-US" dirty="0"/>
              <a:t>による通信制御</a:t>
            </a:r>
          </a:p>
          <a:p>
            <a:pPr lvl="1"/>
            <a:r>
              <a:rPr lang="en-US" altLang="ja-JP" dirty="0"/>
              <a:t>ADD</a:t>
            </a:r>
            <a:r>
              <a:rPr lang="ja-JP" altLang="en-US" dirty="0" err="1"/>
              <a:t>、</a:t>
            </a:r>
            <a:r>
              <a:rPr lang="en-US" altLang="ja-JP" dirty="0"/>
              <a:t>RBAC</a:t>
            </a:r>
            <a:r>
              <a:rPr lang="ja-JP" altLang="en-US" dirty="0"/>
              <a:t>による変更制限</a:t>
            </a:r>
          </a:p>
          <a:p>
            <a:endParaRPr kumimoji="1" lang="en-US" altLang="ja-JP" dirty="0"/>
          </a:p>
          <a:p>
            <a:endParaRPr kumimoji="1" lang="en-US" altLang="ja-JP" dirty="0"/>
          </a:p>
          <a:p>
            <a:endParaRPr kumimoji="1" lang="en-US" altLang="ja-JP" dirty="0"/>
          </a:p>
          <a:p>
            <a:r>
              <a:rPr lang="ja-JP" altLang="en-US" dirty="0"/>
              <a:t>② </a:t>
            </a:r>
            <a:r>
              <a:rPr lang="en-US" altLang="ja-JP" dirty="0"/>
              <a:t>Application Gateway</a:t>
            </a:r>
            <a:r>
              <a:rPr lang="ja-JP" altLang="en-US" dirty="0"/>
              <a:t>から</a:t>
            </a:r>
            <a:r>
              <a:rPr lang="en-US" altLang="ja-JP" dirty="0"/>
              <a:t>App Service Environment</a:t>
            </a:r>
            <a:r>
              <a:rPr lang="ja-JP" altLang="en-US" dirty="0" err="1"/>
              <a:t>への</a:t>
            </a:r>
            <a:r>
              <a:rPr lang="ja-JP" altLang="en-US" dirty="0"/>
              <a:t>アクセス</a:t>
            </a:r>
            <a:endParaRPr lang="en-US" altLang="ja-JP" dirty="0"/>
          </a:p>
          <a:p>
            <a:r>
              <a:rPr lang="ja-JP" altLang="en-US" dirty="0"/>
              <a:t>脅威</a:t>
            </a:r>
            <a:br>
              <a:rPr lang="en-US" altLang="ja-JP" dirty="0"/>
            </a:br>
            <a:r>
              <a:rPr lang="ja-JP" altLang="en-US" dirty="0"/>
              <a:t>アカウントの偽装、脆弱性を使った特権の獲得</a:t>
            </a:r>
          </a:p>
          <a:p>
            <a:r>
              <a:rPr lang="ja-JP" altLang="en-US" dirty="0"/>
              <a:t>軽減</a:t>
            </a:r>
          </a:p>
          <a:p>
            <a:pPr lvl="1"/>
            <a:r>
              <a:rPr lang="en-US" altLang="ja-JP" dirty="0"/>
              <a:t>https</a:t>
            </a:r>
            <a:r>
              <a:rPr lang="ja-JP" altLang="en-US" dirty="0"/>
              <a:t>を利用し認証情報を保護</a:t>
            </a:r>
          </a:p>
          <a:p>
            <a:pPr lvl="1"/>
            <a:r>
              <a:rPr lang="en-US" altLang="ja-JP" dirty="0"/>
              <a:t>PaaS</a:t>
            </a:r>
            <a:r>
              <a:rPr lang="ja-JP" altLang="en-US" dirty="0"/>
              <a:t>によるパッチ適応</a:t>
            </a:r>
          </a:p>
          <a:p>
            <a:pPr lvl="1"/>
            <a:r>
              <a:rPr lang="en-US" altLang="ja-JP" dirty="0"/>
              <a:t>NSG</a:t>
            </a:r>
            <a:r>
              <a:rPr lang="ja-JP" altLang="en-US" dirty="0"/>
              <a:t>による通信制御</a:t>
            </a:r>
          </a:p>
          <a:p>
            <a:pPr lvl="1"/>
            <a:r>
              <a:rPr lang="en-US" altLang="ja-JP" dirty="0"/>
              <a:t>ADD, RBAC</a:t>
            </a:r>
            <a:r>
              <a:rPr lang="ja-JP" altLang="en-US" dirty="0"/>
              <a:t>による変更制限</a:t>
            </a:r>
          </a:p>
          <a:p>
            <a:endParaRPr kumimoji="1" lang="en-US" altLang="ja-JP" dirty="0"/>
          </a:p>
          <a:p>
            <a:endParaRPr kumimoji="1" lang="en-US" altLang="ja-JP" dirty="0"/>
          </a:p>
          <a:p>
            <a:endParaRPr kumimoji="1" lang="en-US" altLang="ja-JP" dirty="0"/>
          </a:p>
          <a:p>
            <a:r>
              <a:rPr kumimoji="1" lang="en-US" altLang="ja-JP" dirty="0"/>
              <a:t>③ App Service Environment</a:t>
            </a:r>
            <a:r>
              <a:rPr kumimoji="1" lang="ja-JP" altLang="en-US" dirty="0"/>
              <a:t>からデータベースへのアクセス</a:t>
            </a:r>
            <a:endParaRPr kumimoji="1" lang="en-US" altLang="ja-JP" dirty="0"/>
          </a:p>
          <a:p>
            <a:r>
              <a:rPr lang="ja-JP" altLang="en-US" dirty="0"/>
              <a:t>脅威</a:t>
            </a:r>
            <a:br>
              <a:rPr lang="en-US" altLang="ja-JP" dirty="0"/>
            </a:br>
            <a:r>
              <a:rPr lang="ja-JP" altLang="en-US" dirty="0"/>
              <a:t>アカウント漏洩、脆弱性を使った特権の獲得</a:t>
            </a:r>
            <a:endParaRPr lang="en-US" altLang="ja-JP" dirty="0"/>
          </a:p>
          <a:p>
            <a:r>
              <a:rPr lang="ja-JP" altLang="en-US" dirty="0"/>
              <a:t>軽減</a:t>
            </a:r>
            <a:endParaRPr lang="en-US" altLang="ja-JP" dirty="0"/>
          </a:p>
          <a:p>
            <a:pPr lvl="1"/>
            <a:r>
              <a:rPr lang="en-US" altLang="ja-JP" dirty="0" err="1"/>
              <a:t>ssl</a:t>
            </a:r>
            <a:r>
              <a:rPr lang="ja-JP" altLang="en-US" dirty="0"/>
              <a:t>を利用したデータ保護</a:t>
            </a:r>
          </a:p>
          <a:p>
            <a:pPr lvl="1"/>
            <a:r>
              <a:rPr lang="en-US" altLang="ja-JP" dirty="0"/>
              <a:t>PaaS</a:t>
            </a:r>
            <a:r>
              <a:rPr lang="ja-JP" altLang="en-US" dirty="0"/>
              <a:t>によるパッチ適応</a:t>
            </a:r>
          </a:p>
          <a:p>
            <a:pPr lvl="1"/>
            <a:r>
              <a:rPr lang="en-US" altLang="ja-JP" dirty="0"/>
              <a:t>NSG</a:t>
            </a:r>
            <a:r>
              <a:rPr lang="ja-JP" altLang="en-US" dirty="0"/>
              <a:t>による通信制御</a:t>
            </a:r>
          </a:p>
          <a:p>
            <a:pPr lvl="1"/>
            <a:r>
              <a:rPr lang="en-US" altLang="ja-JP" dirty="0"/>
              <a:t>ADD</a:t>
            </a:r>
            <a:r>
              <a:rPr lang="ja-JP" altLang="en-US" dirty="0" err="1"/>
              <a:t>、</a:t>
            </a:r>
            <a:r>
              <a:rPr lang="en-US" altLang="ja-JP" dirty="0"/>
              <a:t>RBAC</a:t>
            </a:r>
            <a:r>
              <a:rPr lang="ja-JP" altLang="en-US" dirty="0"/>
              <a:t>による変更制限</a:t>
            </a:r>
          </a:p>
          <a:p>
            <a:pPr lvl="1"/>
            <a:r>
              <a:rPr lang="en-US" altLang="ja-JP" dirty="0"/>
              <a:t>Key Vault</a:t>
            </a:r>
            <a:r>
              <a:rPr lang="ja-JP" altLang="en-US" dirty="0"/>
              <a:t>によるデータベース接続情報の保護</a:t>
            </a:r>
            <a:endParaRPr kumimoji="1" lang="en-US" altLang="ja-JP" dirty="0"/>
          </a:p>
          <a:p>
            <a:endParaRPr kumimoji="1" lang="en-US" altLang="ja-JP" dirty="0"/>
          </a:p>
          <a:p>
            <a:endParaRPr kumimoji="1" lang="en-US" altLang="ja-JP" dirty="0"/>
          </a:p>
          <a:p>
            <a:endParaRPr kumimoji="1" lang="en-US" altLang="ja-JP" dirty="0"/>
          </a:p>
          <a:p>
            <a:r>
              <a:rPr lang="ja-JP" altLang="en-US" dirty="0"/>
              <a:t>④ 運用管理者からデータベースへのアクセス</a:t>
            </a:r>
            <a:endParaRPr lang="en-US" altLang="ja-JP" dirty="0"/>
          </a:p>
          <a:p>
            <a:r>
              <a:rPr lang="ja-JP" altLang="en-US" dirty="0"/>
              <a:t>脅威</a:t>
            </a:r>
            <a:br>
              <a:rPr lang="en-US" altLang="ja-JP" dirty="0"/>
            </a:br>
            <a:r>
              <a:rPr lang="ja-JP" altLang="en-US" dirty="0"/>
              <a:t>アカウント漏洩、脆弱性を使った特権の獲得</a:t>
            </a:r>
          </a:p>
          <a:p>
            <a:r>
              <a:rPr lang="ja-JP" altLang="en-US" dirty="0"/>
              <a:t>軽減</a:t>
            </a:r>
          </a:p>
          <a:p>
            <a:pPr lvl="1"/>
            <a:r>
              <a:rPr lang="ja-JP" altLang="en-US" dirty="0"/>
              <a:t>閉域網からアクセス</a:t>
            </a:r>
          </a:p>
          <a:p>
            <a:pPr lvl="1"/>
            <a:r>
              <a:rPr lang="en-US" altLang="ja-JP" dirty="0"/>
              <a:t>AAD </a:t>
            </a:r>
            <a:r>
              <a:rPr lang="ja-JP" altLang="en-US" dirty="0"/>
              <a:t>によるアカウント管理</a:t>
            </a:r>
          </a:p>
          <a:p>
            <a:endParaRPr kumimoji="1" lang="en-US" altLang="ja-JP" dirty="0"/>
          </a:p>
          <a:p>
            <a:endParaRPr kumimoji="1" lang="en-US" altLang="ja-JP" dirty="0"/>
          </a:p>
          <a:p>
            <a:endParaRPr kumimoji="1" lang="en-US" altLang="ja-JP" dirty="0"/>
          </a:p>
          <a:p>
            <a:r>
              <a:rPr lang="ja-JP" altLang="en-US" dirty="0"/>
              <a:t>⑤ コールセンターオペレータから管理画面へのアクセス</a:t>
            </a:r>
            <a:endParaRPr lang="en-US" altLang="ja-JP" dirty="0"/>
          </a:p>
          <a:p>
            <a:r>
              <a:rPr lang="ja-JP" altLang="en-US" dirty="0"/>
              <a:t>脅威</a:t>
            </a:r>
            <a:br>
              <a:rPr lang="en-US" altLang="ja-JP" dirty="0"/>
            </a:br>
            <a:r>
              <a:rPr lang="ja-JP" altLang="en-US" dirty="0"/>
              <a:t>アカウントの偽装、脆弱性を使った特権の獲得</a:t>
            </a:r>
          </a:p>
          <a:p>
            <a:r>
              <a:rPr lang="ja-JP" altLang="en-US" dirty="0"/>
              <a:t>軽減</a:t>
            </a:r>
            <a:endParaRPr lang="en-US" altLang="ja-JP" dirty="0"/>
          </a:p>
          <a:p>
            <a:pPr lvl="1"/>
            <a:r>
              <a:rPr lang="en-US" altLang="ja-JP" dirty="0"/>
              <a:t>https</a:t>
            </a:r>
            <a:r>
              <a:rPr lang="ja-JP" altLang="en-US" dirty="0"/>
              <a:t>を利用し認証情報を保護</a:t>
            </a:r>
          </a:p>
          <a:p>
            <a:pPr lvl="1"/>
            <a:r>
              <a:rPr lang="en-US" altLang="ja-JP" dirty="0"/>
              <a:t>WAF</a:t>
            </a:r>
            <a:r>
              <a:rPr lang="ja-JP" altLang="en-US" dirty="0"/>
              <a:t>による既知の脆弱性の対策</a:t>
            </a:r>
          </a:p>
          <a:p>
            <a:pPr lvl="1"/>
            <a:r>
              <a:rPr lang="en-US" altLang="ja-JP" dirty="0"/>
              <a:t>NSG</a:t>
            </a:r>
            <a:r>
              <a:rPr lang="ja-JP" altLang="en-US" dirty="0"/>
              <a:t>による通信制御</a:t>
            </a:r>
          </a:p>
          <a:p>
            <a:pPr lvl="1"/>
            <a:r>
              <a:rPr lang="en-US" altLang="ja-JP" dirty="0"/>
              <a:t>ADD</a:t>
            </a:r>
            <a:r>
              <a:rPr lang="ja-JP" altLang="en-US" dirty="0" err="1"/>
              <a:t>、</a:t>
            </a:r>
            <a:r>
              <a:rPr lang="en-US" altLang="ja-JP" dirty="0"/>
              <a:t>RBAC</a:t>
            </a:r>
            <a:r>
              <a:rPr lang="ja-JP" altLang="en-US" dirty="0"/>
              <a:t>による変更制限</a:t>
            </a:r>
          </a:p>
          <a:p>
            <a:pPr lvl="1"/>
            <a:r>
              <a:rPr lang="ja-JP" altLang="en-US" dirty="0"/>
              <a:t>閉域網からアクセス</a:t>
            </a:r>
            <a:endParaRPr kumimoji="1" lang="en-US" altLang="ja-JP" dirty="0"/>
          </a:p>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180169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　のこり</a:t>
            </a:r>
            <a:r>
              <a:rPr kumimoji="1" lang="en-US" altLang="ja-JP" dirty="0"/>
              <a:t>15</a:t>
            </a:r>
            <a:r>
              <a:rPr kumimoji="1" lang="ja-JP" altLang="en-US" dirty="0"/>
              <a:t>分</a:t>
            </a:r>
            <a:endParaRPr kumimoji="1" lang="en-US" altLang="ja-JP" dirty="0"/>
          </a:p>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2610015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赤枠のところが、この章で説明するところ。</a:t>
            </a:r>
            <a:endParaRPr kumimoji="1" lang="en-US" altLang="ja-JP" dirty="0"/>
          </a:p>
          <a:p>
            <a:r>
              <a:rPr kumimoji="1" lang="en-US" altLang="ja-JP" dirty="0"/>
              <a:t>AI</a:t>
            </a:r>
            <a:r>
              <a:rPr kumimoji="1" lang="ja-JP" altLang="en-US" dirty="0"/>
              <a:t>と</a:t>
            </a:r>
            <a:r>
              <a:rPr kumimoji="1" lang="en-US" altLang="ja-JP" dirty="0"/>
              <a:t>LA</a:t>
            </a:r>
            <a:r>
              <a:rPr kumimoji="1" lang="ja-JP" altLang="en-US" dirty="0"/>
              <a:t>の話をします</a:t>
            </a:r>
            <a:endParaRPr kumimoji="1" lang="en-US" altLang="ja-JP" dirty="0"/>
          </a:p>
          <a:p>
            <a:endParaRPr kumimoji="1" lang="en-US" altLang="ja-JP"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326395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そもそも、ログってなにがあるの？</a:t>
            </a:r>
            <a:endParaRPr kumimoji="1" lang="en-US" altLang="ja-JP" dirty="0"/>
          </a:p>
          <a:p>
            <a:r>
              <a:rPr kumimoji="1" lang="en-US" altLang="ja-JP" dirty="0"/>
              <a:t>3</a:t>
            </a:r>
            <a:r>
              <a:rPr kumimoji="1" lang="ja-JP" altLang="en-US" dirty="0"/>
              <a:t>種類にわけて説明する。</a:t>
            </a:r>
            <a:endParaRPr kumimoji="1" lang="en-US" altLang="ja-JP" dirty="0"/>
          </a:p>
          <a:p>
            <a:endParaRPr kumimoji="1" lang="en-US" altLang="ja-JP" dirty="0"/>
          </a:p>
          <a:p>
            <a:pPr marL="228600" indent="-228600">
              <a:buAutoNum type="arabicPeriod"/>
            </a:pPr>
            <a:r>
              <a:rPr kumimoji="1" lang="en-US" altLang="ja-JP" dirty="0"/>
              <a:t>Application Log</a:t>
            </a:r>
          </a:p>
          <a:p>
            <a:pPr marL="228600" indent="-228600">
              <a:buAutoNum type="arabicPeriod"/>
            </a:pPr>
            <a:r>
              <a:rPr kumimoji="1" lang="en-US" altLang="ja-JP" dirty="0"/>
              <a:t>Diagnostics</a:t>
            </a:r>
            <a:r>
              <a:rPr kumimoji="1" lang="ja-JP" altLang="en-US" dirty="0"/>
              <a:t> </a:t>
            </a:r>
            <a:r>
              <a:rPr kumimoji="1" lang="en-US" altLang="ja-JP" dirty="0"/>
              <a:t>Log(</a:t>
            </a:r>
            <a:r>
              <a:rPr kumimoji="1" lang="ja-JP" altLang="en-US" dirty="0"/>
              <a:t>診断ログ）</a:t>
            </a:r>
            <a:endParaRPr kumimoji="1" lang="en-US" altLang="ja-JP" dirty="0"/>
          </a:p>
          <a:p>
            <a:pPr marL="228600" indent="-228600">
              <a:buAutoNum type="arabicPeriod"/>
            </a:pPr>
            <a:r>
              <a:rPr kumimoji="1" lang="en-US" altLang="ja-JP" dirty="0"/>
              <a:t>Activity</a:t>
            </a:r>
            <a:r>
              <a:rPr kumimoji="1" lang="ja-JP" altLang="en-US" dirty="0"/>
              <a:t> </a:t>
            </a:r>
            <a:r>
              <a:rPr kumimoji="1" lang="en-US" altLang="ja-JP" dirty="0"/>
              <a:t>Log</a:t>
            </a:r>
          </a:p>
          <a:p>
            <a:pPr marL="0" indent="0">
              <a:buNone/>
            </a:pPr>
            <a:endParaRPr kumimoji="1" lang="en-US" altLang="ja-JP" dirty="0"/>
          </a:p>
          <a:p>
            <a:pPr marL="0" indent="0">
              <a:buNone/>
            </a:pPr>
            <a:r>
              <a:rPr kumimoji="1" lang="en-US" altLang="ja-JP" dirty="0"/>
              <a:t>Application Insights</a:t>
            </a:r>
            <a:r>
              <a:rPr kumimoji="1" lang="ja-JP" altLang="en-US" dirty="0"/>
              <a:t>と、</a:t>
            </a:r>
            <a:r>
              <a:rPr kumimoji="1" lang="en-US" altLang="ja-JP" dirty="0"/>
              <a:t>Log Analytics</a:t>
            </a:r>
            <a:r>
              <a:rPr kumimoji="1" lang="ja-JP" altLang="en-US" dirty="0"/>
              <a:t>という、２つのログストアが用意されている。</a:t>
            </a:r>
            <a:endParaRPr kumimoji="1" lang="en-US" altLang="ja-JP" dirty="0"/>
          </a:p>
          <a:p>
            <a:r>
              <a:rPr kumimoji="1" lang="ja-JP" altLang="en-US" dirty="0"/>
              <a:t>ログストアでは、ログの保存、参照、リテンションが行われる。</a:t>
            </a:r>
            <a:endParaRPr kumimoji="1" lang="en-US" altLang="ja-JP" dirty="0"/>
          </a:p>
          <a:p>
            <a:endParaRPr kumimoji="1" lang="en-US" altLang="ja-JP" dirty="0"/>
          </a:p>
          <a:p>
            <a:r>
              <a:rPr lang="en-US" altLang="ja-JP" dirty="0"/>
              <a:t>Application</a:t>
            </a:r>
            <a:r>
              <a:rPr lang="ja-JP" altLang="en-US" dirty="0"/>
              <a:t> </a:t>
            </a:r>
            <a:r>
              <a:rPr lang="en-US" altLang="ja-JP" dirty="0"/>
              <a:t>Log</a:t>
            </a:r>
          </a:p>
          <a:p>
            <a:pPr lvl="1"/>
            <a:r>
              <a:rPr lang="ja-JP" altLang="en-US" dirty="0"/>
              <a:t>アプリケーションによって生成されたログ、</a:t>
            </a:r>
            <a:r>
              <a:rPr lang="en-US" altLang="ja-JP" dirty="0"/>
              <a:t>Application Insights</a:t>
            </a:r>
            <a:r>
              <a:rPr lang="ja-JP" altLang="en-US" dirty="0"/>
              <a:t>のクライアントライブラリによってインスツルメント、あるいはコードで明示的にロギングされる</a:t>
            </a:r>
            <a:endParaRPr lang="en-US" altLang="ja-JP" dirty="0"/>
          </a:p>
          <a:p>
            <a:r>
              <a:rPr lang="en-US" altLang="ja-JP" dirty="0"/>
              <a:t>Diagnostics</a:t>
            </a:r>
            <a:r>
              <a:rPr lang="ja-JP" altLang="en-US" dirty="0"/>
              <a:t> </a:t>
            </a:r>
            <a:r>
              <a:rPr lang="en-US" altLang="ja-JP" dirty="0"/>
              <a:t>Log</a:t>
            </a:r>
          </a:p>
          <a:p>
            <a:pPr marL="388712" lvl="1" indent="-171450">
              <a:buFont typeface="Arial" panose="020B0604020202020204" pitchFamily="34" charset="0"/>
              <a:buChar char="•"/>
            </a:pPr>
            <a:r>
              <a:rPr lang="ja-JP" altLang="en-US" dirty="0"/>
              <a:t>リソースの生成するログ、リソース内で診断ログが生成される。仮想マシンとかでは、ゲスト</a:t>
            </a:r>
            <a:r>
              <a:rPr lang="en-US" altLang="ja-JP" dirty="0"/>
              <a:t>OS</a:t>
            </a:r>
            <a:r>
              <a:rPr lang="ja-JP" altLang="en-US" dirty="0"/>
              <a:t>からログを収集する仕組みがある。</a:t>
            </a:r>
            <a:endParaRPr lang="en-US" altLang="ja-JP" dirty="0"/>
          </a:p>
          <a:p>
            <a:pPr marL="388712" lvl="1" indent="-171450">
              <a:buFont typeface="Arial" panose="020B0604020202020204" pitchFamily="34" charset="0"/>
              <a:buChar char="•"/>
            </a:pPr>
            <a:r>
              <a:rPr lang="en-US" altLang="ja-JP" dirty="0"/>
              <a:t>https://docs.microsoft.com/ja-jp/azure/monitoring-and-diagnostics/monitoring-diagnostic-logs-schema</a:t>
            </a:r>
          </a:p>
          <a:p>
            <a:pPr marL="171450" indent="-171450">
              <a:buFont typeface="Arial" panose="020B0604020202020204" pitchFamily="34" charset="0"/>
              <a:buChar char="•"/>
            </a:pPr>
            <a:endParaRPr lang="en-US" altLang="ja-JP" dirty="0"/>
          </a:p>
          <a:p>
            <a:r>
              <a:rPr lang="en-US" altLang="ja-JP" dirty="0"/>
              <a:t>Activity</a:t>
            </a:r>
            <a:r>
              <a:rPr lang="ja-JP" altLang="en-US" dirty="0"/>
              <a:t> </a:t>
            </a:r>
            <a:r>
              <a:rPr lang="en-US" altLang="ja-JP" dirty="0"/>
              <a:t>Log</a:t>
            </a:r>
          </a:p>
          <a:p>
            <a:pPr lvl="1"/>
            <a:r>
              <a:rPr lang="ja-JP" altLang="en-US" dirty="0"/>
              <a:t>主に </a:t>
            </a:r>
            <a:r>
              <a:rPr lang="en-US" altLang="ja-JP" dirty="0"/>
              <a:t>Azure Resource Manager </a:t>
            </a:r>
            <a:r>
              <a:rPr lang="ja-JP" altLang="en-US" dirty="0"/>
              <a:t>で発生したアクティビティを記録。</a:t>
            </a:r>
            <a:endParaRPr lang="en-US" altLang="ja-JP" dirty="0"/>
          </a:p>
          <a:p>
            <a:pPr lvl="1"/>
            <a:r>
              <a:rPr kumimoji="1" lang="ja-JP" altLang="en-US" dirty="0"/>
              <a:t>リソースの作成、更新、削除や。正常性について情報が含まれる</a:t>
            </a:r>
          </a:p>
          <a:p>
            <a:pPr lvl="1"/>
            <a:r>
              <a:rPr lang="en-US" altLang="ja-JP" dirty="0"/>
              <a:t>Tenant log:</a:t>
            </a:r>
            <a:r>
              <a:rPr lang="ja-JP" altLang="en-US" dirty="0"/>
              <a:t> </a:t>
            </a:r>
            <a:r>
              <a:rPr lang="en-US" altLang="ja-JP" dirty="0"/>
              <a:t>Azure</a:t>
            </a:r>
            <a:r>
              <a:rPr lang="ja-JP" altLang="en-US" dirty="0"/>
              <a:t> </a:t>
            </a:r>
            <a:r>
              <a:rPr lang="en-US" altLang="ja-JP" dirty="0"/>
              <a:t>AD</a:t>
            </a:r>
            <a:r>
              <a:rPr lang="ja-JP" altLang="en-US" dirty="0"/>
              <a:t>など</a:t>
            </a:r>
            <a:r>
              <a:rPr lang="en-US" altLang="ja-JP" dirty="0"/>
              <a:t>Subscription</a:t>
            </a:r>
            <a:r>
              <a:rPr lang="ja-JP" altLang="en-US" dirty="0"/>
              <a:t>の外側で生成されるログ</a:t>
            </a:r>
            <a:endParaRPr lang="en-US" altLang="ja-JP" dirty="0"/>
          </a:p>
          <a:p>
            <a:pPr lvl="1"/>
            <a:r>
              <a:rPr lang="en-US" altLang="ja-JP" dirty="0"/>
              <a:t>Resource log: NSG</a:t>
            </a:r>
            <a:r>
              <a:rPr lang="ja-JP" altLang="en-US" dirty="0"/>
              <a:t>や、</a:t>
            </a:r>
            <a:r>
              <a:rPr lang="en-US" altLang="ja-JP" dirty="0"/>
              <a:t>Storage</a:t>
            </a:r>
            <a:r>
              <a:rPr lang="ja-JP" altLang="en-US" dirty="0"/>
              <a:t> など</a:t>
            </a:r>
            <a:r>
              <a:rPr lang="en-US" altLang="ja-JP" dirty="0"/>
              <a:t>Resources</a:t>
            </a:r>
            <a:r>
              <a:rPr lang="ja-JP" altLang="en-US" dirty="0"/>
              <a:t> が生成するログ</a:t>
            </a:r>
            <a:endParaRPr lang="en-US" altLang="ja-JP" dirty="0"/>
          </a:p>
          <a:p>
            <a:endParaRPr kumimoji="1" lang="en-US" altLang="ja-JP" dirty="0"/>
          </a:p>
          <a:p>
            <a:endParaRPr kumimoji="1" lang="en-US" altLang="ja-JP" dirty="0"/>
          </a:p>
          <a:p>
            <a:endParaRPr kumimoji="1" lang="en-US" altLang="ja-JP" dirty="0"/>
          </a:p>
          <a:p>
            <a:r>
              <a:rPr kumimoji="1" lang="en-US" altLang="ja-JP" dirty="0"/>
              <a:t>https://docs.microsoft.com/ja-jp/azure/monitoring-and-diagnostics/monitoring-overview-activity-logs?toc=/azure/azure-monitor/toc.json</a:t>
            </a:r>
          </a:p>
          <a:p>
            <a:r>
              <a:rPr lang="en-US" altLang="ja-JP" sz="900" b="0" i="0" kern="1200" dirty="0">
                <a:solidFill>
                  <a:schemeClr val="tx1"/>
                </a:solidFill>
                <a:effectLst/>
                <a:latin typeface="Segoe UI Light" pitchFamily="34" charset="0"/>
                <a:ea typeface="+mn-ea"/>
                <a:cs typeface="+mn-cs"/>
              </a:rPr>
              <a:t>Azure </a:t>
            </a:r>
            <a:r>
              <a:rPr lang="ja-JP" altLang="en-US" sz="900" b="0" i="0" kern="1200" dirty="0">
                <a:solidFill>
                  <a:schemeClr val="tx1"/>
                </a:solidFill>
                <a:effectLst/>
                <a:latin typeface="Segoe UI Light" pitchFamily="34" charset="0"/>
                <a:ea typeface="+mn-ea"/>
                <a:cs typeface="+mn-cs"/>
              </a:rPr>
              <a:t>サービスによって生成されるログです。このサービスの操作に関するさまざまなデータが頻繁に記録されています。 </a:t>
            </a:r>
            <a:r>
              <a:rPr lang="en-US" altLang="ja-JP" sz="900" b="0" i="0" kern="1200" dirty="0">
                <a:solidFill>
                  <a:schemeClr val="tx1"/>
                </a:solidFill>
                <a:effectLst/>
                <a:latin typeface="Segoe UI Light" pitchFamily="34" charset="0"/>
                <a:ea typeface="+mn-ea"/>
                <a:cs typeface="+mn-cs"/>
              </a:rPr>
              <a:t>Azure Monitor </a:t>
            </a:r>
            <a:r>
              <a:rPr lang="ja-JP" altLang="en-US" sz="900" b="0" i="0" kern="1200" dirty="0">
                <a:solidFill>
                  <a:schemeClr val="tx1"/>
                </a:solidFill>
                <a:effectLst/>
                <a:latin typeface="Segoe UI Light" pitchFamily="34" charset="0"/>
                <a:ea typeface="+mn-ea"/>
                <a:cs typeface="+mn-cs"/>
              </a:rPr>
              <a:t>には、次の </a:t>
            </a:r>
            <a:r>
              <a:rPr lang="en-US" altLang="ja-JP" sz="900" b="0" i="0" kern="1200" dirty="0">
                <a:solidFill>
                  <a:schemeClr val="tx1"/>
                </a:solidFill>
                <a:effectLst/>
                <a:latin typeface="Segoe UI Light" pitchFamily="34" charset="0"/>
                <a:ea typeface="+mn-ea"/>
                <a:cs typeface="+mn-cs"/>
              </a:rPr>
              <a:t>2 </a:t>
            </a:r>
            <a:r>
              <a:rPr lang="ja-JP" altLang="en-US" sz="900" b="0" i="0" kern="1200" dirty="0">
                <a:solidFill>
                  <a:schemeClr val="tx1"/>
                </a:solidFill>
                <a:effectLst/>
                <a:latin typeface="Segoe UI Light" pitchFamily="34" charset="0"/>
                <a:ea typeface="+mn-ea"/>
                <a:cs typeface="+mn-cs"/>
              </a:rPr>
              <a:t>種類の診断ログが用意されています。</a:t>
            </a:r>
          </a:p>
          <a:p>
            <a:r>
              <a:rPr lang="ja-JP" altLang="en-US" sz="900" b="1" i="0" kern="1200" dirty="0">
                <a:solidFill>
                  <a:schemeClr val="tx1"/>
                </a:solidFill>
                <a:effectLst/>
                <a:latin typeface="Segoe UI Light" pitchFamily="34" charset="0"/>
                <a:ea typeface="+mn-ea"/>
                <a:cs typeface="+mn-cs"/>
              </a:rPr>
              <a:t>テナント ログ</a:t>
            </a:r>
            <a:r>
              <a:rPr lang="en-US" altLang="ja-JP" sz="900" b="0" i="0" kern="1200" dirty="0">
                <a:solidFill>
                  <a:schemeClr val="tx1"/>
                </a:solidFill>
                <a:effectLst/>
                <a:latin typeface="Segoe UI Light" pitchFamily="34" charset="0"/>
                <a:ea typeface="+mn-ea"/>
                <a:cs typeface="+mn-cs"/>
              </a:rPr>
              <a:t>: Azure Active Directory </a:t>
            </a:r>
            <a:r>
              <a:rPr lang="ja-JP" altLang="en-US" sz="900" b="0" i="0" kern="1200" dirty="0">
                <a:solidFill>
                  <a:schemeClr val="tx1"/>
                </a:solidFill>
                <a:effectLst/>
                <a:latin typeface="Segoe UI Light" pitchFamily="34" charset="0"/>
                <a:ea typeface="+mn-ea"/>
                <a:cs typeface="+mn-cs"/>
              </a:rPr>
              <a:t>ログなど、</a:t>
            </a:r>
            <a:r>
              <a:rPr lang="en-US" altLang="ja-JP" sz="900" b="0" i="0" kern="1200" dirty="0">
                <a:solidFill>
                  <a:schemeClr val="tx1"/>
                </a:solidFill>
                <a:effectLst/>
                <a:latin typeface="Segoe UI Light" pitchFamily="34" charset="0"/>
                <a:ea typeface="+mn-ea"/>
                <a:cs typeface="+mn-cs"/>
              </a:rPr>
              <a:t>Azure </a:t>
            </a:r>
            <a:r>
              <a:rPr lang="ja-JP" altLang="en-US" sz="900" b="0" i="0" kern="1200" dirty="0">
                <a:solidFill>
                  <a:schemeClr val="tx1"/>
                </a:solidFill>
                <a:effectLst/>
                <a:latin typeface="Segoe UI Light" pitchFamily="34" charset="0"/>
                <a:ea typeface="+mn-ea"/>
                <a:cs typeface="+mn-cs"/>
              </a:rPr>
              <a:t>サブスクリプションの外部に存在するテナント レベルのサービスのログです。</a:t>
            </a:r>
          </a:p>
          <a:p>
            <a:r>
              <a:rPr lang="ja-JP" altLang="en-US" sz="900" b="1" i="0" kern="1200" dirty="0">
                <a:solidFill>
                  <a:schemeClr val="tx1"/>
                </a:solidFill>
                <a:effectLst/>
                <a:latin typeface="Segoe UI Light" pitchFamily="34" charset="0"/>
                <a:ea typeface="+mn-ea"/>
                <a:cs typeface="+mn-cs"/>
              </a:rPr>
              <a:t>リソースログ</a:t>
            </a:r>
            <a:r>
              <a:rPr lang="en-US" altLang="ja-JP" sz="900" b="0" i="0" kern="1200" dirty="0">
                <a:solidFill>
                  <a:schemeClr val="tx1"/>
                </a:solidFill>
                <a:effectLst/>
                <a:latin typeface="Segoe UI Light" pitchFamily="34" charset="0"/>
                <a:ea typeface="+mn-ea"/>
                <a:cs typeface="+mn-cs"/>
              </a:rPr>
              <a:t>: </a:t>
            </a:r>
            <a:r>
              <a:rPr lang="ja-JP" altLang="en-US" sz="900" b="0" i="0" kern="1200" dirty="0">
                <a:solidFill>
                  <a:schemeClr val="tx1"/>
                </a:solidFill>
                <a:effectLst/>
                <a:latin typeface="Segoe UI Light" pitchFamily="34" charset="0"/>
                <a:ea typeface="+mn-ea"/>
                <a:cs typeface="+mn-cs"/>
              </a:rPr>
              <a:t>ネットワーク セキュリティ グループやストレージ アカウントなど、</a:t>
            </a:r>
            <a:r>
              <a:rPr lang="en-US" altLang="ja-JP" sz="900" b="0" i="0" kern="1200" dirty="0">
                <a:solidFill>
                  <a:schemeClr val="tx1"/>
                </a:solidFill>
                <a:effectLst/>
                <a:latin typeface="Segoe UI Light" pitchFamily="34" charset="0"/>
                <a:ea typeface="+mn-ea"/>
                <a:cs typeface="+mn-cs"/>
              </a:rPr>
              <a:t>Azure </a:t>
            </a:r>
            <a:r>
              <a:rPr lang="ja-JP" altLang="en-US" sz="900" b="0" i="0" kern="1200" dirty="0">
                <a:solidFill>
                  <a:schemeClr val="tx1"/>
                </a:solidFill>
                <a:effectLst/>
                <a:latin typeface="Segoe UI Light" pitchFamily="34" charset="0"/>
                <a:ea typeface="+mn-ea"/>
                <a:cs typeface="+mn-cs"/>
              </a:rPr>
              <a:t>サブスクリプション内でリソースをデプロイする </a:t>
            </a:r>
            <a:r>
              <a:rPr lang="en-US" altLang="ja-JP" sz="900" b="0" i="0" kern="1200" dirty="0">
                <a:solidFill>
                  <a:schemeClr val="tx1"/>
                </a:solidFill>
                <a:effectLst/>
                <a:latin typeface="Segoe UI Light" pitchFamily="34" charset="0"/>
                <a:ea typeface="+mn-ea"/>
                <a:cs typeface="+mn-cs"/>
              </a:rPr>
              <a:t>Azure </a:t>
            </a:r>
            <a:r>
              <a:rPr lang="ja-JP" altLang="en-US" sz="900" b="0" i="0" kern="1200" dirty="0">
                <a:solidFill>
                  <a:schemeClr val="tx1"/>
                </a:solidFill>
                <a:effectLst/>
                <a:latin typeface="Segoe UI Light" pitchFamily="34" charset="0"/>
                <a:ea typeface="+mn-ea"/>
                <a:cs typeface="+mn-cs"/>
              </a:rPr>
              <a:t>サービスのログです。</a:t>
            </a:r>
            <a:endParaRPr lang="en-US" altLang="ja-JP" sz="900" b="0" i="0" kern="1200" dirty="0">
              <a:solidFill>
                <a:schemeClr val="tx1"/>
              </a:solidFill>
              <a:effectLst/>
              <a:latin typeface="Segoe UI Light" pitchFamily="34" charset="0"/>
              <a:ea typeface="+mn-ea"/>
              <a:cs typeface="+mn-cs"/>
            </a:endParaRPr>
          </a:p>
          <a:p>
            <a:r>
              <a:rPr lang="en-US" altLang="ja-JP" sz="900" b="0" i="0" kern="1200" dirty="0">
                <a:solidFill>
                  <a:schemeClr val="tx1"/>
                </a:solidFill>
                <a:effectLst/>
                <a:latin typeface="Segoe UI Light" pitchFamily="34" charset="0"/>
                <a:ea typeface="+mn-ea"/>
                <a:cs typeface="+mn-cs"/>
              </a:rPr>
              <a:t>https://docs.microsoft.com/ja-jp/azure/monitoring-and-diagnostics/monitoring-overview-of-diagnostic-logs</a:t>
            </a:r>
          </a:p>
          <a:p>
            <a:endParaRPr lang="ja-JP" altLang="en-US" sz="900" b="0" i="0" kern="1200" dirty="0">
              <a:solidFill>
                <a:schemeClr val="tx1"/>
              </a:solidFill>
              <a:effectLst/>
              <a:latin typeface="Segoe UI Light" pitchFamily="34" charset="0"/>
              <a:ea typeface="+mn-ea"/>
              <a:cs typeface="+mn-cs"/>
            </a:endParaRPr>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2091644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kumimoji="1" lang="en-US" altLang="ja-JP" dirty="0"/>
              <a:t>PCI DSS</a:t>
            </a:r>
            <a:r>
              <a:rPr kumimoji="1" lang="ja-JP" altLang="en-US" dirty="0"/>
              <a:t>の保存期間は</a:t>
            </a:r>
            <a:r>
              <a:rPr kumimoji="1" lang="en-US" altLang="ja-JP" dirty="0"/>
              <a:t>1</a:t>
            </a:r>
            <a:r>
              <a:rPr kumimoji="1" lang="ja-JP" altLang="en-US" dirty="0"/>
              <a:t>年</a:t>
            </a:r>
            <a:endParaRPr kumimoji="1" lang="en-US" altLang="ja-JP" dirty="0"/>
          </a:p>
          <a:p>
            <a:r>
              <a:rPr kumimoji="1" lang="en-US" altLang="ja-JP" dirty="0"/>
              <a:t>Trace</a:t>
            </a:r>
            <a:r>
              <a:rPr kumimoji="1" lang="ja-JP" altLang="en-US" dirty="0"/>
              <a:t>以外のログは </a:t>
            </a:r>
            <a:r>
              <a:rPr kumimoji="1" lang="en-US" altLang="ja-JP" dirty="0"/>
              <a:t>Log Analytics</a:t>
            </a:r>
            <a:r>
              <a:rPr kumimoji="1" lang="ja-JP" altLang="en-US" dirty="0"/>
              <a:t> へ転送</a:t>
            </a:r>
            <a:r>
              <a:rPr lang="ja-JP" altLang="en-US" dirty="0"/>
              <a:t>可能。</a:t>
            </a:r>
            <a:endParaRPr lang="en-US" altLang="ja-JP" dirty="0"/>
          </a:p>
          <a:p>
            <a:endParaRPr kumimoji="1" lang="en-US" altLang="ja-JP" dirty="0"/>
          </a:p>
          <a:p>
            <a:r>
              <a:rPr kumimoji="1" lang="en-US" altLang="ja-JP" dirty="0"/>
              <a:t>Application Insights Telemetry </a:t>
            </a:r>
            <a:r>
              <a:rPr kumimoji="1" lang="ja-JP" altLang="en-US" dirty="0"/>
              <a:t>のデータ モデル</a:t>
            </a:r>
            <a:endParaRPr kumimoji="1" lang="en-US" altLang="ja-JP" dirty="0"/>
          </a:p>
          <a:p>
            <a:r>
              <a:rPr kumimoji="1" lang="en-US" altLang="ja-JP" dirty="0"/>
              <a:t>https://docs.microsoft.com/ja-jp/azure/log-analytics/log-analytics-manage-cost-storage?toc=/azure/azure-monitor/toc.json	</a:t>
            </a:r>
          </a:p>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1697234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900" b="1" kern="1200" dirty="0">
                <a:solidFill>
                  <a:schemeClr val="tx1"/>
                </a:solidFill>
                <a:effectLst/>
                <a:latin typeface="Segoe UI Light" pitchFamily="34" charset="0"/>
                <a:ea typeface="+mn-ea"/>
                <a:cs typeface="+mn-cs"/>
              </a:rPr>
              <a:t>10.7 </a:t>
            </a:r>
            <a:r>
              <a:rPr lang="ja-JP" altLang="ja-JP" sz="900" kern="1200" dirty="0">
                <a:solidFill>
                  <a:schemeClr val="tx1"/>
                </a:solidFill>
                <a:effectLst/>
                <a:latin typeface="Segoe UI Light" pitchFamily="34" charset="0"/>
                <a:ea typeface="+mn-ea"/>
                <a:cs typeface="+mn-cs"/>
              </a:rPr>
              <a:t>監査証跡の履歴を少なくとも</a:t>
            </a:r>
            <a:r>
              <a:rPr lang="en-US" altLang="ja-JP" sz="900" kern="1200" dirty="0">
                <a:solidFill>
                  <a:schemeClr val="tx1"/>
                </a:solidFill>
                <a:effectLst/>
                <a:latin typeface="Segoe UI Light" pitchFamily="34" charset="0"/>
                <a:ea typeface="+mn-ea"/>
                <a:cs typeface="+mn-cs"/>
              </a:rPr>
              <a:t> 1 </a:t>
            </a:r>
            <a:r>
              <a:rPr lang="ja-JP" altLang="ja-JP" sz="900" kern="1200" dirty="0">
                <a:solidFill>
                  <a:schemeClr val="tx1"/>
                </a:solidFill>
                <a:effectLst/>
                <a:latin typeface="Segoe UI Light" pitchFamily="34" charset="0"/>
                <a:ea typeface="+mn-ea"/>
                <a:cs typeface="+mn-cs"/>
              </a:rPr>
              <a:t>年間保持する。少なくとも</a:t>
            </a:r>
            <a:r>
              <a:rPr lang="en-US" altLang="ja-JP" sz="900" kern="1200" dirty="0">
                <a:solidFill>
                  <a:schemeClr val="tx1"/>
                </a:solidFill>
                <a:effectLst/>
                <a:latin typeface="Segoe UI Light" pitchFamily="34" charset="0"/>
                <a:ea typeface="+mn-ea"/>
                <a:cs typeface="+mn-cs"/>
              </a:rPr>
              <a:t> 3 </a:t>
            </a:r>
            <a:r>
              <a:rPr lang="ja-JP" altLang="ja-JP" sz="900" kern="1200" dirty="0">
                <a:solidFill>
                  <a:schemeClr val="tx1"/>
                </a:solidFill>
                <a:effectLst/>
                <a:latin typeface="Segoe UI Light" pitchFamily="34" charset="0"/>
                <a:ea typeface="+mn-ea"/>
                <a:cs typeface="+mn-cs"/>
              </a:rPr>
              <a:t>カ月はすぐに分析できる状態にしておく（オンライン、アーカイブ、バックアップから復元可能など）。 </a:t>
            </a:r>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465568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004095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　のこり</a:t>
            </a:r>
            <a:r>
              <a:rPr kumimoji="1" lang="en-US" altLang="ja-JP" dirty="0"/>
              <a:t>10</a:t>
            </a:r>
            <a:r>
              <a:rPr kumimoji="1" lang="ja-JP" altLang="en-US" dirty="0"/>
              <a:t>分</a:t>
            </a:r>
            <a:endParaRPr kumimoji="1" lang="en-US" altLang="ja-JP" dirty="0"/>
          </a:p>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4082500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安納さんセッションへの振り</a:t>
            </a:r>
            <a:endParaRPr kumimoji="1" lang="en-US" altLang="ja-JP" dirty="0"/>
          </a:p>
          <a:p>
            <a:r>
              <a:rPr kumimoji="1" lang="ja-JP" altLang="en-US" dirty="0"/>
              <a:t>・</a:t>
            </a:r>
            <a:r>
              <a:rPr kumimoji="1" lang="en-US" altLang="ja-JP" dirty="0"/>
              <a:t>Key</a:t>
            </a:r>
            <a:r>
              <a:rPr kumimoji="1" lang="ja-JP" altLang="en-US" dirty="0"/>
              <a:t> </a:t>
            </a:r>
            <a:r>
              <a:rPr kumimoji="1" lang="en-US" altLang="ja-JP" dirty="0"/>
              <a:t>Vault</a:t>
            </a:r>
            <a:r>
              <a:rPr kumimoji="1" lang="ja-JP" altLang="en-US" dirty="0"/>
              <a:t>は高度なセキュリティを求められているアプリケーションでなくても使うと便利</a:t>
            </a:r>
            <a:endParaRPr kumimoji="1" lang="en-US" altLang="ja-JP" dirty="0"/>
          </a:p>
          <a:p>
            <a:r>
              <a:rPr lang="ja-JP" altLang="en-US" dirty="0"/>
              <a:t>・</a:t>
            </a:r>
            <a:r>
              <a:rPr lang="en-US" altLang="ja-JP" dirty="0"/>
              <a:t>Web</a:t>
            </a:r>
            <a:r>
              <a:rPr lang="ja-JP" altLang="en-US" dirty="0"/>
              <a:t>とバッチで別の</a:t>
            </a:r>
            <a:r>
              <a:rPr lang="en-US" altLang="ja-JP" dirty="0"/>
              <a:t>Web Apps</a:t>
            </a:r>
            <a:r>
              <a:rPr lang="ja-JP" altLang="en-US" dirty="0"/>
              <a:t>になっていて、設定が２箇所の</a:t>
            </a:r>
            <a:r>
              <a:rPr lang="en-US" altLang="ja-JP" dirty="0"/>
              <a:t>App Settings</a:t>
            </a:r>
            <a:r>
              <a:rPr lang="ja-JP" altLang="en-US" dirty="0"/>
              <a:t>に分かれてしまうなどの場合簡単に便利に使える</a:t>
            </a:r>
            <a:endParaRPr lang="en-US" altLang="ja-JP" dirty="0"/>
          </a:p>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15205333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ドキュメント上は、データプレーンだけど、ポータルは</a:t>
            </a:r>
            <a:r>
              <a:rPr kumimoji="1" lang="en-US" altLang="ja-JP" dirty="0"/>
              <a:t>A</a:t>
            </a:r>
            <a:r>
              <a:rPr lang="en-US" altLang="ja-JP" dirty="0"/>
              <a:t>ccess</a:t>
            </a:r>
            <a:r>
              <a:rPr lang="ja-JP" altLang="en-US" dirty="0"/>
              <a:t> </a:t>
            </a:r>
            <a:r>
              <a:rPr lang="en-US" altLang="ja-JP" dirty="0"/>
              <a:t>Policies</a:t>
            </a:r>
            <a:r>
              <a:rPr lang="ja-JP" altLang="en-US" dirty="0"/>
              <a:t> 、</a:t>
            </a:r>
            <a:r>
              <a:rPr lang="en-US" altLang="ja-JP" dirty="0"/>
              <a:t>RBAC</a:t>
            </a:r>
            <a:r>
              <a:rPr lang="ja-JP" altLang="en-US" dirty="0"/>
              <a:t>も</a:t>
            </a:r>
            <a:r>
              <a:rPr lang="en-US" altLang="ja-JP" dirty="0" err="1"/>
              <a:t>accessPolicies</a:t>
            </a:r>
            <a:r>
              <a:rPr lang="ja-JP" altLang="en-US" dirty="0"/>
              <a:t> なので、混乱する。</a:t>
            </a:r>
            <a:endParaRPr lang="en-US" altLang="ja-JP" dirty="0"/>
          </a:p>
          <a:p>
            <a:r>
              <a:rPr kumimoji="1" lang="en-US" altLang="ja-JP" dirty="0"/>
              <a:t>https://docs.microsoft.com/ja-jp/azure/key-vault/key-vault-secure-your-key-vault</a:t>
            </a:r>
          </a:p>
          <a:p>
            <a:endParaRPr kumimoji="1" lang="en-US" altLang="ja-JP" dirty="0"/>
          </a:p>
          <a:p>
            <a:r>
              <a:rPr kumimoji="1" lang="ja-JP" altLang="en-US" dirty="0"/>
              <a:t>管理プレーンのエンドポイント</a:t>
            </a:r>
            <a:endParaRPr kumimoji="1" lang="en-US" altLang="ja-JP" dirty="0"/>
          </a:p>
          <a:p>
            <a:r>
              <a:rPr lang="en-US" altLang="ja-JP" sz="900" b="0" i="0" kern="1200" dirty="0">
                <a:solidFill>
                  <a:schemeClr val="tx1"/>
                </a:solidFill>
                <a:effectLst/>
                <a:latin typeface="Segoe UI Light" pitchFamily="34" charset="0"/>
                <a:ea typeface="+mn-ea"/>
                <a:cs typeface="+mn-cs"/>
              </a:rPr>
              <a:t>management.azure.com</a:t>
            </a:r>
          </a:p>
          <a:p>
            <a:endParaRPr lang="en-US" altLang="ja-JP" sz="900" b="0" i="0" kern="1200" dirty="0">
              <a:solidFill>
                <a:schemeClr val="tx1"/>
              </a:solidFill>
              <a:effectLst/>
              <a:latin typeface="Segoe UI Light" pitchFamily="34" charset="0"/>
              <a:ea typeface="+mn-ea"/>
              <a:cs typeface="+mn-cs"/>
            </a:endParaRPr>
          </a:p>
          <a:p>
            <a:r>
              <a:rPr lang="ja-JP" altLang="en-US" dirty="0">
                <a:effectLst/>
              </a:rPr>
              <a:t>データ プレーン</a:t>
            </a:r>
            <a:endParaRPr lang="en-US" altLang="ja-JP" dirty="0">
              <a:effectLst/>
            </a:endParaRPr>
          </a:p>
          <a:p>
            <a:r>
              <a:rPr lang="en-US" altLang="ja-JP" dirty="0">
                <a:effectLst/>
              </a:rPr>
              <a:t>&lt;vault-name&gt;.vault.azure.net</a:t>
            </a:r>
          </a:p>
          <a:p>
            <a:endParaRPr lang="en-US" altLang="ja-JP" dirty="0">
              <a:effectLst/>
            </a:endParaRPr>
          </a:p>
          <a:p>
            <a:endParaRPr lang="en-US" altLang="ja-JP" sz="900" b="0" i="0" kern="1200" dirty="0">
              <a:solidFill>
                <a:schemeClr val="tx1"/>
              </a:solidFill>
              <a:effectLst/>
              <a:latin typeface="Segoe UI Light" pitchFamily="34" charset="0"/>
              <a:ea typeface="+mn-ea"/>
              <a:cs typeface="+mn-cs"/>
            </a:endParaRPr>
          </a:p>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4052290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Storage</a:t>
            </a:r>
            <a:r>
              <a:rPr kumimoji="1" lang="ja-JP" altLang="en-US" dirty="0"/>
              <a:t>へ</a:t>
            </a:r>
            <a:endParaRPr kumimoji="1" lang="en-US" altLang="ja-JP" dirty="0"/>
          </a:p>
          <a:p>
            <a:r>
              <a:rPr kumimoji="1" lang="en-US" altLang="ja-JP" dirty="0"/>
              <a:t>https://docs.microsoft.com/ja-jp/azure/key-vault/key-vault-logging#introduction</a:t>
            </a:r>
          </a:p>
          <a:p>
            <a:endParaRPr kumimoji="1" lang="en-US" altLang="ja-JP" dirty="0"/>
          </a:p>
          <a:p>
            <a:r>
              <a:rPr kumimoji="1" lang="en-US" altLang="ja-JP" dirty="0"/>
              <a:t>Log Analytics</a:t>
            </a:r>
            <a:r>
              <a:rPr kumimoji="1" lang="ja-JP" altLang="en-US" dirty="0"/>
              <a:t>へ</a:t>
            </a:r>
            <a:endParaRPr kumimoji="1" lang="en-US" altLang="ja-JP" dirty="0"/>
          </a:p>
          <a:p>
            <a:r>
              <a:rPr kumimoji="1" lang="en-US" altLang="ja-JP" dirty="0"/>
              <a:t>https://docs.microsoft.com/ja-jp/azure/log-analytics/log-analytics-azure-key-vault#enable-key-vault-diagnostics-in-the-portal</a:t>
            </a:r>
          </a:p>
          <a:p>
            <a:endParaRPr kumimoji="1" lang="en-US" altLang="ja-JP" dirty="0"/>
          </a:p>
          <a:p>
            <a:endParaRPr kumimoji="1" lang="en-US" altLang="ja-JP" dirty="0"/>
          </a:p>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14251394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どうしてこうなっているのか、</a:t>
            </a:r>
            <a:r>
              <a:rPr kumimoji="1" lang="en-US" altLang="ja-JP" dirty="0"/>
              <a:t>Software</a:t>
            </a:r>
            <a:r>
              <a:rPr kumimoji="1" lang="ja-JP" altLang="en-US" dirty="0"/>
              <a:t>の場合も、保存するときには、</a:t>
            </a:r>
            <a:r>
              <a:rPr kumimoji="1" lang="en-US" altLang="ja-JP" dirty="0"/>
              <a:t>HSM</a:t>
            </a:r>
            <a:r>
              <a:rPr kumimoji="1" lang="ja-JP" altLang="en-US" dirty="0" err="1"/>
              <a:t>に登</a:t>
            </a:r>
            <a:r>
              <a:rPr kumimoji="1" lang="ja-JP" altLang="en-US" dirty="0"/>
              <a:t>録されたキーを使うから。そのキーの無い別のセキュリティワールドへはリストアできない。</a:t>
            </a:r>
            <a:endParaRPr kumimoji="1" lang="en-US" altLang="ja-JP" dirty="0"/>
          </a:p>
          <a:p>
            <a:endParaRPr kumimoji="1" lang="en-US" altLang="ja-JP"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12054203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770835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ここでのこり</a:t>
            </a:r>
            <a:r>
              <a:rPr kumimoji="1" lang="en-US" altLang="ja-JP" dirty="0"/>
              <a:t>35</a:t>
            </a:r>
            <a:r>
              <a:rPr kumimoji="1" lang="ja-JP" altLang="en-US" dirty="0"/>
              <a:t>分</a:t>
            </a:r>
            <a:endParaRPr kumimoji="1" lang="en-US" altLang="ja-JP" dirty="0"/>
          </a:p>
          <a:p>
            <a:endParaRPr kumimoji="1" lang="en-US" altLang="ja-JP" dirty="0"/>
          </a:p>
          <a:p>
            <a:r>
              <a:rPr kumimoji="1" lang="ja-JP" altLang="en-US" dirty="0"/>
              <a:t>ここからテクノロジーカットの話</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999650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411903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情報セキュリティといえばこれだよね</a:t>
            </a:r>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25500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最適な点はいつも変わるけど、全体方針は同じ</a:t>
            </a:r>
            <a:endParaRPr kumimoji="1" lang="en-US" altLang="ja-JP" dirty="0"/>
          </a:p>
          <a:p>
            <a:r>
              <a:rPr kumimoji="1" lang="en-US" altLang="ja-JP" dirty="0"/>
              <a:t>IaaS</a:t>
            </a:r>
            <a:r>
              <a:rPr kumimoji="1" lang="ja-JP" altLang="en-US" dirty="0"/>
              <a:t>で作れないという話では無い。クラウドネイティブの方が楽が出来るという話。</a:t>
            </a:r>
            <a:endParaRPr kumimoji="1" lang="en-US" altLang="ja-JP" dirty="0"/>
          </a:p>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05585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900" b="0" i="0" kern="1200" dirty="0">
                <a:solidFill>
                  <a:schemeClr val="tx1"/>
                </a:solidFill>
                <a:effectLst/>
                <a:latin typeface="Segoe UI Light" pitchFamily="34" charset="0"/>
                <a:ea typeface="+mn-ea"/>
                <a:cs typeface="+mn-cs"/>
              </a:rPr>
              <a:t>MS</a:t>
            </a:r>
            <a:r>
              <a:rPr lang="ja-JP" altLang="en-US" sz="900" b="0" i="0" kern="1200" dirty="0">
                <a:solidFill>
                  <a:schemeClr val="tx1"/>
                </a:solidFill>
                <a:effectLst/>
                <a:latin typeface="Segoe UI Light" pitchFamily="34" charset="0"/>
                <a:ea typeface="+mn-ea"/>
                <a:cs typeface="+mn-cs"/>
              </a:rPr>
              <a:t>から、</a:t>
            </a:r>
            <a:r>
              <a:rPr lang="en-US" altLang="ja-JP" sz="900" b="0" i="0" kern="1200" dirty="0">
                <a:solidFill>
                  <a:schemeClr val="tx1"/>
                </a:solidFill>
                <a:effectLst/>
                <a:latin typeface="Segoe UI Light" pitchFamily="34" charset="0"/>
                <a:ea typeface="+mn-ea"/>
                <a:cs typeface="+mn-cs"/>
              </a:rPr>
              <a:t>PCI DSS </a:t>
            </a:r>
            <a:r>
              <a:rPr lang="ja-JP" altLang="en-US" sz="900" b="0" i="0" kern="1200" dirty="0">
                <a:solidFill>
                  <a:schemeClr val="tx1"/>
                </a:solidFill>
                <a:effectLst/>
                <a:latin typeface="Segoe UI Light" pitchFamily="34" charset="0"/>
                <a:ea typeface="+mn-ea"/>
                <a:cs typeface="+mn-cs"/>
              </a:rPr>
              <a:t>のための </a:t>
            </a:r>
            <a:r>
              <a:rPr lang="en-US" altLang="ja-JP" sz="900" b="0" i="0" kern="1200" dirty="0">
                <a:solidFill>
                  <a:schemeClr val="tx1"/>
                </a:solidFill>
                <a:effectLst/>
                <a:latin typeface="Segoe UI Light" pitchFamily="34" charset="0"/>
                <a:ea typeface="+mn-ea"/>
                <a:cs typeface="+mn-cs"/>
              </a:rPr>
              <a:t>PaaS Web </a:t>
            </a:r>
            <a:r>
              <a:rPr lang="ja-JP" altLang="en-US" sz="900" b="0" i="0" kern="1200" dirty="0">
                <a:solidFill>
                  <a:schemeClr val="tx1"/>
                </a:solidFill>
                <a:effectLst/>
                <a:latin typeface="Segoe UI Light" pitchFamily="34" charset="0"/>
                <a:ea typeface="+mn-ea"/>
                <a:cs typeface="+mn-cs"/>
              </a:rPr>
              <a:t>アプリケーション というドキュメントが公開されていて、それを元にしてサイトを構築</a:t>
            </a:r>
            <a:endParaRPr lang="en-US" altLang="ja-JP" sz="900" b="0" i="0" kern="1200" dirty="0">
              <a:solidFill>
                <a:schemeClr val="tx1"/>
              </a:solidFill>
              <a:effectLst/>
              <a:latin typeface="Segoe UI Light" pitchFamily="34" charset="0"/>
              <a:ea typeface="+mn-ea"/>
              <a:cs typeface="+mn-cs"/>
            </a:endParaRPr>
          </a:p>
          <a:p>
            <a:endParaRPr lang="en-US" altLang="ja-JP" sz="9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kumimoji="1" lang="ja-JP" altLang="en-US" dirty="0"/>
              <a:t>この</a:t>
            </a:r>
            <a:r>
              <a:rPr kumimoji="1" lang="en-US" altLang="ja-JP" dirty="0"/>
              <a:t>Blueprint</a:t>
            </a:r>
            <a:r>
              <a:rPr kumimoji="1" lang="ja-JP" altLang="en-US" dirty="0"/>
              <a:t>では、共有責任モデルの</a:t>
            </a:r>
            <a:r>
              <a:rPr kumimoji="1" lang="en-US" altLang="ja-JP" dirty="0"/>
              <a:t>PCI DSS</a:t>
            </a:r>
            <a:r>
              <a:rPr kumimoji="1" lang="ja-JP" altLang="en-US" dirty="0"/>
              <a:t>要件のカバレッジを</a:t>
            </a:r>
            <a:r>
              <a:rPr kumimoji="1" lang="en-US" altLang="ja-JP" dirty="0"/>
              <a:t>PaaS</a:t>
            </a:r>
            <a:r>
              <a:rPr kumimoji="1" lang="ja-JP" altLang="en-US" dirty="0"/>
              <a:t>と</a:t>
            </a:r>
            <a:r>
              <a:rPr kumimoji="1" lang="en-US" altLang="ja-JP" dirty="0"/>
              <a:t>IaaS</a:t>
            </a:r>
            <a:r>
              <a:rPr kumimoji="1" lang="ja-JP" altLang="en-US" dirty="0"/>
              <a:t>で比較してて、</a:t>
            </a:r>
            <a:r>
              <a:rPr kumimoji="1" lang="en-US" altLang="ja-JP" dirty="0"/>
              <a:t>PaaS</a:t>
            </a:r>
            <a:r>
              <a:rPr kumimoji="1" lang="ja-JP" altLang="en-US" dirty="0"/>
              <a:t>が </a:t>
            </a:r>
            <a:r>
              <a:rPr kumimoji="1" lang="en-US" altLang="ja-JP" dirty="0"/>
              <a:t>61.45% </a:t>
            </a:r>
            <a:r>
              <a:rPr kumimoji="1" lang="ja-JP" altLang="en-US" dirty="0" err="1"/>
              <a:t>、</a:t>
            </a:r>
            <a:r>
              <a:rPr kumimoji="1" lang="en-US" altLang="ja-JP" dirty="0"/>
              <a:t>IaaS</a:t>
            </a:r>
            <a:r>
              <a:rPr kumimoji="1" lang="ja-JP" altLang="en-US" dirty="0"/>
              <a:t>が</a:t>
            </a:r>
            <a:r>
              <a:rPr kumimoji="1" lang="en-US" altLang="ja-JP" dirty="0"/>
              <a:t>27.31%</a:t>
            </a:r>
            <a:r>
              <a:rPr kumimoji="1" lang="ja-JP" altLang="en-US" dirty="0"/>
              <a:t>としてる。</a:t>
            </a:r>
            <a:endParaRPr kumimoji="1" lang="en-US" altLang="ja-JP" dirty="0"/>
          </a:p>
          <a:p>
            <a:pPr marL="0" marR="0" lvl="0" indent="0" algn="l" defTabSz="932742" rtl="0" eaLnBrk="1" fontAlgn="auto" latinLnBrk="0" hangingPunct="1">
              <a:lnSpc>
                <a:spcPct val="90000"/>
              </a:lnSpc>
              <a:spcBef>
                <a:spcPts val="0"/>
              </a:spcBef>
              <a:spcAft>
                <a:spcPts val="340"/>
              </a:spcAft>
              <a:buClrTx/>
              <a:buSzTx/>
              <a:buFontTx/>
              <a:buNone/>
              <a:tabLst/>
              <a:defRPr/>
            </a:pPr>
            <a:endParaRPr kumimoji="1" lang="en-US" altLang="ja-JP" dirty="0"/>
          </a:p>
          <a:p>
            <a:endParaRPr lang="ja-JP" altLang="en-US" sz="900" b="0" i="0" kern="1200" dirty="0">
              <a:solidFill>
                <a:schemeClr val="tx1"/>
              </a:solidFill>
              <a:effectLst/>
              <a:latin typeface="Segoe UI Light" pitchFamily="34" charset="0"/>
              <a:ea typeface="+mn-ea"/>
              <a:cs typeface="+mn-cs"/>
            </a:endParaRPr>
          </a:p>
          <a:p>
            <a:pPr rtl="0"/>
            <a:endParaRPr lang="en-US" altLang="ja-JP" sz="900" b="0" i="0" kern="1200" dirty="0">
              <a:solidFill>
                <a:schemeClr val="tx1"/>
              </a:solidFill>
              <a:effectLst/>
              <a:latin typeface="Segoe UI Light" pitchFamily="34" charset="0"/>
              <a:ea typeface="+mn-ea"/>
              <a:cs typeface="+mn-cs"/>
            </a:endParaRPr>
          </a:p>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963898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ＭＳ Ｐゴシック"/>
                <a:ea typeface="ＭＳ Ｐゴシック"/>
              </a:rPr>
              <a:t>4つの視点から、CIA対策</a:t>
            </a:r>
            <a:endParaRPr kumimoji="1" lang="ja-JP" altLang="en-US" dirty="0"/>
          </a:p>
          <a:p>
            <a:r>
              <a:rPr lang="ja-JP" altLang="en-US" dirty="0">
                <a:latin typeface="ＭＳ Ｐゴシック"/>
                <a:ea typeface="ＭＳ Ｐゴシック"/>
              </a:rPr>
              <a:t>キーワードを並べる</a:t>
            </a:r>
            <a:endParaRPr kumimoji="1" lang="ja-JP" altLang="en-US" dirty="0"/>
          </a:p>
          <a:p>
            <a:endParaRPr kumimoji="1" lang="ja-JP" altLang="en-US" dirty="0"/>
          </a:p>
          <a:p>
            <a:r>
              <a:rPr kumimoji="1" lang="ja-JP" altLang="en-US" dirty="0"/>
              <a:t>これを、どうのように実装しているのかを、これから説明。</a:t>
            </a:r>
            <a:endParaRPr lang="en-US" altLang="ja-JP" dirty="0">
              <a:cs typeface="Segoe UI Light"/>
            </a:endParaRPr>
          </a:p>
          <a:p>
            <a:endParaRPr kumimoji="1" lang="ja-JP" altLang="en-US" dirty="0"/>
          </a:p>
        </p:txBody>
      </p:sp>
      <p:sp>
        <p:nvSpPr>
          <p:cNvPr id="4" name="フッター プレースホルダー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
          </p:nvPr>
        </p:nvSpPr>
        <p:spPr/>
        <p:txBody>
          <a:bodyPr/>
          <a:lstStyle/>
          <a:p>
            <a:fld id="{38EEC551-8CDA-4EB6-89BB-2A86C9F091C8}" type="datetime8">
              <a:rPr lang="en-US" smtClean="0"/>
              <a:t>8/1/2019 3:14 PM</a:t>
            </a:fld>
            <a:endParaRPr lang="en-US" dirty="0"/>
          </a:p>
        </p:txBody>
      </p:sp>
      <p:sp>
        <p:nvSpPr>
          <p:cNvPr id="6" name="スライド番号プレースホルダー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358714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スライド">
    <p:bg>
      <p:bgPr>
        <a:solidFill>
          <a:srgbClr val="E6E6E6"/>
        </a:solidFill>
        <a:effectLst/>
      </p:bgPr>
    </p:bg>
    <p:spTree>
      <p:nvGrpSpPr>
        <p:cNvPr id="1" name=""/>
        <p:cNvGrpSpPr/>
        <p:nvPr/>
      </p:nvGrpSpPr>
      <p:grpSpPr>
        <a:xfrm>
          <a:off x="0" y="0"/>
          <a:ext cx="0" cy="0"/>
          <a:chOff x="0" y="0"/>
          <a:chExt cx="0" cy="0"/>
        </a:xfrm>
      </p:grpSpPr>
      <p:pic>
        <p:nvPicPr>
          <p:cNvPr id="13" name="MS logo gray - EMF" descr="Microsoft logo, gray text version">
            <a:extLst>
              <a:ext uri="{FF2B5EF4-FFF2-40B4-BE49-F238E27FC236}">
                <a16:creationId xmlns:a16="http://schemas.microsoft.com/office/drawing/2014/main" id="{13A0E05A-4750-41A7-A7D8-6120FBDB1134}"/>
              </a:ext>
            </a:extLst>
          </p:cNvPr>
          <p:cNvPicPr>
            <a:picLocks noChangeAspect="1"/>
          </p:cNvPicPr>
          <p:nvPr userDrawn="1"/>
        </p:nvPicPr>
        <p:blipFill>
          <a:blip r:embed="rId2"/>
          <a:stretch>
            <a:fillRect/>
          </a:stretch>
        </p:blipFill>
        <p:spPr bwMode="black">
          <a:xfrm>
            <a:off x="312892" y="317645"/>
            <a:ext cx="1599025" cy="337091"/>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1841078"/>
            <a:ext cx="10058336" cy="1828786"/>
          </a:xfrm>
          <a:noFill/>
        </p:spPr>
        <p:txBody>
          <a:bodyPr lIns="146304" tIns="91440" rIns="146304" bIns="91440" anchor="t" anchorCtr="0"/>
          <a:lstStyle>
            <a:lvl1pPr>
              <a:defRPr sz="5400" spc="-100" baseline="0">
                <a:solidFill>
                  <a:schemeClr val="bg2"/>
                </a:solidFill>
                <a:latin typeface="+mj-lt"/>
                <a:ea typeface="+mj-ea"/>
              </a:defRPr>
            </a:lvl1pPr>
          </a:lstStyle>
          <a:p>
            <a:r>
              <a:rPr lang="ja-JP" altLang="en-US" dirty="0"/>
              <a:t>セッションタイトルを記入</a:t>
            </a:r>
            <a:endParaRPr lang="en-US" dirty="0"/>
          </a:p>
        </p:txBody>
      </p:sp>
      <p:sp>
        <p:nvSpPr>
          <p:cNvPr id="9" name="Text Placeholder 4"/>
          <p:cNvSpPr>
            <a:spLocks noGrp="1"/>
          </p:cNvSpPr>
          <p:nvPr>
            <p:ph type="body" sz="quarter" idx="14" hasCustomPrompt="1"/>
          </p:nvPr>
        </p:nvSpPr>
        <p:spPr>
          <a:xfrm>
            <a:off x="274701" y="5513486"/>
            <a:ext cx="10058337" cy="782792"/>
          </a:xfrm>
          <a:noFill/>
        </p:spPr>
        <p:txBody>
          <a:bodyPr lIns="146304" tIns="109728" rIns="146304" bIns="109728">
            <a:noAutofit/>
          </a:bodyPr>
          <a:lstStyle>
            <a:lvl1pPr marL="0" indent="0">
              <a:spcBef>
                <a:spcPts val="0"/>
              </a:spcBef>
              <a:buNone/>
              <a:defRPr sz="3600" b="0" spc="0" baseline="0">
                <a:solidFill>
                  <a:schemeClr val="bg2"/>
                </a:solidFill>
                <a:latin typeface="+mn-ea"/>
                <a:ea typeface="+mn-ea"/>
              </a:defRPr>
            </a:lvl1pPr>
            <a:lvl2pPr marL="36000" indent="0">
              <a:spcBef>
                <a:spcPts val="0"/>
              </a:spcBef>
              <a:buFontTx/>
              <a:buNone/>
              <a:defRPr sz="2000" b="0">
                <a:solidFill>
                  <a:schemeClr val="bg2"/>
                </a:solidFill>
              </a:defRPr>
            </a:lvl2pPr>
          </a:lstStyle>
          <a:p>
            <a:pPr lvl="0"/>
            <a:r>
              <a:rPr lang="ja-JP" altLang="en-US" dirty="0"/>
              <a:t>登壇者名を記入</a:t>
            </a:r>
            <a:endParaRPr lang="en-US" altLang="ja-JP" dirty="0"/>
          </a:p>
          <a:p>
            <a:pPr lvl="1"/>
            <a:endParaRPr lang="ja-JP" altLang="en-US" dirty="0"/>
          </a:p>
        </p:txBody>
      </p:sp>
      <p:sp>
        <p:nvSpPr>
          <p:cNvPr id="10" name="Text Placeholder 4"/>
          <p:cNvSpPr>
            <a:spLocks noGrp="1"/>
          </p:cNvSpPr>
          <p:nvPr>
            <p:ph type="body" sz="quarter" idx="15" hasCustomPrompt="1"/>
          </p:nvPr>
        </p:nvSpPr>
        <p:spPr>
          <a:xfrm>
            <a:off x="274701" y="4721398"/>
            <a:ext cx="10058337" cy="504056"/>
          </a:xfrm>
          <a:noFill/>
        </p:spPr>
        <p:txBody>
          <a:bodyPr lIns="146304" tIns="109728" rIns="146304" bIns="109728" anchor="b">
            <a:noAutofit/>
          </a:bodyPr>
          <a:lstStyle>
            <a:lvl1pPr marL="0" indent="0">
              <a:spcBef>
                <a:spcPts val="0"/>
              </a:spcBef>
              <a:buNone/>
              <a:defRPr sz="2400" spc="0" baseline="0">
                <a:solidFill>
                  <a:schemeClr val="bg2"/>
                </a:solidFill>
                <a:latin typeface="+mn-ea"/>
                <a:ea typeface="+mn-ea"/>
              </a:defRPr>
            </a:lvl1pPr>
          </a:lstStyle>
          <a:p>
            <a:pPr lvl="0"/>
            <a:r>
              <a:rPr lang="ja-JP" altLang="en-US" dirty="0"/>
              <a:t>登壇者肩書きを記入</a:t>
            </a:r>
          </a:p>
        </p:txBody>
      </p:sp>
      <p:sp>
        <p:nvSpPr>
          <p:cNvPr id="12" name="Text Placeholder 2">
            <a:extLst>
              <a:ext uri="{FF2B5EF4-FFF2-40B4-BE49-F238E27FC236}">
                <a16:creationId xmlns:a16="http://schemas.microsoft.com/office/drawing/2014/main" id="{6E9FD2CB-FBB3-4A00-A0A2-63C199370A92}"/>
              </a:ext>
            </a:extLst>
          </p:cNvPr>
          <p:cNvSpPr>
            <a:spLocks noGrp="1"/>
          </p:cNvSpPr>
          <p:nvPr>
            <p:ph type="body" sz="quarter" idx="13" hasCustomPrompt="1"/>
          </p:nvPr>
        </p:nvSpPr>
        <p:spPr>
          <a:xfrm>
            <a:off x="7154341" y="112886"/>
            <a:ext cx="4815437" cy="849463"/>
          </a:xfrm>
        </p:spPr>
        <p:txBody>
          <a:bodyPr lIns="182880" tIns="146304" rIns="182880" bIns="146304"/>
          <a:lstStyle>
            <a:lvl1pPr marL="0" indent="0" algn="r">
              <a:buNone/>
              <a:defRPr sz="3600" b="0" baseline="0">
                <a:solidFill>
                  <a:schemeClr val="bg2"/>
                </a:solidFill>
                <a:latin typeface="+mn-lt"/>
                <a:ea typeface="+mj-ea"/>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ltLang="ja-JP" dirty="0"/>
              <a:t>Session</a:t>
            </a:r>
            <a:r>
              <a:rPr lang="en-US" dirty="0"/>
              <a:t> Number Here</a:t>
            </a:r>
          </a:p>
        </p:txBody>
      </p:sp>
    </p:spTree>
    <p:extLst>
      <p:ext uri="{BB962C8B-B14F-4D97-AF65-F5344CB8AC3E}">
        <p14:creationId xmlns:p14="http://schemas.microsoft.com/office/powerpoint/2010/main" val="13066355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開発者向けコード">
    <p:bg>
      <p:bgPr>
        <a:solidFill>
          <a:srgbClr val="E6E6E6"/>
        </a:solidFill>
        <a:effectLst/>
      </p:bgPr>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1CD2F508-6A6F-4D6F-B9D3-E8A0EB972537}"/>
              </a:ext>
            </a:extLst>
          </p:cNvPr>
          <p:cNvSpPr/>
          <p:nvPr userDrawn="1"/>
        </p:nvSpPr>
        <p:spPr bwMode="auto">
          <a:xfrm>
            <a:off x="-1" y="-1489"/>
            <a:ext cx="12436475" cy="1160959"/>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marL="0" indent="0">
              <a:buFontTx/>
              <a:buNone/>
              <a:defRPr>
                <a:solidFill>
                  <a:schemeClr val="bg1"/>
                </a:solidFill>
                <a:latin typeface="+mj-lt"/>
                <a:ea typeface="+mj-ea"/>
              </a:defRPr>
            </a:lvl1pPr>
          </a:lstStyle>
          <a:p>
            <a:r>
              <a:rPr lang="ja-JP" altLang="en-US" dirty="0"/>
              <a:t>マスター タイトルの書式設定</a:t>
            </a:r>
            <a:endParaRPr lang="en-US" dirty="0"/>
          </a:p>
        </p:txBody>
      </p:sp>
      <p:sp>
        <p:nvSpPr>
          <p:cNvPr id="6" name="Text Placeholder 5"/>
          <p:cNvSpPr>
            <a:spLocks noGrp="1"/>
          </p:cNvSpPr>
          <p:nvPr>
            <p:ph type="body" sz="quarter" idx="10" hasCustomPrompt="1"/>
          </p:nvPr>
        </p:nvSpPr>
        <p:spPr>
          <a:xfrm>
            <a:off x="274638" y="1212850"/>
            <a:ext cx="11887200" cy="5302250"/>
          </a:xfrm>
        </p:spPr>
        <p:txBody>
          <a:bodyPr/>
          <a:lstStyle>
            <a:lvl1pPr marL="0" indent="0" defTabSz="431800">
              <a:spcBef>
                <a:spcPts val="0"/>
              </a:spcBef>
              <a:buNone/>
              <a:defRPr sz="3300">
                <a:gradFill>
                  <a:gsLst>
                    <a:gs pos="1250">
                      <a:schemeClr val="tx2"/>
                    </a:gs>
                    <a:gs pos="99000">
                      <a:schemeClr val="tx2"/>
                    </a:gs>
                  </a:gsLst>
                  <a:lin ang="5400000" scaled="0"/>
                </a:gradFill>
                <a:latin typeface="Consolas" panose="020B0609020204030204" pitchFamily="49" charset="0"/>
                <a:ea typeface="+mn-ea"/>
              </a:defRPr>
            </a:lvl1pPr>
            <a:lvl2pPr marL="432000" indent="0">
              <a:spcBef>
                <a:spcPts val="0"/>
              </a:spcBef>
              <a:buFontTx/>
              <a:buNone/>
              <a:tabLst>
                <a:tab pos="444500" algn="l"/>
              </a:tabLst>
              <a:defRPr sz="3300">
                <a:latin typeface="Consolas" panose="020B0609020204030204" pitchFamily="49" charset="0"/>
                <a:ea typeface="+mn-ea"/>
              </a:defRPr>
            </a:lvl2pPr>
            <a:lvl3pPr marL="864000" indent="0">
              <a:spcBef>
                <a:spcPts val="0"/>
              </a:spcBef>
              <a:buNone/>
              <a:defRPr sz="3300">
                <a:latin typeface="Consolas" panose="020B0609020204030204" pitchFamily="49" charset="0"/>
                <a:ea typeface="+mn-ea"/>
              </a:defRPr>
            </a:lvl3pPr>
            <a:lvl4pPr marL="1296000" indent="0">
              <a:spcBef>
                <a:spcPts val="0"/>
              </a:spcBef>
              <a:buNone/>
              <a:defRPr sz="3300">
                <a:latin typeface="Consolas" panose="020B0609020204030204" pitchFamily="49" charset="0"/>
                <a:ea typeface="+mn-ea"/>
              </a:defRPr>
            </a:lvl4pPr>
            <a:lvl5pPr marL="1728000" indent="0">
              <a:spcBef>
                <a:spcPts val="0"/>
              </a:spcBef>
              <a:buNone/>
              <a:defRPr sz="3300">
                <a:latin typeface="Consolas" panose="020B0609020204030204" pitchFamily="49" charset="0"/>
                <a:ea typeface="+mn-ea"/>
              </a:defRPr>
            </a:lvl5pPr>
            <a:lvl6pPr marL="2160000" indent="0">
              <a:spcBef>
                <a:spcPts val="0"/>
              </a:spcBef>
              <a:buFontTx/>
              <a:buNone/>
              <a:defRPr sz="3300">
                <a:latin typeface="Consolas" panose="020B0609020204030204" pitchFamily="49" charset="0"/>
              </a:defRPr>
            </a:lvl6pPr>
          </a:lstStyle>
          <a:p>
            <a:pPr lvl="0"/>
            <a:r>
              <a:rPr lang="en-US" dirty="0"/>
              <a:t>Consolas</a:t>
            </a:r>
          </a:p>
          <a:p>
            <a:pPr lvl="1"/>
            <a:r>
              <a:rPr lang="en-US" dirty="0"/>
              <a:t>Consolas</a:t>
            </a:r>
          </a:p>
          <a:p>
            <a:pPr lvl="2"/>
            <a:r>
              <a:rPr lang="en-US" altLang="ja-JP" dirty="0"/>
              <a:t>Consolas</a:t>
            </a:r>
          </a:p>
          <a:p>
            <a:pPr lvl="3"/>
            <a:r>
              <a:rPr lang="en-US" altLang="ja-JP" dirty="0"/>
              <a:t>Consolas</a:t>
            </a:r>
          </a:p>
          <a:p>
            <a:pPr lvl="4"/>
            <a:r>
              <a:rPr lang="en-US" altLang="ja-JP" dirty="0"/>
              <a:t>Consolas</a:t>
            </a:r>
          </a:p>
          <a:p>
            <a:pPr lvl="5"/>
            <a:r>
              <a:rPr lang="en-US" sz="3300" dirty="0">
                <a:latin typeface="Consolas" panose="020B0609020204030204" pitchFamily="49" charset="0"/>
              </a:rPr>
              <a:t>Consolas</a:t>
            </a:r>
            <a:endParaRPr lang="en-US" dirty="0"/>
          </a:p>
        </p:txBody>
      </p:sp>
    </p:spTree>
    <p:extLst>
      <p:ext uri="{BB962C8B-B14F-4D97-AF65-F5344CB8AC3E}">
        <p14:creationId xmlns:p14="http://schemas.microsoft.com/office/powerpoint/2010/main" val="12691612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サブタイトルとコンテンツ Non-bulleted text">
    <p:bg>
      <p:bgPr>
        <a:solidFill>
          <a:srgbClr val="E6E6E6"/>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E60FD8B-6135-49F8-9B70-7642DE4647D4}"/>
              </a:ext>
            </a:extLst>
          </p:cNvPr>
          <p:cNvSpPr>
            <a:spLocks noGrp="1"/>
          </p:cNvSpPr>
          <p:nvPr>
            <p:ph type="title"/>
          </p:nvPr>
        </p:nvSpPr>
        <p:spPr>
          <a:xfrm>
            <a:off x="274639" y="256902"/>
            <a:ext cx="11889564" cy="917575"/>
          </a:xfrm>
        </p:spPr>
        <p:txBody>
          <a:bodyPr/>
          <a:lstStyle>
            <a:lvl1pPr marL="0" indent="0">
              <a:buFontTx/>
              <a:buNone/>
              <a:defRPr sz="4400">
                <a:solidFill>
                  <a:schemeClr val="tx1"/>
                </a:solidFill>
                <a:latin typeface="+mj-lt"/>
                <a:ea typeface="+mj-ea"/>
              </a:defRPr>
            </a:lvl1pPr>
          </a:lstStyle>
          <a:p>
            <a:r>
              <a:rPr lang="ja-JP" altLang="en-US" dirty="0"/>
              <a:t>マスター タイトルの書式設定</a:t>
            </a:r>
            <a:endParaRPr lang="en-US" dirty="0"/>
          </a:p>
        </p:txBody>
      </p:sp>
      <p:sp>
        <p:nvSpPr>
          <p:cNvPr id="5" name="テキスト プレースホルダー 4">
            <a:extLst>
              <a:ext uri="{FF2B5EF4-FFF2-40B4-BE49-F238E27FC236}">
                <a16:creationId xmlns:a16="http://schemas.microsoft.com/office/drawing/2014/main" id="{5B8C8B14-8AA2-4D09-85D6-ACED6DC723B7}"/>
              </a:ext>
            </a:extLst>
          </p:cNvPr>
          <p:cNvSpPr>
            <a:spLocks noGrp="1"/>
          </p:cNvSpPr>
          <p:nvPr>
            <p:ph type="body" sz="quarter" idx="11"/>
          </p:nvPr>
        </p:nvSpPr>
        <p:spPr>
          <a:xfrm>
            <a:off x="274637" y="1174422"/>
            <a:ext cx="11887200" cy="738664"/>
          </a:xfrm>
        </p:spPr>
        <p:txBody>
          <a:bodyPr/>
          <a:lstStyle>
            <a:lvl1pPr marL="0" indent="0">
              <a:buFontTx/>
              <a:buNone/>
              <a:defRPr sz="3600"/>
            </a:lvl1pPr>
          </a:lstStyle>
          <a:p>
            <a:pPr lvl="0"/>
            <a:r>
              <a:rPr kumimoji="1" lang="ja-JP" altLang="en-US" dirty="0"/>
              <a:t>マスター テキストの書式設定</a:t>
            </a:r>
          </a:p>
        </p:txBody>
      </p:sp>
      <p:sp>
        <p:nvSpPr>
          <p:cNvPr id="6" name="Text Placeholder 5"/>
          <p:cNvSpPr>
            <a:spLocks noGrp="1"/>
          </p:cNvSpPr>
          <p:nvPr>
            <p:ph type="body" sz="quarter" idx="10"/>
          </p:nvPr>
        </p:nvSpPr>
        <p:spPr>
          <a:xfrm>
            <a:off x="286528" y="1913086"/>
            <a:ext cx="11887200" cy="2523768"/>
          </a:xfrm>
        </p:spPr>
        <p:txBody>
          <a:bodyPr/>
          <a:lstStyle>
            <a:lvl1pPr marL="0" indent="0">
              <a:buNone/>
              <a:defRPr sz="4000">
                <a:gradFill>
                  <a:gsLst>
                    <a:gs pos="1250">
                      <a:schemeClr val="tx2"/>
                    </a:gs>
                    <a:gs pos="99000">
                      <a:schemeClr val="tx2"/>
                    </a:gs>
                  </a:gsLst>
                  <a:lin ang="5400000" scaled="0"/>
                </a:gradFill>
                <a:latin typeface="+mn-lt"/>
                <a:ea typeface="+mn-ea"/>
              </a:defRPr>
            </a:lvl1pPr>
            <a:lvl2pPr marL="0" indent="0">
              <a:buFontTx/>
              <a:buNone/>
              <a:defRPr sz="2800">
                <a:latin typeface="+mn-lt"/>
                <a:ea typeface="+mn-ea"/>
              </a:defRPr>
            </a:lvl2pPr>
            <a:lvl3pPr marL="228600" indent="0">
              <a:buNone/>
              <a:defRPr sz="2400">
                <a:latin typeface="+mn-lt"/>
                <a:ea typeface="+mn-ea"/>
              </a:defRPr>
            </a:lvl3pPr>
            <a:lvl4pPr marL="457200" indent="0">
              <a:buNone/>
              <a:defRPr sz="2000">
                <a:latin typeface="+mn-lt"/>
                <a:ea typeface="+mn-ea"/>
              </a:defRPr>
            </a:lvl4pPr>
            <a:lvl5pPr marL="685800" indent="0">
              <a:buNone/>
              <a:defRPr sz="2000">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 第 </a:t>
            </a:r>
            <a:r>
              <a:rPr lang="en-US" altLang="ja-JP" dirty="0"/>
              <a:t>3 </a:t>
            </a:r>
            <a:r>
              <a:rPr lang="ja-JP" altLang="en-US" dirty="0"/>
              <a:t>レベル</a:t>
            </a:r>
          </a:p>
          <a:p>
            <a:pPr lvl="3"/>
            <a:r>
              <a:rPr lang="ja-JP" altLang="en-US" dirty="0"/>
              <a:t> 第 </a:t>
            </a:r>
            <a:r>
              <a:rPr lang="en-US" altLang="ja-JP" dirty="0"/>
              <a:t>4 </a:t>
            </a:r>
            <a:r>
              <a:rPr lang="ja-JP" altLang="en-US" dirty="0"/>
              <a:t>レベル</a:t>
            </a:r>
          </a:p>
          <a:p>
            <a:pPr lvl="4"/>
            <a:r>
              <a:rPr lang="ja-JP" altLang="en-US" dirty="0"/>
              <a:t>  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11808513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サブタイトルとコンテンツ">
    <p:bg>
      <p:bgPr>
        <a:solidFill>
          <a:srgbClr val="E6E6E6"/>
        </a:solidFill>
        <a:effectLst/>
      </p:bgPr>
    </p:bg>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B113EA82-31D7-4928-A461-35AB4A29B956}"/>
              </a:ext>
            </a:extLst>
          </p:cNvPr>
          <p:cNvSpPr>
            <a:spLocks noGrp="1"/>
          </p:cNvSpPr>
          <p:nvPr>
            <p:ph type="body" sz="quarter" idx="11"/>
          </p:nvPr>
        </p:nvSpPr>
        <p:spPr>
          <a:xfrm>
            <a:off x="274637" y="1174422"/>
            <a:ext cx="11887200" cy="738664"/>
          </a:xfrm>
        </p:spPr>
        <p:txBody>
          <a:bodyPr/>
          <a:lstStyle>
            <a:lvl1pPr marL="0" indent="0">
              <a:buFontTx/>
              <a:buNone/>
              <a:defRPr sz="3600"/>
            </a:lvl1pPr>
          </a:lstStyle>
          <a:p>
            <a:pPr lvl="0"/>
            <a:r>
              <a:rPr kumimoji="1" lang="ja-JP" altLang="en-US" dirty="0"/>
              <a:t>マスター テキストの書式設定</a:t>
            </a:r>
          </a:p>
        </p:txBody>
      </p:sp>
      <p:sp>
        <p:nvSpPr>
          <p:cNvPr id="4" name="Text Placeholder 3"/>
          <p:cNvSpPr>
            <a:spLocks noGrp="1"/>
          </p:cNvSpPr>
          <p:nvPr>
            <p:ph type="body" sz="quarter" idx="10"/>
          </p:nvPr>
        </p:nvSpPr>
        <p:spPr>
          <a:xfrm>
            <a:off x="279400" y="1917700"/>
            <a:ext cx="11887200" cy="2139047"/>
          </a:xfrm>
        </p:spPr>
        <p:txBody>
          <a:bodyPr>
            <a:spAutoFit/>
          </a:bodyPr>
          <a:lstStyle>
            <a:lvl1pPr>
              <a:defRPr sz="4000">
                <a:latin typeface="+mn-lt"/>
                <a:ea typeface="+mn-ea"/>
              </a:defRPr>
            </a:lvl1pPr>
            <a:lvl2pPr>
              <a:defRPr sz="2800">
                <a:latin typeface="+mn-lt"/>
                <a:ea typeface="+mn-ea"/>
              </a:defRPr>
            </a:lvl2pPr>
            <a:lvl3pPr>
              <a:defRPr sz="2400">
                <a:latin typeface="+mn-lt"/>
                <a:ea typeface="+mn-ea"/>
              </a:defRPr>
            </a:lvl3pPr>
            <a:lvl4pPr>
              <a:defRPr sz="2000">
                <a:latin typeface="+mn-lt"/>
                <a:ea typeface="+mn-ea"/>
              </a:defRPr>
            </a:lvl4pPr>
            <a:lvl5pPr>
              <a:defRPr>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13" name="Title 1">
            <a:extLst>
              <a:ext uri="{FF2B5EF4-FFF2-40B4-BE49-F238E27FC236}">
                <a16:creationId xmlns:a16="http://schemas.microsoft.com/office/drawing/2014/main" id="{D326EC31-3CC2-4CD6-9F7C-4270FB959994}"/>
              </a:ext>
            </a:extLst>
          </p:cNvPr>
          <p:cNvSpPr>
            <a:spLocks noGrp="1"/>
          </p:cNvSpPr>
          <p:nvPr>
            <p:ph type="title"/>
          </p:nvPr>
        </p:nvSpPr>
        <p:spPr>
          <a:xfrm>
            <a:off x="274639" y="256902"/>
            <a:ext cx="11889564" cy="917575"/>
          </a:xfrm>
        </p:spPr>
        <p:txBody>
          <a:bodyPr/>
          <a:lstStyle>
            <a:lvl1pPr marL="0" indent="0">
              <a:buFontTx/>
              <a:buNone/>
              <a:defRPr sz="4400">
                <a:solidFill>
                  <a:schemeClr val="tx1"/>
                </a:solidFill>
                <a:latin typeface="+mj-lt"/>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2973935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サブタイトルのみ">
    <p:bg>
      <p:bgPr>
        <a:solidFill>
          <a:srgbClr val="E6E6E6"/>
        </a:solidFill>
        <a:effectLst/>
      </p:bgPr>
    </p:bg>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12B22D31-6BFD-4AAA-A216-E9594001E8B1}"/>
              </a:ext>
            </a:extLst>
          </p:cNvPr>
          <p:cNvSpPr>
            <a:spLocks noGrp="1"/>
          </p:cNvSpPr>
          <p:nvPr>
            <p:ph type="body" sz="quarter" idx="11"/>
          </p:nvPr>
        </p:nvSpPr>
        <p:spPr>
          <a:xfrm>
            <a:off x="274637" y="1048990"/>
            <a:ext cx="11887200" cy="738664"/>
          </a:xfrm>
        </p:spPr>
        <p:txBody>
          <a:bodyPr/>
          <a:lstStyle>
            <a:lvl1pPr marL="0" indent="0">
              <a:buFontTx/>
              <a:buNone/>
              <a:defRPr sz="3600"/>
            </a:lvl1pPr>
          </a:lstStyle>
          <a:p>
            <a:pPr lvl="0"/>
            <a:r>
              <a:rPr kumimoji="1" lang="ja-JP" altLang="en-US" dirty="0"/>
              <a:t>マスター テキストの書式設定</a:t>
            </a:r>
          </a:p>
        </p:txBody>
      </p:sp>
      <p:sp>
        <p:nvSpPr>
          <p:cNvPr id="10" name="Title 1">
            <a:extLst>
              <a:ext uri="{FF2B5EF4-FFF2-40B4-BE49-F238E27FC236}">
                <a16:creationId xmlns:a16="http://schemas.microsoft.com/office/drawing/2014/main" id="{B58B8B6D-BE02-4D1B-A864-6B3B6EFA32AE}"/>
              </a:ext>
            </a:extLst>
          </p:cNvPr>
          <p:cNvSpPr>
            <a:spLocks noGrp="1"/>
          </p:cNvSpPr>
          <p:nvPr>
            <p:ph type="title"/>
          </p:nvPr>
        </p:nvSpPr>
        <p:spPr>
          <a:xfrm>
            <a:off x="274639" y="256902"/>
            <a:ext cx="11889564" cy="917575"/>
          </a:xfrm>
        </p:spPr>
        <p:txBody>
          <a:bodyPr/>
          <a:lstStyle>
            <a:lvl1pPr marL="0" indent="0">
              <a:buFontTx/>
              <a:buNone/>
              <a:defRPr sz="4400">
                <a:solidFill>
                  <a:schemeClr val="tx1"/>
                </a:solidFill>
                <a:latin typeface="+mj-lt"/>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25355521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コンテンツ Non-bulleted">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Tx/>
              <a:buNone/>
              <a:defRPr>
                <a:latin typeface="+mj-lt"/>
                <a:ea typeface="+mj-ea"/>
              </a:defRPr>
            </a:lvl1pPr>
          </a:lstStyle>
          <a:p>
            <a:r>
              <a:rPr lang="ja-JP" altLang="en-US" dirty="0"/>
              <a:t>マスター タイトルの書式設定</a:t>
            </a:r>
            <a:endParaRPr lang="en-US" dirty="0"/>
          </a:p>
        </p:txBody>
      </p:sp>
      <p:sp>
        <p:nvSpPr>
          <p:cNvPr id="6" name="Text Placeholder 5"/>
          <p:cNvSpPr>
            <a:spLocks noGrp="1"/>
          </p:cNvSpPr>
          <p:nvPr>
            <p:ph type="body" sz="quarter" idx="10"/>
          </p:nvPr>
        </p:nvSpPr>
        <p:spPr>
          <a:xfrm>
            <a:off x="274638" y="1212850"/>
            <a:ext cx="11887200" cy="2523768"/>
          </a:xfrm>
        </p:spPr>
        <p:txBody>
          <a:bodyPr/>
          <a:lstStyle>
            <a:lvl1pPr marL="0" indent="0">
              <a:buNone/>
              <a:defRPr sz="4000">
                <a:gradFill>
                  <a:gsLst>
                    <a:gs pos="1250">
                      <a:schemeClr val="tx2"/>
                    </a:gs>
                    <a:gs pos="99000">
                      <a:schemeClr val="tx2"/>
                    </a:gs>
                  </a:gsLst>
                  <a:lin ang="5400000" scaled="0"/>
                </a:gradFill>
                <a:latin typeface="+mn-lt"/>
                <a:ea typeface="+mn-ea"/>
              </a:defRPr>
            </a:lvl1pPr>
            <a:lvl2pPr marL="0" indent="0">
              <a:buFontTx/>
              <a:buNone/>
              <a:defRPr sz="2800">
                <a:latin typeface="+mn-lt"/>
                <a:ea typeface="+mn-ea"/>
              </a:defRPr>
            </a:lvl2pPr>
            <a:lvl3pPr marL="228600" indent="0">
              <a:buNone/>
              <a:defRPr sz="2400">
                <a:latin typeface="+mn-lt"/>
                <a:ea typeface="+mn-ea"/>
              </a:defRPr>
            </a:lvl3pPr>
            <a:lvl4pPr marL="457200" indent="0">
              <a:buNone/>
              <a:defRPr sz="2000">
                <a:latin typeface="+mn-lt"/>
                <a:ea typeface="+mn-ea"/>
              </a:defRPr>
            </a:lvl4pPr>
            <a:lvl5pPr marL="685800" indent="0">
              <a:buNone/>
              <a:defRPr sz="2000">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 第 </a:t>
            </a:r>
            <a:r>
              <a:rPr lang="en-US" altLang="ja-JP" dirty="0"/>
              <a:t>3 </a:t>
            </a:r>
            <a:r>
              <a:rPr lang="ja-JP" altLang="en-US" dirty="0"/>
              <a:t>レベル</a:t>
            </a:r>
          </a:p>
          <a:p>
            <a:pPr lvl="3"/>
            <a:r>
              <a:rPr lang="ja-JP" altLang="en-US" dirty="0"/>
              <a:t> 第 </a:t>
            </a:r>
            <a:r>
              <a:rPr lang="en-US" altLang="ja-JP" dirty="0"/>
              <a:t>4 </a:t>
            </a:r>
            <a:r>
              <a:rPr lang="ja-JP" altLang="en-US" dirty="0"/>
              <a:t>レベル</a:t>
            </a:r>
          </a:p>
          <a:p>
            <a:pPr lvl="4"/>
            <a:r>
              <a:rPr lang="ja-JP" altLang="en-US" dirty="0"/>
              <a:t>  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9445095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solidFill>
          <a:srgbClr val="E6E6E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139047"/>
          </a:xfrm>
        </p:spPr>
        <p:txBody>
          <a:bodyPr>
            <a:spAutoFit/>
          </a:bodyPr>
          <a:lstStyle>
            <a:lvl1pPr>
              <a:defRPr sz="4000">
                <a:latin typeface="+mn-lt"/>
                <a:ea typeface="+mn-ea"/>
              </a:defRPr>
            </a:lvl1pPr>
            <a:lvl2pPr>
              <a:defRPr sz="2800">
                <a:latin typeface="+mn-lt"/>
                <a:ea typeface="+mn-ea"/>
              </a:defRPr>
            </a:lvl2pPr>
            <a:lvl3pPr>
              <a:defRPr sz="2400">
                <a:latin typeface="+mn-lt"/>
                <a:ea typeface="+mn-ea"/>
              </a:defRPr>
            </a:lvl3pPr>
            <a:lvl4pPr>
              <a:defRPr sz="2000">
                <a:latin typeface="+mn-lt"/>
                <a:ea typeface="+mn-ea"/>
              </a:defRPr>
            </a:lvl4pPr>
            <a:lvl5pPr>
              <a:defRPr>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6" name="Title 5"/>
          <p:cNvSpPr>
            <a:spLocks noGrp="1"/>
          </p:cNvSpPr>
          <p:nvPr>
            <p:ph type="title"/>
          </p:nvPr>
        </p:nvSpPr>
        <p:spPr/>
        <p:txBody>
          <a:bodyPr/>
          <a:lstStyle>
            <a:lvl1pPr>
              <a:defRPr>
                <a:latin typeface="+mj-lt"/>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6333758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タイトルのみ">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1739510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締めのスライド">
    <p:bg>
      <p:bgPr>
        <a:solidFill>
          <a:schemeClr val="accent5"/>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169565" y="6181418"/>
            <a:ext cx="11887199" cy="457048"/>
          </a:xfrm>
          <a:prstGeom prst="rect">
            <a:avLst/>
          </a:prstGeom>
          <a:noFill/>
          <a:ln w="12700">
            <a:noFill/>
            <a:miter lim="800000"/>
            <a:headEnd type="none" w="sm" len="sm"/>
            <a:tailEnd type="none" w="sm" len="sm"/>
          </a:ln>
          <a:effectLst/>
        </p:spPr>
        <p:txBody>
          <a:bodyPr vert="horz" wrap="square" lIns="182880" tIns="146304" rIns="182880" bIns="146304" numCol="1" anchor="ctr" anchorCtr="0" compatLnSpc="1">
            <a:prstTxWarp prst="textNoShape">
              <a:avLst/>
            </a:prstTxWarp>
            <a:spAutoFit/>
          </a:bodyPr>
          <a:lstStyle/>
          <a:p>
            <a:pPr defTabSz="932290" eaLnBrk="0" hangingPunct="0"/>
            <a:r>
              <a:rPr lang="en-US" sz="1050" dirty="0">
                <a:solidFill>
                  <a:schemeClr val="bg1"/>
                </a:solidFill>
                <a:latin typeface="+mn-lt"/>
                <a:ea typeface="+mn-ea"/>
                <a:cs typeface="Segoe UI" panose="020B0502040204020203" pitchFamily="34" charset="0"/>
              </a:rPr>
              <a:t>© 2018 Microsoft Corporation. All rights reserved. </a:t>
            </a:r>
          </a:p>
        </p:txBody>
      </p:sp>
      <p:pic>
        <p:nvPicPr>
          <p:cNvPr id="5" name="Picture 4"/>
          <p:cNvPicPr>
            <a:picLocks noChangeAspect="1"/>
          </p:cNvPicPr>
          <p:nvPr userDrawn="1"/>
        </p:nvPicPr>
        <p:blipFill>
          <a:blip r:embed="rId2"/>
          <a:stretch>
            <a:fillRect/>
          </a:stretch>
        </p:blipFill>
        <p:spPr bwMode="invGray">
          <a:xfrm>
            <a:off x="97557" y="112886"/>
            <a:ext cx="2029696" cy="746611"/>
          </a:xfrm>
          <a:prstGeom prst="rect">
            <a:avLst/>
          </a:prstGeom>
        </p:spPr>
      </p:pic>
      <p:sp>
        <p:nvSpPr>
          <p:cNvPr id="4" name="正方形/長方形 3"/>
          <p:cNvSpPr/>
          <p:nvPr userDrawn="1"/>
        </p:nvSpPr>
        <p:spPr>
          <a:xfrm>
            <a:off x="242773" y="6589941"/>
            <a:ext cx="10800000" cy="246221"/>
          </a:xfrm>
          <a:prstGeom prst="rect">
            <a:avLst/>
          </a:prstGeom>
        </p:spPr>
        <p:txBody>
          <a:bodyPr wrap="square">
            <a:spAutoFit/>
          </a:bodyPr>
          <a:lstStyle/>
          <a:p>
            <a:pPr algn="l"/>
            <a:r>
              <a:rPr lang="ja-JP" altLang="en-US" sz="1000" dirty="0">
                <a:solidFill>
                  <a:schemeClr val="bg1"/>
                </a:solidFill>
                <a:latin typeface="+mn-lt"/>
                <a:ea typeface="+mn-ea"/>
              </a:rPr>
              <a:t>本情報の内容（添付文書、リンク先などを含む）は、作成日時点でのものであり、予告なく変更される場合があります。</a:t>
            </a:r>
          </a:p>
        </p:txBody>
      </p:sp>
    </p:spTree>
    <p:extLst>
      <p:ext uri="{BB962C8B-B14F-4D97-AF65-F5344CB8AC3E}">
        <p14:creationId xmlns:p14="http://schemas.microsoft.com/office/powerpoint/2010/main" val="185858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黒背景 ノート">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07133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mn-lt"/>
                <a:ea typeface="+mn-ea"/>
                <a:cs typeface="Segoe UI" pitchFamily="34" charset="0"/>
              </a:defRPr>
            </a:lvl1pPr>
            <a:lvl2pPr marL="571500" indent="-280988">
              <a:buClr>
                <a:schemeClr val="tx1"/>
              </a:buClr>
              <a:buSzPct val="90000"/>
              <a:buFont typeface="Arial" pitchFamily="34" charset="0"/>
              <a:buChar char="•"/>
              <a:defRPr sz="2400">
                <a:gradFill>
                  <a:gsLst>
                    <a:gs pos="1250">
                      <a:schemeClr val="tx1"/>
                    </a:gs>
                    <a:gs pos="100000">
                      <a:schemeClr val="tx1"/>
                    </a:gs>
                  </a:gsLst>
                  <a:lin ang="5400000" scaled="0"/>
                </a:gradFill>
                <a:latin typeface="+mn-lt"/>
                <a:ea typeface="+mn-ea"/>
                <a:cs typeface="Segoe UI" pitchFamily="34" charset="0"/>
              </a:defRPr>
            </a:lvl2pPr>
            <a:lvl3pPr marL="862013" indent="-290513">
              <a:buClr>
                <a:schemeClr val="tx1"/>
              </a:buClr>
              <a:buSzPct val="90000"/>
              <a:buFont typeface="Arial" pitchFamily="34" charset="0"/>
              <a:buChar char="•"/>
              <a:defRPr sz="2000">
                <a:gradFill>
                  <a:gsLst>
                    <a:gs pos="1250">
                      <a:schemeClr val="tx1"/>
                    </a:gs>
                    <a:gs pos="100000">
                      <a:schemeClr val="tx1"/>
                    </a:gs>
                  </a:gsLst>
                  <a:lin ang="5400000" scaled="0"/>
                </a:gradFill>
                <a:latin typeface="+mn-lt"/>
                <a:ea typeface="+mn-ea"/>
                <a:cs typeface="Segoe UI" pitchFamily="34" charset="0"/>
              </a:defRPr>
            </a:lvl3pPr>
            <a:lvl4pPr marL="1090613" indent="-228600">
              <a:buClr>
                <a:schemeClr val="tx1"/>
              </a:buClr>
              <a:buSzPct val="90000"/>
              <a:buFont typeface="Arial" pitchFamily="34" charset="0"/>
              <a:buChar char="•"/>
              <a:defRPr sz="1800">
                <a:gradFill>
                  <a:gsLst>
                    <a:gs pos="1250">
                      <a:schemeClr val="tx1"/>
                    </a:gs>
                    <a:gs pos="100000">
                      <a:schemeClr val="tx1"/>
                    </a:gs>
                  </a:gsLst>
                  <a:lin ang="5400000" scaled="0"/>
                </a:gradFill>
                <a:latin typeface="+mn-lt"/>
                <a:ea typeface="+mn-ea"/>
                <a:cs typeface="Segoe UI" pitchFamily="34" charset="0"/>
              </a:defRPr>
            </a:lvl4pPr>
            <a:lvl5pPr marL="1319213" indent="-228600">
              <a:buClr>
                <a:schemeClr val="tx1"/>
              </a:buClr>
              <a:buSzPct val="90000"/>
              <a:buFont typeface="Arial" pitchFamily="34" charset="0"/>
              <a:buChar char="•"/>
              <a:defRPr sz="1800">
                <a:gradFill>
                  <a:gsLst>
                    <a:gs pos="1250">
                      <a:schemeClr val="tx1"/>
                    </a:gs>
                    <a:gs pos="100000">
                      <a:schemeClr val="tx1"/>
                    </a:gs>
                  </a:gsLst>
                  <a:lin ang="5400000" scaled="0"/>
                </a:gradFill>
                <a:latin typeface="+mn-lt"/>
                <a:ea typeface="+mn-ea"/>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sz="4800">
                <a:gradFill>
                  <a:gsLst>
                    <a:gs pos="1250">
                      <a:schemeClr val="tx1"/>
                    </a:gs>
                    <a:gs pos="100000">
                      <a:schemeClr val="tx1"/>
                    </a:gs>
                  </a:gsLst>
                  <a:lin ang="5400000" scaled="0"/>
                </a:gradFill>
                <a:latin typeface="+mj-ea"/>
                <a:ea typeface="+mj-ea"/>
                <a:cs typeface="Segoe UI"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2601677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サブタイトルとコンテンツ Non-bulleted text">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Tx/>
              <a:buNone/>
              <a:defRPr>
                <a:latin typeface="+mj-lt"/>
                <a:ea typeface="+mj-ea"/>
              </a:defRPr>
            </a:lvl1pPr>
          </a:lstStyle>
          <a:p>
            <a:r>
              <a:rPr lang="ja-JP" altLang="en-US" dirty="0"/>
              <a:t>マスター タイトルの書式設定</a:t>
            </a:r>
            <a:endParaRPr lang="en-US" dirty="0"/>
          </a:p>
        </p:txBody>
      </p:sp>
      <p:sp>
        <p:nvSpPr>
          <p:cNvPr id="6" name="Text Placeholder 5"/>
          <p:cNvSpPr>
            <a:spLocks noGrp="1"/>
          </p:cNvSpPr>
          <p:nvPr>
            <p:ph type="body" sz="quarter" idx="10"/>
          </p:nvPr>
        </p:nvSpPr>
        <p:spPr>
          <a:xfrm>
            <a:off x="286528" y="1913086"/>
            <a:ext cx="11887200" cy="2523768"/>
          </a:xfrm>
        </p:spPr>
        <p:txBody>
          <a:bodyPr/>
          <a:lstStyle>
            <a:lvl1pPr marL="0" indent="0">
              <a:buNone/>
              <a:defRPr sz="4000">
                <a:gradFill>
                  <a:gsLst>
                    <a:gs pos="1250">
                      <a:schemeClr val="tx2"/>
                    </a:gs>
                    <a:gs pos="99000">
                      <a:schemeClr val="tx2"/>
                    </a:gs>
                  </a:gsLst>
                  <a:lin ang="5400000" scaled="0"/>
                </a:gradFill>
                <a:latin typeface="+mn-lt"/>
                <a:ea typeface="+mn-ea"/>
              </a:defRPr>
            </a:lvl1pPr>
            <a:lvl2pPr marL="0" indent="0">
              <a:buFontTx/>
              <a:buNone/>
              <a:defRPr sz="2800">
                <a:latin typeface="+mn-lt"/>
                <a:ea typeface="+mn-ea"/>
              </a:defRPr>
            </a:lvl2pPr>
            <a:lvl3pPr marL="228600" indent="0">
              <a:buNone/>
              <a:defRPr sz="2400">
                <a:latin typeface="+mn-lt"/>
                <a:ea typeface="+mn-ea"/>
              </a:defRPr>
            </a:lvl3pPr>
            <a:lvl4pPr marL="457200" indent="0">
              <a:buNone/>
              <a:defRPr sz="2000">
                <a:latin typeface="+mn-lt"/>
                <a:ea typeface="+mn-ea"/>
              </a:defRPr>
            </a:lvl4pPr>
            <a:lvl5pPr marL="685800" indent="0">
              <a:buNone/>
              <a:defRPr sz="2000">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 第 </a:t>
            </a:r>
            <a:r>
              <a:rPr lang="en-US" altLang="ja-JP" dirty="0"/>
              <a:t>3 </a:t>
            </a:r>
            <a:r>
              <a:rPr lang="ja-JP" altLang="en-US" dirty="0"/>
              <a:t>レベル</a:t>
            </a:r>
          </a:p>
          <a:p>
            <a:pPr lvl="3"/>
            <a:r>
              <a:rPr lang="ja-JP" altLang="en-US" dirty="0"/>
              <a:t> 第 </a:t>
            </a:r>
            <a:r>
              <a:rPr lang="en-US" altLang="ja-JP" dirty="0"/>
              <a:t>4 </a:t>
            </a:r>
            <a:r>
              <a:rPr lang="ja-JP" altLang="en-US" dirty="0"/>
              <a:t>レベル</a:t>
            </a:r>
          </a:p>
          <a:p>
            <a:pPr lvl="4"/>
            <a:r>
              <a:rPr lang="ja-JP" altLang="en-US" dirty="0"/>
              <a:t>  第 </a:t>
            </a:r>
            <a:r>
              <a:rPr lang="en-US" altLang="ja-JP" dirty="0"/>
              <a:t>5 </a:t>
            </a:r>
            <a:r>
              <a:rPr lang="ja-JP" altLang="en-US" dirty="0"/>
              <a:t>レベル</a:t>
            </a:r>
            <a:endParaRPr lang="en-US" dirty="0"/>
          </a:p>
        </p:txBody>
      </p:sp>
      <p:sp>
        <p:nvSpPr>
          <p:cNvPr id="5" name="テキスト プレースホルダー 4">
            <a:extLst>
              <a:ext uri="{FF2B5EF4-FFF2-40B4-BE49-F238E27FC236}">
                <a16:creationId xmlns:a16="http://schemas.microsoft.com/office/drawing/2014/main" id="{5B8C8B14-8AA2-4D09-85D6-ACED6DC723B7}"/>
              </a:ext>
            </a:extLst>
          </p:cNvPr>
          <p:cNvSpPr>
            <a:spLocks noGrp="1"/>
          </p:cNvSpPr>
          <p:nvPr>
            <p:ph type="body" sz="quarter" idx="11"/>
          </p:nvPr>
        </p:nvSpPr>
        <p:spPr>
          <a:xfrm>
            <a:off x="274637" y="1174422"/>
            <a:ext cx="11887200" cy="738664"/>
          </a:xfrm>
        </p:spPr>
        <p:txBody>
          <a:bodyPr/>
          <a:lstStyle>
            <a:lvl1pPr marL="0" indent="0">
              <a:buFontTx/>
              <a:buNone/>
              <a:defRPr sz="3600"/>
            </a:lvl1pPr>
          </a:lstStyle>
          <a:p>
            <a:pPr lvl="0"/>
            <a:r>
              <a:rPr kumimoji="1" lang="ja-JP" altLang="en-US" dirty="0"/>
              <a:t>マスター テキストの書式設定</a:t>
            </a:r>
          </a:p>
        </p:txBody>
      </p:sp>
    </p:spTree>
    <p:extLst>
      <p:ext uri="{BB962C8B-B14F-4D97-AF65-F5344CB8AC3E}">
        <p14:creationId xmlns:p14="http://schemas.microsoft.com/office/powerpoint/2010/main" val="415327619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中見出し">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solidFill>
                  <a:schemeClr val="tx1"/>
                </a:solidFill>
                <a:latin typeface="+mj-lt"/>
                <a:ea typeface="+mj-ea"/>
              </a:defRPr>
            </a:lvl1pPr>
          </a:lstStyle>
          <a:p>
            <a:r>
              <a:rPr lang="en-US" dirty="0"/>
              <a:t>Section title</a:t>
            </a:r>
          </a:p>
        </p:txBody>
      </p:sp>
      <p:pic>
        <p:nvPicPr>
          <p:cNvPr id="4" name="Picture 4">
            <a:extLst>
              <a:ext uri="{FF2B5EF4-FFF2-40B4-BE49-F238E27FC236}">
                <a16:creationId xmlns:a16="http://schemas.microsoft.com/office/drawing/2014/main" id="{C6957DC1-9E4B-4E02-BD1B-E359E019BD70}"/>
              </a:ext>
            </a:extLst>
          </p:cNvPr>
          <p:cNvPicPr>
            <a:picLocks noChangeAspect="1"/>
          </p:cNvPicPr>
          <p:nvPr userDrawn="1"/>
        </p:nvPicPr>
        <p:blipFill>
          <a:blip r:embed="rId2"/>
          <a:stretch>
            <a:fillRect/>
          </a:stretch>
        </p:blipFill>
        <p:spPr bwMode="invGray">
          <a:xfrm>
            <a:off x="97557" y="112886"/>
            <a:ext cx="2029696" cy="746611"/>
          </a:xfrm>
          <a:prstGeom prst="rect">
            <a:avLst/>
          </a:prstGeom>
        </p:spPr>
      </p:pic>
    </p:spTree>
    <p:extLst>
      <p:ext uri="{BB962C8B-B14F-4D97-AF65-F5344CB8AC3E}">
        <p14:creationId xmlns:p14="http://schemas.microsoft.com/office/powerpoint/2010/main" val="42776321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サブタイトルとコンテンツ">
    <p:bg>
      <p:bgPr>
        <a:solidFill>
          <a:srgbClr val="E6E6E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mj-lt"/>
                <a:ea typeface="+mj-ea"/>
              </a:defRPr>
            </a:lvl1pPr>
          </a:lstStyle>
          <a:p>
            <a:r>
              <a:rPr lang="ja-JP" altLang="en-US" dirty="0"/>
              <a:t>マスター タイトルの書式設定</a:t>
            </a:r>
            <a:endParaRPr lang="en-US" dirty="0"/>
          </a:p>
        </p:txBody>
      </p:sp>
      <p:sp>
        <p:nvSpPr>
          <p:cNvPr id="4" name="Text Placeholder 3"/>
          <p:cNvSpPr>
            <a:spLocks noGrp="1"/>
          </p:cNvSpPr>
          <p:nvPr>
            <p:ph type="body" sz="quarter" idx="10"/>
          </p:nvPr>
        </p:nvSpPr>
        <p:spPr>
          <a:xfrm>
            <a:off x="279400" y="1917700"/>
            <a:ext cx="11887200" cy="2139047"/>
          </a:xfrm>
        </p:spPr>
        <p:txBody>
          <a:bodyPr>
            <a:spAutoFit/>
          </a:bodyPr>
          <a:lstStyle>
            <a:lvl1pPr>
              <a:defRPr sz="4000">
                <a:latin typeface="+mn-lt"/>
                <a:ea typeface="+mn-ea"/>
              </a:defRPr>
            </a:lvl1pPr>
            <a:lvl2pPr>
              <a:defRPr sz="2800">
                <a:latin typeface="+mn-lt"/>
                <a:ea typeface="+mn-ea"/>
              </a:defRPr>
            </a:lvl2pPr>
            <a:lvl3pPr>
              <a:defRPr sz="2400">
                <a:latin typeface="+mn-lt"/>
                <a:ea typeface="+mn-ea"/>
              </a:defRPr>
            </a:lvl3pPr>
            <a:lvl4pPr>
              <a:defRPr sz="2000">
                <a:latin typeface="+mn-lt"/>
                <a:ea typeface="+mn-ea"/>
              </a:defRPr>
            </a:lvl4pPr>
            <a:lvl5pPr>
              <a:defRPr>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テキスト プレースホルダー 4">
            <a:extLst>
              <a:ext uri="{FF2B5EF4-FFF2-40B4-BE49-F238E27FC236}">
                <a16:creationId xmlns:a16="http://schemas.microsoft.com/office/drawing/2014/main" id="{B113EA82-31D7-4928-A461-35AB4A29B956}"/>
              </a:ext>
            </a:extLst>
          </p:cNvPr>
          <p:cNvSpPr>
            <a:spLocks noGrp="1"/>
          </p:cNvSpPr>
          <p:nvPr>
            <p:ph type="body" sz="quarter" idx="11"/>
          </p:nvPr>
        </p:nvSpPr>
        <p:spPr>
          <a:xfrm>
            <a:off x="274637" y="1174422"/>
            <a:ext cx="11887200" cy="738664"/>
          </a:xfrm>
        </p:spPr>
        <p:txBody>
          <a:bodyPr/>
          <a:lstStyle>
            <a:lvl1pPr marL="0" indent="0">
              <a:buFontTx/>
              <a:buNone/>
              <a:defRPr sz="3600"/>
            </a:lvl1pPr>
          </a:lstStyle>
          <a:p>
            <a:pPr lvl="0"/>
            <a:r>
              <a:rPr kumimoji="1" lang="ja-JP" altLang="en-US" dirty="0"/>
              <a:t>マスター テキストの書式設定</a:t>
            </a:r>
          </a:p>
        </p:txBody>
      </p:sp>
    </p:spTree>
    <p:extLst>
      <p:ext uri="{BB962C8B-B14F-4D97-AF65-F5344CB8AC3E}">
        <p14:creationId xmlns:p14="http://schemas.microsoft.com/office/powerpoint/2010/main" val="36222480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タイトル/サブタイトルのみ">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Tx/>
              <a:buNone/>
              <a:defRPr>
                <a:latin typeface="+mj-lt"/>
                <a:ea typeface="+mj-ea"/>
              </a:defRPr>
            </a:lvl1pPr>
          </a:lstStyle>
          <a:p>
            <a:r>
              <a:rPr lang="ja-JP" altLang="en-US" dirty="0"/>
              <a:t>マスター タイトルの書式設定</a:t>
            </a:r>
            <a:endParaRPr lang="en-US" dirty="0"/>
          </a:p>
        </p:txBody>
      </p:sp>
      <p:sp>
        <p:nvSpPr>
          <p:cNvPr id="5" name="テキスト プレースホルダー 4">
            <a:extLst>
              <a:ext uri="{FF2B5EF4-FFF2-40B4-BE49-F238E27FC236}">
                <a16:creationId xmlns:a16="http://schemas.microsoft.com/office/drawing/2014/main" id="{12B22D31-6BFD-4AAA-A216-E9594001E8B1}"/>
              </a:ext>
            </a:extLst>
          </p:cNvPr>
          <p:cNvSpPr>
            <a:spLocks noGrp="1"/>
          </p:cNvSpPr>
          <p:nvPr>
            <p:ph type="body" sz="quarter" idx="11"/>
          </p:nvPr>
        </p:nvSpPr>
        <p:spPr>
          <a:xfrm>
            <a:off x="274637" y="1048990"/>
            <a:ext cx="11887200" cy="738664"/>
          </a:xfrm>
        </p:spPr>
        <p:txBody>
          <a:bodyPr/>
          <a:lstStyle>
            <a:lvl1pPr marL="0" indent="0">
              <a:buFontTx/>
              <a:buNone/>
              <a:defRPr sz="3600"/>
            </a:lvl1pPr>
          </a:lstStyle>
          <a:p>
            <a:pPr lvl="0"/>
            <a:r>
              <a:rPr kumimoji="1" lang="ja-JP" altLang="en-US" dirty="0"/>
              <a:t>マスター テキストの書式設定</a:t>
            </a:r>
          </a:p>
        </p:txBody>
      </p:sp>
    </p:spTree>
    <p:extLst>
      <p:ext uri="{BB962C8B-B14F-4D97-AF65-F5344CB8AC3E}">
        <p14:creationId xmlns:p14="http://schemas.microsoft.com/office/powerpoint/2010/main" val="18882454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FA1457-3B3E-4E2A-8F1B-0A4014768508}"/>
              </a:ext>
            </a:extLst>
          </p:cNvPr>
          <p:cNvSpPr>
            <a:spLocks noGrp="1"/>
          </p:cNvSpPr>
          <p:nvPr>
            <p:ph type="ctrTitle"/>
          </p:nvPr>
        </p:nvSpPr>
        <p:spPr>
          <a:xfrm>
            <a:off x="1554560" y="1144706"/>
            <a:ext cx="9327356" cy="2435131"/>
          </a:xfrm>
          <a:prstGeom prst="rect">
            <a:avLst/>
          </a:prstGeom>
        </p:spPr>
        <p:txBody>
          <a:bodyPr anchor="b"/>
          <a:lstStyle>
            <a:lvl1pPr algn="ctr">
              <a:defRPr sz="6119"/>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5DA98E5-3B65-45B4-95CA-7D4981126EAD}"/>
              </a:ext>
            </a:extLst>
          </p:cNvPr>
          <p:cNvSpPr>
            <a:spLocks noGrp="1"/>
          </p:cNvSpPr>
          <p:nvPr>
            <p:ph type="subTitle" idx="1"/>
          </p:nvPr>
        </p:nvSpPr>
        <p:spPr>
          <a:xfrm>
            <a:off x="1554560" y="3673745"/>
            <a:ext cx="9327356" cy="1688724"/>
          </a:xfrm>
          <a:prstGeom prst="rect">
            <a:avLst/>
          </a:prstGeo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F0C1C80-DA2B-400B-86CC-F867113FDDE6}"/>
              </a:ext>
            </a:extLst>
          </p:cNvPr>
          <p:cNvSpPr>
            <a:spLocks noGrp="1"/>
          </p:cNvSpPr>
          <p:nvPr>
            <p:ph type="dt" sz="half" idx="10"/>
          </p:nvPr>
        </p:nvSpPr>
        <p:spPr>
          <a:xfrm>
            <a:off x="855008" y="6482889"/>
            <a:ext cx="2798207" cy="372394"/>
          </a:xfrm>
          <a:prstGeom prst="rect">
            <a:avLst/>
          </a:prstGeom>
        </p:spPr>
        <p:txBody>
          <a:bodyPr/>
          <a:lstStyle/>
          <a:p>
            <a:fld id="{324576F9-3266-40B9-BB7C-03AA41C84B79}" type="datetimeFigureOut">
              <a:rPr kumimoji="1" lang="ja-JP" altLang="en-US" smtClean="0"/>
              <a:t>2019/8/1</a:t>
            </a:fld>
            <a:endParaRPr kumimoji="1" lang="ja-JP" altLang="en-US"/>
          </a:p>
        </p:txBody>
      </p:sp>
      <p:sp>
        <p:nvSpPr>
          <p:cNvPr id="5" name="フッター プレースホルダー 4">
            <a:extLst>
              <a:ext uri="{FF2B5EF4-FFF2-40B4-BE49-F238E27FC236}">
                <a16:creationId xmlns:a16="http://schemas.microsoft.com/office/drawing/2014/main" id="{3183BB1A-98FC-497F-8A7B-ACFBB634C369}"/>
              </a:ext>
            </a:extLst>
          </p:cNvPr>
          <p:cNvSpPr>
            <a:spLocks noGrp="1"/>
          </p:cNvSpPr>
          <p:nvPr>
            <p:ph type="ftr" sz="quarter" idx="11"/>
          </p:nvPr>
        </p:nvSpPr>
        <p:spPr>
          <a:xfrm>
            <a:off x="4119583" y="6482889"/>
            <a:ext cx="4197310" cy="372394"/>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3F9BB3-B0EB-4520-95F7-BB4BBEEFC09D}"/>
              </a:ext>
            </a:extLst>
          </p:cNvPr>
          <p:cNvSpPr>
            <a:spLocks noGrp="1"/>
          </p:cNvSpPr>
          <p:nvPr>
            <p:ph type="sldNum" sz="quarter" idx="12"/>
          </p:nvPr>
        </p:nvSpPr>
        <p:spPr>
          <a:xfrm>
            <a:off x="8783260" y="6482889"/>
            <a:ext cx="2798207" cy="372394"/>
          </a:xfrm>
          <a:prstGeom prst="rect">
            <a:avLst/>
          </a:prstGeom>
        </p:spPr>
        <p:txBody>
          <a:bodyPr/>
          <a:lstStyle/>
          <a:p>
            <a:fld id="{269DF59A-D4AB-4176-8A76-D43497C70341}" type="slidenum">
              <a:rPr kumimoji="1" lang="ja-JP" altLang="en-US" smtClean="0"/>
              <a:t>‹#›</a:t>
            </a:fld>
            <a:endParaRPr kumimoji="1" lang="ja-JP" altLang="en-US"/>
          </a:p>
        </p:txBody>
      </p:sp>
    </p:spTree>
    <p:extLst>
      <p:ext uri="{BB962C8B-B14F-4D97-AF65-F5344CB8AC3E}">
        <p14:creationId xmlns:p14="http://schemas.microsoft.com/office/powerpoint/2010/main" val="1564498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E07F34-E663-40D3-A763-7FAA4B1ADF9C}"/>
              </a:ext>
            </a:extLst>
          </p:cNvPr>
          <p:cNvSpPr>
            <a:spLocks noGrp="1"/>
          </p:cNvSpPr>
          <p:nvPr>
            <p:ph type="title"/>
          </p:nvPr>
        </p:nvSpPr>
        <p:spPr>
          <a:xfrm>
            <a:off x="855008" y="372394"/>
            <a:ext cx="10726460" cy="1351952"/>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A5CB8C-EAF2-40DF-B630-CA719B2EAFF4}"/>
              </a:ext>
            </a:extLst>
          </p:cNvPr>
          <p:cNvSpPr>
            <a:spLocks noGrp="1"/>
          </p:cNvSpPr>
          <p:nvPr>
            <p:ph idx="1"/>
          </p:nvPr>
        </p:nvSpPr>
        <p:spPr>
          <a:xfrm>
            <a:off x="855008" y="1861968"/>
            <a:ext cx="10726460" cy="4437962"/>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73D905-A623-47ED-93F9-332B9772EE1D}"/>
              </a:ext>
            </a:extLst>
          </p:cNvPr>
          <p:cNvSpPr>
            <a:spLocks noGrp="1"/>
          </p:cNvSpPr>
          <p:nvPr>
            <p:ph type="dt" sz="half" idx="10"/>
          </p:nvPr>
        </p:nvSpPr>
        <p:spPr>
          <a:xfrm>
            <a:off x="855008" y="6482889"/>
            <a:ext cx="2798207" cy="372394"/>
          </a:xfrm>
          <a:prstGeom prst="rect">
            <a:avLst/>
          </a:prstGeom>
        </p:spPr>
        <p:txBody>
          <a:bodyPr/>
          <a:lstStyle/>
          <a:p>
            <a:fld id="{324576F9-3266-40B9-BB7C-03AA41C84B79}" type="datetimeFigureOut">
              <a:rPr kumimoji="1" lang="ja-JP" altLang="en-US" smtClean="0"/>
              <a:t>2019/8/1</a:t>
            </a:fld>
            <a:endParaRPr kumimoji="1" lang="ja-JP" altLang="en-US"/>
          </a:p>
        </p:txBody>
      </p:sp>
      <p:sp>
        <p:nvSpPr>
          <p:cNvPr id="5" name="フッター プレースホルダー 4">
            <a:extLst>
              <a:ext uri="{FF2B5EF4-FFF2-40B4-BE49-F238E27FC236}">
                <a16:creationId xmlns:a16="http://schemas.microsoft.com/office/drawing/2014/main" id="{B6F76C2F-DFA8-46F3-BADC-007B331F675C}"/>
              </a:ext>
            </a:extLst>
          </p:cNvPr>
          <p:cNvSpPr>
            <a:spLocks noGrp="1"/>
          </p:cNvSpPr>
          <p:nvPr>
            <p:ph type="ftr" sz="quarter" idx="11"/>
          </p:nvPr>
        </p:nvSpPr>
        <p:spPr>
          <a:xfrm>
            <a:off x="4119583" y="6482889"/>
            <a:ext cx="4197310" cy="372394"/>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23A96A-DCCC-4D1A-B391-C3B5A0A9B8B3}"/>
              </a:ext>
            </a:extLst>
          </p:cNvPr>
          <p:cNvSpPr>
            <a:spLocks noGrp="1"/>
          </p:cNvSpPr>
          <p:nvPr>
            <p:ph type="sldNum" sz="quarter" idx="12"/>
          </p:nvPr>
        </p:nvSpPr>
        <p:spPr>
          <a:xfrm>
            <a:off x="8783260" y="6482889"/>
            <a:ext cx="2798207" cy="372394"/>
          </a:xfrm>
          <a:prstGeom prst="rect">
            <a:avLst/>
          </a:prstGeom>
        </p:spPr>
        <p:txBody>
          <a:bodyPr/>
          <a:lstStyle/>
          <a:p>
            <a:fld id="{269DF59A-D4AB-4176-8A76-D43497C70341}" type="slidenum">
              <a:rPr kumimoji="1" lang="ja-JP" altLang="en-US" smtClean="0"/>
              <a:t>‹#›</a:t>
            </a:fld>
            <a:endParaRPr kumimoji="1" lang="ja-JP" altLang="en-US"/>
          </a:p>
        </p:txBody>
      </p:sp>
    </p:spTree>
    <p:extLst>
      <p:ext uri="{BB962C8B-B14F-4D97-AF65-F5344CB8AC3E}">
        <p14:creationId xmlns:p14="http://schemas.microsoft.com/office/powerpoint/2010/main" val="6536676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C5188-F37A-45F7-892B-01755B16C127}"/>
              </a:ext>
            </a:extLst>
          </p:cNvPr>
          <p:cNvSpPr>
            <a:spLocks noGrp="1"/>
          </p:cNvSpPr>
          <p:nvPr>
            <p:ph type="title"/>
          </p:nvPr>
        </p:nvSpPr>
        <p:spPr>
          <a:xfrm>
            <a:off x="848530" y="1743775"/>
            <a:ext cx="10726460" cy="2909528"/>
          </a:xfrm>
          <a:prstGeom prst="rect">
            <a:avLst/>
          </a:prstGeom>
        </p:spPr>
        <p:txBody>
          <a:bodyPr anchor="b"/>
          <a:lstStyle>
            <a:lvl1pPr>
              <a:defRPr sz="6119"/>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901075-D563-42A6-9748-AA440F751CF9}"/>
              </a:ext>
            </a:extLst>
          </p:cNvPr>
          <p:cNvSpPr>
            <a:spLocks noGrp="1"/>
          </p:cNvSpPr>
          <p:nvPr>
            <p:ph type="body" idx="1"/>
          </p:nvPr>
        </p:nvSpPr>
        <p:spPr>
          <a:xfrm>
            <a:off x="848530" y="4680828"/>
            <a:ext cx="10726460" cy="1530052"/>
          </a:xfrm>
          <a:prstGeom prst="rect">
            <a:avLst/>
          </a:prstGeo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3B0F778-0D98-4CFA-B8B4-61427BD7C63C}"/>
              </a:ext>
            </a:extLst>
          </p:cNvPr>
          <p:cNvSpPr>
            <a:spLocks noGrp="1"/>
          </p:cNvSpPr>
          <p:nvPr>
            <p:ph type="dt" sz="half" idx="10"/>
          </p:nvPr>
        </p:nvSpPr>
        <p:spPr>
          <a:xfrm>
            <a:off x="855008" y="6482889"/>
            <a:ext cx="2798207" cy="372394"/>
          </a:xfrm>
          <a:prstGeom prst="rect">
            <a:avLst/>
          </a:prstGeom>
        </p:spPr>
        <p:txBody>
          <a:bodyPr/>
          <a:lstStyle/>
          <a:p>
            <a:fld id="{324576F9-3266-40B9-BB7C-03AA41C84B79}" type="datetimeFigureOut">
              <a:rPr kumimoji="1" lang="ja-JP" altLang="en-US" smtClean="0"/>
              <a:t>2019/8/1</a:t>
            </a:fld>
            <a:endParaRPr kumimoji="1" lang="ja-JP" altLang="en-US"/>
          </a:p>
        </p:txBody>
      </p:sp>
      <p:sp>
        <p:nvSpPr>
          <p:cNvPr id="5" name="フッター プレースホルダー 4">
            <a:extLst>
              <a:ext uri="{FF2B5EF4-FFF2-40B4-BE49-F238E27FC236}">
                <a16:creationId xmlns:a16="http://schemas.microsoft.com/office/drawing/2014/main" id="{12ABA26D-4D4E-4939-B517-E5069A03B38B}"/>
              </a:ext>
            </a:extLst>
          </p:cNvPr>
          <p:cNvSpPr>
            <a:spLocks noGrp="1"/>
          </p:cNvSpPr>
          <p:nvPr>
            <p:ph type="ftr" sz="quarter" idx="11"/>
          </p:nvPr>
        </p:nvSpPr>
        <p:spPr>
          <a:xfrm>
            <a:off x="4119583" y="6482889"/>
            <a:ext cx="4197310" cy="372394"/>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2DABC3-F3E5-4196-83BD-7803963DCC66}"/>
              </a:ext>
            </a:extLst>
          </p:cNvPr>
          <p:cNvSpPr>
            <a:spLocks noGrp="1"/>
          </p:cNvSpPr>
          <p:nvPr>
            <p:ph type="sldNum" sz="quarter" idx="12"/>
          </p:nvPr>
        </p:nvSpPr>
        <p:spPr>
          <a:xfrm>
            <a:off x="8783260" y="6482889"/>
            <a:ext cx="2798207" cy="372394"/>
          </a:xfrm>
          <a:prstGeom prst="rect">
            <a:avLst/>
          </a:prstGeom>
        </p:spPr>
        <p:txBody>
          <a:bodyPr/>
          <a:lstStyle/>
          <a:p>
            <a:fld id="{269DF59A-D4AB-4176-8A76-D43497C70341}" type="slidenum">
              <a:rPr kumimoji="1" lang="ja-JP" altLang="en-US" smtClean="0"/>
              <a:t>‹#›</a:t>
            </a:fld>
            <a:endParaRPr kumimoji="1" lang="ja-JP" altLang="en-US"/>
          </a:p>
        </p:txBody>
      </p:sp>
    </p:spTree>
    <p:extLst>
      <p:ext uri="{BB962C8B-B14F-4D97-AF65-F5344CB8AC3E}">
        <p14:creationId xmlns:p14="http://schemas.microsoft.com/office/powerpoint/2010/main" val="21845461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12D245-307F-4C80-95F2-14D269367DA0}"/>
              </a:ext>
            </a:extLst>
          </p:cNvPr>
          <p:cNvSpPr>
            <a:spLocks noGrp="1"/>
          </p:cNvSpPr>
          <p:nvPr>
            <p:ph type="title"/>
          </p:nvPr>
        </p:nvSpPr>
        <p:spPr>
          <a:xfrm>
            <a:off x="855008" y="372394"/>
            <a:ext cx="10726460" cy="1351952"/>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0D2C72-B865-4F0A-AFB2-A56BF15852CC}"/>
              </a:ext>
            </a:extLst>
          </p:cNvPr>
          <p:cNvSpPr>
            <a:spLocks noGrp="1"/>
          </p:cNvSpPr>
          <p:nvPr>
            <p:ph sz="half" idx="1"/>
          </p:nvPr>
        </p:nvSpPr>
        <p:spPr>
          <a:xfrm>
            <a:off x="855008" y="1861968"/>
            <a:ext cx="5285502" cy="4437962"/>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945B0B2-3AA0-4D48-914A-DCA0E064E509}"/>
              </a:ext>
            </a:extLst>
          </p:cNvPr>
          <p:cNvSpPr>
            <a:spLocks noGrp="1"/>
          </p:cNvSpPr>
          <p:nvPr>
            <p:ph sz="half" idx="2"/>
          </p:nvPr>
        </p:nvSpPr>
        <p:spPr>
          <a:xfrm>
            <a:off x="6295965" y="1861968"/>
            <a:ext cx="5285502" cy="4437962"/>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10B63EA-68A9-4C76-980D-8FA2F0C45C8C}"/>
              </a:ext>
            </a:extLst>
          </p:cNvPr>
          <p:cNvSpPr>
            <a:spLocks noGrp="1"/>
          </p:cNvSpPr>
          <p:nvPr>
            <p:ph type="dt" sz="half" idx="10"/>
          </p:nvPr>
        </p:nvSpPr>
        <p:spPr>
          <a:xfrm>
            <a:off x="855008" y="6482889"/>
            <a:ext cx="2798207" cy="372394"/>
          </a:xfrm>
          <a:prstGeom prst="rect">
            <a:avLst/>
          </a:prstGeom>
        </p:spPr>
        <p:txBody>
          <a:bodyPr/>
          <a:lstStyle/>
          <a:p>
            <a:fld id="{324576F9-3266-40B9-BB7C-03AA41C84B79}" type="datetimeFigureOut">
              <a:rPr kumimoji="1" lang="ja-JP" altLang="en-US" smtClean="0"/>
              <a:t>2019/8/1</a:t>
            </a:fld>
            <a:endParaRPr kumimoji="1" lang="ja-JP" altLang="en-US"/>
          </a:p>
        </p:txBody>
      </p:sp>
      <p:sp>
        <p:nvSpPr>
          <p:cNvPr id="6" name="フッター プレースホルダー 5">
            <a:extLst>
              <a:ext uri="{FF2B5EF4-FFF2-40B4-BE49-F238E27FC236}">
                <a16:creationId xmlns:a16="http://schemas.microsoft.com/office/drawing/2014/main" id="{BC156A41-7F86-4B89-8546-EE843797B7A1}"/>
              </a:ext>
            </a:extLst>
          </p:cNvPr>
          <p:cNvSpPr>
            <a:spLocks noGrp="1"/>
          </p:cNvSpPr>
          <p:nvPr>
            <p:ph type="ftr" sz="quarter" idx="11"/>
          </p:nvPr>
        </p:nvSpPr>
        <p:spPr>
          <a:xfrm>
            <a:off x="4119583" y="6482889"/>
            <a:ext cx="4197310" cy="372394"/>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37CBF1-0204-4FF0-8D08-4E3B752D910A}"/>
              </a:ext>
            </a:extLst>
          </p:cNvPr>
          <p:cNvSpPr>
            <a:spLocks noGrp="1"/>
          </p:cNvSpPr>
          <p:nvPr>
            <p:ph type="sldNum" sz="quarter" idx="12"/>
          </p:nvPr>
        </p:nvSpPr>
        <p:spPr>
          <a:xfrm>
            <a:off x="8783260" y="6482889"/>
            <a:ext cx="2798207" cy="372394"/>
          </a:xfrm>
          <a:prstGeom prst="rect">
            <a:avLst/>
          </a:prstGeom>
        </p:spPr>
        <p:txBody>
          <a:bodyPr/>
          <a:lstStyle/>
          <a:p>
            <a:fld id="{269DF59A-D4AB-4176-8A76-D43497C70341}" type="slidenum">
              <a:rPr kumimoji="1" lang="ja-JP" altLang="en-US" smtClean="0"/>
              <a:t>‹#›</a:t>
            </a:fld>
            <a:endParaRPr kumimoji="1" lang="ja-JP" altLang="en-US"/>
          </a:p>
        </p:txBody>
      </p:sp>
    </p:spTree>
    <p:extLst>
      <p:ext uri="{BB962C8B-B14F-4D97-AF65-F5344CB8AC3E}">
        <p14:creationId xmlns:p14="http://schemas.microsoft.com/office/powerpoint/2010/main" val="13870087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08FBB-845A-4398-8AEA-18A4D9BD77B7}"/>
              </a:ext>
            </a:extLst>
          </p:cNvPr>
          <p:cNvSpPr>
            <a:spLocks noGrp="1"/>
          </p:cNvSpPr>
          <p:nvPr>
            <p:ph type="title"/>
          </p:nvPr>
        </p:nvSpPr>
        <p:spPr>
          <a:xfrm>
            <a:off x="856627" y="372394"/>
            <a:ext cx="10726460" cy="1351952"/>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771C38-9BEF-43EB-9546-2C8E3F34AD77}"/>
              </a:ext>
            </a:extLst>
          </p:cNvPr>
          <p:cNvSpPr>
            <a:spLocks noGrp="1"/>
          </p:cNvSpPr>
          <p:nvPr>
            <p:ph type="body" idx="1"/>
          </p:nvPr>
        </p:nvSpPr>
        <p:spPr>
          <a:xfrm>
            <a:off x="856628" y="1714631"/>
            <a:ext cx="5261211" cy="840314"/>
          </a:xfrm>
          <a:prstGeom prst="rect">
            <a:avLst/>
          </a:prstGeo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A31947C-47F9-46E1-9D53-80C2EC3CCE61}"/>
              </a:ext>
            </a:extLst>
          </p:cNvPr>
          <p:cNvSpPr>
            <a:spLocks noGrp="1"/>
          </p:cNvSpPr>
          <p:nvPr>
            <p:ph sz="half" idx="2"/>
          </p:nvPr>
        </p:nvSpPr>
        <p:spPr>
          <a:xfrm>
            <a:off x="856628" y="2554944"/>
            <a:ext cx="5261211" cy="3757939"/>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C53EAAB-83AC-4E60-8759-15DC3E3E07B3}"/>
              </a:ext>
            </a:extLst>
          </p:cNvPr>
          <p:cNvSpPr>
            <a:spLocks noGrp="1"/>
          </p:cNvSpPr>
          <p:nvPr>
            <p:ph type="body" sz="quarter" idx="3"/>
          </p:nvPr>
        </p:nvSpPr>
        <p:spPr>
          <a:xfrm>
            <a:off x="6295965" y="1714631"/>
            <a:ext cx="5287122" cy="840314"/>
          </a:xfrm>
          <a:prstGeom prst="rect">
            <a:avLst/>
          </a:prstGeo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B479A1D-97B8-4D8F-8FD8-9F5BD9A11D28}"/>
              </a:ext>
            </a:extLst>
          </p:cNvPr>
          <p:cNvSpPr>
            <a:spLocks noGrp="1"/>
          </p:cNvSpPr>
          <p:nvPr>
            <p:ph sz="quarter" idx="4"/>
          </p:nvPr>
        </p:nvSpPr>
        <p:spPr>
          <a:xfrm>
            <a:off x="6295965" y="2554944"/>
            <a:ext cx="5287122" cy="3757939"/>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5CCAA0F-5556-44CD-A7F9-6C88B73DC221}"/>
              </a:ext>
            </a:extLst>
          </p:cNvPr>
          <p:cNvSpPr>
            <a:spLocks noGrp="1"/>
          </p:cNvSpPr>
          <p:nvPr>
            <p:ph type="dt" sz="half" idx="10"/>
          </p:nvPr>
        </p:nvSpPr>
        <p:spPr>
          <a:xfrm>
            <a:off x="855008" y="6482889"/>
            <a:ext cx="2798207" cy="372394"/>
          </a:xfrm>
          <a:prstGeom prst="rect">
            <a:avLst/>
          </a:prstGeom>
        </p:spPr>
        <p:txBody>
          <a:bodyPr/>
          <a:lstStyle/>
          <a:p>
            <a:fld id="{324576F9-3266-40B9-BB7C-03AA41C84B79}" type="datetimeFigureOut">
              <a:rPr kumimoji="1" lang="ja-JP" altLang="en-US" smtClean="0"/>
              <a:t>2019/8/1</a:t>
            </a:fld>
            <a:endParaRPr kumimoji="1" lang="ja-JP" altLang="en-US"/>
          </a:p>
        </p:txBody>
      </p:sp>
      <p:sp>
        <p:nvSpPr>
          <p:cNvPr id="8" name="フッター プレースホルダー 7">
            <a:extLst>
              <a:ext uri="{FF2B5EF4-FFF2-40B4-BE49-F238E27FC236}">
                <a16:creationId xmlns:a16="http://schemas.microsoft.com/office/drawing/2014/main" id="{271638EF-DC6F-4727-AC7B-3948747059BB}"/>
              </a:ext>
            </a:extLst>
          </p:cNvPr>
          <p:cNvSpPr>
            <a:spLocks noGrp="1"/>
          </p:cNvSpPr>
          <p:nvPr>
            <p:ph type="ftr" sz="quarter" idx="11"/>
          </p:nvPr>
        </p:nvSpPr>
        <p:spPr>
          <a:xfrm>
            <a:off x="4119583" y="6482889"/>
            <a:ext cx="4197310" cy="372394"/>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B007A2D-BD69-4C1B-8E10-0D2166792486}"/>
              </a:ext>
            </a:extLst>
          </p:cNvPr>
          <p:cNvSpPr>
            <a:spLocks noGrp="1"/>
          </p:cNvSpPr>
          <p:nvPr>
            <p:ph type="sldNum" sz="quarter" idx="12"/>
          </p:nvPr>
        </p:nvSpPr>
        <p:spPr>
          <a:xfrm>
            <a:off x="8783260" y="6482889"/>
            <a:ext cx="2798207" cy="372394"/>
          </a:xfrm>
          <a:prstGeom prst="rect">
            <a:avLst/>
          </a:prstGeom>
        </p:spPr>
        <p:txBody>
          <a:bodyPr/>
          <a:lstStyle/>
          <a:p>
            <a:fld id="{269DF59A-D4AB-4176-8A76-D43497C70341}" type="slidenum">
              <a:rPr kumimoji="1" lang="ja-JP" altLang="en-US" smtClean="0"/>
              <a:t>‹#›</a:t>
            </a:fld>
            <a:endParaRPr kumimoji="1" lang="ja-JP" altLang="en-US"/>
          </a:p>
        </p:txBody>
      </p:sp>
    </p:spTree>
    <p:extLst>
      <p:ext uri="{BB962C8B-B14F-4D97-AF65-F5344CB8AC3E}">
        <p14:creationId xmlns:p14="http://schemas.microsoft.com/office/powerpoint/2010/main" val="2816112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62F22B-4DBF-46F7-83D2-0C37176DDED1}"/>
              </a:ext>
            </a:extLst>
          </p:cNvPr>
          <p:cNvSpPr>
            <a:spLocks noGrp="1"/>
          </p:cNvSpPr>
          <p:nvPr>
            <p:ph type="title"/>
          </p:nvPr>
        </p:nvSpPr>
        <p:spPr>
          <a:xfrm>
            <a:off x="855008" y="372394"/>
            <a:ext cx="10726460" cy="1351952"/>
          </a:xfrm>
          <a:prstGeom prst="rect">
            <a:avLst/>
          </a:prstGeo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B9A2DD-0E9B-4DF4-ACDC-9B3F0A0CE1CE}"/>
              </a:ext>
            </a:extLst>
          </p:cNvPr>
          <p:cNvSpPr>
            <a:spLocks noGrp="1"/>
          </p:cNvSpPr>
          <p:nvPr>
            <p:ph type="dt" sz="half" idx="10"/>
          </p:nvPr>
        </p:nvSpPr>
        <p:spPr>
          <a:xfrm>
            <a:off x="855008" y="6482889"/>
            <a:ext cx="2798207" cy="372394"/>
          </a:xfrm>
          <a:prstGeom prst="rect">
            <a:avLst/>
          </a:prstGeom>
        </p:spPr>
        <p:txBody>
          <a:bodyPr/>
          <a:lstStyle/>
          <a:p>
            <a:fld id="{324576F9-3266-40B9-BB7C-03AA41C84B79}" type="datetimeFigureOut">
              <a:rPr kumimoji="1" lang="ja-JP" altLang="en-US" smtClean="0"/>
              <a:t>2019/8/1</a:t>
            </a:fld>
            <a:endParaRPr kumimoji="1" lang="ja-JP" altLang="en-US"/>
          </a:p>
        </p:txBody>
      </p:sp>
      <p:sp>
        <p:nvSpPr>
          <p:cNvPr id="4" name="フッター プレースホルダー 3">
            <a:extLst>
              <a:ext uri="{FF2B5EF4-FFF2-40B4-BE49-F238E27FC236}">
                <a16:creationId xmlns:a16="http://schemas.microsoft.com/office/drawing/2014/main" id="{441CC7A1-6B3F-4B47-8A77-BC5AB1FB603C}"/>
              </a:ext>
            </a:extLst>
          </p:cNvPr>
          <p:cNvSpPr>
            <a:spLocks noGrp="1"/>
          </p:cNvSpPr>
          <p:nvPr>
            <p:ph type="ftr" sz="quarter" idx="11"/>
          </p:nvPr>
        </p:nvSpPr>
        <p:spPr>
          <a:xfrm>
            <a:off x="4119583" y="6482889"/>
            <a:ext cx="4197310" cy="372394"/>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E9C53CA-3927-458E-AB62-E3530A27C99A}"/>
              </a:ext>
            </a:extLst>
          </p:cNvPr>
          <p:cNvSpPr>
            <a:spLocks noGrp="1"/>
          </p:cNvSpPr>
          <p:nvPr>
            <p:ph type="sldNum" sz="quarter" idx="12"/>
          </p:nvPr>
        </p:nvSpPr>
        <p:spPr>
          <a:xfrm>
            <a:off x="8783260" y="6482889"/>
            <a:ext cx="2798207" cy="372394"/>
          </a:xfrm>
          <a:prstGeom prst="rect">
            <a:avLst/>
          </a:prstGeom>
        </p:spPr>
        <p:txBody>
          <a:bodyPr/>
          <a:lstStyle/>
          <a:p>
            <a:fld id="{269DF59A-D4AB-4176-8A76-D43497C70341}" type="slidenum">
              <a:rPr kumimoji="1" lang="ja-JP" altLang="en-US" smtClean="0"/>
              <a:t>‹#›</a:t>
            </a:fld>
            <a:endParaRPr kumimoji="1" lang="ja-JP" altLang="en-US"/>
          </a:p>
        </p:txBody>
      </p:sp>
    </p:spTree>
    <p:extLst>
      <p:ext uri="{BB962C8B-B14F-4D97-AF65-F5344CB8AC3E}">
        <p14:creationId xmlns:p14="http://schemas.microsoft.com/office/powerpoint/2010/main" val="2524432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DCF8960-FE28-4A7C-9D12-AE15EB2BA162}"/>
              </a:ext>
            </a:extLst>
          </p:cNvPr>
          <p:cNvSpPr>
            <a:spLocks noGrp="1"/>
          </p:cNvSpPr>
          <p:nvPr>
            <p:ph type="dt" sz="half" idx="10"/>
          </p:nvPr>
        </p:nvSpPr>
        <p:spPr>
          <a:xfrm>
            <a:off x="855008" y="6482889"/>
            <a:ext cx="2798207" cy="372394"/>
          </a:xfrm>
          <a:prstGeom prst="rect">
            <a:avLst/>
          </a:prstGeom>
        </p:spPr>
        <p:txBody>
          <a:bodyPr/>
          <a:lstStyle/>
          <a:p>
            <a:fld id="{324576F9-3266-40B9-BB7C-03AA41C84B79}" type="datetimeFigureOut">
              <a:rPr kumimoji="1" lang="ja-JP" altLang="en-US" smtClean="0"/>
              <a:t>2019/8/1</a:t>
            </a:fld>
            <a:endParaRPr kumimoji="1" lang="ja-JP" altLang="en-US"/>
          </a:p>
        </p:txBody>
      </p:sp>
      <p:sp>
        <p:nvSpPr>
          <p:cNvPr id="3" name="フッター プレースホルダー 2">
            <a:extLst>
              <a:ext uri="{FF2B5EF4-FFF2-40B4-BE49-F238E27FC236}">
                <a16:creationId xmlns:a16="http://schemas.microsoft.com/office/drawing/2014/main" id="{F8EE2F33-1BE0-4EE7-9663-4A1DD2E3BF33}"/>
              </a:ext>
            </a:extLst>
          </p:cNvPr>
          <p:cNvSpPr>
            <a:spLocks noGrp="1"/>
          </p:cNvSpPr>
          <p:nvPr>
            <p:ph type="ftr" sz="quarter" idx="11"/>
          </p:nvPr>
        </p:nvSpPr>
        <p:spPr>
          <a:xfrm>
            <a:off x="4119583" y="6482889"/>
            <a:ext cx="4197310" cy="372394"/>
          </a:xfrm>
          <a:prstGeom prst="rect">
            <a:avLst/>
          </a:prstGeo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EE7F434-E89A-4D4B-A58E-DC6081C22859}"/>
              </a:ext>
            </a:extLst>
          </p:cNvPr>
          <p:cNvSpPr>
            <a:spLocks noGrp="1"/>
          </p:cNvSpPr>
          <p:nvPr>
            <p:ph type="sldNum" sz="quarter" idx="12"/>
          </p:nvPr>
        </p:nvSpPr>
        <p:spPr>
          <a:xfrm>
            <a:off x="8783260" y="6482889"/>
            <a:ext cx="2798207" cy="372394"/>
          </a:xfrm>
          <a:prstGeom prst="rect">
            <a:avLst/>
          </a:prstGeom>
        </p:spPr>
        <p:txBody>
          <a:bodyPr/>
          <a:lstStyle/>
          <a:p>
            <a:fld id="{269DF59A-D4AB-4176-8A76-D43497C70341}" type="slidenum">
              <a:rPr kumimoji="1" lang="ja-JP" altLang="en-US" smtClean="0"/>
              <a:t>‹#›</a:t>
            </a:fld>
            <a:endParaRPr kumimoji="1" lang="ja-JP" altLang="en-US"/>
          </a:p>
        </p:txBody>
      </p:sp>
    </p:spTree>
    <p:extLst>
      <p:ext uri="{BB962C8B-B14F-4D97-AF65-F5344CB8AC3E}">
        <p14:creationId xmlns:p14="http://schemas.microsoft.com/office/powerpoint/2010/main" val="17847486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B1156A-B40F-4044-8C42-358993AA6D8C}"/>
              </a:ext>
            </a:extLst>
          </p:cNvPr>
          <p:cNvSpPr>
            <a:spLocks noGrp="1"/>
          </p:cNvSpPr>
          <p:nvPr>
            <p:ph type="title"/>
          </p:nvPr>
        </p:nvSpPr>
        <p:spPr>
          <a:xfrm>
            <a:off x="856628" y="466302"/>
            <a:ext cx="4011087" cy="1632056"/>
          </a:xfrm>
          <a:prstGeom prst="rect">
            <a:avLst/>
          </a:prstGeom>
        </p:spPr>
        <p:txBody>
          <a:bodyPr anchor="b"/>
          <a:lstStyle>
            <a:lvl1pPr>
              <a:defRPr sz="3264"/>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788300-1148-4DE6-AF4D-C5884501FD1B}"/>
              </a:ext>
            </a:extLst>
          </p:cNvPr>
          <p:cNvSpPr>
            <a:spLocks noGrp="1"/>
          </p:cNvSpPr>
          <p:nvPr>
            <p:ph idx="1"/>
          </p:nvPr>
        </p:nvSpPr>
        <p:spPr>
          <a:xfrm>
            <a:off x="5287122" y="1007083"/>
            <a:ext cx="6295965" cy="4970646"/>
          </a:xfrm>
          <a:prstGeom prst="rect">
            <a:avLst/>
          </a:prstGeo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E94F79F-D64E-4D6C-9DE5-1210C162759B}"/>
              </a:ext>
            </a:extLst>
          </p:cNvPr>
          <p:cNvSpPr>
            <a:spLocks noGrp="1"/>
          </p:cNvSpPr>
          <p:nvPr>
            <p:ph type="body" sz="half" idx="2"/>
          </p:nvPr>
        </p:nvSpPr>
        <p:spPr>
          <a:xfrm>
            <a:off x="856628" y="2098357"/>
            <a:ext cx="4011087" cy="3887467"/>
          </a:xfrm>
          <a:prstGeom prst="rect">
            <a:avLst/>
          </a:prstGeo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FC26EB7-4C85-46E7-9109-92E4825D3153}"/>
              </a:ext>
            </a:extLst>
          </p:cNvPr>
          <p:cNvSpPr>
            <a:spLocks noGrp="1"/>
          </p:cNvSpPr>
          <p:nvPr>
            <p:ph type="dt" sz="half" idx="10"/>
          </p:nvPr>
        </p:nvSpPr>
        <p:spPr>
          <a:xfrm>
            <a:off x="855008" y="6482889"/>
            <a:ext cx="2798207" cy="372394"/>
          </a:xfrm>
          <a:prstGeom prst="rect">
            <a:avLst/>
          </a:prstGeom>
        </p:spPr>
        <p:txBody>
          <a:bodyPr/>
          <a:lstStyle/>
          <a:p>
            <a:fld id="{324576F9-3266-40B9-BB7C-03AA41C84B79}" type="datetimeFigureOut">
              <a:rPr kumimoji="1" lang="ja-JP" altLang="en-US" smtClean="0"/>
              <a:t>2019/8/1</a:t>
            </a:fld>
            <a:endParaRPr kumimoji="1" lang="ja-JP" altLang="en-US"/>
          </a:p>
        </p:txBody>
      </p:sp>
      <p:sp>
        <p:nvSpPr>
          <p:cNvPr id="6" name="フッター プレースホルダー 5">
            <a:extLst>
              <a:ext uri="{FF2B5EF4-FFF2-40B4-BE49-F238E27FC236}">
                <a16:creationId xmlns:a16="http://schemas.microsoft.com/office/drawing/2014/main" id="{91240336-287A-4969-850A-CF1BE3309911}"/>
              </a:ext>
            </a:extLst>
          </p:cNvPr>
          <p:cNvSpPr>
            <a:spLocks noGrp="1"/>
          </p:cNvSpPr>
          <p:nvPr>
            <p:ph type="ftr" sz="quarter" idx="11"/>
          </p:nvPr>
        </p:nvSpPr>
        <p:spPr>
          <a:xfrm>
            <a:off x="4119583" y="6482889"/>
            <a:ext cx="4197310" cy="372394"/>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89A3D-C054-44D7-826A-316029258EDC}"/>
              </a:ext>
            </a:extLst>
          </p:cNvPr>
          <p:cNvSpPr>
            <a:spLocks noGrp="1"/>
          </p:cNvSpPr>
          <p:nvPr>
            <p:ph type="sldNum" sz="quarter" idx="12"/>
          </p:nvPr>
        </p:nvSpPr>
        <p:spPr>
          <a:xfrm>
            <a:off x="8783260" y="6482889"/>
            <a:ext cx="2798207" cy="372394"/>
          </a:xfrm>
          <a:prstGeom prst="rect">
            <a:avLst/>
          </a:prstGeom>
        </p:spPr>
        <p:txBody>
          <a:bodyPr/>
          <a:lstStyle/>
          <a:p>
            <a:fld id="{269DF59A-D4AB-4176-8A76-D43497C70341}" type="slidenum">
              <a:rPr kumimoji="1" lang="ja-JP" altLang="en-US" smtClean="0"/>
              <a:t>‹#›</a:t>
            </a:fld>
            <a:endParaRPr kumimoji="1" lang="ja-JP" altLang="en-US"/>
          </a:p>
        </p:txBody>
      </p:sp>
    </p:spTree>
    <p:extLst>
      <p:ext uri="{BB962C8B-B14F-4D97-AF65-F5344CB8AC3E}">
        <p14:creationId xmlns:p14="http://schemas.microsoft.com/office/powerpoint/2010/main" val="3309797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デモ">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solidFill>
                  <a:schemeClr val="tx1"/>
                </a:solidFill>
                <a:latin typeface="+mj-lt"/>
                <a:ea typeface="+mj-ea"/>
              </a:defRPr>
            </a:lvl1pPr>
          </a:lstStyle>
          <a:p>
            <a:r>
              <a:rPr lang="en-US" altLang="ja-JP" dirty="0"/>
              <a:t>Demo title</a:t>
            </a:r>
            <a:endParaRPr lang="en-US" dirty="0"/>
          </a:p>
        </p:txBody>
      </p:sp>
      <p:sp>
        <p:nvSpPr>
          <p:cNvPr id="6" name="テキスト プレースホルダー 14">
            <a:extLst>
              <a:ext uri="{FF2B5EF4-FFF2-40B4-BE49-F238E27FC236}">
                <a16:creationId xmlns:a16="http://schemas.microsoft.com/office/drawing/2014/main" id="{51EEE6E7-9855-4E6F-8E12-77FC5122D603}"/>
              </a:ext>
            </a:extLst>
          </p:cNvPr>
          <p:cNvSpPr>
            <a:spLocks noGrp="1"/>
          </p:cNvSpPr>
          <p:nvPr>
            <p:ph type="body" sz="quarter" idx="11" hasCustomPrompt="1"/>
          </p:nvPr>
        </p:nvSpPr>
        <p:spPr>
          <a:xfrm>
            <a:off x="601613" y="4433366"/>
            <a:ext cx="10574338" cy="677108"/>
          </a:xfrm>
        </p:spPr>
        <p:txBody>
          <a:bodyPr/>
          <a:lstStyle>
            <a:lvl1pPr marL="0" indent="0">
              <a:buNone/>
              <a:defRPr sz="3200"/>
            </a:lvl1pPr>
          </a:lstStyle>
          <a:p>
            <a:r>
              <a:rPr kumimoji="1" lang="en-US" altLang="ja-JP" dirty="0"/>
              <a:t>Demo Speaker name</a:t>
            </a:r>
            <a:endParaRPr kumimoji="1" lang="ja-JP" altLang="en-US" dirty="0"/>
          </a:p>
        </p:txBody>
      </p:sp>
      <p:pic>
        <p:nvPicPr>
          <p:cNvPr id="4" name="Picture 4">
            <a:extLst>
              <a:ext uri="{FF2B5EF4-FFF2-40B4-BE49-F238E27FC236}">
                <a16:creationId xmlns:a16="http://schemas.microsoft.com/office/drawing/2014/main" id="{7E92E5E1-D2E2-4FFF-87EC-FBF9FF9825D4}"/>
              </a:ext>
            </a:extLst>
          </p:cNvPr>
          <p:cNvPicPr>
            <a:picLocks noChangeAspect="1"/>
          </p:cNvPicPr>
          <p:nvPr userDrawn="1"/>
        </p:nvPicPr>
        <p:blipFill>
          <a:blip r:embed="rId2"/>
          <a:stretch>
            <a:fillRect/>
          </a:stretch>
        </p:blipFill>
        <p:spPr bwMode="invGray">
          <a:xfrm>
            <a:off x="97557" y="112886"/>
            <a:ext cx="2029696" cy="746611"/>
          </a:xfrm>
          <a:prstGeom prst="rect">
            <a:avLst/>
          </a:prstGeom>
        </p:spPr>
      </p:pic>
    </p:spTree>
    <p:extLst>
      <p:ext uri="{BB962C8B-B14F-4D97-AF65-F5344CB8AC3E}">
        <p14:creationId xmlns:p14="http://schemas.microsoft.com/office/powerpoint/2010/main" val="5077730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94BCCD-41B3-4070-A17A-F1E0B2EB5389}"/>
              </a:ext>
            </a:extLst>
          </p:cNvPr>
          <p:cNvSpPr>
            <a:spLocks noGrp="1"/>
          </p:cNvSpPr>
          <p:nvPr>
            <p:ph type="title"/>
          </p:nvPr>
        </p:nvSpPr>
        <p:spPr>
          <a:xfrm>
            <a:off x="856628" y="466302"/>
            <a:ext cx="4011087" cy="1632056"/>
          </a:xfrm>
          <a:prstGeom prst="rect">
            <a:avLst/>
          </a:prstGeom>
        </p:spPr>
        <p:txBody>
          <a:bodyPr anchor="b"/>
          <a:lstStyle>
            <a:lvl1pPr>
              <a:defRPr sz="3264"/>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0CFC37C-9596-4821-949B-41D9F79FC880}"/>
              </a:ext>
            </a:extLst>
          </p:cNvPr>
          <p:cNvSpPr>
            <a:spLocks noGrp="1"/>
          </p:cNvSpPr>
          <p:nvPr>
            <p:ph type="pic" idx="1"/>
          </p:nvPr>
        </p:nvSpPr>
        <p:spPr>
          <a:xfrm>
            <a:off x="5287122" y="1007083"/>
            <a:ext cx="6295965" cy="4970646"/>
          </a:xfrm>
          <a:prstGeom prst="rect">
            <a:avLst/>
          </a:prstGeo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kumimoji="1" lang="ja-JP" altLang="en-US"/>
          </a:p>
        </p:txBody>
      </p:sp>
      <p:sp>
        <p:nvSpPr>
          <p:cNvPr id="4" name="テキスト プレースホルダー 3">
            <a:extLst>
              <a:ext uri="{FF2B5EF4-FFF2-40B4-BE49-F238E27FC236}">
                <a16:creationId xmlns:a16="http://schemas.microsoft.com/office/drawing/2014/main" id="{211E1D84-35FC-443C-9259-4BFA484B54BF}"/>
              </a:ext>
            </a:extLst>
          </p:cNvPr>
          <p:cNvSpPr>
            <a:spLocks noGrp="1"/>
          </p:cNvSpPr>
          <p:nvPr>
            <p:ph type="body" sz="half" idx="2"/>
          </p:nvPr>
        </p:nvSpPr>
        <p:spPr>
          <a:xfrm>
            <a:off x="856628" y="2098357"/>
            <a:ext cx="4011087" cy="3887467"/>
          </a:xfrm>
          <a:prstGeom prst="rect">
            <a:avLst/>
          </a:prstGeo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F5E4B04-938C-4340-B545-3A327F0FC30D}"/>
              </a:ext>
            </a:extLst>
          </p:cNvPr>
          <p:cNvSpPr>
            <a:spLocks noGrp="1"/>
          </p:cNvSpPr>
          <p:nvPr>
            <p:ph type="dt" sz="half" idx="10"/>
          </p:nvPr>
        </p:nvSpPr>
        <p:spPr>
          <a:xfrm>
            <a:off x="855008" y="6482889"/>
            <a:ext cx="2798207" cy="372394"/>
          </a:xfrm>
          <a:prstGeom prst="rect">
            <a:avLst/>
          </a:prstGeom>
        </p:spPr>
        <p:txBody>
          <a:bodyPr/>
          <a:lstStyle/>
          <a:p>
            <a:fld id="{324576F9-3266-40B9-BB7C-03AA41C84B79}" type="datetimeFigureOut">
              <a:rPr kumimoji="1" lang="ja-JP" altLang="en-US" smtClean="0"/>
              <a:t>2019/8/1</a:t>
            </a:fld>
            <a:endParaRPr kumimoji="1" lang="ja-JP" altLang="en-US"/>
          </a:p>
        </p:txBody>
      </p:sp>
      <p:sp>
        <p:nvSpPr>
          <p:cNvPr id="6" name="フッター プレースホルダー 5">
            <a:extLst>
              <a:ext uri="{FF2B5EF4-FFF2-40B4-BE49-F238E27FC236}">
                <a16:creationId xmlns:a16="http://schemas.microsoft.com/office/drawing/2014/main" id="{0F2818CB-8DC0-4B4B-8E6A-46E7D3ABBB68}"/>
              </a:ext>
            </a:extLst>
          </p:cNvPr>
          <p:cNvSpPr>
            <a:spLocks noGrp="1"/>
          </p:cNvSpPr>
          <p:nvPr>
            <p:ph type="ftr" sz="quarter" idx="11"/>
          </p:nvPr>
        </p:nvSpPr>
        <p:spPr>
          <a:xfrm>
            <a:off x="4119583" y="6482889"/>
            <a:ext cx="4197310" cy="372394"/>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BB32D9-E753-428E-A02E-66411D986809}"/>
              </a:ext>
            </a:extLst>
          </p:cNvPr>
          <p:cNvSpPr>
            <a:spLocks noGrp="1"/>
          </p:cNvSpPr>
          <p:nvPr>
            <p:ph type="sldNum" sz="quarter" idx="12"/>
          </p:nvPr>
        </p:nvSpPr>
        <p:spPr>
          <a:xfrm>
            <a:off x="8783260" y="6482889"/>
            <a:ext cx="2798207" cy="372394"/>
          </a:xfrm>
          <a:prstGeom prst="rect">
            <a:avLst/>
          </a:prstGeom>
        </p:spPr>
        <p:txBody>
          <a:bodyPr/>
          <a:lstStyle/>
          <a:p>
            <a:fld id="{269DF59A-D4AB-4176-8A76-D43497C70341}" type="slidenum">
              <a:rPr kumimoji="1" lang="ja-JP" altLang="en-US" smtClean="0"/>
              <a:t>‹#›</a:t>
            </a:fld>
            <a:endParaRPr kumimoji="1" lang="ja-JP" altLang="en-US"/>
          </a:p>
        </p:txBody>
      </p:sp>
    </p:spTree>
    <p:extLst>
      <p:ext uri="{BB962C8B-B14F-4D97-AF65-F5344CB8AC3E}">
        <p14:creationId xmlns:p14="http://schemas.microsoft.com/office/powerpoint/2010/main" val="4289377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8FBAA5-1A04-4E5A-9B8C-F8406307B0BF}"/>
              </a:ext>
            </a:extLst>
          </p:cNvPr>
          <p:cNvSpPr>
            <a:spLocks noGrp="1"/>
          </p:cNvSpPr>
          <p:nvPr>
            <p:ph type="title"/>
          </p:nvPr>
        </p:nvSpPr>
        <p:spPr>
          <a:xfrm>
            <a:off x="855008" y="372394"/>
            <a:ext cx="10726460" cy="1351952"/>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181189-AB1D-49AD-AA32-A19E485C7BBA}"/>
              </a:ext>
            </a:extLst>
          </p:cNvPr>
          <p:cNvSpPr>
            <a:spLocks noGrp="1"/>
          </p:cNvSpPr>
          <p:nvPr>
            <p:ph type="body" orient="vert" idx="1"/>
          </p:nvPr>
        </p:nvSpPr>
        <p:spPr>
          <a:xfrm>
            <a:off x="855008" y="1861968"/>
            <a:ext cx="10726460" cy="4437962"/>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C62F0F-1593-456A-B1AE-EA33353CE88C}"/>
              </a:ext>
            </a:extLst>
          </p:cNvPr>
          <p:cNvSpPr>
            <a:spLocks noGrp="1"/>
          </p:cNvSpPr>
          <p:nvPr>
            <p:ph type="dt" sz="half" idx="10"/>
          </p:nvPr>
        </p:nvSpPr>
        <p:spPr>
          <a:xfrm>
            <a:off x="855008" y="6482889"/>
            <a:ext cx="2798207" cy="372394"/>
          </a:xfrm>
          <a:prstGeom prst="rect">
            <a:avLst/>
          </a:prstGeom>
        </p:spPr>
        <p:txBody>
          <a:bodyPr/>
          <a:lstStyle/>
          <a:p>
            <a:fld id="{324576F9-3266-40B9-BB7C-03AA41C84B79}" type="datetimeFigureOut">
              <a:rPr kumimoji="1" lang="ja-JP" altLang="en-US" smtClean="0"/>
              <a:t>2019/8/1</a:t>
            </a:fld>
            <a:endParaRPr kumimoji="1" lang="ja-JP" altLang="en-US"/>
          </a:p>
        </p:txBody>
      </p:sp>
      <p:sp>
        <p:nvSpPr>
          <p:cNvPr id="5" name="フッター プレースホルダー 4">
            <a:extLst>
              <a:ext uri="{FF2B5EF4-FFF2-40B4-BE49-F238E27FC236}">
                <a16:creationId xmlns:a16="http://schemas.microsoft.com/office/drawing/2014/main" id="{5CFB1C4A-CEB0-4490-B9C3-EE183E6407AC}"/>
              </a:ext>
            </a:extLst>
          </p:cNvPr>
          <p:cNvSpPr>
            <a:spLocks noGrp="1"/>
          </p:cNvSpPr>
          <p:nvPr>
            <p:ph type="ftr" sz="quarter" idx="11"/>
          </p:nvPr>
        </p:nvSpPr>
        <p:spPr>
          <a:xfrm>
            <a:off x="4119583" y="6482889"/>
            <a:ext cx="4197310" cy="372394"/>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E10EB0-CD55-4CCD-9DAE-DB0CB93ABBB6}"/>
              </a:ext>
            </a:extLst>
          </p:cNvPr>
          <p:cNvSpPr>
            <a:spLocks noGrp="1"/>
          </p:cNvSpPr>
          <p:nvPr>
            <p:ph type="sldNum" sz="quarter" idx="12"/>
          </p:nvPr>
        </p:nvSpPr>
        <p:spPr>
          <a:xfrm>
            <a:off x="8783260" y="6482889"/>
            <a:ext cx="2798207" cy="372394"/>
          </a:xfrm>
          <a:prstGeom prst="rect">
            <a:avLst/>
          </a:prstGeom>
        </p:spPr>
        <p:txBody>
          <a:bodyPr/>
          <a:lstStyle/>
          <a:p>
            <a:fld id="{269DF59A-D4AB-4176-8A76-D43497C70341}" type="slidenum">
              <a:rPr kumimoji="1" lang="ja-JP" altLang="en-US" smtClean="0"/>
              <a:t>‹#›</a:t>
            </a:fld>
            <a:endParaRPr kumimoji="1" lang="ja-JP" altLang="en-US"/>
          </a:p>
        </p:txBody>
      </p:sp>
    </p:spTree>
    <p:extLst>
      <p:ext uri="{BB962C8B-B14F-4D97-AF65-F5344CB8AC3E}">
        <p14:creationId xmlns:p14="http://schemas.microsoft.com/office/powerpoint/2010/main" val="13093778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B54E1B0-211B-4526-B843-8DBD6F143849}"/>
              </a:ext>
            </a:extLst>
          </p:cNvPr>
          <p:cNvSpPr>
            <a:spLocks noGrp="1"/>
          </p:cNvSpPr>
          <p:nvPr>
            <p:ph type="title" orient="vert"/>
          </p:nvPr>
        </p:nvSpPr>
        <p:spPr>
          <a:xfrm>
            <a:off x="8899852" y="372394"/>
            <a:ext cx="2681615" cy="5927537"/>
          </a:xfrm>
          <a:prstGeom prst="rect">
            <a:avLst/>
          </a:prstGeo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B1258D-190B-47C5-AE51-2F823D0037E9}"/>
              </a:ext>
            </a:extLst>
          </p:cNvPr>
          <p:cNvSpPr>
            <a:spLocks noGrp="1"/>
          </p:cNvSpPr>
          <p:nvPr>
            <p:ph type="body" orient="vert" idx="1"/>
          </p:nvPr>
        </p:nvSpPr>
        <p:spPr>
          <a:xfrm>
            <a:off x="855008" y="372394"/>
            <a:ext cx="7889389" cy="5927537"/>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9E9970-55BE-452A-B15F-1277532F7DBB}"/>
              </a:ext>
            </a:extLst>
          </p:cNvPr>
          <p:cNvSpPr>
            <a:spLocks noGrp="1"/>
          </p:cNvSpPr>
          <p:nvPr>
            <p:ph type="dt" sz="half" idx="10"/>
          </p:nvPr>
        </p:nvSpPr>
        <p:spPr>
          <a:xfrm>
            <a:off x="855008" y="6482889"/>
            <a:ext cx="2798207" cy="372394"/>
          </a:xfrm>
          <a:prstGeom prst="rect">
            <a:avLst/>
          </a:prstGeom>
        </p:spPr>
        <p:txBody>
          <a:bodyPr/>
          <a:lstStyle/>
          <a:p>
            <a:fld id="{324576F9-3266-40B9-BB7C-03AA41C84B79}" type="datetimeFigureOut">
              <a:rPr kumimoji="1" lang="ja-JP" altLang="en-US" smtClean="0"/>
              <a:t>2019/8/1</a:t>
            </a:fld>
            <a:endParaRPr kumimoji="1" lang="ja-JP" altLang="en-US"/>
          </a:p>
        </p:txBody>
      </p:sp>
      <p:sp>
        <p:nvSpPr>
          <p:cNvPr id="5" name="フッター プレースホルダー 4">
            <a:extLst>
              <a:ext uri="{FF2B5EF4-FFF2-40B4-BE49-F238E27FC236}">
                <a16:creationId xmlns:a16="http://schemas.microsoft.com/office/drawing/2014/main" id="{8CBD90CB-D42C-42CA-9733-A4628422C522}"/>
              </a:ext>
            </a:extLst>
          </p:cNvPr>
          <p:cNvSpPr>
            <a:spLocks noGrp="1"/>
          </p:cNvSpPr>
          <p:nvPr>
            <p:ph type="ftr" sz="quarter" idx="11"/>
          </p:nvPr>
        </p:nvSpPr>
        <p:spPr>
          <a:xfrm>
            <a:off x="4119583" y="6482889"/>
            <a:ext cx="4197310" cy="372394"/>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7354E9-755E-4610-AC3E-E0F1027E0786}"/>
              </a:ext>
            </a:extLst>
          </p:cNvPr>
          <p:cNvSpPr>
            <a:spLocks noGrp="1"/>
          </p:cNvSpPr>
          <p:nvPr>
            <p:ph type="sldNum" sz="quarter" idx="12"/>
          </p:nvPr>
        </p:nvSpPr>
        <p:spPr>
          <a:xfrm>
            <a:off x="8783260" y="6482889"/>
            <a:ext cx="2798207" cy="372394"/>
          </a:xfrm>
          <a:prstGeom prst="rect">
            <a:avLst/>
          </a:prstGeom>
        </p:spPr>
        <p:txBody>
          <a:bodyPr/>
          <a:lstStyle/>
          <a:p>
            <a:fld id="{269DF59A-D4AB-4176-8A76-D43497C70341}" type="slidenum">
              <a:rPr kumimoji="1" lang="ja-JP" altLang="en-US" smtClean="0"/>
              <a:t>‹#›</a:t>
            </a:fld>
            <a:endParaRPr kumimoji="1" lang="ja-JP" altLang="en-US"/>
          </a:p>
        </p:txBody>
      </p:sp>
    </p:spTree>
    <p:extLst>
      <p:ext uri="{BB962C8B-B14F-4D97-AF65-F5344CB8AC3E}">
        <p14:creationId xmlns:p14="http://schemas.microsoft.com/office/powerpoint/2010/main" val="2419741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タイトルのみ">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55008" y="372394"/>
            <a:ext cx="10726460" cy="1351952"/>
          </a:xfrm>
          <a:prstGeom prst="rect">
            <a:avLst/>
          </a:prstGeom>
        </p:spPr>
        <p:txBody>
          <a:bodyPr/>
          <a:lstStyle>
            <a:lvl1pPr>
              <a:defRPr>
                <a:latin typeface="+mj-lt"/>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2925208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タイトルスライド">
    <p:bg>
      <p:bgPr>
        <a:solidFill>
          <a:srgbClr val="000000"/>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prstGeom prst="rect">
            <a:avLst/>
          </a:prstGeom>
          <a:noFill/>
        </p:spPr>
        <p:txBody>
          <a:bodyPr lIns="146304" tIns="91440" rIns="146304" bIns="91440" anchor="t" anchorCtr="0"/>
          <a:lstStyle>
            <a:lvl1pPr>
              <a:defRPr sz="5400" spc="-100" baseline="0">
                <a:solidFill>
                  <a:schemeClr val="tx1"/>
                </a:solidFill>
                <a:latin typeface="+mj-lt"/>
                <a:ea typeface="+mj-ea"/>
              </a:defRPr>
            </a:lvl1pPr>
          </a:lstStyle>
          <a:p>
            <a:r>
              <a:rPr lang="ja-JP" altLang="en-US" dirty="0"/>
              <a:t>セッションタイトルを記入</a:t>
            </a:r>
            <a:endParaRPr lang="en-US" dirty="0"/>
          </a:p>
        </p:txBody>
      </p:sp>
      <p:sp>
        <p:nvSpPr>
          <p:cNvPr id="7" name="Text Placeholder 2"/>
          <p:cNvSpPr>
            <a:spLocks noGrp="1"/>
          </p:cNvSpPr>
          <p:nvPr>
            <p:ph type="body" sz="quarter" idx="13" hasCustomPrompt="1"/>
          </p:nvPr>
        </p:nvSpPr>
        <p:spPr>
          <a:xfrm>
            <a:off x="7154341" y="328910"/>
            <a:ext cx="5005912" cy="849463"/>
          </a:xfrm>
          <a:prstGeom prst="rect">
            <a:avLst/>
          </a:prstGeom>
        </p:spPr>
        <p:txBody>
          <a:bodyPr lIns="182880" tIns="146304" rIns="182880" bIns="146304"/>
          <a:lstStyle>
            <a:lvl1pPr marL="0" indent="0" algn="r">
              <a:buNone/>
              <a:defRPr sz="3600" baseline="0">
                <a:solidFill>
                  <a:schemeClr val="tx1"/>
                </a:solidFill>
                <a:latin typeface="+mj-lt"/>
                <a:ea typeface="+mj-ea"/>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ltLang="ja-JP" dirty="0"/>
              <a:t>Session</a:t>
            </a:r>
            <a:r>
              <a:rPr lang="en-US" dirty="0"/>
              <a:t> Number Here</a:t>
            </a:r>
          </a:p>
        </p:txBody>
      </p:sp>
      <p:pic>
        <p:nvPicPr>
          <p:cNvPr id="8" name="図 7"/>
          <p:cNvPicPr>
            <a:picLocks noChangeAspect="1"/>
          </p:cNvPicPr>
          <p:nvPr userDrawn="1"/>
        </p:nvPicPr>
        <p:blipFill>
          <a:blip r:embed="rId3"/>
          <a:stretch>
            <a:fillRect/>
          </a:stretch>
        </p:blipFill>
        <p:spPr>
          <a:xfrm>
            <a:off x="10322693" y="6521598"/>
            <a:ext cx="1945739" cy="269540"/>
          </a:xfrm>
          <a:prstGeom prst="rect">
            <a:avLst/>
          </a:prstGeom>
        </p:spPr>
      </p:pic>
      <p:sp>
        <p:nvSpPr>
          <p:cNvPr id="9" name="Text Placeholder 4"/>
          <p:cNvSpPr>
            <a:spLocks noGrp="1"/>
          </p:cNvSpPr>
          <p:nvPr>
            <p:ph type="body" sz="quarter" idx="14" hasCustomPrompt="1"/>
          </p:nvPr>
        </p:nvSpPr>
        <p:spPr>
          <a:xfrm>
            <a:off x="274701" y="5297462"/>
            <a:ext cx="10058337" cy="782792"/>
          </a:xfrm>
          <a:prstGeom prst="rect">
            <a:avLst/>
          </a:prstGeom>
          <a:noFill/>
        </p:spPr>
        <p:txBody>
          <a:bodyPr lIns="146304" tIns="109728" rIns="146304" bIns="109728">
            <a:noAutofit/>
          </a:bodyPr>
          <a:lstStyle>
            <a:lvl1pPr marL="0" indent="0">
              <a:spcBef>
                <a:spcPts val="0"/>
              </a:spcBef>
              <a:buNone/>
              <a:defRPr sz="3600" spc="0" baseline="0">
                <a:gradFill>
                  <a:gsLst>
                    <a:gs pos="91000">
                      <a:schemeClr val="tx1"/>
                    </a:gs>
                    <a:gs pos="0">
                      <a:schemeClr val="tx1"/>
                    </a:gs>
                  </a:gsLst>
                  <a:lin ang="5400000" scaled="0"/>
                </a:gradFill>
                <a:latin typeface="+mn-ea"/>
                <a:ea typeface="+mn-ea"/>
              </a:defRPr>
            </a:lvl1pPr>
            <a:lvl2pPr marL="36000" indent="0">
              <a:spcBef>
                <a:spcPts val="0"/>
              </a:spcBef>
              <a:buFontTx/>
              <a:buNone/>
              <a:defRPr sz="2000"/>
            </a:lvl2pPr>
          </a:lstStyle>
          <a:p>
            <a:pPr lvl="0"/>
            <a:r>
              <a:rPr lang="ja-JP" altLang="en-US" dirty="0"/>
              <a:t>登壇者名を記入</a:t>
            </a:r>
            <a:endParaRPr lang="en-US" altLang="ja-JP" dirty="0"/>
          </a:p>
          <a:p>
            <a:pPr lvl="1"/>
            <a:endParaRPr lang="ja-JP" altLang="en-US" dirty="0"/>
          </a:p>
        </p:txBody>
      </p:sp>
      <p:sp>
        <p:nvSpPr>
          <p:cNvPr id="10" name="Text Placeholder 4"/>
          <p:cNvSpPr>
            <a:spLocks noGrp="1"/>
          </p:cNvSpPr>
          <p:nvPr>
            <p:ph type="body" sz="quarter" idx="15" hasCustomPrompt="1"/>
          </p:nvPr>
        </p:nvSpPr>
        <p:spPr>
          <a:xfrm>
            <a:off x="274701" y="4649390"/>
            <a:ext cx="10058337" cy="504056"/>
          </a:xfrm>
          <a:prstGeom prst="rect">
            <a:avLst/>
          </a:prstGeom>
          <a:noFill/>
        </p:spPr>
        <p:txBody>
          <a:bodyPr lIns="146304" tIns="109728" rIns="146304" bIns="109728" anchor="b">
            <a:noAutofit/>
          </a:bodyPr>
          <a:lstStyle>
            <a:lvl1pPr marL="0" indent="0">
              <a:spcBef>
                <a:spcPts val="0"/>
              </a:spcBef>
              <a:buNone/>
              <a:defRPr sz="2400" spc="0" baseline="0">
                <a:gradFill>
                  <a:gsLst>
                    <a:gs pos="91000">
                      <a:schemeClr val="tx1"/>
                    </a:gs>
                    <a:gs pos="0">
                      <a:schemeClr val="tx1"/>
                    </a:gs>
                  </a:gsLst>
                  <a:lin ang="5400000" scaled="0"/>
                </a:gradFill>
                <a:latin typeface="+mn-ea"/>
                <a:ea typeface="+mn-ea"/>
              </a:defRPr>
            </a:lvl1pPr>
          </a:lstStyle>
          <a:p>
            <a:pPr lvl="0"/>
            <a:r>
              <a:rPr lang="ja-JP" altLang="en-US" dirty="0"/>
              <a:t>登壇者肩書きを記入</a:t>
            </a:r>
          </a:p>
        </p:txBody>
      </p:sp>
      <p:pic>
        <p:nvPicPr>
          <p:cNvPr id="11" name="Picture 5">
            <a:extLst>
              <a:ext uri="{FF2B5EF4-FFF2-40B4-BE49-F238E27FC236}">
                <a16:creationId xmlns:a16="http://schemas.microsoft.com/office/drawing/2014/main" id="{546A3988-2C97-4694-A01B-7D356AD547F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b="1380"/>
          <a:stretch/>
        </p:blipFill>
        <p:spPr bwMode="invGray">
          <a:xfrm>
            <a:off x="483079" y="490735"/>
            <a:ext cx="1449939" cy="306604"/>
          </a:xfrm>
          <a:prstGeom prst="rect">
            <a:avLst/>
          </a:prstGeom>
        </p:spPr>
      </p:pic>
    </p:spTree>
    <p:extLst>
      <p:ext uri="{BB962C8B-B14F-4D97-AF65-F5344CB8AC3E}">
        <p14:creationId xmlns:p14="http://schemas.microsoft.com/office/powerpoint/2010/main" val="2981931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タイトルのみ">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a:prstGeom prst="rect">
            <a:avLst/>
          </a:prstGeom>
        </p:spPr>
        <p:txBody>
          <a:bodyPr/>
          <a:lstStyle>
            <a:lvl1pPr>
              <a:defRPr>
                <a:latin typeface="+mj-lt"/>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4035853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締めのスライド">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169565" y="6181418"/>
            <a:ext cx="11887199" cy="457048"/>
          </a:xfrm>
          <a:prstGeom prst="rect">
            <a:avLst/>
          </a:prstGeom>
          <a:noFill/>
          <a:ln w="12700">
            <a:noFill/>
            <a:miter lim="800000"/>
            <a:headEnd type="none" w="sm" len="sm"/>
            <a:tailEnd type="none" w="sm" len="sm"/>
          </a:ln>
          <a:effectLst/>
        </p:spPr>
        <p:txBody>
          <a:bodyPr vert="horz" wrap="square" lIns="182880" tIns="146304" rIns="182880" bIns="146304" numCol="1" anchor="ctr" anchorCtr="0" compatLnSpc="1">
            <a:prstTxWarp prst="textNoShape">
              <a:avLst/>
            </a:prstTxWarp>
            <a:spAutoFit/>
          </a:bodyPr>
          <a:lstStyle/>
          <a:p>
            <a:pPr defTabSz="932290" eaLnBrk="0" hangingPunct="0"/>
            <a:r>
              <a:rPr lang="en-US" sz="1050" dirty="0">
                <a:solidFill>
                  <a:schemeClr val="bg1"/>
                </a:solidFill>
                <a:latin typeface="+mn-lt"/>
                <a:ea typeface="+mn-ea"/>
                <a:cs typeface="Segoe UI" panose="020B0502040204020203" pitchFamily="34" charset="0"/>
              </a:rPr>
              <a:t>© 2018 Microsoft Corporation. All rights reserved. </a:t>
            </a:r>
          </a:p>
        </p:txBody>
      </p:sp>
      <p:pic>
        <p:nvPicPr>
          <p:cNvPr id="5" name="Picture 4"/>
          <p:cNvPicPr>
            <a:picLocks noChangeAspect="1"/>
          </p:cNvPicPr>
          <p:nvPr userDrawn="1"/>
        </p:nvPicPr>
        <p:blipFill>
          <a:blip r:embed="rId2"/>
          <a:stretch>
            <a:fillRect/>
          </a:stretch>
        </p:blipFill>
        <p:spPr bwMode="invGray">
          <a:xfrm>
            <a:off x="97557" y="112886"/>
            <a:ext cx="2029696" cy="746611"/>
          </a:xfrm>
          <a:prstGeom prst="rect">
            <a:avLst/>
          </a:prstGeom>
        </p:spPr>
      </p:pic>
      <p:sp>
        <p:nvSpPr>
          <p:cNvPr id="4" name="正方形/長方形 3"/>
          <p:cNvSpPr/>
          <p:nvPr userDrawn="1"/>
        </p:nvSpPr>
        <p:spPr>
          <a:xfrm>
            <a:off x="242773" y="6589941"/>
            <a:ext cx="10800000" cy="246221"/>
          </a:xfrm>
          <a:prstGeom prst="rect">
            <a:avLst/>
          </a:prstGeom>
        </p:spPr>
        <p:txBody>
          <a:bodyPr wrap="square">
            <a:spAutoFit/>
          </a:bodyPr>
          <a:lstStyle/>
          <a:p>
            <a:pPr algn="l"/>
            <a:r>
              <a:rPr lang="ja-JP" altLang="en-US" sz="1000" dirty="0">
                <a:solidFill>
                  <a:schemeClr val="bg1"/>
                </a:solidFill>
                <a:latin typeface="+mn-lt"/>
                <a:ea typeface="+mn-ea"/>
              </a:rPr>
              <a:t>本情報の内容（添付文書、リンク先などを含む）は、作成日時点でのものであり、予告なく変更される場合があります。</a:t>
            </a:r>
          </a:p>
        </p:txBody>
      </p:sp>
      <p:sp>
        <p:nvSpPr>
          <p:cNvPr id="3" name="正方形/長方形 2">
            <a:extLst>
              <a:ext uri="{FF2B5EF4-FFF2-40B4-BE49-F238E27FC236}">
                <a16:creationId xmlns:a16="http://schemas.microsoft.com/office/drawing/2014/main" id="{C5321303-44AF-4494-802A-77CED2A69813}"/>
              </a:ext>
            </a:extLst>
          </p:cNvPr>
          <p:cNvSpPr/>
          <p:nvPr userDrawn="1"/>
        </p:nvSpPr>
        <p:spPr bwMode="auto">
          <a:xfrm>
            <a:off x="10178677" y="6377582"/>
            <a:ext cx="2232248" cy="555932"/>
          </a:xfrm>
          <a:prstGeom prst="rect">
            <a:avLst/>
          </a:prstGeom>
          <a:solidFill>
            <a:srgbClr val="1A1A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図 5">
            <a:extLst>
              <a:ext uri="{FF2B5EF4-FFF2-40B4-BE49-F238E27FC236}">
                <a16:creationId xmlns:a16="http://schemas.microsoft.com/office/drawing/2014/main" id="{A9F34732-76A6-4243-BECD-454BD24882E8}"/>
              </a:ext>
            </a:extLst>
          </p:cNvPr>
          <p:cNvPicPr>
            <a:picLocks noChangeAspect="1"/>
          </p:cNvPicPr>
          <p:nvPr userDrawn="1"/>
        </p:nvPicPr>
        <p:blipFill>
          <a:blip r:embed="rId3"/>
          <a:stretch>
            <a:fillRect/>
          </a:stretch>
        </p:blipFill>
        <p:spPr>
          <a:xfrm>
            <a:off x="10320669" y="6521598"/>
            <a:ext cx="1946241" cy="269609"/>
          </a:xfrm>
          <a:prstGeom prst="rect">
            <a:avLst/>
          </a:prstGeom>
        </p:spPr>
      </p:pic>
    </p:spTree>
    <p:extLst>
      <p:ext uri="{BB962C8B-B14F-4D97-AF65-F5344CB8AC3E}">
        <p14:creationId xmlns:p14="http://schemas.microsoft.com/office/powerpoint/2010/main" val="324023954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サブタイトルとコンテンツ Non-bullete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a:prstGeom prst="rect">
            <a:avLst/>
          </a:prstGeom>
        </p:spPr>
        <p:txBody>
          <a:bodyPr/>
          <a:lstStyle>
            <a:lvl1pPr marL="0" indent="0">
              <a:buFontTx/>
              <a:buNone/>
              <a:defRPr>
                <a:latin typeface="+mj-lt"/>
                <a:ea typeface="+mj-ea"/>
              </a:defRPr>
            </a:lvl1pPr>
          </a:lstStyle>
          <a:p>
            <a:r>
              <a:rPr lang="ja-JP" altLang="en-US" dirty="0"/>
              <a:t>マスター タイトルの書式設定</a:t>
            </a:r>
            <a:endParaRPr lang="en-US" dirty="0"/>
          </a:p>
        </p:txBody>
      </p:sp>
      <p:sp>
        <p:nvSpPr>
          <p:cNvPr id="6" name="Text Placeholder 5"/>
          <p:cNvSpPr>
            <a:spLocks noGrp="1"/>
          </p:cNvSpPr>
          <p:nvPr>
            <p:ph type="body" sz="quarter" idx="10"/>
          </p:nvPr>
        </p:nvSpPr>
        <p:spPr>
          <a:xfrm>
            <a:off x="286528" y="1913086"/>
            <a:ext cx="11887200" cy="2523768"/>
          </a:xfrm>
          <a:prstGeom prst="rect">
            <a:avLst/>
          </a:prstGeom>
        </p:spPr>
        <p:txBody>
          <a:bodyPr/>
          <a:lstStyle>
            <a:lvl1pPr marL="0" indent="0">
              <a:buNone/>
              <a:defRPr sz="4000">
                <a:gradFill>
                  <a:gsLst>
                    <a:gs pos="1250">
                      <a:schemeClr val="tx2"/>
                    </a:gs>
                    <a:gs pos="99000">
                      <a:schemeClr val="tx2"/>
                    </a:gs>
                  </a:gsLst>
                  <a:lin ang="5400000" scaled="0"/>
                </a:gradFill>
                <a:latin typeface="+mn-lt"/>
                <a:ea typeface="+mn-ea"/>
              </a:defRPr>
            </a:lvl1pPr>
            <a:lvl2pPr marL="0" indent="0">
              <a:buFontTx/>
              <a:buNone/>
              <a:defRPr sz="2800">
                <a:latin typeface="+mn-lt"/>
                <a:ea typeface="+mn-ea"/>
              </a:defRPr>
            </a:lvl2pPr>
            <a:lvl3pPr marL="228600" indent="0">
              <a:buNone/>
              <a:defRPr sz="2400">
                <a:latin typeface="+mn-lt"/>
                <a:ea typeface="+mn-ea"/>
              </a:defRPr>
            </a:lvl3pPr>
            <a:lvl4pPr marL="457200" indent="0">
              <a:buNone/>
              <a:defRPr sz="2000">
                <a:latin typeface="+mn-lt"/>
                <a:ea typeface="+mn-ea"/>
              </a:defRPr>
            </a:lvl4pPr>
            <a:lvl5pPr marL="685800" indent="0">
              <a:buNone/>
              <a:defRPr sz="2000">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 第 </a:t>
            </a:r>
            <a:r>
              <a:rPr lang="en-US" altLang="ja-JP" dirty="0"/>
              <a:t>3 </a:t>
            </a:r>
            <a:r>
              <a:rPr lang="ja-JP" altLang="en-US" dirty="0"/>
              <a:t>レベル</a:t>
            </a:r>
          </a:p>
          <a:p>
            <a:pPr lvl="3"/>
            <a:r>
              <a:rPr lang="ja-JP" altLang="en-US" dirty="0"/>
              <a:t> 第 </a:t>
            </a:r>
            <a:r>
              <a:rPr lang="en-US" altLang="ja-JP" dirty="0"/>
              <a:t>4 </a:t>
            </a:r>
            <a:r>
              <a:rPr lang="ja-JP" altLang="en-US" dirty="0"/>
              <a:t>レベル</a:t>
            </a:r>
          </a:p>
          <a:p>
            <a:pPr lvl="4"/>
            <a:r>
              <a:rPr lang="ja-JP" altLang="en-US" dirty="0"/>
              <a:t>  第 </a:t>
            </a:r>
            <a:r>
              <a:rPr lang="en-US" altLang="ja-JP" dirty="0"/>
              <a:t>5 </a:t>
            </a:r>
            <a:r>
              <a:rPr lang="ja-JP" altLang="en-US" dirty="0"/>
              <a:t>レベル</a:t>
            </a:r>
            <a:endParaRPr lang="en-US" dirty="0"/>
          </a:p>
        </p:txBody>
      </p:sp>
      <p:sp>
        <p:nvSpPr>
          <p:cNvPr id="5" name="テキスト プレースホルダー 4">
            <a:extLst>
              <a:ext uri="{FF2B5EF4-FFF2-40B4-BE49-F238E27FC236}">
                <a16:creationId xmlns:a16="http://schemas.microsoft.com/office/drawing/2014/main" id="{5B8C8B14-8AA2-4D09-85D6-ACED6DC723B7}"/>
              </a:ext>
            </a:extLst>
          </p:cNvPr>
          <p:cNvSpPr>
            <a:spLocks noGrp="1"/>
          </p:cNvSpPr>
          <p:nvPr>
            <p:ph type="body" sz="quarter" idx="11"/>
          </p:nvPr>
        </p:nvSpPr>
        <p:spPr>
          <a:xfrm>
            <a:off x="274637" y="1174422"/>
            <a:ext cx="11887200" cy="738664"/>
          </a:xfrm>
          <a:prstGeom prst="rect">
            <a:avLst/>
          </a:prstGeom>
        </p:spPr>
        <p:txBody>
          <a:bodyPr/>
          <a:lstStyle>
            <a:lvl1pPr marL="0" indent="0">
              <a:buFontTx/>
              <a:buNone/>
              <a:defRPr sz="3600"/>
            </a:lvl1pPr>
          </a:lstStyle>
          <a:p>
            <a:pPr lvl="0"/>
            <a:r>
              <a:rPr kumimoji="1" lang="ja-JP" altLang="en-US" dirty="0"/>
              <a:t>マスター テキストの書式設定</a:t>
            </a:r>
          </a:p>
        </p:txBody>
      </p:sp>
    </p:spTree>
    <p:extLst>
      <p:ext uri="{BB962C8B-B14F-4D97-AF65-F5344CB8AC3E}">
        <p14:creationId xmlns:p14="http://schemas.microsoft.com/office/powerpoint/2010/main" val="406681419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サブタイトルとコンテンツ">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917575"/>
          </a:xfrm>
          <a:prstGeom prst="rect">
            <a:avLst/>
          </a:prstGeom>
        </p:spPr>
        <p:txBody>
          <a:bodyPr/>
          <a:lstStyle>
            <a:lvl1pPr>
              <a:defRPr>
                <a:latin typeface="+mj-lt"/>
                <a:ea typeface="+mj-ea"/>
              </a:defRPr>
            </a:lvl1pPr>
          </a:lstStyle>
          <a:p>
            <a:r>
              <a:rPr lang="ja-JP" altLang="en-US" dirty="0"/>
              <a:t>マスター タイトルの書式設定</a:t>
            </a:r>
            <a:endParaRPr lang="en-US" dirty="0"/>
          </a:p>
        </p:txBody>
      </p:sp>
      <p:sp>
        <p:nvSpPr>
          <p:cNvPr id="4" name="Text Placeholder 3"/>
          <p:cNvSpPr>
            <a:spLocks noGrp="1"/>
          </p:cNvSpPr>
          <p:nvPr>
            <p:ph type="body" sz="quarter" idx="10"/>
          </p:nvPr>
        </p:nvSpPr>
        <p:spPr>
          <a:xfrm>
            <a:off x="279400" y="1917700"/>
            <a:ext cx="11887200" cy="2139047"/>
          </a:xfrm>
          <a:prstGeom prst="rect">
            <a:avLst/>
          </a:prstGeom>
        </p:spPr>
        <p:txBody>
          <a:bodyPr>
            <a:spAutoFit/>
          </a:bodyPr>
          <a:lstStyle>
            <a:lvl1pPr>
              <a:defRPr sz="4000">
                <a:latin typeface="+mn-lt"/>
                <a:ea typeface="+mn-ea"/>
              </a:defRPr>
            </a:lvl1pPr>
            <a:lvl2pPr>
              <a:defRPr sz="2800">
                <a:latin typeface="+mn-lt"/>
                <a:ea typeface="+mn-ea"/>
              </a:defRPr>
            </a:lvl2pPr>
            <a:lvl3pPr>
              <a:defRPr sz="2400">
                <a:latin typeface="+mn-lt"/>
                <a:ea typeface="+mn-ea"/>
              </a:defRPr>
            </a:lvl3pPr>
            <a:lvl4pPr>
              <a:defRPr sz="2000">
                <a:latin typeface="+mn-lt"/>
                <a:ea typeface="+mn-ea"/>
              </a:defRPr>
            </a:lvl4pPr>
            <a:lvl5pPr>
              <a:defRPr>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テキスト プレースホルダー 4">
            <a:extLst>
              <a:ext uri="{FF2B5EF4-FFF2-40B4-BE49-F238E27FC236}">
                <a16:creationId xmlns:a16="http://schemas.microsoft.com/office/drawing/2014/main" id="{B113EA82-31D7-4928-A461-35AB4A29B956}"/>
              </a:ext>
            </a:extLst>
          </p:cNvPr>
          <p:cNvSpPr>
            <a:spLocks noGrp="1"/>
          </p:cNvSpPr>
          <p:nvPr>
            <p:ph type="body" sz="quarter" idx="11"/>
          </p:nvPr>
        </p:nvSpPr>
        <p:spPr>
          <a:xfrm>
            <a:off x="274637" y="1174422"/>
            <a:ext cx="11887200" cy="738664"/>
          </a:xfrm>
          <a:prstGeom prst="rect">
            <a:avLst/>
          </a:prstGeom>
        </p:spPr>
        <p:txBody>
          <a:bodyPr/>
          <a:lstStyle>
            <a:lvl1pPr marL="0" indent="0">
              <a:buFontTx/>
              <a:buNone/>
              <a:defRPr sz="3600"/>
            </a:lvl1pPr>
          </a:lstStyle>
          <a:p>
            <a:pPr lvl="0"/>
            <a:r>
              <a:rPr kumimoji="1" lang="ja-JP" altLang="en-US" dirty="0"/>
              <a:t>マスター テキストの書式設定</a:t>
            </a:r>
          </a:p>
        </p:txBody>
      </p:sp>
    </p:spTree>
    <p:extLst>
      <p:ext uri="{BB962C8B-B14F-4D97-AF65-F5344CB8AC3E}">
        <p14:creationId xmlns:p14="http://schemas.microsoft.com/office/powerpoint/2010/main" val="37152255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タイトル/サブタイトルのみ">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a:prstGeom prst="rect">
            <a:avLst/>
          </a:prstGeom>
        </p:spPr>
        <p:txBody>
          <a:bodyPr/>
          <a:lstStyle>
            <a:lvl1pPr marL="0" indent="0">
              <a:buFontTx/>
              <a:buNone/>
              <a:defRPr>
                <a:latin typeface="+mj-lt"/>
                <a:ea typeface="+mj-ea"/>
              </a:defRPr>
            </a:lvl1pPr>
          </a:lstStyle>
          <a:p>
            <a:r>
              <a:rPr lang="ja-JP" altLang="en-US" dirty="0"/>
              <a:t>マスター タイトルの書式設定</a:t>
            </a:r>
            <a:endParaRPr lang="en-US" dirty="0"/>
          </a:p>
        </p:txBody>
      </p:sp>
      <p:sp>
        <p:nvSpPr>
          <p:cNvPr id="5" name="テキスト プレースホルダー 4">
            <a:extLst>
              <a:ext uri="{FF2B5EF4-FFF2-40B4-BE49-F238E27FC236}">
                <a16:creationId xmlns:a16="http://schemas.microsoft.com/office/drawing/2014/main" id="{12B22D31-6BFD-4AAA-A216-E9594001E8B1}"/>
              </a:ext>
            </a:extLst>
          </p:cNvPr>
          <p:cNvSpPr>
            <a:spLocks noGrp="1"/>
          </p:cNvSpPr>
          <p:nvPr>
            <p:ph type="body" sz="quarter" idx="11"/>
          </p:nvPr>
        </p:nvSpPr>
        <p:spPr>
          <a:xfrm>
            <a:off x="274637" y="1048990"/>
            <a:ext cx="11887200" cy="738664"/>
          </a:xfrm>
          <a:prstGeom prst="rect">
            <a:avLst/>
          </a:prstGeom>
        </p:spPr>
        <p:txBody>
          <a:bodyPr/>
          <a:lstStyle>
            <a:lvl1pPr marL="0" indent="0">
              <a:buFontTx/>
              <a:buNone/>
              <a:defRPr sz="3600"/>
            </a:lvl1pPr>
          </a:lstStyle>
          <a:p>
            <a:pPr lvl="0"/>
            <a:r>
              <a:rPr kumimoji="1" lang="ja-JP" altLang="en-US" dirty="0"/>
              <a:t>マスター テキストの書式設定</a:t>
            </a:r>
          </a:p>
        </p:txBody>
      </p:sp>
    </p:spTree>
    <p:extLst>
      <p:ext uri="{BB962C8B-B14F-4D97-AF65-F5344CB8AC3E}">
        <p14:creationId xmlns:p14="http://schemas.microsoft.com/office/powerpoint/2010/main" val="14145929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ビデオ">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solidFill>
                  <a:schemeClr val="tx1"/>
                </a:solidFill>
                <a:latin typeface="+mj-lt"/>
                <a:ea typeface="+mj-ea"/>
              </a:defRPr>
            </a:lvl1pPr>
          </a:lstStyle>
          <a:p>
            <a:r>
              <a:rPr lang="en-US" altLang="ja-JP" dirty="0"/>
              <a:t>Video title</a:t>
            </a:r>
            <a:endParaRPr lang="en-US" dirty="0"/>
          </a:p>
        </p:txBody>
      </p:sp>
      <p:pic>
        <p:nvPicPr>
          <p:cNvPr id="3" name="Picture 4">
            <a:extLst>
              <a:ext uri="{FF2B5EF4-FFF2-40B4-BE49-F238E27FC236}">
                <a16:creationId xmlns:a16="http://schemas.microsoft.com/office/drawing/2014/main" id="{243C3CB3-560A-426B-9A8D-FF72F81ADDAF}"/>
              </a:ext>
            </a:extLst>
          </p:cNvPr>
          <p:cNvPicPr>
            <a:picLocks noChangeAspect="1"/>
          </p:cNvPicPr>
          <p:nvPr userDrawn="1"/>
        </p:nvPicPr>
        <p:blipFill>
          <a:blip r:embed="rId2"/>
          <a:stretch>
            <a:fillRect/>
          </a:stretch>
        </p:blipFill>
        <p:spPr bwMode="invGray">
          <a:xfrm>
            <a:off x="97557" y="112886"/>
            <a:ext cx="2029696" cy="746611"/>
          </a:xfrm>
          <a:prstGeom prst="rect">
            <a:avLst/>
          </a:prstGeom>
        </p:spPr>
      </p:pic>
    </p:spTree>
    <p:extLst>
      <p:ext uri="{BB962C8B-B14F-4D97-AF65-F5344CB8AC3E}">
        <p14:creationId xmlns:p14="http://schemas.microsoft.com/office/powerpoint/2010/main" val="1348813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引用スライド">
    <p:bg>
      <p:bgPr>
        <a:solidFill>
          <a:srgbClr val="E6E6E6"/>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latin typeface="+mj-lt"/>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5868692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コンテンツ Non-bulleted">
    <p:bg>
      <p:bgPr>
        <a:solidFill>
          <a:srgbClr val="E6E6E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23768"/>
          </a:xfrm>
        </p:spPr>
        <p:txBody>
          <a:bodyPr/>
          <a:lstStyle>
            <a:lvl1pPr marL="0" indent="0">
              <a:buNone/>
              <a:defRPr sz="4000">
                <a:gradFill>
                  <a:gsLst>
                    <a:gs pos="1250">
                      <a:schemeClr val="tx2"/>
                    </a:gs>
                    <a:gs pos="99000">
                      <a:schemeClr val="tx2"/>
                    </a:gs>
                  </a:gsLst>
                  <a:lin ang="5400000" scaled="0"/>
                </a:gradFill>
                <a:latin typeface="+mn-lt"/>
                <a:ea typeface="+mn-ea"/>
              </a:defRPr>
            </a:lvl1pPr>
            <a:lvl2pPr marL="0" indent="0">
              <a:buFontTx/>
              <a:buNone/>
              <a:defRPr sz="2800">
                <a:latin typeface="+mn-lt"/>
                <a:ea typeface="+mn-ea"/>
              </a:defRPr>
            </a:lvl2pPr>
            <a:lvl3pPr marL="228600" indent="0">
              <a:buNone/>
              <a:defRPr sz="2400">
                <a:latin typeface="+mn-lt"/>
                <a:ea typeface="+mn-ea"/>
              </a:defRPr>
            </a:lvl3pPr>
            <a:lvl4pPr marL="457200" indent="0">
              <a:buNone/>
              <a:defRPr sz="2000">
                <a:latin typeface="+mn-lt"/>
                <a:ea typeface="+mn-ea"/>
              </a:defRPr>
            </a:lvl4pPr>
            <a:lvl5pPr marL="685800" indent="0">
              <a:buNone/>
              <a:defRPr sz="2000">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 第 </a:t>
            </a:r>
            <a:r>
              <a:rPr lang="en-US" altLang="ja-JP" dirty="0"/>
              <a:t>3 </a:t>
            </a:r>
            <a:r>
              <a:rPr lang="ja-JP" altLang="en-US" dirty="0"/>
              <a:t>レベル</a:t>
            </a:r>
          </a:p>
          <a:p>
            <a:pPr lvl="3"/>
            <a:r>
              <a:rPr lang="ja-JP" altLang="en-US" dirty="0"/>
              <a:t> 第 </a:t>
            </a:r>
            <a:r>
              <a:rPr lang="en-US" altLang="ja-JP" dirty="0"/>
              <a:t>4 </a:t>
            </a:r>
            <a:r>
              <a:rPr lang="ja-JP" altLang="en-US" dirty="0"/>
              <a:t>レベル</a:t>
            </a:r>
          </a:p>
          <a:p>
            <a:pPr lvl="4"/>
            <a:r>
              <a:rPr lang="ja-JP" altLang="en-US" dirty="0"/>
              <a:t>  第 </a:t>
            </a:r>
            <a:r>
              <a:rPr lang="en-US" altLang="ja-JP" dirty="0"/>
              <a:t>5 </a:t>
            </a:r>
            <a:r>
              <a:rPr lang="ja-JP" altLang="en-US" dirty="0"/>
              <a:t>レベル</a:t>
            </a:r>
            <a:endParaRPr lang="en-US" dirty="0"/>
          </a:p>
        </p:txBody>
      </p:sp>
      <p:sp>
        <p:nvSpPr>
          <p:cNvPr id="7" name="Title 1">
            <a:extLst>
              <a:ext uri="{FF2B5EF4-FFF2-40B4-BE49-F238E27FC236}">
                <a16:creationId xmlns:a16="http://schemas.microsoft.com/office/drawing/2014/main" id="{64449F31-EB72-4CC4-B7C3-3DE665293C16}"/>
              </a:ext>
            </a:extLst>
          </p:cNvPr>
          <p:cNvSpPr>
            <a:spLocks noGrp="1"/>
          </p:cNvSpPr>
          <p:nvPr>
            <p:ph type="title"/>
          </p:nvPr>
        </p:nvSpPr>
        <p:spPr>
          <a:xfrm>
            <a:off x="274639" y="184894"/>
            <a:ext cx="11889564" cy="917575"/>
          </a:xfrm>
        </p:spPr>
        <p:txBody>
          <a:bodyPr/>
          <a:lstStyle>
            <a:lvl1pPr marL="0" indent="0">
              <a:buFontTx/>
              <a:buNone/>
              <a:defRPr sz="4400">
                <a:solidFill>
                  <a:schemeClr val="tx1"/>
                </a:solidFill>
                <a:latin typeface="+mj-lt"/>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0777482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solidFill>
          <a:srgbClr val="E6E6E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139047"/>
          </a:xfrm>
        </p:spPr>
        <p:txBody>
          <a:bodyPr>
            <a:spAutoFit/>
          </a:bodyPr>
          <a:lstStyle>
            <a:lvl1pPr>
              <a:defRPr sz="4000">
                <a:latin typeface="+mn-lt"/>
                <a:ea typeface="+mn-ea"/>
              </a:defRPr>
            </a:lvl1pPr>
            <a:lvl2pPr>
              <a:defRPr sz="2800">
                <a:latin typeface="+mn-lt"/>
                <a:ea typeface="+mn-ea"/>
              </a:defRPr>
            </a:lvl2pPr>
            <a:lvl3pPr>
              <a:defRPr sz="2400">
                <a:latin typeface="+mn-lt"/>
                <a:ea typeface="+mn-ea"/>
              </a:defRPr>
            </a:lvl3pPr>
            <a:lvl4pPr>
              <a:defRPr sz="2000">
                <a:latin typeface="+mn-lt"/>
                <a:ea typeface="+mn-ea"/>
              </a:defRPr>
            </a:lvl4pPr>
            <a:lvl5pPr>
              <a:defRPr>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7" name="Title 1">
            <a:extLst>
              <a:ext uri="{FF2B5EF4-FFF2-40B4-BE49-F238E27FC236}">
                <a16:creationId xmlns:a16="http://schemas.microsoft.com/office/drawing/2014/main" id="{CE773123-B58D-4326-8C00-18C8B148CD2A}"/>
              </a:ext>
            </a:extLst>
          </p:cNvPr>
          <p:cNvSpPr>
            <a:spLocks noGrp="1"/>
          </p:cNvSpPr>
          <p:nvPr>
            <p:ph type="title"/>
          </p:nvPr>
        </p:nvSpPr>
        <p:spPr>
          <a:xfrm>
            <a:off x="274639" y="184894"/>
            <a:ext cx="11889564" cy="917575"/>
          </a:xfrm>
        </p:spPr>
        <p:txBody>
          <a:bodyPr/>
          <a:lstStyle>
            <a:lvl1pPr marL="0" indent="0">
              <a:buFontTx/>
              <a:buNone/>
              <a:defRPr sz="4400">
                <a:solidFill>
                  <a:schemeClr val="tx1"/>
                </a:solidFill>
                <a:latin typeface="+mj-lt"/>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7818914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のみ">
    <p:bg>
      <p:bgPr>
        <a:solidFill>
          <a:srgbClr val="E6E6E6"/>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ED60D54-AA29-4863-8BED-46BBC47B7113}"/>
              </a:ext>
            </a:extLst>
          </p:cNvPr>
          <p:cNvSpPr>
            <a:spLocks noGrp="1"/>
          </p:cNvSpPr>
          <p:nvPr>
            <p:ph type="title"/>
          </p:nvPr>
        </p:nvSpPr>
        <p:spPr>
          <a:xfrm>
            <a:off x="274639" y="184894"/>
            <a:ext cx="11889564" cy="917575"/>
          </a:xfrm>
        </p:spPr>
        <p:txBody>
          <a:bodyPr/>
          <a:lstStyle>
            <a:lvl1pPr marL="0" indent="0">
              <a:buFontTx/>
              <a:buNone/>
              <a:defRPr sz="4400">
                <a:solidFill>
                  <a:schemeClr val="tx1"/>
                </a:solidFill>
                <a:latin typeface="+mj-lt"/>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16959083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ブランク 黒">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8149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image" Target="../media/image6.png"/><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6.xml"/><Relationship Id="rId7"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image" Target="../media/image8.emf"/><Relationship Id="rId4" Type="http://schemas.openxmlformats.org/officeDocument/2006/relationships/slideLayout" Target="../slideLayouts/slideLayout37.xml"/><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6E6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ja-JP" altLang="en-US" dirty="0"/>
              <a:t>マスター タイトルの書式設定</a:t>
            </a:r>
            <a:br>
              <a:rPr lang="en-US" altLang="ja-JP" dirty="0"/>
            </a:br>
            <a:endParaRPr lang="en-US" dirty="0"/>
          </a:p>
        </p:txBody>
      </p:sp>
      <p:sp>
        <p:nvSpPr>
          <p:cNvPr id="4" name="Text Placeholder 3"/>
          <p:cNvSpPr>
            <a:spLocks noGrp="1"/>
          </p:cNvSpPr>
          <p:nvPr>
            <p:ph type="body" idx="1"/>
          </p:nvPr>
        </p:nvSpPr>
        <p:spPr>
          <a:xfrm>
            <a:off x="274640" y="1302176"/>
            <a:ext cx="11887198" cy="2585323"/>
          </a:xfrm>
          <a:prstGeom prst="rect">
            <a:avLst/>
          </a:prstGeom>
        </p:spPr>
        <p:txBody>
          <a:bodyPr vert="horz" wrap="square" lIns="146304" tIns="91440" rIns="146304" bIns="91440" rtlCol="0">
            <a:sp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pic>
        <p:nvPicPr>
          <p:cNvPr id="14" name="NEW Brand Colors 2018">
            <a:extLst>
              <a:ext uri="{FF2B5EF4-FFF2-40B4-BE49-F238E27FC236}">
                <a16:creationId xmlns:a16="http://schemas.microsoft.com/office/drawing/2014/main" id="{FA837733-86CD-44C2-99A4-D273CD757B42}"/>
              </a:ext>
            </a:extLst>
          </p:cNvPr>
          <p:cNvPicPr>
            <a:picLocks noChangeAspect="1"/>
          </p:cNvPicPr>
          <p:nvPr userDrawn="1"/>
        </p:nvPicPr>
        <p:blipFill>
          <a:blip r:embed="rId23"/>
          <a:stretch>
            <a:fillRect/>
          </a:stretch>
        </p:blipFill>
        <p:spPr>
          <a:xfrm rot="5400000">
            <a:off x="9612297" y="2942644"/>
            <a:ext cx="6858000" cy="972712"/>
          </a:xfrm>
          <a:prstGeom prst="rect">
            <a:avLst/>
          </a:prstGeom>
        </p:spPr>
      </p:pic>
    </p:spTree>
    <p:extLst>
      <p:ext uri="{BB962C8B-B14F-4D97-AF65-F5344CB8AC3E}">
        <p14:creationId xmlns:p14="http://schemas.microsoft.com/office/powerpoint/2010/main" val="1820758759"/>
      </p:ext>
    </p:extLst>
  </p:cSld>
  <p:clrMap bg1="lt1" tx1="dk1" bg2="lt2" tx2="dk2" accent1="accent1" accent2="accent2" accent3="accent3" accent4="accent4" accent5="accent5" accent6="accent6" hlink="hlink" folHlink="folHlink"/>
  <p:sldLayoutIdLst>
    <p:sldLayoutId id="2147484383" r:id="rId1"/>
    <p:sldLayoutId id="2147484393" r:id="rId2"/>
    <p:sldLayoutId id="2147484392" r:id="rId3"/>
    <p:sldLayoutId id="2147484431" r:id="rId4"/>
    <p:sldLayoutId id="2147484390" r:id="rId5"/>
    <p:sldLayoutId id="2147484403" r:id="rId6"/>
    <p:sldLayoutId id="2147484424" r:id="rId7"/>
    <p:sldLayoutId id="2147484425" r:id="rId8"/>
    <p:sldLayoutId id="2147484394" r:id="rId9"/>
    <p:sldLayoutId id="2147484430" r:id="rId10"/>
    <p:sldLayoutId id="2147484426" r:id="rId11"/>
    <p:sldLayoutId id="2147484427" r:id="rId12"/>
    <p:sldLayoutId id="2147484428" r:id="rId13"/>
    <p:sldLayoutId id="2147484423" r:id="rId14"/>
    <p:sldLayoutId id="2147484385" r:id="rId15"/>
    <p:sldLayoutId id="2147484405" r:id="rId16"/>
    <p:sldLayoutId id="2147484398" r:id="rId17"/>
    <p:sldLayoutId id="2147484399" r:id="rId18"/>
    <p:sldLayoutId id="2147484421" r:id="rId19"/>
    <p:sldLayoutId id="2147484422" r:id="rId20"/>
    <p:sldLayoutId id="2147484389" r:id="rId21"/>
  </p:sldLayoutIdLst>
  <p:transition>
    <p:fade/>
  </p:transition>
  <p:txStyles>
    <p:titleStyle>
      <a:lvl1pPr algn="l" defTabSz="932742" rtl="0" eaLnBrk="1" latinLnBrk="0" hangingPunct="1">
        <a:lnSpc>
          <a:spcPct val="90000"/>
        </a:lnSpc>
        <a:spcBef>
          <a:spcPct val="0"/>
        </a:spcBef>
        <a:buNone/>
        <a:defRPr kumimoji="1" lang="en-US" sz="4800" b="0" kern="1200" cap="none" spc="-102" baseline="0" dirty="0" smtClean="0">
          <a:ln w="3175">
            <a:noFill/>
          </a:ln>
          <a:gradFill>
            <a:gsLst>
              <a:gs pos="1250">
                <a:schemeClr val="tx1"/>
              </a:gs>
              <a:gs pos="100000">
                <a:schemeClr val="tx1"/>
              </a:gs>
            </a:gsLst>
            <a:lin ang="5400000" scaled="0"/>
          </a:gradFill>
          <a:effectLst/>
          <a:latin typeface="+mj-lt"/>
          <a:ea typeface="+mj-ea"/>
          <a:cs typeface="Segoe UI" pitchFamily="34" charset="0"/>
        </a:defRPr>
      </a:lvl1pPr>
    </p:titleStyle>
    <p:bodyStyle>
      <a:lvl1pPr marL="342900" marR="0" indent="-3429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40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100000"/>
        </a:lnSpc>
        <a:spcBef>
          <a:spcPts val="600"/>
        </a:spcBef>
        <a:spcAft>
          <a:spcPts val="0"/>
        </a:spcAft>
        <a:buClrTx/>
        <a:buSzPct val="90000"/>
        <a:buFont typeface="Arial" pitchFamily="34" charset="0"/>
        <a:buChar char="•"/>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742" rtl="0" eaLnBrk="1" latinLnBrk="0" hangingPunct="1">
        <a:defRPr kumimoji="1" sz="1800" kern="1200">
          <a:solidFill>
            <a:schemeClr val="tx1"/>
          </a:solidFill>
          <a:latin typeface="+mn-lt"/>
          <a:ea typeface="+mn-ea"/>
          <a:cs typeface="+mn-cs"/>
        </a:defRPr>
      </a:lvl1pPr>
      <a:lvl2pPr marL="466371" algn="l" defTabSz="932742" rtl="0" eaLnBrk="1" latinLnBrk="0" hangingPunct="1">
        <a:defRPr kumimoji="1" sz="1800" kern="1200">
          <a:solidFill>
            <a:schemeClr val="tx1"/>
          </a:solidFill>
          <a:latin typeface="+mn-lt"/>
          <a:ea typeface="+mn-ea"/>
          <a:cs typeface="+mn-cs"/>
        </a:defRPr>
      </a:lvl2pPr>
      <a:lvl3pPr marL="932742" algn="l" defTabSz="932742" rtl="0" eaLnBrk="1" latinLnBrk="0" hangingPunct="1">
        <a:defRPr kumimoji="1" sz="1800" kern="1200">
          <a:solidFill>
            <a:schemeClr val="tx1"/>
          </a:solidFill>
          <a:latin typeface="+mn-lt"/>
          <a:ea typeface="+mn-ea"/>
          <a:cs typeface="+mn-cs"/>
        </a:defRPr>
      </a:lvl3pPr>
      <a:lvl4pPr marL="1399113" algn="l" defTabSz="932742" rtl="0" eaLnBrk="1" latinLnBrk="0" hangingPunct="1">
        <a:defRPr kumimoji="1" sz="1800" kern="1200">
          <a:solidFill>
            <a:schemeClr val="tx1"/>
          </a:solidFill>
          <a:latin typeface="+mn-lt"/>
          <a:ea typeface="+mn-ea"/>
          <a:cs typeface="+mn-cs"/>
        </a:defRPr>
      </a:lvl4pPr>
      <a:lvl5pPr marL="1865484" algn="l" defTabSz="932742" rtl="0" eaLnBrk="1" latinLnBrk="0" hangingPunct="1">
        <a:defRPr kumimoji="1" sz="1800" kern="1200">
          <a:solidFill>
            <a:schemeClr val="tx1"/>
          </a:solidFill>
          <a:latin typeface="+mn-lt"/>
          <a:ea typeface="+mn-ea"/>
          <a:cs typeface="+mn-cs"/>
        </a:defRPr>
      </a:lvl5pPr>
      <a:lvl6pPr marL="2331856" algn="l" defTabSz="932742" rtl="0" eaLnBrk="1" latinLnBrk="0" hangingPunct="1">
        <a:defRPr kumimoji="1" sz="1800" kern="1200">
          <a:solidFill>
            <a:schemeClr val="tx1"/>
          </a:solidFill>
          <a:latin typeface="+mn-lt"/>
          <a:ea typeface="+mn-ea"/>
          <a:cs typeface="+mn-cs"/>
        </a:defRPr>
      </a:lvl6pPr>
      <a:lvl7pPr marL="2798226" algn="l" defTabSz="932742" rtl="0" eaLnBrk="1" latinLnBrk="0" hangingPunct="1">
        <a:defRPr kumimoji="1" sz="1800" kern="1200">
          <a:solidFill>
            <a:schemeClr val="tx1"/>
          </a:solidFill>
          <a:latin typeface="+mn-lt"/>
          <a:ea typeface="+mn-ea"/>
          <a:cs typeface="+mn-cs"/>
        </a:defRPr>
      </a:lvl7pPr>
      <a:lvl8pPr marL="3264597" algn="l" defTabSz="932742" rtl="0" eaLnBrk="1" latinLnBrk="0" hangingPunct="1">
        <a:defRPr kumimoji="1" sz="1800" kern="1200">
          <a:solidFill>
            <a:schemeClr val="tx1"/>
          </a:solidFill>
          <a:latin typeface="+mn-lt"/>
          <a:ea typeface="+mn-ea"/>
          <a:cs typeface="+mn-cs"/>
        </a:defRPr>
      </a:lvl8pPr>
      <a:lvl9pPr marL="3730969" algn="l" defTabSz="932742"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7664">
          <p15:clr>
            <a:srgbClr val="C35EA4"/>
          </p15:clr>
        </p15:guide>
        <p15:guide id="17" pos="7546">
          <p15:clr>
            <a:srgbClr val="C35EA4"/>
          </p15:clr>
        </p15:guide>
        <p15:guide id="18" orient="horz" pos="763">
          <p15:clr>
            <a:srgbClr val="5ACBF0"/>
          </p15:clr>
        </p15:guide>
        <p15:guide id="19" orient="horz" pos="570">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185" userDrawn="1">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7B02159-E435-4B55-9100-6EB3D8BAC6C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436475" cy="6994525"/>
          </a:xfrm>
          <a:prstGeom prst="rect">
            <a:avLst/>
          </a:prstGeom>
        </p:spPr>
      </p:pic>
      <p:pic>
        <p:nvPicPr>
          <p:cNvPr id="8" name="Picture 5">
            <a:extLst>
              <a:ext uri="{FF2B5EF4-FFF2-40B4-BE49-F238E27FC236}">
                <a16:creationId xmlns:a16="http://schemas.microsoft.com/office/drawing/2014/main" id="{2B730D9C-6906-4C11-815B-4489B18F8FF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bwMode="invGray">
          <a:xfrm>
            <a:off x="31709" y="6277688"/>
            <a:ext cx="1747790" cy="642822"/>
          </a:xfrm>
          <a:prstGeom prst="rect">
            <a:avLst/>
          </a:prstGeom>
        </p:spPr>
      </p:pic>
      <p:sp>
        <p:nvSpPr>
          <p:cNvPr id="9" name="正方形/長方形 1">
            <a:extLst>
              <a:ext uri="{FF2B5EF4-FFF2-40B4-BE49-F238E27FC236}">
                <a16:creationId xmlns:a16="http://schemas.microsoft.com/office/drawing/2014/main" id="{28702BC5-279C-4D2C-952E-EAA2783F52D8}"/>
              </a:ext>
            </a:extLst>
          </p:cNvPr>
          <p:cNvSpPr/>
          <p:nvPr userDrawn="1"/>
        </p:nvSpPr>
        <p:spPr>
          <a:xfrm>
            <a:off x="1" y="205673"/>
            <a:ext cx="10009974" cy="862935"/>
          </a:xfrm>
          <a:custGeom>
            <a:avLst/>
            <a:gdLst>
              <a:gd name="connsiteX0" fmla="*/ 0 w 9534525"/>
              <a:gd name="connsiteY0" fmla="*/ 0 h 828675"/>
              <a:gd name="connsiteX1" fmla="*/ 9534525 w 9534525"/>
              <a:gd name="connsiteY1" fmla="*/ 0 h 828675"/>
              <a:gd name="connsiteX2" fmla="*/ 9534525 w 9534525"/>
              <a:gd name="connsiteY2" fmla="*/ 828675 h 828675"/>
              <a:gd name="connsiteX3" fmla="*/ 0 w 9534525"/>
              <a:gd name="connsiteY3" fmla="*/ 828675 h 828675"/>
              <a:gd name="connsiteX4" fmla="*/ 0 w 9534525"/>
              <a:gd name="connsiteY4" fmla="*/ 0 h 828675"/>
              <a:gd name="connsiteX0" fmla="*/ 0 w 9813199"/>
              <a:gd name="connsiteY0" fmla="*/ 17417 h 846092"/>
              <a:gd name="connsiteX1" fmla="*/ 9813199 w 9813199"/>
              <a:gd name="connsiteY1" fmla="*/ 0 h 846092"/>
              <a:gd name="connsiteX2" fmla="*/ 9534525 w 9813199"/>
              <a:gd name="connsiteY2" fmla="*/ 846092 h 846092"/>
              <a:gd name="connsiteX3" fmla="*/ 0 w 9813199"/>
              <a:gd name="connsiteY3" fmla="*/ 846092 h 846092"/>
              <a:gd name="connsiteX4" fmla="*/ 0 w 9813199"/>
              <a:gd name="connsiteY4" fmla="*/ 17417 h 846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3199" h="846092">
                <a:moveTo>
                  <a:pt x="0" y="17417"/>
                </a:moveTo>
                <a:lnTo>
                  <a:pt x="9813199" y="0"/>
                </a:lnTo>
                <a:lnTo>
                  <a:pt x="9534525" y="846092"/>
                </a:lnTo>
                <a:lnTo>
                  <a:pt x="0" y="846092"/>
                </a:lnTo>
                <a:lnTo>
                  <a:pt x="0" y="17417"/>
                </a:lnTo>
                <a:close/>
              </a:path>
            </a:pathLst>
          </a:cu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36" dirty="0"/>
          </a:p>
        </p:txBody>
      </p:sp>
      <p:sp>
        <p:nvSpPr>
          <p:cNvPr id="10" name="正方形/長方形 3">
            <a:extLst>
              <a:ext uri="{FF2B5EF4-FFF2-40B4-BE49-F238E27FC236}">
                <a16:creationId xmlns:a16="http://schemas.microsoft.com/office/drawing/2014/main" id="{DA361777-7C82-43DD-9EEA-06678966DDCA}"/>
              </a:ext>
            </a:extLst>
          </p:cNvPr>
          <p:cNvSpPr/>
          <p:nvPr userDrawn="1"/>
        </p:nvSpPr>
        <p:spPr>
          <a:xfrm>
            <a:off x="10437757" y="205673"/>
            <a:ext cx="1998719" cy="862935"/>
          </a:xfrm>
          <a:custGeom>
            <a:avLst/>
            <a:gdLst>
              <a:gd name="connsiteX0" fmla="*/ 0 w 1680754"/>
              <a:gd name="connsiteY0" fmla="*/ 0 h 846092"/>
              <a:gd name="connsiteX1" fmla="*/ 1680754 w 1680754"/>
              <a:gd name="connsiteY1" fmla="*/ 0 h 846092"/>
              <a:gd name="connsiteX2" fmla="*/ 1680754 w 1680754"/>
              <a:gd name="connsiteY2" fmla="*/ 846092 h 846092"/>
              <a:gd name="connsiteX3" fmla="*/ 0 w 1680754"/>
              <a:gd name="connsiteY3" fmla="*/ 846092 h 846092"/>
              <a:gd name="connsiteX4" fmla="*/ 0 w 1680754"/>
              <a:gd name="connsiteY4" fmla="*/ 0 h 846092"/>
              <a:gd name="connsiteX0" fmla="*/ 278674 w 1959428"/>
              <a:gd name="connsiteY0" fmla="*/ 0 h 846092"/>
              <a:gd name="connsiteX1" fmla="*/ 1959428 w 1959428"/>
              <a:gd name="connsiteY1" fmla="*/ 0 h 846092"/>
              <a:gd name="connsiteX2" fmla="*/ 1959428 w 1959428"/>
              <a:gd name="connsiteY2" fmla="*/ 846092 h 846092"/>
              <a:gd name="connsiteX3" fmla="*/ 0 w 1959428"/>
              <a:gd name="connsiteY3" fmla="*/ 837384 h 846092"/>
              <a:gd name="connsiteX4" fmla="*/ 278674 w 1959428"/>
              <a:gd name="connsiteY4" fmla="*/ 0 h 846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428" h="846092">
                <a:moveTo>
                  <a:pt x="278674" y="0"/>
                </a:moveTo>
                <a:lnTo>
                  <a:pt x="1959428" y="0"/>
                </a:lnTo>
                <a:lnTo>
                  <a:pt x="1959428" y="846092"/>
                </a:lnTo>
                <a:lnTo>
                  <a:pt x="0" y="837384"/>
                </a:lnTo>
                <a:lnTo>
                  <a:pt x="278674" y="0"/>
                </a:lnTo>
                <a:close/>
              </a:path>
            </a:pathLst>
          </a:cu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36" dirty="0"/>
          </a:p>
        </p:txBody>
      </p:sp>
    </p:spTree>
    <p:extLst>
      <p:ext uri="{BB962C8B-B14F-4D97-AF65-F5344CB8AC3E}">
        <p14:creationId xmlns:p14="http://schemas.microsoft.com/office/powerpoint/2010/main" val="2811570554"/>
      </p:ext>
    </p:extLst>
  </p:cSld>
  <p:clrMap bg1="lt1" tx1="dk1" bg2="lt2" tx2="dk2" accent1="accent1" accent2="accent2" accent3="accent3" accent4="accent4" accent5="accent5" accent6="accent6" hlink="hlink" folHlink="folHlink"/>
  <p:sldLayoutIdLst>
    <p:sldLayoutId id="2147484433"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xStyles>
    <p:titleStyle>
      <a:lvl1pPr algn="l" defTabSz="932597" rtl="0" eaLnBrk="1" latinLnBrk="0" hangingPunct="1">
        <a:lnSpc>
          <a:spcPct val="90000"/>
        </a:lnSpc>
        <a:spcBef>
          <a:spcPct val="0"/>
        </a:spcBef>
        <a:buNone/>
        <a:defRPr kumimoji="1"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kumimoji="1"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kumimoji="1"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kumimoji="1"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kumimoji="1"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kumimoji="1"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kumimoji="1"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kumimoji="1"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kumimoji="1"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kumimoji="1" sz="1836" kern="1200">
          <a:solidFill>
            <a:schemeClr val="tx1"/>
          </a:solidFill>
          <a:latin typeface="+mn-lt"/>
          <a:ea typeface="+mn-ea"/>
          <a:cs typeface="+mn-cs"/>
        </a:defRPr>
      </a:lvl9pPr>
    </p:bodyStyle>
    <p:otherStyle>
      <a:defPPr>
        <a:defRPr lang="ja-JP"/>
      </a:defPPr>
      <a:lvl1pPr marL="0" algn="l" defTabSz="932597" rtl="0" eaLnBrk="1" latinLnBrk="0" hangingPunct="1">
        <a:defRPr kumimoji="1" sz="1836" kern="1200">
          <a:solidFill>
            <a:schemeClr val="tx1"/>
          </a:solidFill>
          <a:latin typeface="+mn-lt"/>
          <a:ea typeface="+mn-ea"/>
          <a:cs typeface="+mn-cs"/>
        </a:defRPr>
      </a:lvl1pPr>
      <a:lvl2pPr marL="466298" algn="l" defTabSz="932597" rtl="0" eaLnBrk="1" latinLnBrk="0" hangingPunct="1">
        <a:defRPr kumimoji="1" sz="1836" kern="1200">
          <a:solidFill>
            <a:schemeClr val="tx1"/>
          </a:solidFill>
          <a:latin typeface="+mn-lt"/>
          <a:ea typeface="+mn-ea"/>
          <a:cs typeface="+mn-cs"/>
        </a:defRPr>
      </a:lvl2pPr>
      <a:lvl3pPr marL="932597" algn="l" defTabSz="932597" rtl="0" eaLnBrk="1" latinLnBrk="0" hangingPunct="1">
        <a:defRPr kumimoji="1" sz="1836" kern="1200">
          <a:solidFill>
            <a:schemeClr val="tx1"/>
          </a:solidFill>
          <a:latin typeface="+mn-lt"/>
          <a:ea typeface="+mn-ea"/>
          <a:cs typeface="+mn-cs"/>
        </a:defRPr>
      </a:lvl3pPr>
      <a:lvl4pPr marL="1398895" algn="l" defTabSz="932597" rtl="0" eaLnBrk="1" latinLnBrk="0" hangingPunct="1">
        <a:defRPr kumimoji="1" sz="1836" kern="1200">
          <a:solidFill>
            <a:schemeClr val="tx1"/>
          </a:solidFill>
          <a:latin typeface="+mn-lt"/>
          <a:ea typeface="+mn-ea"/>
          <a:cs typeface="+mn-cs"/>
        </a:defRPr>
      </a:lvl4pPr>
      <a:lvl5pPr marL="1865193" algn="l" defTabSz="932597" rtl="0" eaLnBrk="1" latinLnBrk="0" hangingPunct="1">
        <a:defRPr kumimoji="1" sz="1836" kern="1200">
          <a:solidFill>
            <a:schemeClr val="tx1"/>
          </a:solidFill>
          <a:latin typeface="+mn-lt"/>
          <a:ea typeface="+mn-ea"/>
          <a:cs typeface="+mn-cs"/>
        </a:defRPr>
      </a:lvl5pPr>
      <a:lvl6pPr marL="2331491" algn="l" defTabSz="932597" rtl="0" eaLnBrk="1" latinLnBrk="0" hangingPunct="1">
        <a:defRPr kumimoji="1" sz="1836" kern="1200">
          <a:solidFill>
            <a:schemeClr val="tx1"/>
          </a:solidFill>
          <a:latin typeface="+mn-lt"/>
          <a:ea typeface="+mn-ea"/>
          <a:cs typeface="+mn-cs"/>
        </a:defRPr>
      </a:lvl6pPr>
      <a:lvl7pPr marL="2797790" algn="l" defTabSz="932597" rtl="0" eaLnBrk="1" latinLnBrk="0" hangingPunct="1">
        <a:defRPr kumimoji="1" sz="1836" kern="1200">
          <a:solidFill>
            <a:schemeClr val="tx1"/>
          </a:solidFill>
          <a:latin typeface="+mn-lt"/>
          <a:ea typeface="+mn-ea"/>
          <a:cs typeface="+mn-cs"/>
        </a:defRPr>
      </a:lvl7pPr>
      <a:lvl8pPr marL="3264088" algn="l" defTabSz="932597" rtl="0" eaLnBrk="1" latinLnBrk="0" hangingPunct="1">
        <a:defRPr kumimoji="1" sz="1836" kern="1200">
          <a:solidFill>
            <a:schemeClr val="tx1"/>
          </a:solidFill>
          <a:latin typeface="+mn-lt"/>
          <a:ea typeface="+mn-ea"/>
          <a:cs typeface="+mn-cs"/>
        </a:defRPr>
      </a:lvl8pPr>
      <a:lvl9pPr marL="3730386" algn="l" defTabSz="932597" rtl="0" eaLnBrk="1" latinLnBrk="0" hangingPunct="1">
        <a:defRPr kumimoji="1"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NEW Brand Colors 2018">
            <a:extLst>
              <a:ext uri="{FF2B5EF4-FFF2-40B4-BE49-F238E27FC236}">
                <a16:creationId xmlns:a16="http://schemas.microsoft.com/office/drawing/2014/main" id="{FA837733-86CD-44C2-99A4-D273CD757B42}"/>
              </a:ext>
            </a:extLst>
          </p:cNvPr>
          <p:cNvPicPr>
            <a:picLocks noChangeAspect="1"/>
          </p:cNvPicPr>
          <p:nvPr userDrawn="1"/>
        </p:nvPicPr>
        <p:blipFill>
          <a:blip r:embed="rId8"/>
          <a:stretch>
            <a:fillRect/>
          </a:stretch>
        </p:blipFill>
        <p:spPr>
          <a:xfrm rot="5400000">
            <a:off x="9612297" y="2942644"/>
            <a:ext cx="6858000" cy="972712"/>
          </a:xfrm>
          <a:prstGeom prst="rect">
            <a:avLst/>
          </a:prstGeom>
        </p:spPr>
      </p:pic>
      <p:pic>
        <p:nvPicPr>
          <p:cNvPr id="5" name="図 4">
            <a:extLst>
              <a:ext uri="{FF2B5EF4-FFF2-40B4-BE49-F238E27FC236}">
                <a16:creationId xmlns:a16="http://schemas.microsoft.com/office/drawing/2014/main" id="{4EA784D8-FDC2-4BD5-9B80-EA52F8AC3290}"/>
              </a:ext>
            </a:extLst>
          </p:cNvPr>
          <p:cNvPicPr>
            <a:picLocks noChangeAspect="1"/>
          </p:cNvPicPr>
          <p:nvPr userDrawn="1"/>
        </p:nvPicPr>
        <p:blipFill>
          <a:blip r:embed="rId9"/>
          <a:stretch>
            <a:fillRect/>
          </a:stretch>
        </p:blipFill>
        <p:spPr>
          <a:xfrm>
            <a:off x="1764" y="-1"/>
            <a:ext cx="12434711" cy="6994525"/>
          </a:xfrm>
          <a:prstGeom prst="rect">
            <a:avLst/>
          </a:prstGeom>
        </p:spPr>
      </p:pic>
      <p:pic>
        <p:nvPicPr>
          <p:cNvPr id="6" name="図 5">
            <a:extLst>
              <a:ext uri="{FF2B5EF4-FFF2-40B4-BE49-F238E27FC236}">
                <a16:creationId xmlns:a16="http://schemas.microsoft.com/office/drawing/2014/main" id="{E4968EB8-F615-4E0C-8383-1200733439D1}"/>
              </a:ext>
            </a:extLst>
          </p:cNvPr>
          <p:cNvPicPr>
            <a:picLocks noChangeAspect="1"/>
          </p:cNvPicPr>
          <p:nvPr userDrawn="1"/>
        </p:nvPicPr>
        <p:blipFill>
          <a:blip r:embed="rId10"/>
          <a:stretch>
            <a:fillRect/>
          </a:stretch>
        </p:blipFill>
        <p:spPr>
          <a:xfrm>
            <a:off x="313581" y="222604"/>
            <a:ext cx="1466878" cy="322330"/>
          </a:xfrm>
          <a:prstGeom prst="rect">
            <a:avLst/>
          </a:prstGeom>
        </p:spPr>
      </p:pic>
    </p:spTree>
    <p:extLst>
      <p:ext uri="{BB962C8B-B14F-4D97-AF65-F5344CB8AC3E}">
        <p14:creationId xmlns:p14="http://schemas.microsoft.com/office/powerpoint/2010/main" val="1397525454"/>
      </p:ext>
    </p:extLst>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 id="2147484449" r:id="rId4"/>
    <p:sldLayoutId id="2147484450" r:id="rId5"/>
    <p:sldLayoutId id="2147484451" r:id="rId6"/>
  </p:sldLayoutIdLst>
  <p:transition>
    <p:fade/>
  </p:transition>
  <p:txStyles>
    <p:titleStyle>
      <a:lvl1pPr algn="l" defTabSz="932742" rtl="0" eaLnBrk="1" latinLnBrk="0" hangingPunct="1">
        <a:lnSpc>
          <a:spcPct val="90000"/>
        </a:lnSpc>
        <a:spcBef>
          <a:spcPct val="0"/>
        </a:spcBef>
        <a:buNone/>
        <a:defRPr kumimoji="1" lang="en-US" sz="4800" b="0" kern="1200" cap="none" spc="-102" baseline="0" dirty="0" smtClean="0">
          <a:ln w="3175">
            <a:noFill/>
          </a:ln>
          <a:gradFill>
            <a:gsLst>
              <a:gs pos="1250">
                <a:schemeClr val="tx1"/>
              </a:gs>
              <a:gs pos="100000">
                <a:schemeClr val="tx1"/>
              </a:gs>
            </a:gsLst>
            <a:lin ang="5400000" scaled="0"/>
          </a:gradFill>
          <a:effectLst/>
          <a:latin typeface="+mj-lt"/>
          <a:ea typeface="+mj-ea"/>
          <a:cs typeface="Segoe UI" pitchFamily="34" charset="0"/>
        </a:defRPr>
      </a:lvl1pPr>
    </p:titleStyle>
    <p:bodyStyle>
      <a:lvl1pPr marL="342900" marR="0" indent="-3429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40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100000"/>
        </a:lnSpc>
        <a:spcBef>
          <a:spcPts val="600"/>
        </a:spcBef>
        <a:spcAft>
          <a:spcPts val="0"/>
        </a:spcAft>
        <a:buClrTx/>
        <a:buSzPct val="90000"/>
        <a:buFont typeface="Arial" pitchFamily="34" charset="0"/>
        <a:buChar char="•"/>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742" rtl="0" eaLnBrk="1" latinLnBrk="0" hangingPunct="1">
        <a:defRPr kumimoji="1" sz="1800" kern="1200">
          <a:solidFill>
            <a:schemeClr val="tx1"/>
          </a:solidFill>
          <a:latin typeface="+mn-lt"/>
          <a:ea typeface="+mn-ea"/>
          <a:cs typeface="+mn-cs"/>
        </a:defRPr>
      </a:lvl1pPr>
      <a:lvl2pPr marL="466371" algn="l" defTabSz="932742" rtl="0" eaLnBrk="1" latinLnBrk="0" hangingPunct="1">
        <a:defRPr kumimoji="1" sz="1800" kern="1200">
          <a:solidFill>
            <a:schemeClr val="tx1"/>
          </a:solidFill>
          <a:latin typeface="+mn-lt"/>
          <a:ea typeface="+mn-ea"/>
          <a:cs typeface="+mn-cs"/>
        </a:defRPr>
      </a:lvl2pPr>
      <a:lvl3pPr marL="932742" algn="l" defTabSz="932742" rtl="0" eaLnBrk="1" latinLnBrk="0" hangingPunct="1">
        <a:defRPr kumimoji="1" sz="1800" kern="1200">
          <a:solidFill>
            <a:schemeClr val="tx1"/>
          </a:solidFill>
          <a:latin typeface="+mn-lt"/>
          <a:ea typeface="+mn-ea"/>
          <a:cs typeface="+mn-cs"/>
        </a:defRPr>
      </a:lvl3pPr>
      <a:lvl4pPr marL="1399113" algn="l" defTabSz="932742" rtl="0" eaLnBrk="1" latinLnBrk="0" hangingPunct="1">
        <a:defRPr kumimoji="1" sz="1800" kern="1200">
          <a:solidFill>
            <a:schemeClr val="tx1"/>
          </a:solidFill>
          <a:latin typeface="+mn-lt"/>
          <a:ea typeface="+mn-ea"/>
          <a:cs typeface="+mn-cs"/>
        </a:defRPr>
      </a:lvl4pPr>
      <a:lvl5pPr marL="1865484" algn="l" defTabSz="932742" rtl="0" eaLnBrk="1" latinLnBrk="0" hangingPunct="1">
        <a:defRPr kumimoji="1" sz="1800" kern="1200">
          <a:solidFill>
            <a:schemeClr val="tx1"/>
          </a:solidFill>
          <a:latin typeface="+mn-lt"/>
          <a:ea typeface="+mn-ea"/>
          <a:cs typeface="+mn-cs"/>
        </a:defRPr>
      </a:lvl5pPr>
      <a:lvl6pPr marL="2331856" algn="l" defTabSz="932742" rtl="0" eaLnBrk="1" latinLnBrk="0" hangingPunct="1">
        <a:defRPr kumimoji="1" sz="1800" kern="1200">
          <a:solidFill>
            <a:schemeClr val="tx1"/>
          </a:solidFill>
          <a:latin typeface="+mn-lt"/>
          <a:ea typeface="+mn-ea"/>
          <a:cs typeface="+mn-cs"/>
        </a:defRPr>
      </a:lvl6pPr>
      <a:lvl7pPr marL="2798226" algn="l" defTabSz="932742" rtl="0" eaLnBrk="1" latinLnBrk="0" hangingPunct="1">
        <a:defRPr kumimoji="1" sz="1800" kern="1200">
          <a:solidFill>
            <a:schemeClr val="tx1"/>
          </a:solidFill>
          <a:latin typeface="+mn-lt"/>
          <a:ea typeface="+mn-ea"/>
          <a:cs typeface="+mn-cs"/>
        </a:defRPr>
      </a:lvl7pPr>
      <a:lvl8pPr marL="3264597" algn="l" defTabSz="932742" rtl="0" eaLnBrk="1" latinLnBrk="0" hangingPunct="1">
        <a:defRPr kumimoji="1" sz="1800" kern="1200">
          <a:solidFill>
            <a:schemeClr val="tx1"/>
          </a:solidFill>
          <a:latin typeface="+mn-lt"/>
          <a:ea typeface="+mn-ea"/>
          <a:cs typeface="+mn-cs"/>
        </a:defRPr>
      </a:lvl8pPr>
      <a:lvl9pPr marL="3730969" algn="l" defTabSz="932742"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7664">
          <p15:clr>
            <a:srgbClr val="C35EA4"/>
          </p15:clr>
        </p15:guide>
        <p15:guide id="17" pos="7546">
          <p15:clr>
            <a:srgbClr val="C35EA4"/>
          </p15:clr>
        </p15:guide>
        <p15:guide id="18" orient="horz" pos="763">
          <p15:clr>
            <a:srgbClr val="5ACBF0"/>
          </p15:clr>
        </p15:guide>
        <p15:guide id="19" orient="horz" pos="570">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185">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6.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0.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rest/api/loganalytics/workspaces%202015-03-20/purge"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ja-jp/azur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microsoft.com/ja-jp/TrustCenter/Compliance/PCI"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タイトル 1">
            <a:extLst>
              <a:ext uri="{FF2B5EF4-FFF2-40B4-BE49-F238E27FC236}">
                <a16:creationId xmlns:a16="http://schemas.microsoft.com/office/drawing/2014/main" id="{79747C09-85E6-4FBA-8CA6-537E55F5AE4C}"/>
              </a:ext>
            </a:extLst>
          </p:cNvPr>
          <p:cNvSpPr txBox="1">
            <a:spLocks/>
          </p:cNvSpPr>
          <p:nvPr/>
        </p:nvSpPr>
        <p:spPr>
          <a:xfrm>
            <a:off x="313581" y="1625054"/>
            <a:ext cx="9975983" cy="936104"/>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kumimoji="1" lang="en-US" sz="4800" b="0" kern="1200" cap="none" spc="-102" baseline="0">
                <a:ln w="3175">
                  <a:noFill/>
                </a:ln>
                <a:gradFill>
                  <a:gsLst>
                    <a:gs pos="1250">
                      <a:schemeClr val="tx1"/>
                    </a:gs>
                    <a:gs pos="100000">
                      <a:schemeClr val="tx1"/>
                    </a:gs>
                  </a:gsLst>
                  <a:lin ang="5400000" scaled="0"/>
                </a:gradFill>
                <a:effectLst/>
                <a:latin typeface="+mj-lt"/>
                <a:ea typeface="+mj-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1" lang="ja-JP" altLang="en-US" sz="4200" b="0" i="0" u="none" strike="noStrike" kern="1200" cap="none" spc="-102" normalizeH="0" baseline="0" noProof="0" dirty="0">
                <a:ln w="3175">
                  <a:noFill/>
                </a:ln>
                <a:solidFill>
                  <a:srgbClr val="FFFFFF"/>
                </a:solidFill>
                <a:effectLst/>
                <a:uLnTx/>
                <a:uFillTx/>
                <a:latin typeface="Segoe UI"/>
                <a:ea typeface="Yu Gothic UI"/>
                <a:cs typeface="Segoe UI" pitchFamily="34" charset="0"/>
              </a:rPr>
              <a:t>クラウド ネイティブなセキュア アプリケーションの</a:t>
            </a:r>
            <a:endParaRPr kumimoji="1" lang="en-US" altLang="ja-JP" sz="4200" b="0" i="0" u="none" strike="noStrike" kern="1200" cap="none" spc="-102" normalizeH="0" baseline="0" noProof="0" dirty="0">
              <a:ln w="3175">
                <a:noFill/>
              </a:ln>
              <a:solidFill>
                <a:srgbClr val="FFFFFF"/>
              </a:solidFill>
              <a:effectLst/>
              <a:uLnTx/>
              <a:uFillTx/>
              <a:latin typeface="Segoe UI"/>
              <a:ea typeface="Yu Gothic UI"/>
              <a:cs typeface="Segoe UI" pitchFamily="34" charset="0"/>
            </a:endParaRPr>
          </a:p>
          <a:p>
            <a:pPr marL="0" marR="0" lvl="0" indent="0" algn="l" defTabSz="932742" rtl="0" eaLnBrk="1" fontAlgn="auto" latinLnBrk="0" hangingPunct="1">
              <a:lnSpc>
                <a:spcPct val="100000"/>
              </a:lnSpc>
              <a:spcBef>
                <a:spcPct val="0"/>
              </a:spcBef>
              <a:spcAft>
                <a:spcPts val="0"/>
              </a:spcAft>
              <a:buClrTx/>
              <a:buSzTx/>
              <a:buFontTx/>
              <a:buNone/>
              <a:tabLst/>
              <a:defRPr/>
            </a:pPr>
            <a:r>
              <a:rPr kumimoji="1" lang="ja-JP" altLang="en-US" sz="4200" b="0" i="0" u="none" strike="noStrike" kern="1200" cap="none" spc="-102" normalizeH="0" baseline="0" noProof="0" dirty="0">
                <a:ln w="3175">
                  <a:noFill/>
                </a:ln>
                <a:solidFill>
                  <a:srgbClr val="FFFFFF"/>
                </a:solidFill>
                <a:effectLst/>
                <a:uLnTx/>
                <a:uFillTx/>
                <a:latin typeface="Segoe UI"/>
                <a:ea typeface="Yu Gothic UI"/>
                <a:cs typeface="Segoe UI" pitchFamily="34" charset="0"/>
              </a:rPr>
              <a:t>作り方に </a:t>
            </a:r>
            <a:r>
              <a:rPr kumimoji="1" lang="en-US" altLang="ja-JP" sz="4200" b="0" i="0" u="none" strike="noStrike" kern="1200" cap="none" spc="-102" normalizeH="0" baseline="0" noProof="0" dirty="0">
                <a:ln w="3175">
                  <a:noFill/>
                </a:ln>
                <a:solidFill>
                  <a:srgbClr val="FFFFFF"/>
                </a:solidFill>
                <a:effectLst/>
                <a:uLnTx/>
                <a:uFillTx/>
                <a:latin typeface="Segoe UI"/>
                <a:ea typeface="Yu Gothic UI"/>
                <a:cs typeface="Segoe UI" pitchFamily="34" charset="0"/>
              </a:rPr>
              <a:t>PCI DSS </a:t>
            </a:r>
            <a:r>
              <a:rPr kumimoji="1" lang="ja-JP" altLang="en-US" sz="4200" b="0" i="0" u="none" strike="noStrike" kern="1200" cap="none" spc="-102" normalizeH="0" baseline="0" noProof="0" dirty="0">
                <a:ln w="3175">
                  <a:noFill/>
                </a:ln>
                <a:solidFill>
                  <a:srgbClr val="FFFFFF"/>
                </a:solidFill>
                <a:effectLst/>
                <a:uLnTx/>
                <a:uFillTx/>
                <a:latin typeface="Segoe UI"/>
                <a:ea typeface="Yu Gothic UI"/>
                <a:cs typeface="Segoe UI" pitchFamily="34" charset="0"/>
              </a:rPr>
              <a:t>を添えて</a:t>
            </a:r>
          </a:p>
        </p:txBody>
      </p:sp>
      <p:sp>
        <p:nvSpPr>
          <p:cNvPr id="63" name="テキスト プレースホルダー 3">
            <a:extLst>
              <a:ext uri="{FF2B5EF4-FFF2-40B4-BE49-F238E27FC236}">
                <a16:creationId xmlns:a16="http://schemas.microsoft.com/office/drawing/2014/main" id="{4EB4D5CB-9B76-4190-8937-DB1E6277E9E8}"/>
              </a:ext>
            </a:extLst>
          </p:cNvPr>
          <p:cNvSpPr txBox="1">
            <a:spLocks/>
          </p:cNvSpPr>
          <p:nvPr/>
        </p:nvSpPr>
        <p:spPr>
          <a:xfrm>
            <a:off x="355286" y="5297462"/>
            <a:ext cx="2622591" cy="782792"/>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100000"/>
              </a:lnSpc>
              <a:spcBef>
                <a:spcPts val="0"/>
              </a:spcBef>
              <a:spcAft>
                <a:spcPts val="0"/>
              </a:spcAft>
              <a:buClrTx/>
              <a:buSzPct val="90000"/>
              <a:buFont typeface="Arial" pitchFamily="34" charset="0"/>
              <a:buNone/>
              <a:tabLst/>
              <a:defRPr kumimoji="1" sz="3600" kern="1200" spc="0" baseline="0">
                <a:gradFill>
                  <a:gsLst>
                    <a:gs pos="91000">
                      <a:schemeClr val="tx1"/>
                    </a:gs>
                    <a:gs pos="0">
                      <a:schemeClr val="tx1"/>
                    </a:gs>
                  </a:gsLst>
                  <a:lin ang="5400000" scaled="0"/>
                </a:gradFill>
                <a:latin typeface="+mn-ea"/>
                <a:ea typeface="+mn-ea"/>
                <a:cs typeface="+mn-cs"/>
              </a:defRPr>
            </a:lvl1pPr>
            <a:lvl2pPr marL="36000" marR="0" indent="0" algn="l" defTabSz="932742" rtl="0" eaLnBrk="1" fontAlgn="auto" latinLnBrk="0" hangingPunct="1">
              <a:lnSpc>
                <a:spcPct val="100000"/>
              </a:lnSpc>
              <a:spcBef>
                <a:spcPts val="0"/>
              </a:spcBef>
              <a:spcAft>
                <a:spcPts val="0"/>
              </a:spcAft>
              <a:buClrTx/>
              <a:buSzPct val="90000"/>
              <a:buFontTx/>
              <a:buNone/>
              <a:tabLst>
                <a:tab pos="1349375" algn="l"/>
              </a:tabLst>
              <a:defRPr kumimoji="1"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1" lang="ja-JP" altLang="en-US" sz="3200" b="0" i="0" u="none" strike="noStrike" kern="1200" cap="none" spc="0" normalizeH="0" baseline="0" noProof="0" dirty="0">
                <a:ln>
                  <a:noFill/>
                </a:ln>
                <a:solidFill>
                  <a:srgbClr val="FFFFFF"/>
                </a:solidFill>
                <a:effectLst/>
                <a:uLnTx/>
                <a:uFillTx/>
                <a:latin typeface="Segoe UI"/>
                <a:ea typeface="Yu Gothic UI"/>
                <a:cs typeface="+mn-cs"/>
              </a:rPr>
              <a:t>冨田 順</a:t>
            </a:r>
          </a:p>
        </p:txBody>
      </p:sp>
      <p:sp>
        <p:nvSpPr>
          <p:cNvPr id="65" name="テキスト プレースホルダー 4">
            <a:extLst>
              <a:ext uri="{FF2B5EF4-FFF2-40B4-BE49-F238E27FC236}">
                <a16:creationId xmlns:a16="http://schemas.microsoft.com/office/drawing/2014/main" id="{8EB33920-EC76-43B7-B9CA-AA24852803D4}"/>
              </a:ext>
            </a:extLst>
          </p:cNvPr>
          <p:cNvSpPr txBox="1">
            <a:spLocks/>
          </p:cNvSpPr>
          <p:nvPr/>
        </p:nvSpPr>
        <p:spPr>
          <a:xfrm>
            <a:off x="367995" y="4721398"/>
            <a:ext cx="3617994" cy="504056"/>
          </a:xfrm>
          <a:prstGeom prst="rect">
            <a:avLst/>
          </a:prstGeom>
          <a:noFill/>
        </p:spPr>
        <p:txBody>
          <a:bodyPr vert="horz" wrap="square" lIns="146304" tIns="109728" rIns="146304" bIns="109728" rtlCol="0" anchor="b">
            <a:noAutofit/>
          </a:bodyPr>
          <a:lstStyle>
            <a:lvl1pPr marL="0" marR="0" indent="0" algn="l" defTabSz="932742" rtl="0" eaLnBrk="1" fontAlgn="auto" latinLnBrk="0" hangingPunct="1">
              <a:lnSpc>
                <a:spcPct val="100000"/>
              </a:lnSpc>
              <a:spcBef>
                <a:spcPts val="0"/>
              </a:spcBef>
              <a:spcAft>
                <a:spcPts val="0"/>
              </a:spcAft>
              <a:buClrTx/>
              <a:buSzPct val="90000"/>
              <a:buFont typeface="Arial" pitchFamily="34" charset="0"/>
              <a:buNone/>
              <a:tabLst/>
              <a:defRPr kumimoji="1" sz="2400" kern="1200" spc="0" baseline="0">
                <a:gradFill>
                  <a:gsLst>
                    <a:gs pos="91000">
                      <a:schemeClr val="tx1"/>
                    </a:gs>
                    <a:gs pos="0">
                      <a:schemeClr val="tx1"/>
                    </a:gs>
                  </a:gsLst>
                  <a:lin ang="5400000" scaled="0"/>
                </a:gradFill>
                <a:latin typeface="+mn-ea"/>
                <a:ea typeface="+mn-ea"/>
                <a:cs typeface="+mn-cs"/>
              </a:defRPr>
            </a:lvl1pPr>
            <a:lvl2pPr marL="584200" marR="0" indent="-241300" algn="l" defTabSz="932742" rtl="0" eaLnBrk="1" fontAlgn="auto" latinLnBrk="0" hangingPunct="1">
              <a:lnSpc>
                <a:spcPct val="100000"/>
              </a:lnSpc>
              <a:spcBef>
                <a:spcPts val="600"/>
              </a:spcBef>
              <a:spcAft>
                <a:spcPts val="0"/>
              </a:spcAft>
              <a:buClrTx/>
              <a:buSzPct val="90000"/>
              <a:buFont typeface="Arial" pitchFamily="34" charset="0"/>
              <a:buChar char="•"/>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1" lang="ja-JP" altLang="en-US" sz="2000" b="0" i="0" u="none" strike="noStrike" kern="1200" cap="none" spc="0" normalizeH="0" baseline="0" noProof="0" dirty="0">
                <a:ln>
                  <a:noFill/>
                </a:ln>
                <a:solidFill>
                  <a:srgbClr val="FFFFFF"/>
                </a:solidFill>
                <a:effectLst/>
                <a:uLnTx/>
                <a:uFillTx/>
                <a:latin typeface="Segoe UI"/>
                <a:ea typeface="Yu Gothic UI"/>
                <a:cs typeface="+mn-cs"/>
              </a:rPr>
              <a:t>シグマコンサルティング株式会社</a:t>
            </a:r>
            <a:endParaRPr kumimoji="1" lang="en-US" altLang="ja-JP" sz="2000" b="0" i="0" u="none" strike="noStrike" kern="1200" cap="none" spc="0" normalizeH="0" baseline="0" noProof="0" dirty="0">
              <a:ln>
                <a:noFill/>
              </a:ln>
              <a:solidFill>
                <a:srgbClr val="FFFFFF"/>
              </a:solidFill>
              <a:effectLst/>
              <a:uLnTx/>
              <a:uFillTx/>
              <a:latin typeface="Segoe UI"/>
              <a:ea typeface="Yu Gothic UI"/>
              <a:cs typeface="+mn-cs"/>
            </a:endParaRPr>
          </a:p>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1" lang="en-US" altLang="ja-JP" sz="2000" b="0" i="0" u="none" strike="noStrike" kern="1200" cap="none" spc="0" normalizeH="0" baseline="0" noProof="0" dirty="0">
                <a:ln>
                  <a:noFill/>
                </a:ln>
                <a:solidFill>
                  <a:srgbClr val="FFFFFF"/>
                </a:solidFill>
                <a:effectLst/>
                <a:uLnTx/>
                <a:uFillTx/>
                <a:latin typeface="Segoe UI"/>
                <a:ea typeface="Yu Gothic UI"/>
                <a:cs typeface="+mn-cs"/>
              </a:rPr>
              <a:t>CTO</a:t>
            </a:r>
            <a:endParaRPr kumimoji="1" lang="ja-JP" altLang="en-US" sz="2000" b="0" i="0" u="none" strike="noStrike" kern="1200" cap="none" spc="0" normalizeH="0" baseline="0" noProof="0" dirty="0">
              <a:ln>
                <a:noFill/>
              </a:ln>
              <a:solidFill>
                <a:srgbClr val="FFFFFF"/>
              </a:solidFill>
              <a:effectLst/>
              <a:uLnTx/>
              <a:uFillTx/>
              <a:latin typeface="Segoe UI"/>
              <a:ea typeface="Yu Gothic UI"/>
              <a:cs typeface="+mn-cs"/>
            </a:endParaRPr>
          </a:p>
        </p:txBody>
      </p:sp>
      <p:sp>
        <p:nvSpPr>
          <p:cNvPr id="68" name="テキスト プレースホルダー 2">
            <a:extLst>
              <a:ext uri="{FF2B5EF4-FFF2-40B4-BE49-F238E27FC236}">
                <a16:creationId xmlns:a16="http://schemas.microsoft.com/office/drawing/2014/main" id="{2C9B822F-EC39-4182-8EAF-44EED76E55F1}"/>
              </a:ext>
            </a:extLst>
          </p:cNvPr>
          <p:cNvSpPr txBox="1">
            <a:spLocks/>
          </p:cNvSpPr>
          <p:nvPr/>
        </p:nvSpPr>
        <p:spPr>
          <a:xfrm>
            <a:off x="8882534" y="5909755"/>
            <a:ext cx="1951108" cy="787908"/>
          </a:xfrm>
          <a:prstGeom prst="rect">
            <a:avLst/>
          </a:prstGeom>
        </p:spPr>
        <p:txBody>
          <a:bodyPr vert="horz" wrap="square" lIns="182880" tIns="146304" rIns="182880" bIns="146304" rtlCol="0">
            <a:spAutoFit/>
          </a:bodyPr>
          <a:lstStyle>
            <a:lvl1pPr marL="0" marR="0" indent="0" algn="r" defTabSz="932742" rtl="0" eaLnBrk="1" fontAlgn="auto" latinLnBrk="0" hangingPunct="1">
              <a:lnSpc>
                <a:spcPct val="100000"/>
              </a:lnSpc>
              <a:spcBef>
                <a:spcPts val="600"/>
              </a:spcBef>
              <a:spcAft>
                <a:spcPts val="0"/>
              </a:spcAft>
              <a:buClrTx/>
              <a:buSzPct val="90000"/>
              <a:buFont typeface="Arial" pitchFamily="34" charset="0"/>
              <a:buNone/>
              <a:tabLst/>
              <a:defRPr kumimoji="1" sz="3600" kern="1200" spc="0" baseline="0">
                <a:solidFill>
                  <a:schemeClr val="tx1"/>
                </a:solidFill>
                <a:latin typeface="+mj-lt"/>
                <a:ea typeface="+mj-ea"/>
                <a:cs typeface="+mn-cs"/>
              </a:defRPr>
            </a:lvl1pPr>
            <a:lvl2pPr marL="342900" marR="0" indent="0" algn="l" defTabSz="932742" rtl="0" eaLnBrk="1" fontAlgn="auto" latinLnBrk="0" hangingPunct="1">
              <a:lnSpc>
                <a:spcPct val="100000"/>
              </a:lnSpc>
              <a:spcBef>
                <a:spcPts val="600"/>
              </a:spcBef>
              <a:spcAft>
                <a:spcPts val="0"/>
              </a:spcAft>
              <a:buClrTx/>
              <a:buSzPct val="90000"/>
              <a:buFont typeface="Arial" pitchFamily="34" charset="0"/>
              <a:buNone/>
              <a:tabLst>
                <a:tab pos="1349375" algn="l"/>
              </a:tabLst>
              <a:defRPr kumimoji="1" sz="20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100000"/>
              </a:lnSpc>
              <a:spcBef>
                <a:spcPts val="600"/>
              </a:spcBef>
              <a:spcAft>
                <a:spcPts val="0"/>
              </a:spcAft>
              <a:buClrTx/>
              <a:buSzPct val="90000"/>
              <a:buFont typeface="Arial" pitchFamily="34" charset="0"/>
              <a:buNone/>
              <a:tabLst/>
              <a:defRPr kumimoji="1" sz="2000" kern="1200" spc="0" baseline="0">
                <a:gradFill>
                  <a:gsLst>
                    <a:gs pos="1250">
                      <a:schemeClr val="tx1"/>
                    </a:gs>
                    <a:gs pos="100000">
                      <a:schemeClr val="tx1"/>
                    </a:gs>
                  </a:gsLst>
                  <a:lin ang="5400000" scaled="0"/>
                </a:gradFill>
                <a:latin typeface="+mn-lt"/>
                <a:ea typeface="+mn-ea"/>
                <a:cs typeface="+mn-cs"/>
              </a:defRPr>
            </a:lvl3pPr>
            <a:lvl4pPr marL="800100" marR="0" indent="0" algn="l" defTabSz="932742" rtl="0" eaLnBrk="1" fontAlgn="auto" latinLnBrk="0" hangingPunct="1">
              <a:lnSpc>
                <a:spcPct val="100000"/>
              </a:lnSpc>
              <a:spcBef>
                <a:spcPts val="600"/>
              </a:spcBef>
              <a:spcAft>
                <a:spcPts val="0"/>
              </a:spcAft>
              <a:buClrTx/>
              <a:buSzPct val="90000"/>
              <a:buFont typeface="Arial" pitchFamily="34" charset="0"/>
              <a:buNone/>
              <a:tabLst/>
              <a:defRPr kumimoji="1" sz="2000" kern="1200" spc="0" baseline="0">
                <a:gradFill>
                  <a:gsLst>
                    <a:gs pos="1250">
                      <a:schemeClr val="tx1"/>
                    </a:gs>
                    <a:gs pos="100000">
                      <a:schemeClr val="tx1"/>
                    </a:gs>
                  </a:gsLst>
                  <a:lin ang="5400000" scaled="0"/>
                </a:gradFill>
                <a:latin typeface="+mn-lt"/>
                <a:ea typeface="+mn-ea"/>
                <a:cs typeface="+mn-cs"/>
              </a:defRPr>
            </a:lvl4pPr>
            <a:lvl5pPr marL="1028700" marR="0" indent="0" algn="l" defTabSz="932742" rtl="0" eaLnBrk="1" fontAlgn="auto" latinLnBrk="0" hangingPunct="1">
              <a:lnSpc>
                <a:spcPct val="100000"/>
              </a:lnSpc>
              <a:spcBef>
                <a:spcPts val="600"/>
              </a:spcBef>
              <a:spcAft>
                <a:spcPts val="0"/>
              </a:spcAft>
              <a:buClrTx/>
              <a:buSzPct val="90000"/>
              <a:buFont typeface="Arial" pitchFamily="34" charset="0"/>
              <a:buNone/>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600"/>
              </a:spcBef>
              <a:spcAft>
                <a:spcPts val="0"/>
              </a:spcAft>
              <a:buClrTx/>
              <a:buSzPct val="90000"/>
              <a:buFont typeface="Arial" pitchFamily="34" charset="0"/>
              <a:buNone/>
              <a:tabLst/>
              <a:defRPr/>
            </a:pPr>
            <a:r>
              <a:rPr kumimoji="1" lang="en-US" altLang="ja-JP" sz="3200" b="1" i="0" u="none" strike="noStrike" kern="1200" cap="none" spc="0" normalizeH="0" baseline="0" noProof="0" dirty="0">
                <a:ln>
                  <a:noFill/>
                </a:ln>
                <a:solidFill>
                  <a:srgbClr val="1A1A1A">
                    <a:lumMod val="90000"/>
                    <a:lumOff val="10000"/>
                  </a:srgbClr>
                </a:solidFill>
                <a:effectLst/>
                <a:uLnTx/>
                <a:uFillTx/>
                <a:latin typeface="Segoe UI Light"/>
                <a:ea typeface="Yu Gothic UI"/>
                <a:cs typeface="+mn-cs"/>
              </a:rPr>
              <a:t>AD19</a:t>
            </a:r>
            <a:endParaRPr kumimoji="1" lang="ja-JP" altLang="en-US" sz="3200" b="0" i="0" u="none" strike="noStrike" kern="1200" cap="none" spc="0" normalizeH="0" baseline="0" noProof="0" dirty="0">
              <a:ln>
                <a:noFill/>
              </a:ln>
              <a:solidFill>
                <a:srgbClr val="1A1A1A">
                  <a:lumMod val="90000"/>
                  <a:lumOff val="10000"/>
                </a:srgbClr>
              </a:solidFill>
              <a:effectLst/>
              <a:uLnTx/>
              <a:uFillTx/>
              <a:latin typeface="Segoe UI Light"/>
              <a:ea typeface="Yu Gothic UI"/>
              <a:cs typeface="+mn-cs"/>
            </a:endParaRPr>
          </a:p>
        </p:txBody>
      </p:sp>
      <p:sp>
        <p:nvSpPr>
          <p:cNvPr id="6" name="テキスト プレースホルダー 3">
            <a:extLst>
              <a:ext uri="{FF2B5EF4-FFF2-40B4-BE49-F238E27FC236}">
                <a16:creationId xmlns:a16="http://schemas.microsoft.com/office/drawing/2014/main" id="{1B2CE7F5-037C-4383-9CEC-860CCA0F5800}"/>
              </a:ext>
            </a:extLst>
          </p:cNvPr>
          <p:cNvSpPr txBox="1">
            <a:spLocks/>
          </p:cNvSpPr>
          <p:nvPr/>
        </p:nvSpPr>
        <p:spPr>
          <a:xfrm>
            <a:off x="3901272" y="5297462"/>
            <a:ext cx="2622591" cy="782792"/>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100000"/>
              </a:lnSpc>
              <a:spcBef>
                <a:spcPts val="0"/>
              </a:spcBef>
              <a:spcAft>
                <a:spcPts val="0"/>
              </a:spcAft>
              <a:buClrTx/>
              <a:buSzPct val="90000"/>
              <a:buFont typeface="Arial" pitchFamily="34" charset="0"/>
              <a:buNone/>
              <a:tabLst/>
              <a:defRPr kumimoji="1" sz="3600" kern="1200" spc="0" baseline="0">
                <a:gradFill>
                  <a:gsLst>
                    <a:gs pos="91000">
                      <a:schemeClr val="tx1"/>
                    </a:gs>
                    <a:gs pos="0">
                      <a:schemeClr val="tx1"/>
                    </a:gs>
                  </a:gsLst>
                  <a:lin ang="5400000" scaled="0"/>
                </a:gradFill>
                <a:latin typeface="+mn-ea"/>
                <a:ea typeface="+mn-ea"/>
                <a:cs typeface="+mn-cs"/>
              </a:defRPr>
            </a:lvl1pPr>
            <a:lvl2pPr marL="36000" marR="0" indent="0" algn="l" defTabSz="932742" rtl="0" eaLnBrk="1" fontAlgn="auto" latinLnBrk="0" hangingPunct="1">
              <a:lnSpc>
                <a:spcPct val="100000"/>
              </a:lnSpc>
              <a:spcBef>
                <a:spcPts val="0"/>
              </a:spcBef>
              <a:spcAft>
                <a:spcPts val="0"/>
              </a:spcAft>
              <a:buClrTx/>
              <a:buSzPct val="90000"/>
              <a:buFontTx/>
              <a:buNone/>
              <a:tabLst>
                <a:tab pos="1349375" algn="l"/>
              </a:tabLst>
              <a:defRPr kumimoji="1"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1" lang="ja-JP" altLang="en-US" sz="3200" b="0" i="0" u="none" strike="noStrike" kern="1200" cap="none" spc="0" normalizeH="0" baseline="0" noProof="0" dirty="0">
                <a:ln>
                  <a:noFill/>
                </a:ln>
                <a:solidFill>
                  <a:srgbClr val="FFFFFF"/>
                </a:solidFill>
                <a:effectLst/>
                <a:uLnTx/>
                <a:uFillTx/>
                <a:latin typeface="Segoe UI"/>
                <a:ea typeface="Yu Gothic UI"/>
                <a:cs typeface="+mn-cs"/>
              </a:rPr>
              <a:t>近江 武一</a:t>
            </a:r>
          </a:p>
        </p:txBody>
      </p:sp>
      <p:sp>
        <p:nvSpPr>
          <p:cNvPr id="7" name="テキスト プレースホルダー 4">
            <a:extLst>
              <a:ext uri="{FF2B5EF4-FFF2-40B4-BE49-F238E27FC236}">
                <a16:creationId xmlns:a16="http://schemas.microsoft.com/office/drawing/2014/main" id="{D4CAA264-E841-4C89-BE87-2CE10259C561}"/>
              </a:ext>
            </a:extLst>
          </p:cNvPr>
          <p:cNvSpPr txBox="1">
            <a:spLocks/>
          </p:cNvSpPr>
          <p:nvPr/>
        </p:nvSpPr>
        <p:spPr>
          <a:xfrm>
            <a:off x="3913981" y="4721398"/>
            <a:ext cx="3384376" cy="504056"/>
          </a:xfrm>
          <a:prstGeom prst="rect">
            <a:avLst/>
          </a:prstGeom>
          <a:noFill/>
        </p:spPr>
        <p:txBody>
          <a:bodyPr vert="horz" wrap="square" lIns="146304" tIns="109728" rIns="146304" bIns="109728" rtlCol="0" anchor="b">
            <a:noAutofit/>
          </a:bodyPr>
          <a:lstStyle>
            <a:lvl1pPr marL="0" marR="0" indent="0" algn="l" defTabSz="932742" rtl="0" eaLnBrk="1" fontAlgn="auto" latinLnBrk="0" hangingPunct="1">
              <a:lnSpc>
                <a:spcPct val="100000"/>
              </a:lnSpc>
              <a:spcBef>
                <a:spcPts val="0"/>
              </a:spcBef>
              <a:spcAft>
                <a:spcPts val="0"/>
              </a:spcAft>
              <a:buClrTx/>
              <a:buSzPct val="90000"/>
              <a:buFont typeface="Arial" pitchFamily="34" charset="0"/>
              <a:buNone/>
              <a:tabLst/>
              <a:defRPr kumimoji="1" sz="2400" kern="1200" spc="0" baseline="0">
                <a:gradFill>
                  <a:gsLst>
                    <a:gs pos="91000">
                      <a:schemeClr val="tx1"/>
                    </a:gs>
                    <a:gs pos="0">
                      <a:schemeClr val="tx1"/>
                    </a:gs>
                  </a:gsLst>
                  <a:lin ang="5400000" scaled="0"/>
                </a:gradFill>
                <a:latin typeface="+mn-ea"/>
                <a:ea typeface="+mn-ea"/>
                <a:cs typeface="+mn-cs"/>
              </a:defRPr>
            </a:lvl1pPr>
            <a:lvl2pPr marL="584200" marR="0" indent="-241300" algn="l" defTabSz="932742" rtl="0" eaLnBrk="1" fontAlgn="auto" latinLnBrk="0" hangingPunct="1">
              <a:lnSpc>
                <a:spcPct val="100000"/>
              </a:lnSpc>
              <a:spcBef>
                <a:spcPts val="600"/>
              </a:spcBef>
              <a:spcAft>
                <a:spcPts val="0"/>
              </a:spcAft>
              <a:buClrTx/>
              <a:buSzPct val="90000"/>
              <a:buFont typeface="Arial" pitchFamily="34" charset="0"/>
              <a:buChar char="•"/>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1" lang="ja-JP" altLang="en-US" sz="2000" b="0" i="0" u="none" strike="noStrike" kern="1200" cap="none" spc="0" normalizeH="0" baseline="0" noProof="0">
                <a:ln>
                  <a:noFill/>
                </a:ln>
                <a:solidFill>
                  <a:srgbClr val="FFFFFF"/>
                </a:solidFill>
                <a:effectLst/>
                <a:uLnTx/>
                <a:uFillTx/>
                <a:latin typeface="Segoe UI"/>
                <a:ea typeface="Yu Gothic UI"/>
                <a:cs typeface="+mn-cs"/>
              </a:rPr>
              <a:t>株式会社 </a:t>
            </a:r>
            <a:r>
              <a:rPr kumimoji="1" lang="en-US" altLang="ja-JP" sz="2000" b="0" i="0" u="none" strike="noStrike" kern="1200" cap="none" spc="0" normalizeH="0" baseline="0" noProof="0" dirty="0" err="1">
                <a:ln>
                  <a:noFill/>
                </a:ln>
                <a:solidFill>
                  <a:srgbClr val="FFFFFF"/>
                </a:solidFill>
                <a:effectLst/>
                <a:uLnTx/>
                <a:uFillTx/>
                <a:latin typeface="Segoe UI"/>
                <a:ea typeface="Yu Gothic UI"/>
                <a:cs typeface="+mn-cs"/>
              </a:rPr>
              <a:t>kyrt</a:t>
            </a:r>
          </a:p>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1" lang="ja-JP" altLang="en-US" sz="2000" b="0" i="0" u="none" strike="noStrike" kern="1200" cap="none" spc="0" normalizeH="0" baseline="0" noProof="0" dirty="0">
                <a:ln>
                  <a:noFill/>
                </a:ln>
                <a:solidFill>
                  <a:srgbClr val="FFFFFF"/>
                </a:solidFill>
                <a:effectLst/>
                <a:uLnTx/>
                <a:uFillTx/>
                <a:latin typeface="Segoe UI"/>
                <a:ea typeface="Yu Gothic UI"/>
                <a:cs typeface="+mn-cs"/>
              </a:rPr>
              <a:t>代表</a:t>
            </a:r>
          </a:p>
        </p:txBody>
      </p:sp>
    </p:spTree>
    <p:extLst>
      <p:ext uri="{BB962C8B-B14F-4D97-AF65-F5344CB8AC3E}">
        <p14:creationId xmlns:p14="http://schemas.microsoft.com/office/powerpoint/2010/main" val="26775455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DDEADC-6EC4-485D-9D25-AD94CF80A9F2}"/>
              </a:ext>
            </a:extLst>
          </p:cNvPr>
          <p:cNvSpPr>
            <a:spLocks noGrp="1"/>
          </p:cNvSpPr>
          <p:nvPr>
            <p:ph type="title"/>
          </p:nvPr>
        </p:nvSpPr>
        <p:spPr/>
        <p:txBody>
          <a:bodyPr/>
          <a:lstStyle/>
          <a:p>
            <a:r>
              <a:rPr kumimoji="1" lang="ja-JP" altLang="en-US" dirty="0"/>
              <a:t>セキュア </a:t>
            </a:r>
            <a:r>
              <a:rPr lang="en-US" altLang="ja-JP" dirty="0"/>
              <a:t>=</a:t>
            </a:r>
            <a:r>
              <a:rPr lang="ja-JP" altLang="en-US" dirty="0"/>
              <a:t> 安全</a:t>
            </a:r>
            <a:endParaRPr kumimoji="1" lang="ja-JP" altLang="en-US" dirty="0"/>
          </a:p>
        </p:txBody>
      </p:sp>
      <p:sp>
        <p:nvSpPr>
          <p:cNvPr id="3" name="正方形/長方形 2">
            <a:extLst>
              <a:ext uri="{FF2B5EF4-FFF2-40B4-BE49-F238E27FC236}">
                <a16:creationId xmlns:a16="http://schemas.microsoft.com/office/drawing/2014/main" id="{D79D2FB1-3A40-4DED-83A3-B14DF66338FB}"/>
              </a:ext>
            </a:extLst>
          </p:cNvPr>
          <p:cNvSpPr/>
          <p:nvPr/>
        </p:nvSpPr>
        <p:spPr>
          <a:xfrm>
            <a:off x="4287452" y="6110929"/>
            <a:ext cx="3861570" cy="369332"/>
          </a:xfrm>
          <a:prstGeom prst="rect">
            <a:avLst/>
          </a:prstGeom>
        </p:spPr>
        <p:txBody>
          <a:bodyPr wrap="none">
            <a:spAutoFit/>
          </a:bodyPr>
          <a:lstStyle/>
          <a:p>
            <a:pPr algn="ctr"/>
            <a:r>
              <a:rPr lang="en-US" altLang="ja-JP" dirty="0"/>
              <a:t>https://ejje.weblio.jp/content/secure</a:t>
            </a:r>
            <a:endParaRPr lang="ja-JP" altLang="en-US" dirty="0"/>
          </a:p>
        </p:txBody>
      </p:sp>
      <p:pic>
        <p:nvPicPr>
          <p:cNvPr id="5" name="図 4" descr="スクリーンショット が含まれている画像&#10;&#10;非常に高い精度で生成された説明">
            <a:extLst>
              <a:ext uri="{FF2B5EF4-FFF2-40B4-BE49-F238E27FC236}">
                <a16:creationId xmlns:a16="http://schemas.microsoft.com/office/drawing/2014/main" id="{C30C8E3E-EBF0-43C4-A6B7-C89ECD08B173}"/>
              </a:ext>
            </a:extLst>
          </p:cNvPr>
          <p:cNvPicPr>
            <a:picLocks noChangeAspect="1"/>
          </p:cNvPicPr>
          <p:nvPr/>
        </p:nvPicPr>
        <p:blipFill>
          <a:blip r:embed="rId2"/>
          <a:stretch>
            <a:fillRect/>
          </a:stretch>
        </p:blipFill>
        <p:spPr>
          <a:xfrm>
            <a:off x="1250709" y="1339639"/>
            <a:ext cx="9935056" cy="4534120"/>
          </a:xfrm>
          <a:prstGeom prst="rect">
            <a:avLst/>
          </a:prstGeom>
        </p:spPr>
      </p:pic>
    </p:spTree>
    <p:extLst>
      <p:ext uri="{BB962C8B-B14F-4D97-AF65-F5344CB8AC3E}">
        <p14:creationId xmlns:p14="http://schemas.microsoft.com/office/powerpoint/2010/main" val="329744834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ADC6E2-2D75-442A-B4A6-BCC39FDEA8AB}"/>
              </a:ext>
            </a:extLst>
          </p:cNvPr>
          <p:cNvSpPr>
            <a:spLocks noGrp="1"/>
          </p:cNvSpPr>
          <p:nvPr>
            <p:ph type="title"/>
          </p:nvPr>
        </p:nvSpPr>
        <p:spPr/>
        <p:txBody>
          <a:bodyPr/>
          <a:lstStyle/>
          <a:p>
            <a:r>
              <a:rPr kumimoji="1" lang="ja-JP" altLang="en-US" dirty="0"/>
              <a:t>安全とは</a:t>
            </a:r>
            <a:r>
              <a:rPr kumimoji="1" lang="en-US" altLang="ja-JP" dirty="0"/>
              <a:t>?</a:t>
            </a:r>
            <a:endParaRPr kumimoji="1" lang="ja-JP" altLang="en-US" dirty="0"/>
          </a:p>
        </p:txBody>
      </p:sp>
      <p:sp>
        <p:nvSpPr>
          <p:cNvPr id="3" name="正方形/長方形 2">
            <a:extLst>
              <a:ext uri="{FF2B5EF4-FFF2-40B4-BE49-F238E27FC236}">
                <a16:creationId xmlns:a16="http://schemas.microsoft.com/office/drawing/2014/main" id="{75BF0B42-69A2-4705-B617-51F137C409A4}"/>
              </a:ext>
            </a:extLst>
          </p:cNvPr>
          <p:cNvSpPr/>
          <p:nvPr/>
        </p:nvSpPr>
        <p:spPr>
          <a:xfrm>
            <a:off x="2755862" y="6114488"/>
            <a:ext cx="6924750" cy="369332"/>
          </a:xfrm>
          <a:prstGeom prst="rect">
            <a:avLst/>
          </a:prstGeom>
        </p:spPr>
        <p:txBody>
          <a:bodyPr wrap="square">
            <a:spAutoFit/>
          </a:bodyPr>
          <a:lstStyle/>
          <a:p>
            <a:pPr algn="ctr"/>
            <a:r>
              <a:rPr lang="ja-JP" altLang="en-US" dirty="0"/>
              <a:t>https://twitter.com/pasupakaru/status/746503306499919873</a:t>
            </a:r>
          </a:p>
        </p:txBody>
      </p:sp>
      <p:pic>
        <p:nvPicPr>
          <p:cNvPr id="4" name="図 3" descr="テキスト, ホワイトボード が含まれている画像&#10;&#10;非常に高い精度で生成された説明">
            <a:extLst>
              <a:ext uri="{FF2B5EF4-FFF2-40B4-BE49-F238E27FC236}">
                <a16:creationId xmlns:a16="http://schemas.microsoft.com/office/drawing/2014/main" id="{E948101E-7C0F-45B0-BB8C-E7ADCEA4E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989" y="1211263"/>
            <a:ext cx="8544495" cy="4806278"/>
          </a:xfrm>
          <a:prstGeom prst="rect">
            <a:avLst/>
          </a:prstGeom>
        </p:spPr>
      </p:pic>
    </p:spTree>
    <p:extLst>
      <p:ext uri="{BB962C8B-B14F-4D97-AF65-F5344CB8AC3E}">
        <p14:creationId xmlns:p14="http://schemas.microsoft.com/office/powerpoint/2010/main" val="37868258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B3C0D-311E-4575-A358-6FFAB128B22F}"/>
              </a:ext>
            </a:extLst>
          </p:cNvPr>
          <p:cNvSpPr>
            <a:spLocks noGrp="1"/>
          </p:cNvSpPr>
          <p:nvPr>
            <p:ph type="title"/>
          </p:nvPr>
        </p:nvSpPr>
        <p:spPr/>
        <p:txBody>
          <a:bodyPr/>
          <a:lstStyle/>
          <a:p>
            <a:r>
              <a:rPr kumimoji="1" lang="ja-JP" altLang="en-US" dirty="0"/>
              <a:t>安全とは</a:t>
            </a:r>
            <a:r>
              <a:rPr kumimoji="1" lang="en-US" altLang="ja-JP" dirty="0"/>
              <a:t>?</a:t>
            </a:r>
            <a:endParaRPr kumimoji="1" lang="ja-JP" altLang="en-US" dirty="0"/>
          </a:p>
        </p:txBody>
      </p:sp>
      <p:sp>
        <p:nvSpPr>
          <p:cNvPr id="3" name="正方形/長方形 2">
            <a:extLst>
              <a:ext uri="{FF2B5EF4-FFF2-40B4-BE49-F238E27FC236}">
                <a16:creationId xmlns:a16="http://schemas.microsoft.com/office/drawing/2014/main" id="{AF49AAC3-FA6B-4BB1-936A-5FC487FA4164}"/>
              </a:ext>
            </a:extLst>
          </p:cNvPr>
          <p:cNvSpPr/>
          <p:nvPr/>
        </p:nvSpPr>
        <p:spPr>
          <a:xfrm>
            <a:off x="3985093" y="6120280"/>
            <a:ext cx="4466287" cy="369332"/>
          </a:xfrm>
          <a:prstGeom prst="rect">
            <a:avLst/>
          </a:prstGeom>
        </p:spPr>
        <p:txBody>
          <a:bodyPr wrap="none">
            <a:spAutoFit/>
          </a:bodyPr>
          <a:lstStyle/>
          <a:p>
            <a:pPr algn="ctr"/>
            <a:r>
              <a:rPr lang="ja-JP" altLang="en-US" dirty="0"/>
              <a:t>http://madness-satan.jugem.jp/?eid=1275</a:t>
            </a:r>
          </a:p>
        </p:txBody>
      </p:sp>
      <p:pic>
        <p:nvPicPr>
          <p:cNvPr id="4" name="Picture 2" descr="http://img-cdn.jg.jugem.jp/c79/1857488/20120823_96998.jpg">
            <a:extLst>
              <a:ext uri="{FF2B5EF4-FFF2-40B4-BE49-F238E27FC236}">
                <a16:creationId xmlns:a16="http://schemas.microsoft.com/office/drawing/2014/main" id="{C96C2C13-97EA-4E38-ADC5-4A582A78B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817" y="1169998"/>
            <a:ext cx="8134838" cy="4880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7030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85E611-0D3B-4483-9C56-022B7DF78687}"/>
              </a:ext>
            </a:extLst>
          </p:cNvPr>
          <p:cNvSpPr>
            <a:spLocks noGrp="1"/>
          </p:cNvSpPr>
          <p:nvPr>
            <p:ph type="body" sz="quarter" idx="10"/>
          </p:nvPr>
        </p:nvSpPr>
        <p:spPr>
          <a:xfrm>
            <a:off x="274638" y="1212850"/>
            <a:ext cx="11704637" cy="4262705"/>
          </a:xfrm>
        </p:spPr>
        <p:txBody>
          <a:bodyPr/>
          <a:lstStyle/>
          <a:p>
            <a:r>
              <a:rPr lang="ja-JP" altLang="en-US" dirty="0"/>
              <a:t>安全という状態は無い</a:t>
            </a:r>
            <a:endParaRPr lang="en-US" altLang="ja-JP" dirty="0"/>
          </a:p>
          <a:p>
            <a:endParaRPr lang="en-US" altLang="ja-JP" dirty="0"/>
          </a:p>
          <a:p>
            <a:r>
              <a:rPr lang="ja-JP" altLang="en-US" dirty="0"/>
              <a:t>安全のためには危険を認識しないといけない</a:t>
            </a:r>
            <a:endParaRPr lang="en-US" altLang="ja-JP" dirty="0"/>
          </a:p>
          <a:p>
            <a:pPr marL="0" indent="0">
              <a:buNone/>
            </a:pPr>
            <a:endParaRPr lang="en-US" altLang="ja-JP" dirty="0"/>
          </a:p>
          <a:p>
            <a:pPr marL="0" indent="0">
              <a:buNone/>
            </a:pPr>
            <a:endParaRPr lang="en-US" altLang="ja-JP" dirty="0"/>
          </a:p>
          <a:p>
            <a:pPr marL="0" indent="0">
              <a:buNone/>
            </a:pPr>
            <a:r>
              <a:rPr lang="ja-JP" altLang="en-US" dirty="0"/>
              <a:t>「危険」のことを「リスク」と呼んでいる気がしますが</a:t>
            </a:r>
            <a:r>
              <a:rPr lang="en-US" altLang="ja-JP" dirty="0"/>
              <a:t>…</a:t>
            </a:r>
          </a:p>
        </p:txBody>
      </p:sp>
      <p:sp>
        <p:nvSpPr>
          <p:cNvPr id="3" name="タイトル 2">
            <a:extLst>
              <a:ext uri="{FF2B5EF4-FFF2-40B4-BE49-F238E27FC236}">
                <a16:creationId xmlns:a16="http://schemas.microsoft.com/office/drawing/2014/main" id="{CA933558-77AB-481F-B2F0-D47F4D8A5E1E}"/>
              </a:ext>
            </a:extLst>
          </p:cNvPr>
          <p:cNvSpPr>
            <a:spLocks noGrp="1"/>
          </p:cNvSpPr>
          <p:nvPr>
            <p:ph type="title"/>
          </p:nvPr>
        </p:nvSpPr>
        <p:spPr/>
        <p:txBody>
          <a:bodyPr/>
          <a:lstStyle/>
          <a:p>
            <a:r>
              <a:rPr kumimoji="1" lang="ja-JP" altLang="en-US" dirty="0"/>
              <a:t>ここまでまとめ</a:t>
            </a:r>
          </a:p>
        </p:txBody>
      </p:sp>
    </p:spTree>
    <p:extLst>
      <p:ext uri="{BB962C8B-B14F-4D97-AF65-F5344CB8AC3E}">
        <p14:creationId xmlns:p14="http://schemas.microsoft.com/office/powerpoint/2010/main" val="5821786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903CDA-6987-4573-90CE-33D6FB63CEFB}"/>
              </a:ext>
            </a:extLst>
          </p:cNvPr>
          <p:cNvSpPr>
            <a:spLocks noGrp="1"/>
          </p:cNvSpPr>
          <p:nvPr>
            <p:ph type="title"/>
          </p:nvPr>
        </p:nvSpPr>
        <p:spPr/>
        <p:txBody>
          <a:bodyPr/>
          <a:lstStyle/>
          <a:p>
            <a:r>
              <a:rPr kumimoji="1" lang="ja-JP" altLang="en-US" dirty="0"/>
              <a:t>この人が言っている「リスク」ってなんでしょう </a:t>
            </a:r>
            <a:r>
              <a:rPr kumimoji="1" lang="en-US" altLang="ja-JP" dirty="0"/>
              <a:t>?</a:t>
            </a:r>
            <a:endParaRPr kumimoji="1" lang="ja-JP" altLang="en-US" dirty="0"/>
          </a:p>
        </p:txBody>
      </p:sp>
      <p:pic>
        <p:nvPicPr>
          <p:cNvPr id="4" name="図 3" descr="スーツ, 男性, 人, 衣類 が含まれている画像&#10;&#10;非常に高い精度で生成された説明">
            <a:extLst>
              <a:ext uri="{FF2B5EF4-FFF2-40B4-BE49-F238E27FC236}">
                <a16:creationId xmlns:a16="http://schemas.microsoft.com/office/drawing/2014/main" id="{5A3E7146-E744-4351-B620-D24A154A98F6}"/>
              </a:ext>
            </a:extLst>
          </p:cNvPr>
          <p:cNvPicPr>
            <a:picLocks noChangeAspect="1"/>
          </p:cNvPicPr>
          <p:nvPr/>
        </p:nvPicPr>
        <p:blipFill>
          <a:blip r:embed="rId2"/>
          <a:stretch>
            <a:fillRect/>
          </a:stretch>
        </p:blipFill>
        <p:spPr>
          <a:xfrm>
            <a:off x="1465709" y="1211263"/>
            <a:ext cx="8159750" cy="5303837"/>
          </a:xfrm>
          <a:prstGeom prst="rect">
            <a:avLst/>
          </a:prstGeom>
        </p:spPr>
      </p:pic>
      <p:sp>
        <p:nvSpPr>
          <p:cNvPr id="5" name="吹き出し: 角を丸めた四角形 4">
            <a:extLst>
              <a:ext uri="{FF2B5EF4-FFF2-40B4-BE49-F238E27FC236}">
                <a16:creationId xmlns:a16="http://schemas.microsoft.com/office/drawing/2014/main" id="{EDF66876-52F7-4F94-82BC-96B895D7E1C2}"/>
              </a:ext>
            </a:extLst>
          </p:cNvPr>
          <p:cNvSpPr/>
          <p:nvPr/>
        </p:nvSpPr>
        <p:spPr bwMode="auto">
          <a:xfrm>
            <a:off x="6578277" y="1102469"/>
            <a:ext cx="5317233" cy="2257401"/>
          </a:xfrm>
          <a:prstGeom prst="wedgeRoundRectCallout">
            <a:avLst>
              <a:gd name="adj1" fmla="val -65842"/>
              <a:gd name="adj2" fmla="val 36496"/>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4000" dirty="0">
                <a:gradFill>
                  <a:gsLst>
                    <a:gs pos="0">
                      <a:srgbClr val="FFFFFF"/>
                    </a:gs>
                    <a:gs pos="100000">
                      <a:srgbClr val="FFFFFF"/>
                    </a:gs>
                  </a:gsLst>
                  <a:lin ang="5400000" scaled="0"/>
                </a:gradFill>
                <a:ea typeface="Segoe UI" pitchFamily="34" charset="0"/>
                <a:cs typeface="Segoe UI" pitchFamily="34" charset="0"/>
              </a:rPr>
              <a:t>クラウド</a:t>
            </a:r>
            <a:r>
              <a:rPr kumimoji="1" lang="en-US" altLang="ja-JP" sz="4000" dirty="0">
                <a:gradFill>
                  <a:gsLst>
                    <a:gs pos="0">
                      <a:srgbClr val="FFFFFF"/>
                    </a:gs>
                    <a:gs pos="100000">
                      <a:srgbClr val="FFFFFF"/>
                    </a:gs>
                  </a:gsLst>
                  <a:lin ang="5400000" scaled="0"/>
                </a:gradFill>
                <a:ea typeface="Segoe UI" pitchFamily="34" charset="0"/>
                <a:cs typeface="Segoe UI" pitchFamily="34" charset="0"/>
              </a:rPr>
              <a:t>?</a:t>
            </a:r>
          </a:p>
          <a:p>
            <a:pPr algn="ctr" defTabSz="932472" fontAlgn="base">
              <a:lnSpc>
                <a:spcPct val="90000"/>
              </a:lnSpc>
              <a:spcBef>
                <a:spcPct val="0"/>
              </a:spcBef>
              <a:spcAft>
                <a:spcPct val="0"/>
              </a:spcAft>
            </a:pPr>
            <a:r>
              <a:rPr kumimoji="1" lang="ja-JP" altLang="en-US" sz="4000" dirty="0">
                <a:gradFill>
                  <a:gsLst>
                    <a:gs pos="0">
                      <a:srgbClr val="FFFFFF"/>
                    </a:gs>
                    <a:gs pos="100000">
                      <a:srgbClr val="FFFFFF"/>
                    </a:gs>
                  </a:gsLst>
                  <a:lin ang="5400000" scaled="0"/>
                </a:gradFill>
                <a:ea typeface="Segoe UI" pitchFamily="34" charset="0"/>
                <a:cs typeface="Segoe UI" pitchFamily="34" charset="0"/>
              </a:rPr>
              <a:t>そんなのリスクが</a:t>
            </a:r>
            <a:endParaRPr kumimoji="1" lang="en-US" altLang="ja-JP" sz="40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kumimoji="1" lang="ja-JP" altLang="en-US" sz="4000" dirty="0">
                <a:gradFill>
                  <a:gsLst>
                    <a:gs pos="0">
                      <a:srgbClr val="FFFFFF"/>
                    </a:gs>
                    <a:gs pos="100000">
                      <a:srgbClr val="FFFFFF"/>
                    </a:gs>
                  </a:gsLst>
                  <a:lin ang="5400000" scaled="0"/>
                </a:gradFill>
                <a:ea typeface="Segoe UI" pitchFamily="34" charset="0"/>
                <a:cs typeface="Segoe UI" pitchFamily="34" charset="0"/>
              </a:rPr>
              <a:t>高くて使えないだろ</a:t>
            </a:r>
            <a:endParaRPr kumimoji="1" lang="en-US" altLang="ja-JP" sz="40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kumimoji="1" lang="ja-JP" altLang="en-US" sz="4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9107401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0100E-B9CE-47A1-A3F3-433ECC1AC420}"/>
              </a:ext>
            </a:extLst>
          </p:cNvPr>
          <p:cNvSpPr>
            <a:spLocks noGrp="1"/>
          </p:cNvSpPr>
          <p:nvPr>
            <p:ph type="title"/>
          </p:nvPr>
        </p:nvSpPr>
        <p:spPr/>
        <p:txBody>
          <a:bodyPr/>
          <a:lstStyle/>
          <a:p>
            <a:r>
              <a:rPr kumimoji="1" lang="ja-JP" altLang="en-US" dirty="0"/>
              <a:t>金融におけるリスクの定義</a:t>
            </a:r>
          </a:p>
        </p:txBody>
      </p:sp>
      <p:pic>
        <p:nvPicPr>
          <p:cNvPr id="6" name="図 5" descr="テキスト, スクリーンショット が含まれている画像&#10;&#10;高い精度で生成された説明">
            <a:extLst>
              <a:ext uri="{FF2B5EF4-FFF2-40B4-BE49-F238E27FC236}">
                <a16:creationId xmlns:a16="http://schemas.microsoft.com/office/drawing/2014/main" id="{5B1A044D-FC9E-46BB-96E4-24AD87295B4E}"/>
              </a:ext>
            </a:extLst>
          </p:cNvPr>
          <p:cNvPicPr>
            <a:picLocks noChangeAspect="1"/>
          </p:cNvPicPr>
          <p:nvPr/>
        </p:nvPicPr>
        <p:blipFill>
          <a:blip r:embed="rId2"/>
          <a:stretch>
            <a:fillRect/>
          </a:stretch>
        </p:blipFill>
        <p:spPr>
          <a:xfrm>
            <a:off x="762890" y="1179192"/>
            <a:ext cx="10910691" cy="4889853"/>
          </a:xfrm>
          <a:prstGeom prst="rect">
            <a:avLst/>
          </a:prstGeom>
        </p:spPr>
      </p:pic>
      <p:sp>
        <p:nvSpPr>
          <p:cNvPr id="7" name="正方形/長方形 6">
            <a:extLst>
              <a:ext uri="{FF2B5EF4-FFF2-40B4-BE49-F238E27FC236}">
                <a16:creationId xmlns:a16="http://schemas.microsoft.com/office/drawing/2014/main" id="{B39189B6-FB70-4BF3-897E-F3DB5E7C1E29}"/>
              </a:ext>
            </a:extLst>
          </p:cNvPr>
          <p:cNvSpPr/>
          <p:nvPr/>
        </p:nvSpPr>
        <p:spPr>
          <a:xfrm>
            <a:off x="3227418" y="6145768"/>
            <a:ext cx="5981637" cy="369332"/>
          </a:xfrm>
          <a:prstGeom prst="rect">
            <a:avLst/>
          </a:prstGeom>
        </p:spPr>
        <p:txBody>
          <a:bodyPr wrap="none">
            <a:spAutoFit/>
          </a:bodyPr>
          <a:lstStyle/>
          <a:p>
            <a:pPr algn="ctr"/>
            <a:r>
              <a:rPr lang="ja-JP" altLang="en-US" dirty="0"/>
              <a:t>https://www.nomura.co.jp/terms/japan/ka/kabu_risk.html</a:t>
            </a:r>
          </a:p>
        </p:txBody>
      </p:sp>
      <p:cxnSp>
        <p:nvCxnSpPr>
          <p:cNvPr id="4" name="直線コネクタ 3">
            <a:extLst>
              <a:ext uri="{FF2B5EF4-FFF2-40B4-BE49-F238E27FC236}">
                <a16:creationId xmlns:a16="http://schemas.microsoft.com/office/drawing/2014/main" id="{4AC89EF0-C688-496C-B5CD-E5B8F35495A1}"/>
              </a:ext>
            </a:extLst>
          </p:cNvPr>
          <p:cNvCxnSpPr/>
          <p:nvPr/>
        </p:nvCxnSpPr>
        <p:spPr>
          <a:xfrm>
            <a:off x="1033661" y="3857302"/>
            <a:ext cx="10213777" cy="0"/>
          </a:xfrm>
          <a:prstGeom prst="line">
            <a:avLst/>
          </a:prstGeom>
          <a:ln w="38100">
            <a:headEnd type="none"/>
            <a:tailEnd type="none"/>
          </a:ln>
        </p:spPr>
        <p:style>
          <a:lnRef idx="3">
            <a:schemeClr val="accent3"/>
          </a:lnRef>
          <a:fillRef idx="0">
            <a:schemeClr val="accent3"/>
          </a:fillRef>
          <a:effectRef idx="2">
            <a:schemeClr val="accent3"/>
          </a:effectRef>
          <a:fontRef idx="minor">
            <a:schemeClr val="tx1"/>
          </a:fontRef>
        </p:style>
      </p:cxnSp>
      <p:cxnSp>
        <p:nvCxnSpPr>
          <p:cNvPr id="8" name="直線コネクタ 7">
            <a:extLst>
              <a:ext uri="{FF2B5EF4-FFF2-40B4-BE49-F238E27FC236}">
                <a16:creationId xmlns:a16="http://schemas.microsoft.com/office/drawing/2014/main" id="{2C6DCF38-B1B3-4356-BE7E-30A9DA9E43DE}"/>
              </a:ext>
            </a:extLst>
          </p:cNvPr>
          <p:cNvCxnSpPr/>
          <p:nvPr/>
        </p:nvCxnSpPr>
        <p:spPr>
          <a:xfrm>
            <a:off x="1033661" y="4217342"/>
            <a:ext cx="10213777" cy="0"/>
          </a:xfrm>
          <a:prstGeom prst="line">
            <a:avLst/>
          </a:prstGeom>
          <a:ln w="38100">
            <a:headEnd type="none"/>
            <a:tailEnd type="none"/>
          </a:ln>
        </p:spPr>
        <p:style>
          <a:lnRef idx="3">
            <a:schemeClr val="accent3"/>
          </a:lnRef>
          <a:fillRef idx="0">
            <a:schemeClr val="accent3"/>
          </a:fillRef>
          <a:effectRef idx="2">
            <a:schemeClr val="accent3"/>
          </a:effectRef>
          <a:fontRef idx="minor">
            <a:schemeClr val="tx1"/>
          </a:fontRef>
        </p:style>
      </p:cxnSp>
      <p:cxnSp>
        <p:nvCxnSpPr>
          <p:cNvPr id="9" name="直線コネクタ 8">
            <a:extLst>
              <a:ext uri="{FF2B5EF4-FFF2-40B4-BE49-F238E27FC236}">
                <a16:creationId xmlns:a16="http://schemas.microsoft.com/office/drawing/2014/main" id="{18A57320-3BDE-440E-BA37-D09A1C22AC1B}"/>
              </a:ext>
            </a:extLst>
          </p:cNvPr>
          <p:cNvCxnSpPr>
            <a:cxnSpLocks/>
          </p:cNvCxnSpPr>
          <p:nvPr/>
        </p:nvCxnSpPr>
        <p:spPr>
          <a:xfrm>
            <a:off x="1033661" y="4577382"/>
            <a:ext cx="8384977" cy="0"/>
          </a:xfrm>
          <a:prstGeom prst="line">
            <a:avLst/>
          </a:prstGeom>
          <a:ln w="38100">
            <a:headEnd type="none"/>
            <a:tailEnd type="non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631676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C07D33-2FFC-478D-AAF0-A5F200B49E40}"/>
              </a:ext>
            </a:extLst>
          </p:cNvPr>
          <p:cNvSpPr>
            <a:spLocks noGrp="1"/>
          </p:cNvSpPr>
          <p:nvPr>
            <p:ph type="title"/>
          </p:nvPr>
        </p:nvSpPr>
        <p:spPr/>
        <p:txBody>
          <a:bodyPr/>
          <a:lstStyle/>
          <a:p>
            <a:r>
              <a:rPr kumimoji="1" lang="ja-JP" altLang="en-US" dirty="0"/>
              <a:t>アップサイドリスク と ダウンサイドリスク</a:t>
            </a:r>
          </a:p>
        </p:txBody>
      </p:sp>
      <p:sp>
        <p:nvSpPr>
          <p:cNvPr id="3" name="正方形/長方形 2">
            <a:extLst>
              <a:ext uri="{FF2B5EF4-FFF2-40B4-BE49-F238E27FC236}">
                <a16:creationId xmlns:a16="http://schemas.microsoft.com/office/drawing/2014/main" id="{84FD35A9-89F8-4FED-BD9F-E0BE99362E84}"/>
              </a:ext>
            </a:extLst>
          </p:cNvPr>
          <p:cNvSpPr/>
          <p:nvPr/>
        </p:nvSpPr>
        <p:spPr>
          <a:xfrm>
            <a:off x="3706491" y="6130650"/>
            <a:ext cx="5023491" cy="369332"/>
          </a:xfrm>
          <a:prstGeom prst="rect">
            <a:avLst/>
          </a:prstGeom>
        </p:spPr>
        <p:txBody>
          <a:bodyPr wrap="none">
            <a:spAutoFit/>
          </a:bodyPr>
          <a:lstStyle/>
          <a:p>
            <a:r>
              <a:rPr lang="ja-JP" altLang="en-US" dirty="0"/>
              <a:t>https://www.mizuho-ri.co.jp/glossary/0152.html</a:t>
            </a:r>
          </a:p>
        </p:txBody>
      </p:sp>
      <p:pic>
        <p:nvPicPr>
          <p:cNvPr id="5" name="図 4" descr="スクリーンショット が含まれている画像&#10;&#10;非常に高い精度で生成された説明">
            <a:extLst>
              <a:ext uri="{FF2B5EF4-FFF2-40B4-BE49-F238E27FC236}">
                <a16:creationId xmlns:a16="http://schemas.microsoft.com/office/drawing/2014/main" id="{2DACC761-D103-410A-B7B1-BAE1D808B510}"/>
              </a:ext>
            </a:extLst>
          </p:cNvPr>
          <p:cNvPicPr>
            <a:picLocks noChangeAspect="1"/>
          </p:cNvPicPr>
          <p:nvPr/>
        </p:nvPicPr>
        <p:blipFill>
          <a:blip r:embed="rId2"/>
          <a:stretch>
            <a:fillRect/>
          </a:stretch>
        </p:blipFill>
        <p:spPr>
          <a:xfrm>
            <a:off x="875576" y="1102469"/>
            <a:ext cx="10685320" cy="4446241"/>
          </a:xfrm>
          <a:prstGeom prst="rect">
            <a:avLst/>
          </a:prstGeom>
        </p:spPr>
      </p:pic>
    </p:spTree>
    <p:extLst>
      <p:ext uri="{BB962C8B-B14F-4D97-AF65-F5344CB8AC3E}">
        <p14:creationId xmlns:p14="http://schemas.microsoft.com/office/powerpoint/2010/main" val="110603173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0D82A-6562-45EA-81D6-8AF48F372029}"/>
              </a:ext>
            </a:extLst>
          </p:cNvPr>
          <p:cNvSpPr>
            <a:spLocks noGrp="1"/>
          </p:cNvSpPr>
          <p:nvPr>
            <p:ph type="title"/>
          </p:nvPr>
        </p:nvSpPr>
        <p:spPr/>
        <p:txBody>
          <a:bodyPr/>
          <a:lstStyle/>
          <a:p>
            <a:r>
              <a:rPr kumimoji="1" lang="en-US" altLang="ja-JP" dirty="0"/>
              <a:t>PMBOK</a:t>
            </a:r>
            <a:r>
              <a:rPr kumimoji="1" lang="ja-JP" altLang="en-US" dirty="0"/>
              <a:t> でのリスクとは</a:t>
            </a:r>
            <a:r>
              <a:rPr kumimoji="1" lang="en-US" altLang="ja-JP" dirty="0"/>
              <a:t>?</a:t>
            </a:r>
            <a:endParaRPr kumimoji="1" lang="ja-JP" altLang="en-US" dirty="0"/>
          </a:p>
        </p:txBody>
      </p:sp>
      <p:pic>
        <p:nvPicPr>
          <p:cNvPr id="4" name="図 3" descr="スクリーンショット が含まれている画像&#10;&#10;非常に高い精度で生成された説明">
            <a:extLst>
              <a:ext uri="{FF2B5EF4-FFF2-40B4-BE49-F238E27FC236}">
                <a16:creationId xmlns:a16="http://schemas.microsoft.com/office/drawing/2014/main" id="{6B7FC3F4-3D6D-4298-A3F3-58B2734ECFD5}"/>
              </a:ext>
            </a:extLst>
          </p:cNvPr>
          <p:cNvPicPr>
            <a:picLocks noChangeAspect="1"/>
          </p:cNvPicPr>
          <p:nvPr/>
        </p:nvPicPr>
        <p:blipFill>
          <a:blip r:embed="rId2"/>
          <a:stretch>
            <a:fillRect/>
          </a:stretch>
        </p:blipFill>
        <p:spPr>
          <a:xfrm>
            <a:off x="475475" y="914854"/>
            <a:ext cx="11485520" cy="5222062"/>
          </a:xfrm>
          <a:prstGeom prst="rect">
            <a:avLst/>
          </a:prstGeom>
        </p:spPr>
      </p:pic>
      <p:sp>
        <p:nvSpPr>
          <p:cNvPr id="5" name="正方形/長方形 4">
            <a:extLst>
              <a:ext uri="{FF2B5EF4-FFF2-40B4-BE49-F238E27FC236}">
                <a16:creationId xmlns:a16="http://schemas.microsoft.com/office/drawing/2014/main" id="{BC121381-13D2-40A7-9EDC-754D80AB716E}"/>
              </a:ext>
            </a:extLst>
          </p:cNvPr>
          <p:cNvSpPr/>
          <p:nvPr/>
        </p:nvSpPr>
        <p:spPr>
          <a:xfrm>
            <a:off x="3258964" y="6126937"/>
            <a:ext cx="5918543" cy="369332"/>
          </a:xfrm>
          <a:prstGeom prst="rect">
            <a:avLst/>
          </a:prstGeom>
        </p:spPr>
        <p:txBody>
          <a:bodyPr wrap="none">
            <a:spAutoFit/>
          </a:bodyPr>
          <a:lstStyle/>
          <a:p>
            <a:r>
              <a:rPr lang="ja-JP" altLang="en-US" dirty="0"/>
              <a:t>https://www.pmi-japan.org/topics/pmi1/pmbok_5_9.php</a:t>
            </a:r>
          </a:p>
        </p:txBody>
      </p:sp>
      <p:cxnSp>
        <p:nvCxnSpPr>
          <p:cNvPr id="6" name="直線コネクタ 5">
            <a:extLst>
              <a:ext uri="{FF2B5EF4-FFF2-40B4-BE49-F238E27FC236}">
                <a16:creationId xmlns:a16="http://schemas.microsoft.com/office/drawing/2014/main" id="{19F4C062-C9CD-4E44-B5AE-CCD954E4B0D2}"/>
              </a:ext>
            </a:extLst>
          </p:cNvPr>
          <p:cNvCxnSpPr>
            <a:cxnSpLocks/>
          </p:cNvCxnSpPr>
          <p:nvPr/>
        </p:nvCxnSpPr>
        <p:spPr>
          <a:xfrm>
            <a:off x="769456" y="5441478"/>
            <a:ext cx="10921389" cy="0"/>
          </a:xfrm>
          <a:prstGeom prst="line">
            <a:avLst/>
          </a:prstGeom>
          <a:ln w="38100">
            <a:headEnd type="none"/>
            <a:tailEnd type="none"/>
          </a:ln>
        </p:spPr>
        <p:style>
          <a:lnRef idx="3">
            <a:schemeClr val="accent3"/>
          </a:lnRef>
          <a:fillRef idx="0">
            <a:schemeClr val="accent3"/>
          </a:fillRef>
          <a:effectRef idx="2">
            <a:schemeClr val="accent3"/>
          </a:effectRef>
          <a:fontRef idx="minor">
            <a:schemeClr val="tx1"/>
          </a:fontRef>
        </p:style>
      </p:cxnSp>
      <p:cxnSp>
        <p:nvCxnSpPr>
          <p:cNvPr id="8" name="直線コネクタ 7">
            <a:extLst>
              <a:ext uri="{FF2B5EF4-FFF2-40B4-BE49-F238E27FC236}">
                <a16:creationId xmlns:a16="http://schemas.microsoft.com/office/drawing/2014/main" id="{8CCFEB7D-B781-4AEB-9253-1633774E73CD}"/>
              </a:ext>
            </a:extLst>
          </p:cNvPr>
          <p:cNvCxnSpPr>
            <a:cxnSpLocks/>
          </p:cNvCxnSpPr>
          <p:nvPr/>
        </p:nvCxnSpPr>
        <p:spPr>
          <a:xfrm flipV="1">
            <a:off x="601663" y="5783263"/>
            <a:ext cx="4244975" cy="9507"/>
          </a:xfrm>
          <a:prstGeom prst="line">
            <a:avLst/>
          </a:prstGeom>
          <a:ln w="38100">
            <a:headEnd type="none"/>
            <a:tailEnd type="non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10649937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6D9AF2-9E32-42C1-B875-65998CE733F4}"/>
              </a:ext>
            </a:extLst>
          </p:cNvPr>
          <p:cNvSpPr>
            <a:spLocks noGrp="1"/>
          </p:cNvSpPr>
          <p:nvPr>
            <p:ph type="title"/>
          </p:nvPr>
        </p:nvSpPr>
        <p:spPr/>
        <p:txBody>
          <a:bodyPr/>
          <a:lstStyle/>
          <a:p>
            <a:r>
              <a:rPr kumimoji="1" lang="en-US" altLang="ja-JP" dirty="0"/>
              <a:t>PMBOK</a:t>
            </a:r>
            <a:r>
              <a:rPr kumimoji="1" lang="ja-JP" altLang="en-US" dirty="0"/>
              <a:t> におけるリスクを図にすると</a:t>
            </a:r>
          </a:p>
        </p:txBody>
      </p:sp>
      <p:pic>
        <p:nvPicPr>
          <p:cNvPr id="2050" name="Picture 2" descr="https://www.it-innovation.co.jp/wordpress/wp-content/uploads/2013/12/n12_s3.jpg">
            <a:extLst>
              <a:ext uri="{FF2B5EF4-FFF2-40B4-BE49-F238E27FC236}">
                <a16:creationId xmlns:a16="http://schemas.microsoft.com/office/drawing/2014/main" id="{8C6437A7-49E8-4A32-A2A0-4C2912EAF0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339"/>
          <a:stretch/>
        </p:blipFill>
        <p:spPr bwMode="auto">
          <a:xfrm>
            <a:off x="2706125" y="911131"/>
            <a:ext cx="7024224" cy="5240894"/>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07DFB333-A360-4B10-8D02-162531FC622C}"/>
              </a:ext>
            </a:extLst>
          </p:cNvPr>
          <p:cNvSpPr/>
          <p:nvPr/>
        </p:nvSpPr>
        <p:spPr>
          <a:xfrm>
            <a:off x="3463124" y="6145768"/>
            <a:ext cx="5510226" cy="369332"/>
          </a:xfrm>
          <a:prstGeom prst="rect">
            <a:avLst/>
          </a:prstGeom>
        </p:spPr>
        <p:txBody>
          <a:bodyPr wrap="none">
            <a:spAutoFit/>
          </a:bodyPr>
          <a:lstStyle/>
          <a:p>
            <a:r>
              <a:rPr lang="ja-JP" altLang="en-US" dirty="0"/>
              <a:t>https://www.it-innovation.co.jp/2013/09/11-191800/</a:t>
            </a:r>
          </a:p>
        </p:txBody>
      </p:sp>
    </p:spTree>
    <p:extLst>
      <p:ext uri="{BB962C8B-B14F-4D97-AF65-F5344CB8AC3E}">
        <p14:creationId xmlns:p14="http://schemas.microsoft.com/office/powerpoint/2010/main" val="2843106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F1FC99-5BC7-425B-922A-B57BEC492818}"/>
              </a:ext>
            </a:extLst>
          </p:cNvPr>
          <p:cNvSpPr>
            <a:spLocks noGrp="1"/>
          </p:cNvSpPr>
          <p:nvPr>
            <p:ph type="body" sz="quarter" idx="10"/>
          </p:nvPr>
        </p:nvSpPr>
        <p:spPr>
          <a:xfrm>
            <a:off x="274638" y="1212850"/>
            <a:ext cx="11887200" cy="4755148"/>
          </a:xfrm>
        </p:spPr>
        <p:txBody>
          <a:bodyPr/>
          <a:lstStyle/>
          <a:p>
            <a:r>
              <a:rPr kumimoji="1" lang="ja-JP" altLang="en-US" dirty="0"/>
              <a:t>リスクにはちゃんと定義がある。</a:t>
            </a:r>
            <a:endParaRPr kumimoji="1" lang="en-US" altLang="ja-JP" dirty="0"/>
          </a:p>
          <a:p>
            <a:pPr lvl="1"/>
            <a:r>
              <a:rPr lang="ja-JP" altLang="en-US" dirty="0"/>
              <a:t>「起こったら不都合なこと」ではない</a:t>
            </a:r>
            <a:endParaRPr lang="en-US" altLang="ja-JP" dirty="0"/>
          </a:p>
          <a:p>
            <a:pPr lvl="1"/>
            <a:r>
              <a:rPr lang="ja-JP" altLang="en-US" dirty="0"/>
              <a:t>「なんかよくわかんないけど得体の知れない何か」でもない</a:t>
            </a:r>
            <a:endParaRPr lang="en-US" altLang="ja-JP" dirty="0"/>
          </a:p>
          <a:p>
            <a:endParaRPr lang="en-US" altLang="ja-JP" dirty="0"/>
          </a:p>
          <a:p>
            <a:r>
              <a:rPr kumimoji="1" lang="ja-JP" altLang="en-US" dirty="0"/>
              <a:t>金融の世界のリスクと、プロジェクトマネジメントの世界のリスクは、ほぼ同じ意味で定義されている。</a:t>
            </a:r>
            <a:endParaRPr lang="en-US" altLang="ja-JP" dirty="0"/>
          </a:p>
          <a:p>
            <a:pPr lvl="1"/>
            <a:r>
              <a:rPr kumimoji="1" lang="ja-JP" altLang="en-US" dirty="0"/>
              <a:t>金融では　アップサイドリスク　と　ダウンサイドリスク　と呼ばれているものについて、</a:t>
            </a:r>
            <a:r>
              <a:rPr kumimoji="1" lang="en-US" altLang="ja-JP" dirty="0"/>
              <a:t>PMBOC</a:t>
            </a:r>
            <a:r>
              <a:rPr kumimoji="1" lang="ja-JP" altLang="en-US" dirty="0"/>
              <a:t> でも</a:t>
            </a:r>
            <a:r>
              <a:rPr lang="ja-JP" altLang="en-US" dirty="0"/>
              <a:t>同様の定義がな</a:t>
            </a:r>
            <a:r>
              <a:rPr kumimoji="1" lang="ja-JP" altLang="en-US" dirty="0"/>
              <a:t>されている。</a:t>
            </a:r>
          </a:p>
        </p:txBody>
      </p:sp>
      <p:sp>
        <p:nvSpPr>
          <p:cNvPr id="3" name="タイトル 2">
            <a:extLst>
              <a:ext uri="{FF2B5EF4-FFF2-40B4-BE49-F238E27FC236}">
                <a16:creationId xmlns:a16="http://schemas.microsoft.com/office/drawing/2014/main" id="{C3CE6548-C63F-406D-96AC-467E71E9D076}"/>
              </a:ext>
            </a:extLst>
          </p:cNvPr>
          <p:cNvSpPr>
            <a:spLocks noGrp="1"/>
          </p:cNvSpPr>
          <p:nvPr>
            <p:ph type="title"/>
          </p:nvPr>
        </p:nvSpPr>
        <p:spPr/>
        <p:txBody>
          <a:bodyPr/>
          <a:lstStyle/>
          <a:p>
            <a:r>
              <a:rPr kumimoji="1" lang="ja-JP" altLang="en-US" dirty="0"/>
              <a:t>ここまでまとめ</a:t>
            </a:r>
          </a:p>
        </p:txBody>
      </p:sp>
    </p:spTree>
    <p:extLst>
      <p:ext uri="{BB962C8B-B14F-4D97-AF65-F5344CB8AC3E}">
        <p14:creationId xmlns:p14="http://schemas.microsoft.com/office/powerpoint/2010/main" val="31316353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27D11F-914E-4805-A953-71E70F4E679D}"/>
              </a:ext>
            </a:extLst>
          </p:cNvPr>
          <p:cNvSpPr>
            <a:spLocks noGrp="1"/>
          </p:cNvSpPr>
          <p:nvPr>
            <p:ph type="title"/>
          </p:nvPr>
        </p:nvSpPr>
        <p:spPr/>
        <p:txBody>
          <a:bodyPr/>
          <a:lstStyle/>
          <a:p>
            <a:r>
              <a:rPr kumimoji="1" lang="ja-JP" altLang="en-US" dirty="0"/>
              <a:t>ようこそ本セッションへ</a:t>
            </a:r>
          </a:p>
        </p:txBody>
      </p:sp>
      <p:pic>
        <p:nvPicPr>
          <p:cNvPr id="4" name="図 3" descr="スクリーンショット, ベクトル グラフィックス, テキスト が含まれている画像&#10;&#10;高い精度で生成された説明">
            <a:extLst>
              <a:ext uri="{FF2B5EF4-FFF2-40B4-BE49-F238E27FC236}">
                <a16:creationId xmlns:a16="http://schemas.microsoft.com/office/drawing/2014/main" id="{404BC7A5-8D59-426B-9D0B-C1F3EF208602}"/>
              </a:ext>
            </a:extLst>
          </p:cNvPr>
          <p:cNvPicPr>
            <a:picLocks noChangeAspect="1"/>
          </p:cNvPicPr>
          <p:nvPr/>
        </p:nvPicPr>
        <p:blipFill>
          <a:blip r:embed="rId2"/>
          <a:stretch>
            <a:fillRect/>
          </a:stretch>
        </p:blipFill>
        <p:spPr>
          <a:xfrm>
            <a:off x="4547293" y="930801"/>
            <a:ext cx="3341888" cy="5931853"/>
          </a:xfrm>
          <a:prstGeom prst="rect">
            <a:avLst/>
          </a:prstGeom>
        </p:spPr>
      </p:pic>
    </p:spTree>
    <p:extLst>
      <p:ext uri="{BB962C8B-B14F-4D97-AF65-F5344CB8AC3E}">
        <p14:creationId xmlns:p14="http://schemas.microsoft.com/office/powerpoint/2010/main" val="56786408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8A5A87-BFBC-4AE7-9D4E-EAD62FDAA080}"/>
              </a:ext>
            </a:extLst>
          </p:cNvPr>
          <p:cNvSpPr>
            <a:spLocks noGrp="1"/>
          </p:cNvSpPr>
          <p:nvPr>
            <p:ph type="title"/>
          </p:nvPr>
        </p:nvSpPr>
        <p:spPr/>
        <p:txBody>
          <a:bodyPr/>
          <a:lstStyle/>
          <a:p>
            <a:r>
              <a:rPr kumimoji="1" lang="ja-JP" altLang="en-US" dirty="0"/>
              <a:t>本セッション</a:t>
            </a:r>
            <a:r>
              <a:rPr lang="ja-JP" altLang="en-US" dirty="0"/>
              <a:t>で話したいこと</a:t>
            </a:r>
            <a:endParaRPr kumimoji="1" lang="ja-JP" altLang="en-US" dirty="0"/>
          </a:p>
        </p:txBody>
      </p:sp>
    </p:spTree>
    <p:extLst>
      <p:ext uri="{BB962C8B-B14F-4D97-AF65-F5344CB8AC3E}">
        <p14:creationId xmlns:p14="http://schemas.microsoft.com/office/powerpoint/2010/main" val="32934685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218E93-7CE9-4F5B-B878-474EA30BCC6D}"/>
              </a:ext>
            </a:extLst>
          </p:cNvPr>
          <p:cNvSpPr>
            <a:spLocks noGrp="1"/>
          </p:cNvSpPr>
          <p:nvPr>
            <p:ph type="body" sz="quarter" idx="10"/>
          </p:nvPr>
        </p:nvSpPr>
        <p:spPr>
          <a:xfrm>
            <a:off x="274638" y="1212850"/>
            <a:ext cx="11704637" cy="4801314"/>
          </a:xfrm>
        </p:spPr>
        <p:txBody>
          <a:bodyPr/>
          <a:lstStyle/>
          <a:p>
            <a:r>
              <a:rPr kumimoji="1" lang="en-US" altLang="ja-JP" dirty="0"/>
              <a:t>OS</a:t>
            </a:r>
            <a:r>
              <a:rPr kumimoji="1" lang="ja-JP" altLang="en-US" dirty="0"/>
              <a:t> にはパッチを当ててはいけないと信じている。</a:t>
            </a:r>
            <a:endParaRPr kumimoji="1" lang="en-US" altLang="ja-JP" dirty="0"/>
          </a:p>
          <a:p>
            <a:r>
              <a:rPr kumimoji="1" lang="ja-JP" altLang="en-US" dirty="0"/>
              <a:t>誰かに相談したら「特定のアプライアンス製品を入れないと認証準拠できない」と言われたので買った。</a:t>
            </a:r>
            <a:endParaRPr kumimoji="1" lang="en-US" altLang="ja-JP" dirty="0"/>
          </a:p>
          <a:p>
            <a:r>
              <a:rPr lang="ja-JP" altLang="en-US" dirty="0"/>
              <a:t>台帳で管理しろと言われたので、何に使うかわからないけど</a:t>
            </a:r>
            <a:r>
              <a:rPr kumimoji="1" lang="ja-JP" altLang="en-US" dirty="0"/>
              <a:t>大量の </a:t>
            </a:r>
            <a:r>
              <a:rPr kumimoji="1" lang="en-US" altLang="ja-JP" dirty="0"/>
              <a:t>Excel</a:t>
            </a:r>
            <a:r>
              <a:rPr kumimoji="1" lang="ja-JP" altLang="en-US" dirty="0"/>
              <a:t> 台帳を作った。</a:t>
            </a:r>
            <a:endParaRPr kumimoji="1" lang="en-US" altLang="ja-JP" dirty="0"/>
          </a:p>
          <a:p>
            <a:r>
              <a:rPr lang="ja-JP" altLang="en-US" dirty="0"/>
              <a:t>いろんなものが</a:t>
            </a:r>
            <a:r>
              <a:rPr kumimoji="1" lang="ja-JP" altLang="en-US" dirty="0"/>
              <a:t>秘伝のタレで動いている。</a:t>
            </a:r>
            <a:endParaRPr kumimoji="1" lang="en-US" altLang="ja-JP" dirty="0"/>
          </a:p>
          <a:p>
            <a:r>
              <a:rPr kumimoji="1" lang="en-US" altLang="ja-JP" dirty="0"/>
              <a:t>Administrator</a:t>
            </a:r>
            <a:r>
              <a:rPr kumimoji="1" lang="ja-JP" altLang="en-US" dirty="0"/>
              <a:t> ユーザーのパスワードを共有すると便利</a:t>
            </a:r>
          </a:p>
        </p:txBody>
      </p:sp>
      <p:sp>
        <p:nvSpPr>
          <p:cNvPr id="3" name="タイトル 2">
            <a:extLst>
              <a:ext uri="{FF2B5EF4-FFF2-40B4-BE49-F238E27FC236}">
                <a16:creationId xmlns:a16="http://schemas.microsoft.com/office/drawing/2014/main" id="{B3D5D978-9B53-4257-BB7B-9EBADCCF7063}"/>
              </a:ext>
            </a:extLst>
          </p:cNvPr>
          <p:cNvSpPr>
            <a:spLocks noGrp="1"/>
          </p:cNvSpPr>
          <p:nvPr>
            <p:ph type="title"/>
          </p:nvPr>
        </p:nvSpPr>
        <p:spPr/>
        <p:txBody>
          <a:bodyPr/>
          <a:lstStyle/>
          <a:p>
            <a:r>
              <a:rPr kumimoji="1" lang="ja-JP" altLang="en-US" dirty="0"/>
              <a:t>こんなのはセキュアじゃない</a:t>
            </a:r>
          </a:p>
        </p:txBody>
      </p:sp>
    </p:spTree>
    <p:extLst>
      <p:ext uri="{BB962C8B-B14F-4D97-AF65-F5344CB8AC3E}">
        <p14:creationId xmlns:p14="http://schemas.microsoft.com/office/powerpoint/2010/main" val="109252104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79AF9B-855F-49DD-A9DB-0DB91A0F9F3D}"/>
              </a:ext>
            </a:extLst>
          </p:cNvPr>
          <p:cNvSpPr>
            <a:spLocks noGrp="1"/>
          </p:cNvSpPr>
          <p:nvPr>
            <p:ph type="body" sz="quarter" idx="10"/>
          </p:nvPr>
        </p:nvSpPr>
        <p:spPr>
          <a:xfrm>
            <a:off x="274638" y="1212850"/>
            <a:ext cx="11887200" cy="4401205"/>
          </a:xfrm>
        </p:spPr>
        <p:txBody>
          <a:bodyPr/>
          <a:lstStyle/>
          <a:p>
            <a:pPr algn="ctr"/>
            <a:r>
              <a:rPr kumimoji="1" lang="ja-JP" altLang="en-US" sz="8800" dirty="0"/>
              <a:t>システムに何が</a:t>
            </a:r>
            <a:endParaRPr kumimoji="1" lang="en-US" altLang="ja-JP" sz="8800" dirty="0"/>
          </a:p>
          <a:p>
            <a:pPr algn="ctr"/>
            <a:r>
              <a:rPr kumimoji="1" lang="ja-JP" altLang="en-US" sz="8800" dirty="0"/>
              <a:t>起こっているのか</a:t>
            </a:r>
            <a:endParaRPr kumimoji="1" lang="en-US" altLang="ja-JP" sz="8800" dirty="0"/>
          </a:p>
          <a:p>
            <a:pPr algn="ctr"/>
            <a:r>
              <a:rPr lang="ja-JP" altLang="en-US" sz="8800" dirty="0"/>
              <a:t>把握できるようにしましょう</a:t>
            </a:r>
            <a:endParaRPr kumimoji="1" lang="ja-JP" altLang="en-US" sz="8800" dirty="0"/>
          </a:p>
        </p:txBody>
      </p:sp>
      <p:sp>
        <p:nvSpPr>
          <p:cNvPr id="3" name="タイトル 2">
            <a:extLst>
              <a:ext uri="{FF2B5EF4-FFF2-40B4-BE49-F238E27FC236}">
                <a16:creationId xmlns:a16="http://schemas.microsoft.com/office/drawing/2014/main" id="{5345A9B1-CA74-4D4C-8457-29AEC0E9FC53}"/>
              </a:ext>
            </a:extLst>
          </p:cNvPr>
          <p:cNvSpPr>
            <a:spLocks noGrp="1"/>
          </p:cNvSpPr>
          <p:nvPr>
            <p:ph type="title"/>
          </p:nvPr>
        </p:nvSpPr>
        <p:spPr/>
        <p:txBody>
          <a:bodyPr/>
          <a:lstStyle/>
          <a:p>
            <a:r>
              <a:rPr kumimoji="1" lang="ja-JP" altLang="en-US" dirty="0"/>
              <a:t>本セッションで言いたいこと</a:t>
            </a:r>
          </a:p>
        </p:txBody>
      </p:sp>
    </p:spTree>
    <p:extLst>
      <p:ext uri="{BB962C8B-B14F-4D97-AF65-F5344CB8AC3E}">
        <p14:creationId xmlns:p14="http://schemas.microsoft.com/office/powerpoint/2010/main" val="169391507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8E0ACD-05AB-4C74-B413-84AAF8259790}"/>
              </a:ext>
            </a:extLst>
          </p:cNvPr>
          <p:cNvSpPr>
            <a:spLocks noGrp="1"/>
          </p:cNvSpPr>
          <p:nvPr>
            <p:ph type="title"/>
          </p:nvPr>
        </p:nvSpPr>
        <p:spPr/>
        <p:txBody>
          <a:bodyPr/>
          <a:lstStyle/>
          <a:p>
            <a:r>
              <a:rPr kumimoji="1" lang="ja-JP" altLang="en-US" dirty="0"/>
              <a:t>本セッションの構造</a:t>
            </a:r>
          </a:p>
        </p:txBody>
      </p:sp>
      <p:sp>
        <p:nvSpPr>
          <p:cNvPr id="3" name="テキスト ボックス 2">
            <a:extLst>
              <a:ext uri="{FF2B5EF4-FFF2-40B4-BE49-F238E27FC236}">
                <a16:creationId xmlns:a16="http://schemas.microsoft.com/office/drawing/2014/main" id="{8D530E70-C2B8-4B43-A32F-45F9F186E99E}"/>
              </a:ext>
            </a:extLst>
          </p:cNvPr>
          <p:cNvSpPr txBox="1"/>
          <p:nvPr/>
        </p:nvSpPr>
        <p:spPr>
          <a:xfrm>
            <a:off x="603392" y="1580817"/>
            <a:ext cx="5157645" cy="954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kumimoji="1" lang="ja-JP" altLang="en-US" sz="2800" dirty="0"/>
              <a:t>目的</a:t>
            </a:r>
            <a:endParaRPr kumimoji="1" lang="en-US" altLang="ja-JP" sz="2800" dirty="0"/>
          </a:p>
          <a:p>
            <a:pPr marL="457200" indent="-457200">
              <a:buFont typeface="Arial" panose="020B0604020202020204" pitchFamily="34" charset="0"/>
              <a:buChar char="•"/>
            </a:pPr>
            <a:r>
              <a:rPr lang="ja-JP" altLang="en-US" sz="2800" dirty="0"/>
              <a:t>セキュアなアプリケーションを作る</a:t>
            </a:r>
            <a:endParaRPr kumimoji="1" lang="ja-JP" altLang="en-US" sz="2800" dirty="0"/>
          </a:p>
        </p:txBody>
      </p:sp>
      <p:sp>
        <p:nvSpPr>
          <p:cNvPr id="4" name="テキスト ボックス 3">
            <a:extLst>
              <a:ext uri="{FF2B5EF4-FFF2-40B4-BE49-F238E27FC236}">
                <a16:creationId xmlns:a16="http://schemas.microsoft.com/office/drawing/2014/main" id="{11C3D681-3DE2-4A9C-91E8-DBE19693F488}"/>
              </a:ext>
            </a:extLst>
          </p:cNvPr>
          <p:cNvSpPr txBox="1"/>
          <p:nvPr/>
        </p:nvSpPr>
        <p:spPr>
          <a:xfrm>
            <a:off x="603392" y="3536494"/>
            <a:ext cx="5184949" cy="22467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ja-JP" altLang="en-US" sz="2800" dirty="0"/>
              <a:t>目標</a:t>
            </a:r>
            <a:endParaRPr lang="en-US" altLang="ja-JP" sz="2800" dirty="0"/>
          </a:p>
          <a:p>
            <a:pPr marL="457200" indent="-457200">
              <a:buFont typeface="Arial" panose="020B0604020202020204" pitchFamily="34" charset="0"/>
              <a:buChar char="•"/>
            </a:pPr>
            <a:r>
              <a:rPr kumimoji="1" lang="ja-JP" altLang="en-US" sz="2800" dirty="0"/>
              <a:t>必要な人だけが必要な情報に</a:t>
            </a:r>
            <a:br>
              <a:rPr kumimoji="1" lang="en-US" altLang="ja-JP" sz="2800" dirty="0"/>
            </a:br>
            <a:r>
              <a:rPr kumimoji="1" lang="ja-JP" altLang="en-US" sz="2800" dirty="0"/>
              <a:t>アクセスできる状態を作り出す</a:t>
            </a:r>
            <a:endParaRPr kumimoji="1" lang="en-US" altLang="ja-JP" sz="2800" dirty="0"/>
          </a:p>
          <a:p>
            <a:pPr marL="457200" indent="-457200">
              <a:buFont typeface="Arial" panose="020B0604020202020204" pitchFamily="34" charset="0"/>
              <a:buChar char="•"/>
            </a:pPr>
            <a:r>
              <a:rPr lang="ja-JP" altLang="en-US" sz="2800" dirty="0"/>
              <a:t>何かにアクセスしたというログが残っている</a:t>
            </a:r>
            <a:endParaRPr kumimoji="1" lang="en-US" altLang="ja-JP" sz="2800" dirty="0"/>
          </a:p>
        </p:txBody>
      </p:sp>
      <p:sp>
        <p:nvSpPr>
          <p:cNvPr id="5" name="テキスト ボックス 4">
            <a:extLst>
              <a:ext uri="{FF2B5EF4-FFF2-40B4-BE49-F238E27FC236}">
                <a16:creationId xmlns:a16="http://schemas.microsoft.com/office/drawing/2014/main" id="{2E5AD803-1BF6-4B22-BE85-D47049A8B77C}"/>
              </a:ext>
            </a:extLst>
          </p:cNvPr>
          <p:cNvSpPr txBox="1"/>
          <p:nvPr/>
        </p:nvSpPr>
        <p:spPr>
          <a:xfrm>
            <a:off x="6687015" y="1365373"/>
            <a:ext cx="4453124" cy="13849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ja-JP" sz="2800" dirty="0"/>
              <a:t>Key Goal Indicator</a:t>
            </a:r>
            <a:r>
              <a:rPr lang="ja-JP" altLang="en-US" sz="2800" dirty="0"/>
              <a:t> </a:t>
            </a:r>
            <a:r>
              <a:rPr lang="en-US" altLang="ja-JP" sz="2800" dirty="0"/>
              <a:t>(KGI)</a:t>
            </a:r>
          </a:p>
          <a:p>
            <a:pPr marL="457200" indent="-457200">
              <a:buFont typeface="Arial" panose="020B0604020202020204" pitchFamily="34" charset="0"/>
              <a:buChar char="•"/>
            </a:pPr>
            <a:r>
              <a:rPr kumimoji="1" lang="ja-JP" altLang="en-US" sz="2800" dirty="0"/>
              <a:t>どれだけクラウドの機能を</a:t>
            </a:r>
            <a:br>
              <a:rPr kumimoji="1" lang="en-US" altLang="ja-JP" sz="2800" dirty="0"/>
            </a:br>
            <a:r>
              <a:rPr lang="ja-JP" altLang="en-US" sz="2800" dirty="0"/>
              <a:t>利用できているのか</a:t>
            </a:r>
            <a:r>
              <a:rPr lang="en-US" altLang="ja-JP" sz="2800" dirty="0"/>
              <a:t>?</a:t>
            </a:r>
            <a:endParaRPr kumimoji="1" lang="en-US" altLang="ja-JP" sz="2800" dirty="0"/>
          </a:p>
        </p:txBody>
      </p:sp>
      <p:sp>
        <p:nvSpPr>
          <p:cNvPr id="6" name="テキスト ボックス 5">
            <a:extLst>
              <a:ext uri="{FF2B5EF4-FFF2-40B4-BE49-F238E27FC236}">
                <a16:creationId xmlns:a16="http://schemas.microsoft.com/office/drawing/2014/main" id="{D06C44CF-D1AE-45BF-ABF8-3ED6E505225A}"/>
              </a:ext>
            </a:extLst>
          </p:cNvPr>
          <p:cNvSpPr txBox="1"/>
          <p:nvPr/>
        </p:nvSpPr>
        <p:spPr>
          <a:xfrm>
            <a:off x="6687799" y="3967381"/>
            <a:ext cx="5291476" cy="13849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ja-JP" sz="2800" dirty="0"/>
              <a:t>Key Performance Indicator</a:t>
            </a:r>
            <a:r>
              <a:rPr lang="ja-JP" altLang="en-US" sz="2800" dirty="0"/>
              <a:t> </a:t>
            </a:r>
            <a:r>
              <a:rPr lang="en-US" altLang="ja-JP" sz="2800" dirty="0"/>
              <a:t>(KPI)</a:t>
            </a:r>
          </a:p>
          <a:p>
            <a:pPr marL="457200" indent="-457200">
              <a:buFont typeface="Arial" panose="020B0604020202020204" pitchFamily="34" charset="0"/>
              <a:buChar char="•"/>
            </a:pPr>
            <a:r>
              <a:rPr kumimoji="1" lang="en-US" altLang="ja-JP" sz="2800" dirty="0"/>
              <a:t>PCI</a:t>
            </a:r>
            <a:r>
              <a:rPr kumimoji="1" lang="ja-JP" altLang="en-US" sz="2800" dirty="0"/>
              <a:t> </a:t>
            </a:r>
            <a:r>
              <a:rPr kumimoji="1" lang="en-US" altLang="ja-JP" sz="2800" dirty="0"/>
              <a:t>DSS</a:t>
            </a:r>
            <a:r>
              <a:rPr kumimoji="1" lang="ja-JP" altLang="en-US" sz="2800" dirty="0"/>
              <a:t> の要件に対して</a:t>
            </a:r>
            <a:br>
              <a:rPr kumimoji="1" lang="en-US" altLang="ja-JP" sz="2800" dirty="0"/>
            </a:br>
            <a:r>
              <a:rPr kumimoji="1" lang="ja-JP" altLang="en-US" sz="2800" dirty="0"/>
              <a:t>どれだけ準拠できているのか</a:t>
            </a:r>
            <a:r>
              <a:rPr kumimoji="1" lang="en-US" altLang="ja-JP" sz="2800" dirty="0"/>
              <a:t>?</a:t>
            </a:r>
          </a:p>
        </p:txBody>
      </p:sp>
      <p:cxnSp>
        <p:nvCxnSpPr>
          <p:cNvPr id="7" name="直線矢印コネクタ 6">
            <a:extLst>
              <a:ext uri="{FF2B5EF4-FFF2-40B4-BE49-F238E27FC236}">
                <a16:creationId xmlns:a16="http://schemas.microsoft.com/office/drawing/2014/main" id="{35329D2D-D99D-4FFC-A8FE-7845FE157F3B}"/>
              </a:ext>
            </a:extLst>
          </p:cNvPr>
          <p:cNvCxnSpPr>
            <a:cxnSpLocks/>
            <a:stCxn id="5" idx="1"/>
            <a:endCxn id="3" idx="3"/>
          </p:cNvCxnSpPr>
          <p:nvPr/>
        </p:nvCxnSpPr>
        <p:spPr>
          <a:xfrm flipH="1">
            <a:off x="5761037" y="2057871"/>
            <a:ext cx="925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E386ECA-5555-4C06-932D-8EC23862C69B}"/>
              </a:ext>
            </a:extLst>
          </p:cNvPr>
          <p:cNvCxnSpPr>
            <a:cxnSpLocks/>
            <a:stCxn id="6" idx="1"/>
            <a:endCxn id="4" idx="3"/>
          </p:cNvCxnSpPr>
          <p:nvPr/>
        </p:nvCxnSpPr>
        <p:spPr>
          <a:xfrm flipH="1">
            <a:off x="5788341" y="4659879"/>
            <a:ext cx="899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407776E-0D7E-40E4-BF5E-A9614BE24BBC}"/>
              </a:ext>
            </a:extLst>
          </p:cNvPr>
          <p:cNvCxnSpPr>
            <a:cxnSpLocks/>
            <a:stCxn id="3" idx="2"/>
            <a:endCxn id="4" idx="0"/>
          </p:cNvCxnSpPr>
          <p:nvPr/>
        </p:nvCxnSpPr>
        <p:spPr>
          <a:xfrm>
            <a:off x="3182215" y="2534924"/>
            <a:ext cx="13652" cy="1001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7863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CA41B4-0E3F-4CCA-BBA1-9C20BD460A46}"/>
              </a:ext>
            </a:extLst>
          </p:cNvPr>
          <p:cNvSpPr>
            <a:spLocks noGrp="1"/>
          </p:cNvSpPr>
          <p:nvPr>
            <p:ph type="body" sz="quarter" idx="10"/>
          </p:nvPr>
        </p:nvSpPr>
        <p:spPr>
          <a:xfrm>
            <a:off x="274638" y="1212850"/>
            <a:ext cx="11887200" cy="5601533"/>
          </a:xfrm>
        </p:spPr>
        <p:txBody>
          <a:bodyPr/>
          <a:lstStyle/>
          <a:p>
            <a:r>
              <a:rPr lang="ja-JP" altLang="en-US" dirty="0"/>
              <a:t>セキュアなアプリケーションを作るために </a:t>
            </a:r>
            <a:r>
              <a:rPr lang="en-US" altLang="ja-JP" dirty="0"/>
              <a:t>Azure</a:t>
            </a:r>
            <a:r>
              <a:rPr lang="ja-JP" altLang="en-US" dirty="0"/>
              <a:t> をどう活用</a:t>
            </a:r>
            <a:br>
              <a:rPr lang="en-US" altLang="ja-JP" dirty="0"/>
            </a:br>
            <a:r>
              <a:rPr lang="ja-JP" altLang="en-US" dirty="0"/>
              <a:t>できるのかについて紹介するセッションです。</a:t>
            </a:r>
            <a:endParaRPr lang="en-US" altLang="ja-JP" dirty="0"/>
          </a:p>
          <a:p>
            <a:pPr lvl="1"/>
            <a:endParaRPr lang="en-US" altLang="ja-JP" dirty="0"/>
          </a:p>
          <a:p>
            <a:r>
              <a:rPr lang="ja-JP" altLang="en-US" dirty="0"/>
              <a:t>本セッションでの「セキュアなアプリケーション」の定義</a:t>
            </a:r>
            <a:endParaRPr lang="en-US" altLang="ja-JP" dirty="0"/>
          </a:p>
          <a:p>
            <a:pPr lvl="1"/>
            <a:r>
              <a:rPr lang="ja-JP" altLang="en-US" dirty="0"/>
              <a:t>必要な人だけが必要な情報にアクセスできる仕組みを備えている</a:t>
            </a:r>
          </a:p>
          <a:p>
            <a:pPr lvl="2"/>
            <a:r>
              <a:rPr lang="ja-JP" altLang="en-US" dirty="0"/>
              <a:t>認証と認可の仕組みが備わっていなくてはいけない</a:t>
            </a:r>
          </a:p>
          <a:p>
            <a:pPr lvl="1"/>
            <a:r>
              <a:rPr lang="ja-JP" altLang="en-US" dirty="0"/>
              <a:t>何かにアクセスしたというログが残る仕組みを備えている</a:t>
            </a:r>
            <a:endParaRPr lang="en-US" altLang="ja-JP" dirty="0"/>
          </a:p>
          <a:p>
            <a:pPr lvl="2"/>
            <a:r>
              <a:rPr lang="en-US" altLang="ja-JP" dirty="0"/>
              <a:t>Azure</a:t>
            </a:r>
            <a:r>
              <a:rPr lang="ja-JP" altLang="en-US" dirty="0"/>
              <a:t> のリソースを追加・変更・削除したログ</a:t>
            </a:r>
            <a:r>
              <a:rPr lang="en-US" altLang="ja-JP" dirty="0"/>
              <a:t>	(</a:t>
            </a:r>
            <a:r>
              <a:rPr lang="ja-JP" altLang="en-US" dirty="0"/>
              <a:t>アクティビティログ</a:t>
            </a:r>
            <a:r>
              <a:rPr lang="en-US" altLang="ja-JP" dirty="0"/>
              <a:t>)</a:t>
            </a:r>
          </a:p>
          <a:p>
            <a:pPr lvl="2"/>
            <a:r>
              <a:rPr lang="ja-JP" altLang="en-US" dirty="0"/>
              <a:t>アプリケーションに対するアクセスログ</a:t>
            </a:r>
            <a:r>
              <a:rPr lang="en-US" altLang="ja-JP" dirty="0"/>
              <a:t>		(</a:t>
            </a:r>
            <a:r>
              <a:rPr lang="ja-JP" altLang="en-US" dirty="0"/>
              <a:t>アクセスログ</a:t>
            </a:r>
            <a:r>
              <a:rPr lang="en-US" altLang="ja-JP" dirty="0"/>
              <a:t>)</a:t>
            </a:r>
          </a:p>
          <a:p>
            <a:pPr lvl="2"/>
            <a:r>
              <a:rPr lang="ja-JP" altLang="en-US" dirty="0"/>
              <a:t>データに対してアクセスしたログ</a:t>
            </a:r>
            <a:r>
              <a:rPr lang="en-US" altLang="ja-JP" dirty="0"/>
              <a:t>			(</a:t>
            </a:r>
            <a:r>
              <a:rPr lang="ja-JP" altLang="en-US" dirty="0"/>
              <a:t>監査ログ</a:t>
            </a:r>
            <a:r>
              <a:rPr lang="en-US" altLang="ja-JP" dirty="0"/>
              <a:t>)</a:t>
            </a:r>
          </a:p>
        </p:txBody>
      </p:sp>
      <p:sp>
        <p:nvSpPr>
          <p:cNvPr id="3" name="タイトル 2">
            <a:extLst>
              <a:ext uri="{FF2B5EF4-FFF2-40B4-BE49-F238E27FC236}">
                <a16:creationId xmlns:a16="http://schemas.microsoft.com/office/drawing/2014/main" id="{BC896B72-A671-45A3-A109-594573E49F97}"/>
              </a:ext>
            </a:extLst>
          </p:cNvPr>
          <p:cNvSpPr>
            <a:spLocks noGrp="1"/>
          </p:cNvSpPr>
          <p:nvPr>
            <p:ph type="title"/>
          </p:nvPr>
        </p:nvSpPr>
        <p:spPr/>
        <p:txBody>
          <a:bodyPr/>
          <a:lstStyle/>
          <a:p>
            <a:r>
              <a:rPr kumimoji="1" lang="ja-JP" altLang="en-US" dirty="0"/>
              <a:t>目的と目標</a:t>
            </a:r>
          </a:p>
        </p:txBody>
      </p:sp>
    </p:spTree>
    <p:extLst>
      <p:ext uri="{BB962C8B-B14F-4D97-AF65-F5344CB8AC3E}">
        <p14:creationId xmlns:p14="http://schemas.microsoft.com/office/powerpoint/2010/main" val="14605128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8E0ACD-05AB-4C74-B413-84AAF8259790}"/>
              </a:ext>
            </a:extLst>
          </p:cNvPr>
          <p:cNvSpPr>
            <a:spLocks noGrp="1"/>
          </p:cNvSpPr>
          <p:nvPr>
            <p:ph type="title"/>
          </p:nvPr>
        </p:nvSpPr>
        <p:spPr/>
        <p:txBody>
          <a:bodyPr/>
          <a:lstStyle/>
          <a:p>
            <a:r>
              <a:rPr kumimoji="1" lang="ja-JP" altLang="en-US" dirty="0"/>
              <a:t>本セッションの構造</a:t>
            </a:r>
          </a:p>
        </p:txBody>
      </p:sp>
      <p:sp>
        <p:nvSpPr>
          <p:cNvPr id="3" name="テキスト ボックス 2">
            <a:extLst>
              <a:ext uri="{FF2B5EF4-FFF2-40B4-BE49-F238E27FC236}">
                <a16:creationId xmlns:a16="http://schemas.microsoft.com/office/drawing/2014/main" id="{8D530E70-C2B8-4B43-A32F-45F9F186E99E}"/>
              </a:ext>
            </a:extLst>
          </p:cNvPr>
          <p:cNvSpPr txBox="1"/>
          <p:nvPr/>
        </p:nvSpPr>
        <p:spPr>
          <a:xfrm>
            <a:off x="603392" y="1580817"/>
            <a:ext cx="5157645" cy="95410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kumimoji="1" lang="ja-JP" altLang="en-US" sz="2800" dirty="0"/>
              <a:t>目的</a:t>
            </a:r>
            <a:endParaRPr kumimoji="1" lang="en-US" altLang="ja-JP" sz="2800" dirty="0"/>
          </a:p>
          <a:p>
            <a:pPr marL="457200" indent="-457200">
              <a:buFont typeface="Arial" panose="020B0604020202020204" pitchFamily="34" charset="0"/>
              <a:buChar char="•"/>
            </a:pPr>
            <a:r>
              <a:rPr lang="ja-JP" altLang="en-US" sz="2800" dirty="0"/>
              <a:t>セキュアなアプリケーションを作る</a:t>
            </a:r>
            <a:endParaRPr kumimoji="1" lang="ja-JP" altLang="en-US" sz="2800" dirty="0"/>
          </a:p>
        </p:txBody>
      </p:sp>
      <p:sp>
        <p:nvSpPr>
          <p:cNvPr id="4" name="テキスト ボックス 3">
            <a:extLst>
              <a:ext uri="{FF2B5EF4-FFF2-40B4-BE49-F238E27FC236}">
                <a16:creationId xmlns:a16="http://schemas.microsoft.com/office/drawing/2014/main" id="{11C3D681-3DE2-4A9C-91E8-DBE19693F488}"/>
              </a:ext>
            </a:extLst>
          </p:cNvPr>
          <p:cNvSpPr txBox="1"/>
          <p:nvPr/>
        </p:nvSpPr>
        <p:spPr>
          <a:xfrm>
            <a:off x="603392" y="3536494"/>
            <a:ext cx="5184949" cy="224676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ja-JP" altLang="en-US" sz="2800" dirty="0"/>
              <a:t>目標</a:t>
            </a:r>
            <a:endParaRPr lang="en-US" altLang="ja-JP" sz="2800" dirty="0"/>
          </a:p>
          <a:p>
            <a:pPr marL="457200" indent="-457200">
              <a:buFont typeface="Arial" panose="020B0604020202020204" pitchFamily="34" charset="0"/>
              <a:buChar char="•"/>
            </a:pPr>
            <a:r>
              <a:rPr kumimoji="1" lang="ja-JP" altLang="en-US" sz="2800" dirty="0"/>
              <a:t>必要な人だけが必要な情報に</a:t>
            </a:r>
            <a:br>
              <a:rPr kumimoji="1" lang="en-US" altLang="ja-JP" sz="2800" dirty="0"/>
            </a:br>
            <a:r>
              <a:rPr kumimoji="1" lang="ja-JP" altLang="en-US" sz="2800" dirty="0"/>
              <a:t>アクセスできる状態を作り出す</a:t>
            </a:r>
            <a:endParaRPr kumimoji="1" lang="en-US" altLang="ja-JP" sz="2800" dirty="0"/>
          </a:p>
          <a:p>
            <a:pPr marL="457200" indent="-457200">
              <a:buFont typeface="Arial" panose="020B0604020202020204" pitchFamily="34" charset="0"/>
              <a:buChar char="•"/>
            </a:pPr>
            <a:r>
              <a:rPr lang="ja-JP" altLang="en-US" sz="2800" dirty="0"/>
              <a:t>何かにアクセスしたというログが残っている</a:t>
            </a:r>
            <a:endParaRPr kumimoji="1" lang="en-US" altLang="ja-JP" sz="2800" dirty="0"/>
          </a:p>
        </p:txBody>
      </p:sp>
      <p:sp>
        <p:nvSpPr>
          <p:cNvPr id="5" name="テキスト ボックス 4">
            <a:extLst>
              <a:ext uri="{FF2B5EF4-FFF2-40B4-BE49-F238E27FC236}">
                <a16:creationId xmlns:a16="http://schemas.microsoft.com/office/drawing/2014/main" id="{2E5AD803-1BF6-4B22-BE85-D47049A8B77C}"/>
              </a:ext>
            </a:extLst>
          </p:cNvPr>
          <p:cNvSpPr txBox="1"/>
          <p:nvPr/>
        </p:nvSpPr>
        <p:spPr>
          <a:xfrm>
            <a:off x="6687015" y="1365373"/>
            <a:ext cx="4453124" cy="13849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altLang="ja-JP" sz="2800" dirty="0"/>
              <a:t>Key Goal Indicator</a:t>
            </a:r>
            <a:r>
              <a:rPr lang="ja-JP" altLang="en-US" sz="2800" dirty="0"/>
              <a:t> </a:t>
            </a:r>
            <a:r>
              <a:rPr lang="en-US" altLang="ja-JP" sz="2800" dirty="0"/>
              <a:t>(KGI)</a:t>
            </a:r>
          </a:p>
          <a:p>
            <a:pPr marL="457200" indent="-457200">
              <a:buFont typeface="Arial" panose="020B0604020202020204" pitchFamily="34" charset="0"/>
              <a:buChar char="•"/>
            </a:pPr>
            <a:r>
              <a:rPr kumimoji="1" lang="ja-JP" altLang="en-US" sz="2800" dirty="0"/>
              <a:t>どれだけクラウドの機能を</a:t>
            </a:r>
            <a:br>
              <a:rPr kumimoji="1" lang="en-US" altLang="ja-JP" sz="2800" dirty="0"/>
            </a:br>
            <a:r>
              <a:rPr lang="ja-JP" altLang="en-US" sz="2800" dirty="0"/>
              <a:t>利用できているのか</a:t>
            </a:r>
            <a:r>
              <a:rPr lang="en-US" altLang="ja-JP" sz="2800" dirty="0"/>
              <a:t>?</a:t>
            </a:r>
            <a:endParaRPr kumimoji="1" lang="en-US" altLang="ja-JP" sz="2800" dirty="0"/>
          </a:p>
        </p:txBody>
      </p:sp>
      <p:sp>
        <p:nvSpPr>
          <p:cNvPr id="6" name="テキスト ボックス 5">
            <a:extLst>
              <a:ext uri="{FF2B5EF4-FFF2-40B4-BE49-F238E27FC236}">
                <a16:creationId xmlns:a16="http://schemas.microsoft.com/office/drawing/2014/main" id="{D06C44CF-D1AE-45BF-ABF8-3ED6E505225A}"/>
              </a:ext>
            </a:extLst>
          </p:cNvPr>
          <p:cNvSpPr txBox="1"/>
          <p:nvPr/>
        </p:nvSpPr>
        <p:spPr>
          <a:xfrm>
            <a:off x="6687799" y="3967381"/>
            <a:ext cx="5291476" cy="13849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ja-JP" sz="2800" dirty="0"/>
              <a:t>Key Performance Indicator</a:t>
            </a:r>
            <a:r>
              <a:rPr lang="ja-JP" altLang="en-US" sz="2800" dirty="0"/>
              <a:t> </a:t>
            </a:r>
            <a:r>
              <a:rPr lang="en-US" altLang="ja-JP" sz="2800" dirty="0"/>
              <a:t>(KPI)</a:t>
            </a:r>
          </a:p>
          <a:p>
            <a:pPr marL="457200" indent="-457200">
              <a:buFont typeface="Arial" panose="020B0604020202020204" pitchFamily="34" charset="0"/>
              <a:buChar char="•"/>
            </a:pPr>
            <a:r>
              <a:rPr kumimoji="1" lang="en-US" altLang="ja-JP" sz="2800" dirty="0"/>
              <a:t>PCI</a:t>
            </a:r>
            <a:r>
              <a:rPr kumimoji="1" lang="ja-JP" altLang="en-US" sz="2800" dirty="0"/>
              <a:t> </a:t>
            </a:r>
            <a:r>
              <a:rPr kumimoji="1" lang="en-US" altLang="ja-JP" sz="2800" dirty="0"/>
              <a:t>DSS</a:t>
            </a:r>
            <a:r>
              <a:rPr kumimoji="1" lang="ja-JP" altLang="en-US" sz="2800" dirty="0"/>
              <a:t> の要件に対して</a:t>
            </a:r>
            <a:br>
              <a:rPr kumimoji="1" lang="en-US" altLang="ja-JP" sz="2800" dirty="0"/>
            </a:br>
            <a:r>
              <a:rPr kumimoji="1" lang="ja-JP" altLang="en-US" sz="2800" dirty="0"/>
              <a:t>どれだけ準拠できているのか</a:t>
            </a:r>
            <a:r>
              <a:rPr kumimoji="1" lang="en-US" altLang="ja-JP" sz="2800" dirty="0"/>
              <a:t>?</a:t>
            </a:r>
          </a:p>
        </p:txBody>
      </p:sp>
      <p:cxnSp>
        <p:nvCxnSpPr>
          <p:cNvPr id="7" name="直線矢印コネクタ 6">
            <a:extLst>
              <a:ext uri="{FF2B5EF4-FFF2-40B4-BE49-F238E27FC236}">
                <a16:creationId xmlns:a16="http://schemas.microsoft.com/office/drawing/2014/main" id="{35329D2D-D99D-4FFC-A8FE-7845FE157F3B}"/>
              </a:ext>
            </a:extLst>
          </p:cNvPr>
          <p:cNvCxnSpPr>
            <a:cxnSpLocks/>
            <a:stCxn id="5" idx="1"/>
            <a:endCxn id="3" idx="3"/>
          </p:cNvCxnSpPr>
          <p:nvPr/>
        </p:nvCxnSpPr>
        <p:spPr>
          <a:xfrm flipH="1">
            <a:off x="5761037" y="2057871"/>
            <a:ext cx="925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E386ECA-5555-4C06-932D-8EC23862C69B}"/>
              </a:ext>
            </a:extLst>
          </p:cNvPr>
          <p:cNvCxnSpPr>
            <a:cxnSpLocks/>
            <a:stCxn id="6" idx="1"/>
            <a:endCxn id="4" idx="3"/>
          </p:cNvCxnSpPr>
          <p:nvPr/>
        </p:nvCxnSpPr>
        <p:spPr>
          <a:xfrm flipH="1">
            <a:off x="5788341" y="4659879"/>
            <a:ext cx="899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407776E-0D7E-40E4-BF5E-A9614BE24BBC}"/>
              </a:ext>
            </a:extLst>
          </p:cNvPr>
          <p:cNvCxnSpPr>
            <a:cxnSpLocks/>
            <a:stCxn id="3" idx="2"/>
            <a:endCxn id="4" idx="0"/>
          </p:cNvCxnSpPr>
          <p:nvPr/>
        </p:nvCxnSpPr>
        <p:spPr>
          <a:xfrm>
            <a:off x="3182215" y="2534924"/>
            <a:ext cx="13652" cy="1001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89029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74D7E-8FBC-4D6C-A317-5499ECAF40D4}"/>
              </a:ext>
            </a:extLst>
          </p:cNvPr>
          <p:cNvSpPr>
            <a:spLocks noGrp="1"/>
          </p:cNvSpPr>
          <p:nvPr>
            <p:ph type="title"/>
          </p:nvPr>
        </p:nvSpPr>
        <p:spPr/>
        <p:txBody>
          <a:bodyPr/>
          <a:lstStyle/>
          <a:p>
            <a:r>
              <a:rPr lang="en-US" altLang="ja-JP" dirty="0"/>
              <a:t>Key Goal Indicator</a:t>
            </a:r>
            <a:r>
              <a:rPr lang="ja-JP" altLang="en-US" dirty="0"/>
              <a:t> </a:t>
            </a:r>
            <a:r>
              <a:rPr lang="en-US" altLang="ja-JP" dirty="0"/>
              <a:t>(KGI)</a:t>
            </a:r>
            <a:endParaRPr kumimoji="1" lang="ja-JP" altLang="en-US" dirty="0"/>
          </a:p>
        </p:txBody>
      </p:sp>
      <p:graphicFrame>
        <p:nvGraphicFramePr>
          <p:cNvPr id="3" name="表 2">
            <a:extLst>
              <a:ext uri="{FF2B5EF4-FFF2-40B4-BE49-F238E27FC236}">
                <a16:creationId xmlns:a16="http://schemas.microsoft.com/office/drawing/2014/main" id="{2C39F973-0174-4D13-ADA7-61244815B9F8}"/>
              </a:ext>
            </a:extLst>
          </p:cNvPr>
          <p:cNvGraphicFramePr>
            <a:graphicFrameLocks noGrp="1"/>
          </p:cNvGraphicFramePr>
          <p:nvPr>
            <p:extLst>
              <p:ext uri="{D42A27DB-BD31-4B8C-83A1-F6EECF244321}">
                <p14:modId xmlns:p14="http://schemas.microsoft.com/office/powerpoint/2010/main" val="381714943"/>
              </p:ext>
            </p:extLst>
          </p:nvPr>
        </p:nvGraphicFramePr>
        <p:xfrm>
          <a:off x="601663" y="1697062"/>
          <a:ext cx="5472557" cy="4297680"/>
        </p:xfrm>
        <a:graphic>
          <a:graphicData uri="http://schemas.openxmlformats.org/drawingml/2006/table">
            <a:tbl>
              <a:tblPr firstRow="1" bandRow="1">
                <a:tableStyleId>{5C22544A-7EE6-4342-B048-85BDC9FD1C3A}</a:tableStyleId>
              </a:tblPr>
              <a:tblGrid>
                <a:gridCol w="862655">
                  <a:extLst>
                    <a:ext uri="{9D8B030D-6E8A-4147-A177-3AD203B41FA5}">
                      <a16:colId xmlns:a16="http://schemas.microsoft.com/office/drawing/2014/main" val="3494714853"/>
                    </a:ext>
                  </a:extLst>
                </a:gridCol>
                <a:gridCol w="4609902">
                  <a:extLst>
                    <a:ext uri="{9D8B030D-6E8A-4147-A177-3AD203B41FA5}">
                      <a16:colId xmlns:a16="http://schemas.microsoft.com/office/drawing/2014/main" val="2741497418"/>
                    </a:ext>
                  </a:extLst>
                </a:gridCol>
              </a:tblGrid>
              <a:tr h="0">
                <a:tc gridSpan="2">
                  <a:txBody>
                    <a:bodyPr/>
                    <a:lstStyle/>
                    <a:p>
                      <a:pPr algn="ctr"/>
                      <a:r>
                        <a:rPr kumimoji="1" lang="ja-JP" altLang="en-US" sz="3200" b="1" dirty="0"/>
                        <a:t>脅威</a:t>
                      </a:r>
                    </a:p>
                  </a:txBody>
                  <a:tcPr anchor="ctr"/>
                </a:tc>
                <a:tc hMerge="1">
                  <a:txBody>
                    <a:bodyPr/>
                    <a:lstStyle/>
                    <a:p>
                      <a:endParaRPr kumimoji="1" lang="ja-JP" altLang="en-US" dirty="0"/>
                    </a:p>
                  </a:txBody>
                  <a:tcPr/>
                </a:tc>
                <a:extLst>
                  <a:ext uri="{0D108BD9-81ED-4DB2-BD59-A6C34878D82A}">
                    <a16:rowId xmlns:a16="http://schemas.microsoft.com/office/drawing/2014/main" val="3568177261"/>
                  </a:ext>
                </a:extLst>
              </a:tr>
              <a:tr h="370840">
                <a:tc>
                  <a:txBody>
                    <a:bodyPr/>
                    <a:lstStyle/>
                    <a:p>
                      <a:pPr algn="ctr"/>
                      <a:r>
                        <a:rPr kumimoji="1" lang="ja-JP" altLang="en-US" sz="2200" b="1" dirty="0"/>
                        <a:t>回避</a:t>
                      </a:r>
                    </a:p>
                  </a:txBody>
                  <a:tcPr anchor="ctr"/>
                </a:tc>
                <a:tc>
                  <a:txBody>
                    <a:bodyPr/>
                    <a:lstStyle/>
                    <a:p>
                      <a:r>
                        <a:rPr kumimoji="1" lang="ja-JP" altLang="en-US" sz="2200" dirty="0"/>
                        <a:t>マイナスのリスクを回避するために、プロジェクトマネージメント計画書を変更する。</a:t>
                      </a:r>
                    </a:p>
                  </a:txBody>
                  <a:tcPr anchor="ctr"/>
                </a:tc>
                <a:extLst>
                  <a:ext uri="{0D108BD9-81ED-4DB2-BD59-A6C34878D82A}">
                    <a16:rowId xmlns:a16="http://schemas.microsoft.com/office/drawing/2014/main" val="1912809913"/>
                  </a:ext>
                </a:extLst>
              </a:tr>
              <a:tr h="370840">
                <a:tc>
                  <a:txBody>
                    <a:bodyPr/>
                    <a:lstStyle/>
                    <a:p>
                      <a:pPr algn="ctr"/>
                      <a:r>
                        <a:rPr kumimoji="1" lang="ja-JP" altLang="en-US" sz="2200" b="1" dirty="0"/>
                        <a:t>転嫁</a:t>
                      </a:r>
                    </a:p>
                  </a:txBody>
                  <a:tcPr anchor="ctr"/>
                </a:tc>
                <a:tc>
                  <a:txBody>
                    <a:bodyPr/>
                    <a:lstStyle/>
                    <a:p>
                      <a:r>
                        <a:rPr kumimoji="1" lang="ja-JP" altLang="en-US" sz="2200" dirty="0"/>
                        <a:t>脅威によるマイナスの影響を、責任とともに第三者へ転嫁する。</a:t>
                      </a:r>
                    </a:p>
                  </a:txBody>
                  <a:tcPr anchor="ctr"/>
                </a:tc>
                <a:extLst>
                  <a:ext uri="{0D108BD9-81ED-4DB2-BD59-A6C34878D82A}">
                    <a16:rowId xmlns:a16="http://schemas.microsoft.com/office/drawing/2014/main" val="3741998759"/>
                  </a:ext>
                </a:extLst>
              </a:tr>
              <a:tr h="370840">
                <a:tc>
                  <a:txBody>
                    <a:bodyPr/>
                    <a:lstStyle/>
                    <a:p>
                      <a:pPr algn="ctr"/>
                      <a:r>
                        <a:rPr kumimoji="1" lang="ja-JP" altLang="en-US" sz="2200" b="1" dirty="0"/>
                        <a:t>軽減</a:t>
                      </a:r>
                    </a:p>
                  </a:txBody>
                  <a:tcPr anchor="ctr"/>
                </a:tc>
                <a:tc>
                  <a:txBody>
                    <a:bodyPr/>
                    <a:lstStyle/>
                    <a:p>
                      <a:r>
                        <a:rPr kumimoji="1" lang="ja-JP" altLang="en-US" sz="2200" dirty="0"/>
                        <a:t>有害なリスク事象の発生確率や影響度を、受容可能な限界値まで低減する。</a:t>
                      </a:r>
                    </a:p>
                  </a:txBody>
                  <a:tcPr anchor="ctr"/>
                </a:tc>
                <a:extLst>
                  <a:ext uri="{0D108BD9-81ED-4DB2-BD59-A6C34878D82A}">
                    <a16:rowId xmlns:a16="http://schemas.microsoft.com/office/drawing/2014/main" val="3886402449"/>
                  </a:ext>
                </a:extLst>
              </a:tr>
              <a:tr h="370840">
                <a:tc>
                  <a:txBody>
                    <a:bodyPr/>
                    <a:lstStyle/>
                    <a:p>
                      <a:pPr algn="ctr"/>
                      <a:r>
                        <a:rPr kumimoji="1" lang="ja-JP" altLang="en-US" sz="2200" b="1" dirty="0"/>
                        <a:t>受容</a:t>
                      </a:r>
                    </a:p>
                  </a:txBody>
                  <a:tcPr anchor="ctr"/>
                </a:tc>
                <a:tc>
                  <a:txBody>
                    <a:bodyPr/>
                    <a:lstStyle/>
                    <a:p>
                      <a:r>
                        <a:rPr kumimoji="1" lang="ja-JP" altLang="en-US" sz="2200" dirty="0"/>
                        <a:t>受動的</a:t>
                      </a:r>
                      <a:r>
                        <a:rPr kumimoji="1" lang="en-US" altLang="ja-JP" sz="2200" dirty="0"/>
                        <a:t>:</a:t>
                      </a:r>
                      <a:r>
                        <a:rPr kumimoji="1" lang="ja-JP" altLang="en-US" sz="2200" dirty="0"/>
                        <a:t>何のアクションも取らずリスク発生時に対処する。</a:t>
                      </a:r>
                      <a:endParaRPr kumimoji="1" lang="en-US" altLang="ja-JP" sz="2200" dirty="0"/>
                    </a:p>
                    <a:p>
                      <a:r>
                        <a:rPr kumimoji="1" lang="ja-JP" altLang="en-US" sz="2200" dirty="0"/>
                        <a:t>能動的</a:t>
                      </a:r>
                      <a:r>
                        <a:rPr kumimoji="1" lang="en-US" altLang="ja-JP" sz="2200" dirty="0"/>
                        <a:t>:</a:t>
                      </a:r>
                      <a:r>
                        <a:rPr kumimoji="1" lang="ja-JP" altLang="en-US" sz="2200" dirty="0"/>
                        <a:t>時間・お金・資源を含むコンティンジェンシー予備を設ける。</a:t>
                      </a:r>
                    </a:p>
                  </a:txBody>
                  <a:tcPr anchor="ctr"/>
                </a:tc>
                <a:extLst>
                  <a:ext uri="{0D108BD9-81ED-4DB2-BD59-A6C34878D82A}">
                    <a16:rowId xmlns:a16="http://schemas.microsoft.com/office/drawing/2014/main" val="3032592358"/>
                  </a:ext>
                </a:extLst>
              </a:tr>
            </a:tbl>
          </a:graphicData>
        </a:graphic>
      </p:graphicFrame>
      <p:graphicFrame>
        <p:nvGraphicFramePr>
          <p:cNvPr id="4" name="表 3">
            <a:extLst>
              <a:ext uri="{FF2B5EF4-FFF2-40B4-BE49-F238E27FC236}">
                <a16:creationId xmlns:a16="http://schemas.microsoft.com/office/drawing/2014/main" id="{32B11CDC-5BC2-423F-98AA-F1A05BB55A74}"/>
              </a:ext>
            </a:extLst>
          </p:cNvPr>
          <p:cNvGraphicFramePr>
            <a:graphicFrameLocks noGrp="1"/>
          </p:cNvGraphicFramePr>
          <p:nvPr>
            <p:extLst>
              <p:ext uri="{D42A27DB-BD31-4B8C-83A1-F6EECF244321}">
                <p14:modId xmlns:p14="http://schemas.microsoft.com/office/powerpoint/2010/main" val="777958231"/>
              </p:ext>
            </p:extLst>
          </p:nvPr>
        </p:nvGraphicFramePr>
        <p:xfrm>
          <a:off x="6362255" y="1697062"/>
          <a:ext cx="5617020" cy="4297680"/>
        </p:xfrm>
        <a:graphic>
          <a:graphicData uri="http://schemas.openxmlformats.org/drawingml/2006/table">
            <a:tbl>
              <a:tblPr firstRow="1" bandRow="1">
                <a:tableStyleId>{F5AB1C69-6EDB-4FF4-983F-18BD219EF322}</a:tableStyleId>
              </a:tblPr>
              <a:tblGrid>
                <a:gridCol w="866167">
                  <a:extLst>
                    <a:ext uri="{9D8B030D-6E8A-4147-A177-3AD203B41FA5}">
                      <a16:colId xmlns:a16="http://schemas.microsoft.com/office/drawing/2014/main" val="3494714853"/>
                    </a:ext>
                  </a:extLst>
                </a:gridCol>
                <a:gridCol w="4750853">
                  <a:extLst>
                    <a:ext uri="{9D8B030D-6E8A-4147-A177-3AD203B41FA5}">
                      <a16:colId xmlns:a16="http://schemas.microsoft.com/office/drawing/2014/main" val="2741497418"/>
                    </a:ext>
                  </a:extLst>
                </a:gridCol>
              </a:tblGrid>
              <a:tr h="370840">
                <a:tc gridSpan="2">
                  <a:txBody>
                    <a:bodyPr/>
                    <a:lstStyle/>
                    <a:p>
                      <a:pPr algn="ctr"/>
                      <a:r>
                        <a:rPr kumimoji="1" lang="ja-JP" altLang="en-US" sz="3200" dirty="0"/>
                        <a:t>好機</a:t>
                      </a:r>
                    </a:p>
                  </a:txBody>
                  <a:tcPr anchor="ctr"/>
                </a:tc>
                <a:tc hMerge="1">
                  <a:txBody>
                    <a:bodyPr/>
                    <a:lstStyle/>
                    <a:p>
                      <a:pPr algn="ctr"/>
                      <a:endParaRPr kumimoji="1" lang="ja-JP" altLang="en-US" dirty="0"/>
                    </a:p>
                  </a:txBody>
                  <a:tcPr anchor="ctr"/>
                </a:tc>
                <a:extLst>
                  <a:ext uri="{0D108BD9-81ED-4DB2-BD59-A6C34878D82A}">
                    <a16:rowId xmlns:a16="http://schemas.microsoft.com/office/drawing/2014/main" val="3568177261"/>
                  </a:ext>
                </a:extLst>
              </a:tr>
              <a:tr h="370840">
                <a:tc>
                  <a:txBody>
                    <a:bodyPr/>
                    <a:lstStyle/>
                    <a:p>
                      <a:pPr algn="ctr"/>
                      <a:r>
                        <a:rPr kumimoji="1" lang="ja-JP" altLang="en-US" sz="2200" b="1" dirty="0"/>
                        <a:t>活用</a:t>
                      </a:r>
                    </a:p>
                  </a:txBody>
                  <a:tcPr anchor="ctr"/>
                </a:tc>
                <a:tc>
                  <a:txBody>
                    <a:bodyPr/>
                    <a:lstStyle/>
                    <a:p>
                      <a:r>
                        <a:rPr kumimoji="1" lang="ja-JP" altLang="en-US" sz="2200" dirty="0"/>
                        <a:t>好機が確実に到来するようにする。</a:t>
                      </a:r>
                    </a:p>
                  </a:txBody>
                  <a:tcPr anchor="ctr"/>
                </a:tc>
                <a:extLst>
                  <a:ext uri="{0D108BD9-81ED-4DB2-BD59-A6C34878D82A}">
                    <a16:rowId xmlns:a16="http://schemas.microsoft.com/office/drawing/2014/main" val="1912809913"/>
                  </a:ext>
                </a:extLst>
              </a:tr>
              <a:tr h="370840">
                <a:tc>
                  <a:txBody>
                    <a:bodyPr/>
                    <a:lstStyle/>
                    <a:p>
                      <a:pPr algn="ctr"/>
                      <a:r>
                        <a:rPr kumimoji="1" lang="ja-JP" altLang="en-US" sz="2200" b="1" dirty="0"/>
                        <a:t>共有</a:t>
                      </a:r>
                    </a:p>
                  </a:txBody>
                  <a:tcPr anchor="ctr"/>
                </a:tc>
                <a:tc>
                  <a:txBody>
                    <a:bodyPr/>
                    <a:lstStyle/>
                    <a:p>
                      <a:r>
                        <a:rPr kumimoji="1" lang="ja-JP" altLang="en-US" sz="2200" dirty="0"/>
                        <a:t>プロジェクトの利益となる好機を捉える能力の高い第三者にオーナーシップを割り当てる。</a:t>
                      </a:r>
                    </a:p>
                  </a:txBody>
                  <a:tcPr anchor="ctr"/>
                </a:tc>
                <a:extLst>
                  <a:ext uri="{0D108BD9-81ED-4DB2-BD59-A6C34878D82A}">
                    <a16:rowId xmlns:a16="http://schemas.microsoft.com/office/drawing/2014/main" val="3741998759"/>
                  </a:ext>
                </a:extLst>
              </a:tr>
              <a:tr h="370840">
                <a:tc>
                  <a:txBody>
                    <a:bodyPr/>
                    <a:lstStyle/>
                    <a:p>
                      <a:pPr algn="ctr"/>
                      <a:r>
                        <a:rPr kumimoji="1" lang="ja-JP" altLang="en-US" sz="2200" b="1" dirty="0"/>
                        <a:t>強化</a:t>
                      </a:r>
                    </a:p>
                  </a:txBody>
                  <a:tcPr anchor="ctr"/>
                </a:tc>
                <a:tc>
                  <a:txBody>
                    <a:bodyPr/>
                    <a:lstStyle/>
                    <a:p>
                      <a:r>
                        <a:rPr kumimoji="1" lang="ja-JP" altLang="en-US" sz="2200" dirty="0"/>
                        <a:t>確率やプラスの影響を増加させることや、これらのプラスの影響を持つリスクの主要因を特定し最大化することで、好機の「規模」を修正する。</a:t>
                      </a:r>
                    </a:p>
                  </a:txBody>
                  <a:tcPr anchor="ctr"/>
                </a:tc>
                <a:extLst>
                  <a:ext uri="{0D108BD9-81ED-4DB2-BD59-A6C34878D82A}">
                    <a16:rowId xmlns:a16="http://schemas.microsoft.com/office/drawing/2014/main" val="3886402449"/>
                  </a:ext>
                </a:extLst>
              </a:tr>
              <a:tr h="370840">
                <a:tc>
                  <a:txBody>
                    <a:bodyPr/>
                    <a:lstStyle/>
                    <a:p>
                      <a:pPr algn="ctr"/>
                      <a:r>
                        <a:rPr kumimoji="1" lang="ja-JP" altLang="en-US" sz="2200" b="1" dirty="0"/>
                        <a:t>受容</a:t>
                      </a:r>
                    </a:p>
                  </a:txBody>
                  <a:tcPr anchor="ctr"/>
                </a:tc>
                <a:tc>
                  <a:txBody>
                    <a:bodyPr/>
                    <a:lstStyle/>
                    <a:p>
                      <a:r>
                        <a:rPr kumimoji="1" lang="ja-JP" altLang="en-US" sz="2200" dirty="0"/>
                        <a:t>受動的</a:t>
                      </a:r>
                      <a:r>
                        <a:rPr kumimoji="1" lang="en-US" altLang="ja-JP" sz="2200" dirty="0"/>
                        <a:t>:</a:t>
                      </a:r>
                      <a:r>
                        <a:rPr kumimoji="1" lang="ja-JP" altLang="en-US" sz="2200" dirty="0"/>
                        <a:t>何もしない</a:t>
                      </a:r>
                      <a:endParaRPr kumimoji="1" lang="en-US" altLang="ja-JP" sz="2200" dirty="0"/>
                    </a:p>
                    <a:p>
                      <a:r>
                        <a:rPr kumimoji="1" lang="ja-JP" altLang="en-US" sz="2200" dirty="0"/>
                        <a:t>能動的</a:t>
                      </a:r>
                      <a:r>
                        <a:rPr kumimoji="1" lang="en-US" altLang="ja-JP" sz="2200" dirty="0"/>
                        <a:t>:</a:t>
                      </a:r>
                      <a:r>
                        <a:rPr kumimoji="1" lang="ja-JP" altLang="en-US" sz="2200" dirty="0"/>
                        <a:t>コンティンジェンシー予備を設ける。</a:t>
                      </a:r>
                    </a:p>
                  </a:txBody>
                  <a:tcPr anchor="ctr"/>
                </a:tc>
                <a:extLst>
                  <a:ext uri="{0D108BD9-81ED-4DB2-BD59-A6C34878D82A}">
                    <a16:rowId xmlns:a16="http://schemas.microsoft.com/office/drawing/2014/main" val="3032592358"/>
                  </a:ext>
                </a:extLst>
              </a:tr>
            </a:tbl>
          </a:graphicData>
        </a:graphic>
      </p:graphicFrame>
      <p:sp>
        <p:nvSpPr>
          <p:cNvPr id="5" name="正方形/長方形 4">
            <a:extLst>
              <a:ext uri="{FF2B5EF4-FFF2-40B4-BE49-F238E27FC236}">
                <a16:creationId xmlns:a16="http://schemas.microsoft.com/office/drawing/2014/main" id="{7B6E27BB-7645-4A0D-88E0-42441E2A556F}"/>
              </a:ext>
            </a:extLst>
          </p:cNvPr>
          <p:cNvSpPr/>
          <p:nvPr/>
        </p:nvSpPr>
        <p:spPr>
          <a:xfrm>
            <a:off x="3258965" y="6145768"/>
            <a:ext cx="5918543" cy="369332"/>
          </a:xfrm>
          <a:prstGeom prst="rect">
            <a:avLst/>
          </a:prstGeom>
        </p:spPr>
        <p:txBody>
          <a:bodyPr wrap="none">
            <a:spAutoFit/>
          </a:bodyPr>
          <a:lstStyle/>
          <a:p>
            <a:r>
              <a:rPr lang="ja-JP" altLang="en-US" dirty="0"/>
              <a:t>https://www.pmi-japan.org/topics/pmi1/pmbok_5_9.php</a:t>
            </a:r>
          </a:p>
        </p:txBody>
      </p:sp>
      <p:sp>
        <p:nvSpPr>
          <p:cNvPr id="6" name="テキスト ボックス 5">
            <a:extLst>
              <a:ext uri="{FF2B5EF4-FFF2-40B4-BE49-F238E27FC236}">
                <a16:creationId xmlns:a16="http://schemas.microsoft.com/office/drawing/2014/main" id="{EEB1D755-41E8-4F33-BAD2-823C1E0689AC}"/>
              </a:ext>
            </a:extLst>
          </p:cNvPr>
          <p:cNvSpPr txBox="1"/>
          <p:nvPr/>
        </p:nvSpPr>
        <p:spPr>
          <a:xfrm>
            <a:off x="2143082" y="963483"/>
            <a:ext cx="8150308" cy="849463"/>
          </a:xfrm>
          <a:prstGeom prst="rect">
            <a:avLst/>
          </a:prstGeom>
          <a:noFill/>
        </p:spPr>
        <p:txBody>
          <a:bodyPr wrap="none" lIns="182880" tIns="146304" rIns="182880" bIns="146304" rtlCol="0">
            <a:spAutoFit/>
          </a:bodyPr>
          <a:lstStyle/>
          <a:p>
            <a:pPr>
              <a:lnSpc>
                <a:spcPct val="90000"/>
              </a:lnSpc>
              <a:spcAft>
                <a:spcPts val="600"/>
              </a:spcAft>
            </a:pPr>
            <a:r>
              <a:rPr kumimoji="1" lang="ja-JP" altLang="en-US" sz="4000" dirty="0">
                <a:gradFill>
                  <a:gsLst>
                    <a:gs pos="2917">
                      <a:schemeClr val="tx1"/>
                    </a:gs>
                    <a:gs pos="30000">
                      <a:schemeClr val="tx1"/>
                    </a:gs>
                  </a:gsLst>
                  <a:lin ang="5400000" scaled="0"/>
                </a:gradFill>
              </a:rPr>
              <a:t>クラウドは「脅威」なのか「好機」なのか</a:t>
            </a:r>
            <a:r>
              <a:rPr kumimoji="1" lang="en-US" altLang="ja-JP" sz="4000" dirty="0">
                <a:gradFill>
                  <a:gsLst>
                    <a:gs pos="2917">
                      <a:schemeClr val="tx1"/>
                    </a:gs>
                    <a:gs pos="30000">
                      <a:schemeClr val="tx1"/>
                    </a:gs>
                  </a:gsLst>
                  <a:lin ang="5400000" scaled="0"/>
                </a:gradFill>
              </a:rPr>
              <a:t>?</a:t>
            </a:r>
            <a:endParaRPr kumimoji="1" lang="ja-JP" altLang="en-US" sz="4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6252702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6FAA3E-02D8-4651-87A1-129891DA996F}"/>
              </a:ext>
            </a:extLst>
          </p:cNvPr>
          <p:cNvSpPr>
            <a:spLocks noGrp="1"/>
          </p:cNvSpPr>
          <p:nvPr>
            <p:ph type="title"/>
          </p:nvPr>
        </p:nvSpPr>
        <p:spPr/>
        <p:txBody>
          <a:bodyPr/>
          <a:lstStyle/>
          <a:p>
            <a:r>
              <a:rPr kumimoji="1" lang="ja-JP" altLang="en-US" dirty="0"/>
              <a:t>クラウドはセキュリティにとっての「</a:t>
            </a:r>
            <a:r>
              <a:rPr kumimoji="1" lang="ja-JP" altLang="en-US"/>
              <a:t>好機」だと考えます</a:t>
            </a:r>
            <a:endParaRPr kumimoji="1" lang="ja-JP" altLang="en-US" dirty="0"/>
          </a:p>
        </p:txBody>
      </p:sp>
      <p:pic>
        <p:nvPicPr>
          <p:cNvPr id="4" name="図 3" descr="スクリーンショット, モニター が含まれている画像&#10;&#10;非常に高い精度で生成された説明">
            <a:extLst>
              <a:ext uri="{FF2B5EF4-FFF2-40B4-BE49-F238E27FC236}">
                <a16:creationId xmlns:a16="http://schemas.microsoft.com/office/drawing/2014/main" id="{E5525729-32BB-4A9A-BAD0-98586D8DB814}"/>
              </a:ext>
            </a:extLst>
          </p:cNvPr>
          <p:cNvPicPr>
            <a:picLocks noChangeAspect="1"/>
          </p:cNvPicPr>
          <p:nvPr/>
        </p:nvPicPr>
        <p:blipFill rotWithShape="1">
          <a:blip r:embed="rId2"/>
          <a:srcRect l="15955" t="25292" r="17289" b="11909"/>
          <a:stretch/>
        </p:blipFill>
        <p:spPr>
          <a:xfrm>
            <a:off x="1431213" y="911293"/>
            <a:ext cx="9574047" cy="5840169"/>
          </a:xfrm>
          <a:prstGeom prst="rect">
            <a:avLst/>
          </a:prstGeom>
        </p:spPr>
      </p:pic>
    </p:spTree>
    <p:extLst>
      <p:ext uri="{BB962C8B-B14F-4D97-AF65-F5344CB8AC3E}">
        <p14:creationId xmlns:p14="http://schemas.microsoft.com/office/powerpoint/2010/main" val="4031993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8E0ACD-05AB-4C74-B413-84AAF8259790}"/>
              </a:ext>
            </a:extLst>
          </p:cNvPr>
          <p:cNvSpPr>
            <a:spLocks noGrp="1"/>
          </p:cNvSpPr>
          <p:nvPr>
            <p:ph type="title"/>
          </p:nvPr>
        </p:nvSpPr>
        <p:spPr/>
        <p:txBody>
          <a:bodyPr/>
          <a:lstStyle/>
          <a:p>
            <a:r>
              <a:rPr kumimoji="1" lang="ja-JP" altLang="en-US" dirty="0"/>
              <a:t>本セッションの構造</a:t>
            </a:r>
          </a:p>
        </p:txBody>
      </p:sp>
      <p:sp>
        <p:nvSpPr>
          <p:cNvPr id="3" name="テキスト ボックス 2">
            <a:extLst>
              <a:ext uri="{FF2B5EF4-FFF2-40B4-BE49-F238E27FC236}">
                <a16:creationId xmlns:a16="http://schemas.microsoft.com/office/drawing/2014/main" id="{8D530E70-C2B8-4B43-A32F-45F9F186E99E}"/>
              </a:ext>
            </a:extLst>
          </p:cNvPr>
          <p:cNvSpPr txBox="1"/>
          <p:nvPr/>
        </p:nvSpPr>
        <p:spPr>
          <a:xfrm>
            <a:off x="603392" y="1580817"/>
            <a:ext cx="5157645" cy="95410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kumimoji="1" lang="ja-JP" altLang="en-US" sz="2800" dirty="0"/>
              <a:t>目的</a:t>
            </a:r>
            <a:endParaRPr kumimoji="1" lang="en-US" altLang="ja-JP" sz="2800" dirty="0"/>
          </a:p>
          <a:p>
            <a:pPr marL="457200" indent="-457200">
              <a:buFont typeface="Arial" panose="020B0604020202020204" pitchFamily="34" charset="0"/>
              <a:buChar char="•"/>
            </a:pPr>
            <a:r>
              <a:rPr lang="ja-JP" altLang="en-US" sz="2800" dirty="0"/>
              <a:t>セキュアなアプリケーションを作る</a:t>
            </a:r>
            <a:endParaRPr kumimoji="1" lang="ja-JP" altLang="en-US" sz="2800" dirty="0"/>
          </a:p>
        </p:txBody>
      </p:sp>
      <p:sp>
        <p:nvSpPr>
          <p:cNvPr id="4" name="テキスト ボックス 3">
            <a:extLst>
              <a:ext uri="{FF2B5EF4-FFF2-40B4-BE49-F238E27FC236}">
                <a16:creationId xmlns:a16="http://schemas.microsoft.com/office/drawing/2014/main" id="{11C3D681-3DE2-4A9C-91E8-DBE19693F488}"/>
              </a:ext>
            </a:extLst>
          </p:cNvPr>
          <p:cNvSpPr txBox="1"/>
          <p:nvPr/>
        </p:nvSpPr>
        <p:spPr>
          <a:xfrm>
            <a:off x="603392" y="3536494"/>
            <a:ext cx="5184949" cy="224676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ja-JP" altLang="en-US" sz="2800" dirty="0"/>
              <a:t>目標</a:t>
            </a:r>
            <a:endParaRPr lang="en-US" altLang="ja-JP" sz="2800" dirty="0"/>
          </a:p>
          <a:p>
            <a:pPr marL="457200" indent="-457200">
              <a:buFont typeface="Arial" panose="020B0604020202020204" pitchFamily="34" charset="0"/>
              <a:buChar char="•"/>
            </a:pPr>
            <a:r>
              <a:rPr kumimoji="1" lang="ja-JP" altLang="en-US" sz="2800" dirty="0"/>
              <a:t>必要な人だけが必要な情報に</a:t>
            </a:r>
            <a:br>
              <a:rPr kumimoji="1" lang="en-US" altLang="ja-JP" sz="2800" dirty="0"/>
            </a:br>
            <a:r>
              <a:rPr kumimoji="1" lang="ja-JP" altLang="en-US" sz="2800" dirty="0"/>
              <a:t>アクセスできる状態を作り出す</a:t>
            </a:r>
            <a:endParaRPr kumimoji="1" lang="en-US" altLang="ja-JP" sz="2800" dirty="0"/>
          </a:p>
          <a:p>
            <a:pPr marL="457200" indent="-457200">
              <a:buFont typeface="Arial" panose="020B0604020202020204" pitchFamily="34" charset="0"/>
              <a:buChar char="•"/>
            </a:pPr>
            <a:r>
              <a:rPr lang="ja-JP" altLang="en-US" sz="2800" dirty="0"/>
              <a:t>何かにアクセスしたというログが残っている</a:t>
            </a:r>
            <a:endParaRPr kumimoji="1" lang="en-US" altLang="ja-JP" sz="2800" dirty="0"/>
          </a:p>
        </p:txBody>
      </p:sp>
      <p:sp>
        <p:nvSpPr>
          <p:cNvPr id="5" name="テキスト ボックス 4">
            <a:extLst>
              <a:ext uri="{FF2B5EF4-FFF2-40B4-BE49-F238E27FC236}">
                <a16:creationId xmlns:a16="http://schemas.microsoft.com/office/drawing/2014/main" id="{2E5AD803-1BF6-4B22-BE85-D47049A8B77C}"/>
              </a:ext>
            </a:extLst>
          </p:cNvPr>
          <p:cNvSpPr txBox="1"/>
          <p:nvPr/>
        </p:nvSpPr>
        <p:spPr>
          <a:xfrm>
            <a:off x="6687015" y="1365373"/>
            <a:ext cx="4453124" cy="13849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ja-JP" sz="2800" dirty="0"/>
              <a:t>Key Goal Indicator</a:t>
            </a:r>
            <a:r>
              <a:rPr lang="ja-JP" altLang="en-US" sz="2800" dirty="0"/>
              <a:t> </a:t>
            </a:r>
            <a:r>
              <a:rPr lang="en-US" altLang="ja-JP" sz="2800" dirty="0"/>
              <a:t>(KGI)</a:t>
            </a:r>
          </a:p>
          <a:p>
            <a:pPr marL="457200" indent="-457200">
              <a:buFont typeface="Arial" panose="020B0604020202020204" pitchFamily="34" charset="0"/>
              <a:buChar char="•"/>
            </a:pPr>
            <a:r>
              <a:rPr kumimoji="1" lang="ja-JP" altLang="en-US" sz="2800" dirty="0"/>
              <a:t>どれだけクラウドの機能を</a:t>
            </a:r>
            <a:br>
              <a:rPr kumimoji="1" lang="en-US" altLang="ja-JP" sz="2800" dirty="0"/>
            </a:br>
            <a:r>
              <a:rPr lang="ja-JP" altLang="en-US" sz="2800" dirty="0"/>
              <a:t>利用できているのか</a:t>
            </a:r>
            <a:r>
              <a:rPr lang="en-US" altLang="ja-JP" sz="2800" dirty="0"/>
              <a:t>?</a:t>
            </a:r>
            <a:endParaRPr kumimoji="1" lang="en-US" altLang="ja-JP" sz="2800" dirty="0"/>
          </a:p>
        </p:txBody>
      </p:sp>
      <p:sp>
        <p:nvSpPr>
          <p:cNvPr id="6" name="テキスト ボックス 5">
            <a:extLst>
              <a:ext uri="{FF2B5EF4-FFF2-40B4-BE49-F238E27FC236}">
                <a16:creationId xmlns:a16="http://schemas.microsoft.com/office/drawing/2014/main" id="{D06C44CF-D1AE-45BF-ABF8-3ED6E505225A}"/>
              </a:ext>
            </a:extLst>
          </p:cNvPr>
          <p:cNvSpPr txBox="1"/>
          <p:nvPr/>
        </p:nvSpPr>
        <p:spPr>
          <a:xfrm>
            <a:off x="6687799" y="3967381"/>
            <a:ext cx="5291476" cy="13849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altLang="ja-JP" sz="2800" dirty="0"/>
              <a:t>Key Performance Indicator</a:t>
            </a:r>
            <a:r>
              <a:rPr lang="ja-JP" altLang="en-US" sz="2800" dirty="0"/>
              <a:t> </a:t>
            </a:r>
            <a:r>
              <a:rPr lang="en-US" altLang="ja-JP" sz="2800" dirty="0"/>
              <a:t>(KPI)</a:t>
            </a:r>
          </a:p>
          <a:p>
            <a:pPr marL="457200" indent="-457200">
              <a:buFont typeface="Arial" panose="020B0604020202020204" pitchFamily="34" charset="0"/>
              <a:buChar char="•"/>
            </a:pPr>
            <a:r>
              <a:rPr kumimoji="1" lang="en-US" altLang="ja-JP" sz="2800" dirty="0"/>
              <a:t>PCI</a:t>
            </a:r>
            <a:r>
              <a:rPr kumimoji="1" lang="ja-JP" altLang="en-US" sz="2800" dirty="0"/>
              <a:t> </a:t>
            </a:r>
            <a:r>
              <a:rPr kumimoji="1" lang="en-US" altLang="ja-JP" sz="2800" dirty="0"/>
              <a:t>DSS</a:t>
            </a:r>
            <a:r>
              <a:rPr kumimoji="1" lang="ja-JP" altLang="en-US" sz="2800" dirty="0"/>
              <a:t> の要件に対して</a:t>
            </a:r>
            <a:br>
              <a:rPr kumimoji="1" lang="en-US" altLang="ja-JP" sz="2800" dirty="0"/>
            </a:br>
            <a:r>
              <a:rPr kumimoji="1" lang="ja-JP" altLang="en-US" sz="2800" dirty="0"/>
              <a:t>どれだけ準拠できているのか</a:t>
            </a:r>
            <a:r>
              <a:rPr kumimoji="1" lang="en-US" altLang="ja-JP" sz="2800" dirty="0"/>
              <a:t>?</a:t>
            </a:r>
          </a:p>
        </p:txBody>
      </p:sp>
      <p:cxnSp>
        <p:nvCxnSpPr>
          <p:cNvPr id="7" name="直線矢印コネクタ 6">
            <a:extLst>
              <a:ext uri="{FF2B5EF4-FFF2-40B4-BE49-F238E27FC236}">
                <a16:creationId xmlns:a16="http://schemas.microsoft.com/office/drawing/2014/main" id="{35329D2D-D99D-4FFC-A8FE-7845FE157F3B}"/>
              </a:ext>
            </a:extLst>
          </p:cNvPr>
          <p:cNvCxnSpPr>
            <a:cxnSpLocks/>
            <a:stCxn id="5" idx="1"/>
            <a:endCxn id="3" idx="3"/>
          </p:cNvCxnSpPr>
          <p:nvPr/>
        </p:nvCxnSpPr>
        <p:spPr>
          <a:xfrm flipH="1">
            <a:off x="5761037" y="2057871"/>
            <a:ext cx="925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E386ECA-5555-4C06-932D-8EC23862C69B}"/>
              </a:ext>
            </a:extLst>
          </p:cNvPr>
          <p:cNvCxnSpPr>
            <a:cxnSpLocks/>
            <a:stCxn id="6" idx="1"/>
            <a:endCxn id="4" idx="3"/>
          </p:cNvCxnSpPr>
          <p:nvPr/>
        </p:nvCxnSpPr>
        <p:spPr>
          <a:xfrm flipH="1">
            <a:off x="5788341" y="4659879"/>
            <a:ext cx="899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407776E-0D7E-40E4-BF5E-A9614BE24BBC}"/>
              </a:ext>
            </a:extLst>
          </p:cNvPr>
          <p:cNvCxnSpPr>
            <a:cxnSpLocks/>
            <a:stCxn id="3" idx="2"/>
            <a:endCxn id="4" idx="0"/>
          </p:cNvCxnSpPr>
          <p:nvPr/>
        </p:nvCxnSpPr>
        <p:spPr>
          <a:xfrm>
            <a:off x="3182215" y="2534924"/>
            <a:ext cx="13652" cy="1001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22714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1AA8736-2BB0-4E23-97E1-D3488D1F089D}"/>
              </a:ext>
            </a:extLst>
          </p:cNvPr>
          <p:cNvSpPr>
            <a:spLocks noGrp="1"/>
          </p:cNvSpPr>
          <p:nvPr>
            <p:ph type="body" sz="quarter" idx="10"/>
          </p:nvPr>
        </p:nvSpPr>
        <p:spPr>
          <a:xfrm>
            <a:off x="274638" y="1212850"/>
            <a:ext cx="11887200" cy="4401205"/>
          </a:xfrm>
        </p:spPr>
        <p:txBody>
          <a:bodyPr/>
          <a:lstStyle/>
          <a:p>
            <a:r>
              <a:rPr lang="ja-JP" altLang="en-US" dirty="0"/>
              <a:t>本セッションでは </a:t>
            </a:r>
            <a:r>
              <a:rPr lang="en-US" altLang="ja-JP" dirty="0"/>
              <a:t>PCI</a:t>
            </a:r>
            <a:r>
              <a:rPr lang="ja-JP" altLang="en-US" dirty="0"/>
              <a:t> </a:t>
            </a:r>
            <a:r>
              <a:rPr lang="en-US" altLang="ja-JP" dirty="0"/>
              <a:t>DSS</a:t>
            </a:r>
            <a:r>
              <a:rPr lang="ja-JP" altLang="en-US" dirty="0"/>
              <a:t> への準拠が </a:t>
            </a:r>
            <a:r>
              <a:rPr lang="en-US" altLang="ja-JP" dirty="0"/>
              <a:t>KPI</a:t>
            </a:r>
            <a:r>
              <a:rPr lang="ja-JP" altLang="en-US" dirty="0"/>
              <a:t> ですが</a:t>
            </a:r>
            <a:r>
              <a:rPr lang="en-US" altLang="ja-JP" dirty="0"/>
              <a:t>…</a:t>
            </a:r>
          </a:p>
          <a:p>
            <a:pPr lvl="1"/>
            <a:r>
              <a:rPr lang="ja-JP" altLang="en-US" dirty="0"/>
              <a:t>準拠するべき基準は人それぞれ違う</a:t>
            </a:r>
            <a:endParaRPr lang="en-US" altLang="ja-JP" dirty="0"/>
          </a:p>
          <a:p>
            <a:pPr lvl="2"/>
            <a:r>
              <a:rPr lang="en-US" altLang="ja-JP" dirty="0"/>
              <a:t>SOC2</a:t>
            </a:r>
            <a:r>
              <a:rPr lang="ja-JP" altLang="en-US" dirty="0"/>
              <a:t> </a:t>
            </a:r>
            <a:r>
              <a:rPr lang="en-US" altLang="ja-JP" dirty="0"/>
              <a:t>/</a:t>
            </a:r>
            <a:r>
              <a:rPr lang="ja-JP" altLang="en-US" dirty="0"/>
              <a:t> </a:t>
            </a:r>
            <a:r>
              <a:rPr lang="en-US" altLang="ja-JP" dirty="0"/>
              <a:t>SOC3</a:t>
            </a:r>
            <a:r>
              <a:rPr lang="ja-JP" altLang="en-US" dirty="0"/>
              <a:t> の取得がしたい人もいる</a:t>
            </a:r>
            <a:endParaRPr lang="en-US" altLang="ja-JP" dirty="0"/>
          </a:p>
          <a:p>
            <a:pPr lvl="2"/>
            <a:r>
              <a:rPr lang="en-US" altLang="ja-JP" dirty="0"/>
              <a:t>HIPPA</a:t>
            </a:r>
            <a:r>
              <a:rPr lang="ja-JP" altLang="en-US" dirty="0"/>
              <a:t> に準拠したい人もいる</a:t>
            </a:r>
            <a:endParaRPr lang="en-US" altLang="ja-JP" dirty="0"/>
          </a:p>
          <a:p>
            <a:pPr lvl="2"/>
            <a:r>
              <a:rPr lang="ja-JP" altLang="en-US"/>
              <a:t>各省庁が公開しているガイドライン</a:t>
            </a:r>
            <a:r>
              <a:rPr lang="ja-JP" altLang="en-US" dirty="0"/>
              <a:t>に</a:t>
            </a:r>
            <a:r>
              <a:rPr lang="ja-JP" altLang="en-US"/>
              <a:t>準拠したい人もいる</a:t>
            </a:r>
            <a:endParaRPr lang="en-US" altLang="ja-JP" dirty="0"/>
          </a:p>
          <a:p>
            <a:pPr lvl="2"/>
            <a:r>
              <a:rPr lang="ja-JP" altLang="en-US" dirty="0"/>
              <a:t>「金融機関等コンピュータ システムの安全対策基準・解説書（第</a:t>
            </a:r>
            <a:r>
              <a:rPr lang="en-US" altLang="ja-JP" dirty="0"/>
              <a:t>9</a:t>
            </a:r>
            <a:r>
              <a:rPr lang="ja-JP" altLang="en-US" dirty="0"/>
              <a:t>版）」</a:t>
            </a:r>
            <a:br>
              <a:rPr lang="en-US" altLang="ja-JP" dirty="0"/>
            </a:br>
            <a:r>
              <a:rPr lang="ja-JP" altLang="en-US" dirty="0" err="1"/>
              <a:t>への</a:t>
            </a:r>
            <a:r>
              <a:rPr lang="ja-JP" altLang="en-US" dirty="0"/>
              <a:t>対応については「</a:t>
            </a:r>
            <a:r>
              <a:rPr lang="en-US" altLang="ja-JP" dirty="0"/>
              <a:t>CI02</a:t>
            </a:r>
            <a:r>
              <a:rPr lang="ja-JP" altLang="en-US" dirty="0"/>
              <a:t>」セッションを参考にしてください。</a:t>
            </a:r>
            <a:endParaRPr lang="en-US" altLang="ja-JP" dirty="0"/>
          </a:p>
          <a:p>
            <a:pPr lvl="1"/>
            <a:r>
              <a:rPr lang="ja-JP" altLang="en-US" dirty="0"/>
              <a:t>準拠するべき基準が違っていても、普遍的に必要になる対応について、</a:t>
            </a:r>
            <a:br>
              <a:rPr lang="en-US" altLang="ja-JP" dirty="0"/>
            </a:br>
            <a:r>
              <a:rPr lang="ja-JP" altLang="en-US" dirty="0"/>
              <a:t>本セッションが役に立つといいなぁ という思いでセッションを始めます。</a:t>
            </a:r>
            <a:endParaRPr lang="en-US" altLang="ja-JP" dirty="0"/>
          </a:p>
        </p:txBody>
      </p:sp>
      <p:sp>
        <p:nvSpPr>
          <p:cNvPr id="3" name="タイトル 2">
            <a:extLst>
              <a:ext uri="{FF2B5EF4-FFF2-40B4-BE49-F238E27FC236}">
                <a16:creationId xmlns:a16="http://schemas.microsoft.com/office/drawing/2014/main" id="{DD40C231-5B03-45A8-B817-A4F7CD0D8260}"/>
              </a:ext>
            </a:extLst>
          </p:cNvPr>
          <p:cNvSpPr>
            <a:spLocks noGrp="1"/>
          </p:cNvSpPr>
          <p:nvPr>
            <p:ph type="title"/>
          </p:nvPr>
        </p:nvSpPr>
        <p:spPr/>
        <p:txBody>
          <a:bodyPr/>
          <a:lstStyle/>
          <a:p>
            <a:r>
              <a:rPr lang="en-US" altLang="ja-JP" dirty="0"/>
              <a:t>Key Performance Indicator</a:t>
            </a:r>
            <a:r>
              <a:rPr lang="ja-JP" altLang="en-US" dirty="0"/>
              <a:t> </a:t>
            </a:r>
            <a:r>
              <a:rPr lang="en-US" altLang="ja-JP" dirty="0"/>
              <a:t>(KPI)</a:t>
            </a:r>
            <a:endParaRPr kumimoji="1" lang="ja-JP" altLang="en-US" dirty="0"/>
          </a:p>
        </p:txBody>
      </p:sp>
    </p:spTree>
    <p:extLst>
      <p:ext uri="{BB962C8B-B14F-4D97-AF65-F5344CB8AC3E}">
        <p14:creationId xmlns:p14="http://schemas.microsoft.com/office/powerpoint/2010/main" val="280249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16BA7A4-207A-4FFD-AD58-F485AEF972BC}"/>
              </a:ext>
            </a:extLst>
          </p:cNvPr>
          <p:cNvSpPr/>
          <p:nvPr/>
        </p:nvSpPr>
        <p:spPr>
          <a:xfrm>
            <a:off x="439556" y="1416709"/>
            <a:ext cx="7929663" cy="734534"/>
          </a:xfrm>
          <a:prstGeom prst="rect">
            <a:avLst/>
          </a:prstGeom>
        </p:spPr>
        <p:txBody>
          <a:bodyPr wrap="none">
            <a:spAutoFit/>
          </a:bodyPr>
          <a:lstStyle/>
          <a:p>
            <a:pPr defTabSz="932597"/>
            <a:r>
              <a:rPr kumimoji="1" lang="ja-JP" altLang="en-US" sz="4080" b="1" dirty="0">
                <a:solidFill>
                  <a:srgbClr val="D83B01"/>
                </a:solidFill>
                <a:latin typeface="Segoe UI"/>
                <a:ea typeface="Yu Gothic UI"/>
              </a:rPr>
              <a:t>セッションアンケートにご協力ください</a:t>
            </a:r>
            <a:r>
              <a:rPr kumimoji="1" lang="ja-JP" altLang="en-US" sz="3264" b="1" dirty="0">
                <a:solidFill>
                  <a:srgbClr val="D83B01"/>
                </a:solidFill>
                <a:latin typeface="Yu Gothic UI"/>
                <a:ea typeface="Yu Gothic UI"/>
              </a:rPr>
              <a:t>。</a:t>
            </a:r>
            <a:endParaRPr kumimoji="1" lang="ja-JP" altLang="en-US" sz="4080" b="1" dirty="0">
              <a:solidFill>
                <a:srgbClr val="D83B01"/>
              </a:solidFill>
              <a:latin typeface="Segoe UI"/>
              <a:ea typeface="Yu Gothic UI"/>
            </a:endParaRPr>
          </a:p>
        </p:txBody>
      </p:sp>
      <p:sp>
        <p:nvSpPr>
          <p:cNvPr id="10" name="正方形/長方形 9">
            <a:extLst>
              <a:ext uri="{FF2B5EF4-FFF2-40B4-BE49-F238E27FC236}">
                <a16:creationId xmlns:a16="http://schemas.microsoft.com/office/drawing/2014/main" id="{3850E878-CA80-4285-BFF9-B72BDAB9CB90}"/>
              </a:ext>
            </a:extLst>
          </p:cNvPr>
          <p:cNvSpPr/>
          <p:nvPr/>
        </p:nvSpPr>
        <p:spPr>
          <a:xfrm>
            <a:off x="979724" y="2224465"/>
            <a:ext cx="11427785" cy="1353645"/>
          </a:xfrm>
          <a:prstGeom prst="rect">
            <a:avLst/>
          </a:prstGeom>
        </p:spPr>
        <p:txBody>
          <a:bodyPr wrap="square">
            <a:spAutoFit/>
          </a:bodyPr>
          <a:lstStyle/>
          <a:p>
            <a:pPr defTabSz="932597">
              <a:lnSpc>
                <a:spcPts val="3264"/>
              </a:lnSpc>
            </a:pPr>
            <a:r>
              <a:rPr kumimoji="1" lang="ja-JP" altLang="en-US" sz="2448" b="1" dirty="0">
                <a:solidFill>
                  <a:prstClr val="black"/>
                </a:solidFill>
                <a:latin typeface="Yu Gothic UI"/>
                <a:ea typeface="Yu Gothic UI"/>
              </a:rPr>
              <a:t>公式イベントアプリで、「</a:t>
            </a:r>
            <a:r>
              <a:rPr kumimoji="1" lang="en-US" altLang="ja-JP" sz="2448" b="1" dirty="0">
                <a:solidFill>
                  <a:prstClr val="black"/>
                </a:solidFill>
                <a:latin typeface="Yu Gothic UI"/>
                <a:ea typeface="Yu Gothic UI"/>
              </a:rPr>
              <a:t>Microsoft Tech Summit 2018 </a:t>
            </a:r>
            <a:r>
              <a:rPr kumimoji="1" lang="ja-JP" altLang="en-US" sz="2448" b="1" dirty="0">
                <a:solidFill>
                  <a:prstClr val="black"/>
                </a:solidFill>
                <a:latin typeface="Yu Gothic UI"/>
                <a:ea typeface="Yu Gothic UI"/>
              </a:rPr>
              <a:t>参加者アンケート（必須）」と</a:t>
            </a:r>
            <a:endParaRPr kumimoji="1" lang="en-US" altLang="ja-JP" sz="2448" b="1" dirty="0">
              <a:solidFill>
                <a:prstClr val="black"/>
              </a:solidFill>
              <a:latin typeface="Yu Gothic UI"/>
              <a:ea typeface="Yu Gothic UI"/>
            </a:endParaRPr>
          </a:p>
          <a:p>
            <a:pPr defTabSz="932597">
              <a:lnSpc>
                <a:spcPts val="3264"/>
              </a:lnSpc>
            </a:pPr>
            <a:r>
              <a:rPr kumimoji="1" lang="ja-JP" altLang="en-US" sz="2448" b="1" dirty="0">
                <a:solidFill>
                  <a:prstClr val="black"/>
                </a:solidFill>
                <a:latin typeface="Yu Gothic UI"/>
                <a:ea typeface="Yu Gothic UI"/>
              </a:rPr>
              <a:t>「各セッションアンケート（ </a:t>
            </a:r>
            <a:r>
              <a:rPr kumimoji="1" lang="en-US" altLang="ja-JP" sz="2448" b="1" dirty="0">
                <a:solidFill>
                  <a:prstClr val="black"/>
                </a:solidFill>
                <a:latin typeface="Yu Gothic UI"/>
                <a:ea typeface="Yu Gothic UI"/>
              </a:rPr>
              <a:t>5 </a:t>
            </a:r>
            <a:r>
              <a:rPr kumimoji="1" lang="ja-JP" altLang="en-US" sz="2448" b="1" dirty="0">
                <a:solidFill>
                  <a:prstClr val="black"/>
                </a:solidFill>
                <a:latin typeface="Yu Gothic UI"/>
                <a:ea typeface="Yu Gothic UI"/>
              </a:rPr>
              <a:t>つ以上）」、合わせて </a:t>
            </a:r>
            <a:r>
              <a:rPr kumimoji="1" lang="en-US" altLang="ja-JP" sz="2448" b="1" dirty="0">
                <a:solidFill>
                  <a:prstClr val="black"/>
                </a:solidFill>
                <a:latin typeface="Yu Gothic UI"/>
                <a:ea typeface="Yu Gothic UI"/>
              </a:rPr>
              <a:t>6 </a:t>
            </a:r>
            <a:r>
              <a:rPr kumimoji="1" lang="ja-JP" altLang="en-US" sz="2448" b="1" dirty="0">
                <a:solidFill>
                  <a:prstClr val="black"/>
                </a:solidFill>
                <a:latin typeface="Yu Gothic UI"/>
                <a:ea typeface="Yu Gothic UI"/>
              </a:rPr>
              <a:t>つ以上のアンケートにご回答ください。</a:t>
            </a:r>
            <a:endParaRPr kumimoji="1" lang="en-US" altLang="ja-JP" sz="2448" b="1" dirty="0">
              <a:solidFill>
                <a:prstClr val="black"/>
              </a:solidFill>
              <a:latin typeface="Yu Gothic UI"/>
              <a:ea typeface="Yu Gothic UI"/>
            </a:endParaRPr>
          </a:p>
          <a:p>
            <a:pPr defTabSz="932597">
              <a:lnSpc>
                <a:spcPts val="3264"/>
              </a:lnSpc>
            </a:pPr>
            <a:r>
              <a:rPr kumimoji="1" lang="ja-JP" altLang="en-US" sz="2448" b="1" dirty="0">
                <a:solidFill>
                  <a:prstClr val="black"/>
                </a:solidFill>
                <a:latin typeface="Yu Gothic UI"/>
                <a:ea typeface="Yu Gothic UI"/>
              </a:rPr>
              <a:t>もれなくオリジナルグッズを贈呈いたします。</a:t>
            </a:r>
          </a:p>
        </p:txBody>
      </p:sp>
      <p:sp>
        <p:nvSpPr>
          <p:cNvPr id="11" name="正方形/長方形 10">
            <a:extLst>
              <a:ext uri="{FF2B5EF4-FFF2-40B4-BE49-F238E27FC236}">
                <a16:creationId xmlns:a16="http://schemas.microsoft.com/office/drawing/2014/main" id="{61EE223C-4085-47A9-B0B7-CFEB4C334511}"/>
              </a:ext>
            </a:extLst>
          </p:cNvPr>
          <p:cNvSpPr/>
          <p:nvPr/>
        </p:nvSpPr>
        <p:spPr>
          <a:xfrm>
            <a:off x="352124" y="161384"/>
            <a:ext cx="3675157" cy="958518"/>
          </a:xfrm>
          <a:prstGeom prst="rect">
            <a:avLst/>
          </a:prstGeom>
        </p:spPr>
        <p:txBody>
          <a:bodyPr wrap="none">
            <a:spAutoFit/>
          </a:bodyPr>
          <a:lstStyle/>
          <a:p>
            <a:pPr defTabSz="932597"/>
            <a:r>
              <a:rPr kumimoji="1" lang="en-US" altLang="ja-JP" sz="5507" dirty="0">
                <a:solidFill>
                  <a:prstClr val="white"/>
                </a:solidFill>
                <a:latin typeface="Segoe UI Light" panose="020B0502040204020203" pitchFamily="34" charset="0"/>
                <a:ea typeface="Yu Gothic UI"/>
                <a:cs typeface="Segoe UI Light" panose="020B0502040204020203" pitchFamily="34" charset="0"/>
              </a:rPr>
              <a:t>Information</a:t>
            </a:r>
            <a:endParaRPr kumimoji="1" lang="en-US" altLang="ja-JP" sz="4488" dirty="0">
              <a:solidFill>
                <a:prstClr val="white"/>
              </a:solidFill>
              <a:latin typeface="Segoe UI Light" panose="020B0502040204020203" pitchFamily="34" charset="0"/>
              <a:ea typeface="Yu Gothic UI"/>
              <a:cs typeface="Segoe UI Light" panose="020B0502040204020203" pitchFamily="34" charset="0"/>
            </a:endParaRPr>
          </a:p>
        </p:txBody>
      </p:sp>
      <p:sp>
        <p:nvSpPr>
          <p:cNvPr id="12" name="テキスト ボックス 11">
            <a:extLst>
              <a:ext uri="{FF2B5EF4-FFF2-40B4-BE49-F238E27FC236}">
                <a16:creationId xmlns:a16="http://schemas.microsoft.com/office/drawing/2014/main" id="{1E26F951-3377-4421-A5D2-E023D177C44D}"/>
              </a:ext>
            </a:extLst>
          </p:cNvPr>
          <p:cNvSpPr txBox="1"/>
          <p:nvPr/>
        </p:nvSpPr>
        <p:spPr>
          <a:xfrm>
            <a:off x="497794" y="4095303"/>
            <a:ext cx="4670050" cy="798558"/>
          </a:xfrm>
          <a:prstGeom prst="rect">
            <a:avLst/>
          </a:prstGeom>
          <a:noFill/>
        </p:spPr>
        <p:txBody>
          <a:bodyPr wrap="square" rtlCol="0">
            <a:spAutoFit/>
          </a:bodyPr>
          <a:lstStyle/>
          <a:p>
            <a:pPr defTabSz="932597"/>
            <a:r>
              <a:rPr kumimoji="1" lang="en-US" altLang="ja-JP" sz="4488" dirty="0">
                <a:solidFill>
                  <a:srgbClr val="D83B01"/>
                </a:solidFill>
                <a:latin typeface="Segoe UI"/>
                <a:ea typeface="Yu Gothic UI"/>
              </a:rPr>
              <a:t>Twitter</a:t>
            </a:r>
            <a:r>
              <a:rPr kumimoji="1" lang="en-US" altLang="ja-JP" sz="4080" b="1" dirty="0">
                <a:solidFill>
                  <a:srgbClr val="D83B01"/>
                </a:solidFill>
                <a:latin typeface="Segoe UI"/>
                <a:ea typeface="Yu Gothic UI"/>
              </a:rPr>
              <a:t> </a:t>
            </a:r>
            <a:r>
              <a:rPr kumimoji="1" lang="ja-JP" altLang="en-US" sz="4080" b="1" dirty="0">
                <a:solidFill>
                  <a:srgbClr val="D83B01"/>
                </a:solidFill>
                <a:latin typeface="Segoe UI"/>
                <a:ea typeface="Yu Gothic UI"/>
              </a:rPr>
              <a:t>のご案内</a:t>
            </a:r>
          </a:p>
        </p:txBody>
      </p:sp>
      <p:sp>
        <p:nvSpPr>
          <p:cNvPr id="13" name="Title 1">
            <a:extLst>
              <a:ext uri="{FF2B5EF4-FFF2-40B4-BE49-F238E27FC236}">
                <a16:creationId xmlns:a16="http://schemas.microsoft.com/office/drawing/2014/main" id="{D1501D34-20C0-46A7-9A96-0A500EE34AD9}"/>
              </a:ext>
            </a:extLst>
          </p:cNvPr>
          <p:cNvSpPr txBox="1">
            <a:spLocks/>
          </p:cNvSpPr>
          <p:nvPr/>
        </p:nvSpPr>
        <p:spPr>
          <a:xfrm>
            <a:off x="982600" y="5102412"/>
            <a:ext cx="10568873" cy="1186985"/>
          </a:xfrm>
          <a:prstGeom prst="rect">
            <a:avLst/>
          </a:prstGeom>
        </p:spPr>
        <p:txBody>
          <a:bodyPr/>
          <a:lstStyle>
            <a:lvl1pPr algn="l" defTabSz="914363" rtl="0" eaLnBrk="1" latinLnBrk="0" hangingPunct="1">
              <a:lnSpc>
                <a:spcPct val="100000"/>
              </a:lnSpc>
              <a:spcBef>
                <a:spcPct val="0"/>
              </a:spcBef>
              <a:buNone/>
              <a:defRPr kumimoji="1"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mj-lt"/>
                <a:ea typeface="+mn-ea"/>
                <a:cs typeface="Arial" charset="0"/>
              </a:defRPr>
            </a:lvl1pPr>
          </a:lstStyle>
          <a:p>
            <a:pPr defTabSz="932559">
              <a:lnSpc>
                <a:spcPts val="3672"/>
              </a:lnSpc>
            </a:pPr>
            <a:r>
              <a:rPr lang="ja-JP" altLang="en-US" sz="2448" b="1" spc="-102" dirty="0">
                <a:solidFill>
                  <a:prstClr val="black"/>
                </a:solidFill>
                <a:latin typeface="Yu Gothic UI"/>
                <a:ea typeface="Yu Gothic UI"/>
              </a:rPr>
              <a:t>本セッションに関するご質問やご感想は、</a:t>
            </a:r>
            <a:r>
              <a:rPr lang="en-US" altLang="ja-JP" sz="2448" spc="-102" dirty="0">
                <a:gradFill flip="none" rotWithShape="1">
                  <a:gsLst>
                    <a:gs pos="0">
                      <a:prstClr val="black">
                        <a:lumMod val="65000"/>
                        <a:lumOff val="35000"/>
                      </a:prstClr>
                    </a:gs>
                    <a:gs pos="86000">
                      <a:prstClr val="black">
                        <a:lumMod val="65000"/>
                        <a:lumOff val="35000"/>
                      </a:prstClr>
                    </a:gs>
                  </a:gsLst>
                  <a:lin ang="5400000" scaled="0"/>
                  <a:tileRect/>
                </a:gradFill>
                <a:latin typeface="Yu Gothic UI"/>
                <a:ea typeface="Yu Gothic UI"/>
              </a:rPr>
              <a:t> </a:t>
            </a:r>
            <a:r>
              <a:rPr lang="en-US" altLang="ja-JP" sz="2448" b="1" spc="-102" dirty="0">
                <a:solidFill>
                  <a:prstClr val="black"/>
                </a:solidFill>
                <a:latin typeface="Yu Gothic UI"/>
                <a:ea typeface="Yu Gothic UI"/>
              </a:rPr>
              <a:t>#</a:t>
            </a:r>
            <a:r>
              <a:rPr lang="en-US" altLang="ja-JP" sz="2448" b="1" spc="0" dirty="0">
                <a:solidFill>
                  <a:prstClr val="black"/>
                </a:solidFill>
                <a:latin typeface="Yu Gothic UI"/>
                <a:ea typeface="Yu Gothic UI"/>
              </a:rPr>
              <a:t>mstsjp18</a:t>
            </a:r>
            <a:r>
              <a:rPr lang="ja-JP" altLang="en-US" sz="2448" b="1" spc="-102" dirty="0">
                <a:solidFill>
                  <a:prstClr val="black"/>
                </a:solidFill>
                <a:latin typeface="Yu Gothic UI"/>
                <a:ea typeface="Yu Gothic UI"/>
              </a:rPr>
              <a:t> と セッション </a:t>
            </a:r>
            <a:r>
              <a:rPr lang="en-US" altLang="ja-JP" sz="2448" b="1" spc="-102" dirty="0">
                <a:solidFill>
                  <a:prstClr val="black"/>
                </a:solidFill>
                <a:latin typeface="Yu Gothic UI"/>
                <a:ea typeface="Yu Gothic UI"/>
              </a:rPr>
              <a:t>ID </a:t>
            </a:r>
            <a:r>
              <a:rPr lang="ja-JP" altLang="en-US" sz="2448" b="1" spc="-102" dirty="0">
                <a:solidFill>
                  <a:prstClr val="black"/>
                </a:solidFill>
                <a:latin typeface="Yu Gothic UI"/>
                <a:ea typeface="Yu Gothic UI"/>
              </a:rPr>
              <a:t>の</a:t>
            </a:r>
            <a:endParaRPr lang="en-US" altLang="ja-JP" sz="2448" b="1" spc="-102" dirty="0">
              <a:solidFill>
                <a:prstClr val="black"/>
              </a:solidFill>
              <a:latin typeface="Yu Gothic UI"/>
              <a:ea typeface="Yu Gothic UI"/>
            </a:endParaRPr>
          </a:p>
          <a:p>
            <a:pPr defTabSz="932559">
              <a:lnSpc>
                <a:spcPts val="3672"/>
              </a:lnSpc>
            </a:pPr>
            <a:r>
              <a:rPr lang="ja-JP" altLang="en-US" sz="2448" b="1" spc="-102" dirty="0">
                <a:solidFill>
                  <a:prstClr val="black"/>
                </a:solidFill>
                <a:latin typeface="Yu Gothic UI"/>
                <a:ea typeface="Yu Gothic UI"/>
              </a:rPr>
              <a:t>ハッシュタグで、ご投稿をお願いします。</a:t>
            </a:r>
            <a:endParaRPr lang="en-US" altLang="ja-JP" sz="2448" b="1" spc="-102" dirty="0">
              <a:solidFill>
                <a:prstClr val="black"/>
              </a:solidFill>
              <a:latin typeface="Yu Gothic UI"/>
              <a:ea typeface="Yu Gothic UI"/>
            </a:endParaRPr>
          </a:p>
        </p:txBody>
      </p:sp>
      <p:sp>
        <p:nvSpPr>
          <p:cNvPr id="14" name="正方形/長方形 13">
            <a:extLst>
              <a:ext uri="{FF2B5EF4-FFF2-40B4-BE49-F238E27FC236}">
                <a16:creationId xmlns:a16="http://schemas.microsoft.com/office/drawing/2014/main" id="{E2736987-A4C1-41E2-A546-EC868711CD62}"/>
              </a:ext>
            </a:extLst>
          </p:cNvPr>
          <p:cNvSpPr/>
          <p:nvPr/>
        </p:nvSpPr>
        <p:spPr bwMode="auto">
          <a:xfrm>
            <a:off x="4805459" y="4037840"/>
            <a:ext cx="4856523" cy="868042"/>
          </a:xfrm>
          <a:prstGeom prst="rect">
            <a:avLst/>
          </a:prstGeom>
          <a:solidFill>
            <a:srgbClr val="00B0F0"/>
          </a:solidFill>
          <a:ln w="3810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ts val="4794"/>
              </a:lnSpc>
              <a:spcBef>
                <a:spcPct val="0"/>
              </a:spcBef>
              <a:spcAft>
                <a:spcPct val="0"/>
              </a:spcAft>
            </a:pPr>
            <a:r>
              <a:rPr kumimoji="1" lang="en-US" altLang="ja-JP" sz="4488" dirty="0">
                <a:solidFill>
                  <a:prstClr val="white"/>
                </a:solidFill>
                <a:latin typeface="Segoe UI" panose="020B0502040204020203" pitchFamily="34" charset="0"/>
                <a:ea typeface="Yu Gothic UI"/>
                <a:cs typeface="Segoe UI" panose="020B0502040204020203" pitchFamily="34" charset="0"/>
              </a:rPr>
              <a:t>#mstsjp18 </a:t>
            </a:r>
            <a:r>
              <a:rPr kumimoji="1" lang="en-US" altLang="ja-JP" sz="4488"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#AD19</a:t>
            </a:r>
            <a:endParaRPr kumimoji="1" lang="ja-JP" altLang="en-US" sz="4488"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7964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804D70-9C81-4ACB-B4D3-A84C8D824AFF}"/>
              </a:ext>
            </a:extLst>
          </p:cNvPr>
          <p:cNvSpPr>
            <a:spLocks noGrp="1"/>
          </p:cNvSpPr>
          <p:nvPr>
            <p:ph type="title"/>
          </p:nvPr>
        </p:nvSpPr>
        <p:spPr/>
        <p:txBody>
          <a:bodyPr/>
          <a:lstStyle/>
          <a:p>
            <a:r>
              <a:rPr lang="ja-JP" altLang="en-US" dirty="0"/>
              <a:t>ここから本編</a:t>
            </a:r>
            <a:endParaRPr kumimoji="1" lang="ja-JP" altLang="en-US" dirty="0"/>
          </a:p>
        </p:txBody>
      </p:sp>
    </p:spTree>
    <p:extLst>
      <p:ext uri="{BB962C8B-B14F-4D97-AF65-F5344CB8AC3E}">
        <p14:creationId xmlns:p14="http://schemas.microsoft.com/office/powerpoint/2010/main" val="4535042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029B98-0B84-4682-86E1-A80DCDF19996}"/>
              </a:ext>
            </a:extLst>
          </p:cNvPr>
          <p:cNvSpPr>
            <a:spLocks noGrp="1"/>
          </p:cNvSpPr>
          <p:nvPr>
            <p:ph type="body" sz="quarter" idx="10"/>
          </p:nvPr>
        </p:nvSpPr>
        <p:spPr>
          <a:xfrm>
            <a:off x="274638" y="1212850"/>
            <a:ext cx="11887200" cy="4062651"/>
          </a:xfrm>
        </p:spPr>
        <p:txBody>
          <a:bodyPr vert="horz" wrap="square" lIns="146304" tIns="91440" rIns="146304" bIns="91440" rtlCol="0" anchor="t">
            <a:spAutoFit/>
          </a:bodyPr>
          <a:lstStyle/>
          <a:p>
            <a:r>
              <a:rPr lang="ja-JP" altLang="en-US" dirty="0"/>
              <a:t>今日のお話は、某クレジットカードイシュアのカード会員</a:t>
            </a:r>
            <a:br>
              <a:rPr lang="ja-JP" altLang="en-US" dirty="0">
                <a:latin typeface="Yu Gothic UI"/>
              </a:rPr>
            </a:br>
            <a:r>
              <a:rPr lang="ja-JP" altLang="en-US" dirty="0"/>
              <a:t>システムを</a:t>
            </a:r>
            <a:r>
              <a:rPr lang="en-US" altLang="ja-JP" dirty="0"/>
              <a:t>Microsoft</a:t>
            </a:r>
            <a:r>
              <a:rPr lang="ja-JP" altLang="en-US" dirty="0"/>
              <a:t> </a:t>
            </a:r>
            <a:r>
              <a:rPr lang="en-US" altLang="ja-JP" dirty="0"/>
              <a:t>Azure</a:t>
            </a:r>
            <a:r>
              <a:rPr lang="ja-JP" altLang="en-US" dirty="0"/>
              <a:t> 上に作った際の実話に基づいています。</a:t>
            </a:r>
            <a:endParaRPr lang="en-US" altLang="ja-JP" dirty="0"/>
          </a:p>
          <a:p>
            <a:pPr lvl="1"/>
            <a:r>
              <a:rPr lang="ja-JP" altLang="en-US">
                <a:latin typeface="Segoe UI"/>
                <a:cs typeface="Segoe UI"/>
              </a:rPr>
              <a:t>情報セキュリティと言っても範囲は広い、本セッションではテクノロジーカットに</a:t>
            </a:r>
            <a:br>
              <a:rPr lang="ja-JP" altLang="en-US" dirty="0">
                <a:latin typeface="Yu Gothic UI"/>
                <a:cs typeface="Segoe UI"/>
              </a:rPr>
            </a:br>
            <a:r>
              <a:rPr lang="ja-JP" altLang="en-US"/>
              <a:t>フォーカスしています。</a:t>
            </a:r>
            <a:endParaRPr lang="ja-JP" altLang="en-US">
              <a:latin typeface="Yu Gothic UI"/>
            </a:endParaRPr>
          </a:p>
          <a:p>
            <a:pPr lvl="1"/>
            <a:r>
              <a:rPr lang="ja-JP" altLang="en-US" dirty="0"/>
              <a:t>完全には運用やポリシーを外せないので、</a:t>
            </a:r>
            <a:r>
              <a:rPr lang="en-US" altLang="ja-JP" dirty="0"/>
              <a:t>PCI DSS</a:t>
            </a:r>
            <a:r>
              <a:rPr lang="ja-JP" altLang="en-US" dirty="0"/>
              <a:t>要件をユースケースにします。</a:t>
            </a:r>
          </a:p>
          <a:p>
            <a:pPr lvl="1"/>
            <a:r>
              <a:rPr lang="ja-JP" altLang="en-US" dirty="0"/>
              <a:t>技術要素は </a:t>
            </a:r>
            <a:r>
              <a:rPr lang="en-US" altLang="ja-JP" dirty="0"/>
              <a:t>PCI</a:t>
            </a:r>
            <a:r>
              <a:rPr lang="ja-JP" altLang="en-US" dirty="0"/>
              <a:t> </a:t>
            </a:r>
            <a:r>
              <a:rPr lang="en-US" altLang="ja-JP" dirty="0"/>
              <a:t>DSS</a:t>
            </a:r>
            <a:r>
              <a:rPr lang="ja-JP" altLang="en-US" dirty="0"/>
              <a:t> に限らない広いユースケースで適用可能です。</a:t>
            </a:r>
          </a:p>
        </p:txBody>
      </p:sp>
      <p:sp>
        <p:nvSpPr>
          <p:cNvPr id="3" name="タイトル 2">
            <a:extLst>
              <a:ext uri="{FF2B5EF4-FFF2-40B4-BE49-F238E27FC236}">
                <a16:creationId xmlns:a16="http://schemas.microsoft.com/office/drawing/2014/main" id="{391E69E5-158A-4F34-8BD3-C51043780F0C}"/>
              </a:ext>
            </a:extLst>
          </p:cNvPr>
          <p:cNvSpPr>
            <a:spLocks noGrp="1"/>
          </p:cNvSpPr>
          <p:nvPr>
            <p:ph type="title"/>
          </p:nvPr>
        </p:nvSpPr>
        <p:spPr/>
        <p:txBody>
          <a:bodyPr/>
          <a:lstStyle/>
          <a:p>
            <a:r>
              <a:rPr kumimoji="1" lang="ja-JP" altLang="en-US" dirty="0"/>
              <a:t>今日のお話</a:t>
            </a:r>
          </a:p>
        </p:txBody>
      </p:sp>
    </p:spTree>
    <p:extLst>
      <p:ext uri="{BB962C8B-B14F-4D97-AF65-F5344CB8AC3E}">
        <p14:creationId xmlns:p14="http://schemas.microsoft.com/office/powerpoint/2010/main" val="42472203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C63510DC-CED9-49C8-BC99-805849F9A244}"/>
              </a:ext>
            </a:extLst>
          </p:cNvPr>
          <p:cNvGrpSpPr/>
          <p:nvPr/>
        </p:nvGrpSpPr>
        <p:grpSpPr>
          <a:xfrm>
            <a:off x="5103897" y="340345"/>
            <a:ext cx="6664361" cy="6654180"/>
            <a:chOff x="2888237" y="143614"/>
            <a:chExt cx="6660001" cy="6695460"/>
          </a:xfrm>
        </p:grpSpPr>
        <p:sp>
          <p:nvSpPr>
            <p:cNvPr id="4" name="二等辺三角形 3">
              <a:extLst>
                <a:ext uri="{FF2B5EF4-FFF2-40B4-BE49-F238E27FC236}">
                  <a16:creationId xmlns:a16="http://schemas.microsoft.com/office/drawing/2014/main" id="{2121B156-E3C7-4D2F-B7D5-1F9EF4D8287B}"/>
                </a:ext>
              </a:extLst>
            </p:cNvPr>
            <p:cNvSpPr/>
            <p:nvPr/>
          </p:nvSpPr>
          <p:spPr bwMode="auto">
            <a:xfrm rot="7222765">
              <a:off x="2063501" y="2557167"/>
              <a:ext cx="6660001" cy="1903813"/>
            </a:xfrm>
            <a:prstGeom prst="triangle">
              <a:avLst>
                <a:gd name="adj" fmla="val 50012"/>
              </a:avLst>
            </a:prstGeom>
            <a:solidFill>
              <a:schemeClr val="tx2"/>
            </a:solidFill>
            <a:ln w="635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800" dirty="0">
                  <a:gradFill>
                    <a:gsLst>
                      <a:gs pos="0">
                        <a:srgbClr val="FFFFFF"/>
                      </a:gs>
                      <a:gs pos="100000">
                        <a:srgbClr val="FFFFFF"/>
                      </a:gs>
                    </a:gsLst>
                    <a:lin ang="5400000" scaled="0"/>
                  </a:gradFill>
                  <a:ea typeface="Segoe UI" pitchFamily="34" charset="0"/>
                  <a:cs typeface="Segoe UI" pitchFamily="34" charset="0"/>
                </a:rPr>
                <a:t>Availability</a:t>
              </a:r>
              <a:br>
                <a:rPr kumimoji="1" lang="en-US" altLang="ja-JP" sz="2800" dirty="0">
                  <a:gradFill>
                    <a:gsLst>
                      <a:gs pos="0">
                        <a:srgbClr val="FFFFFF"/>
                      </a:gs>
                      <a:gs pos="100000">
                        <a:srgbClr val="FFFFFF"/>
                      </a:gs>
                    </a:gsLst>
                    <a:lin ang="5400000" scaled="0"/>
                  </a:gradFill>
                  <a:ea typeface="Segoe UI" pitchFamily="34" charset="0"/>
                  <a:cs typeface="Segoe UI" pitchFamily="34" charset="0"/>
                </a:rPr>
              </a:br>
              <a:r>
                <a:rPr lang="ja-JP" altLang="en-US" sz="2800" dirty="0"/>
                <a:t>可用性 </a:t>
              </a:r>
              <a:endParaRPr kumimoji="1" lang="ja-JP" altLang="en-US" sz="2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二等辺三角形 4">
              <a:extLst>
                <a:ext uri="{FF2B5EF4-FFF2-40B4-BE49-F238E27FC236}">
                  <a16:creationId xmlns:a16="http://schemas.microsoft.com/office/drawing/2014/main" id="{720EB35C-1531-4442-96E1-D56914572848}"/>
                </a:ext>
              </a:extLst>
            </p:cNvPr>
            <p:cNvSpPr/>
            <p:nvPr/>
          </p:nvSpPr>
          <p:spPr bwMode="auto">
            <a:xfrm rot="14400000">
              <a:off x="3701312" y="2551526"/>
              <a:ext cx="6660001" cy="1903813"/>
            </a:xfrm>
            <a:prstGeom prst="triangle">
              <a:avLst>
                <a:gd name="adj" fmla="val 50012"/>
              </a:avLst>
            </a:prstGeom>
            <a:solidFill>
              <a:schemeClr val="tx2"/>
            </a:solidFill>
            <a:ln w="635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800" dirty="0">
                  <a:gradFill>
                    <a:gsLst>
                      <a:gs pos="0">
                        <a:srgbClr val="FFFFFF"/>
                      </a:gs>
                      <a:gs pos="100000">
                        <a:srgbClr val="FFFFFF"/>
                      </a:gs>
                    </a:gsLst>
                    <a:lin ang="5400000" scaled="0"/>
                  </a:gradFill>
                  <a:ea typeface="Segoe UI" pitchFamily="34" charset="0"/>
                  <a:cs typeface="Segoe UI" pitchFamily="34" charset="0"/>
                </a:rPr>
                <a:t>Integrity</a:t>
              </a:r>
              <a:br>
                <a:rPr kumimoji="1" lang="en-US" altLang="ja-JP" sz="2800" dirty="0">
                  <a:gradFill>
                    <a:gsLst>
                      <a:gs pos="0">
                        <a:srgbClr val="FFFFFF"/>
                      </a:gs>
                      <a:gs pos="100000">
                        <a:srgbClr val="FFFFFF"/>
                      </a:gs>
                    </a:gsLst>
                    <a:lin ang="5400000" scaled="0"/>
                  </a:gradFill>
                  <a:ea typeface="Segoe UI" pitchFamily="34" charset="0"/>
                  <a:cs typeface="Segoe UI" pitchFamily="34" charset="0"/>
                </a:rPr>
              </a:br>
              <a:r>
                <a:rPr lang="ja-JP" altLang="en-US" sz="2800" dirty="0"/>
                <a:t>完全性</a:t>
              </a:r>
              <a:endParaRPr kumimoji="1" lang="ja-JP" altLang="en-US" sz="2800" dirty="0">
                <a:gradFill>
                  <a:gsLst>
                    <a:gs pos="0">
                      <a:srgbClr val="FFFFFF"/>
                    </a:gs>
                    <a:gs pos="100000">
                      <a:srgbClr val="FFFFFF"/>
                    </a:gs>
                  </a:gsLst>
                  <a:lin ang="5400000" scaled="0"/>
                </a:gradFill>
                <a:ea typeface="Segoe UI" pitchFamily="34" charset="0"/>
                <a:cs typeface="Segoe UI" pitchFamily="34" charset="0"/>
              </a:endParaRPr>
            </a:p>
          </p:txBody>
        </p:sp>
        <p:sp>
          <p:nvSpPr>
            <p:cNvPr id="6" name="二等辺三角形 5">
              <a:extLst>
                <a:ext uri="{FF2B5EF4-FFF2-40B4-BE49-F238E27FC236}">
                  <a16:creationId xmlns:a16="http://schemas.microsoft.com/office/drawing/2014/main" id="{8101F535-A4A2-41D9-8098-B5A950A6DCFB}"/>
                </a:ext>
              </a:extLst>
            </p:cNvPr>
            <p:cNvSpPr>
              <a:spLocks/>
            </p:cNvSpPr>
            <p:nvPr/>
          </p:nvSpPr>
          <p:spPr bwMode="auto">
            <a:xfrm>
              <a:off x="2888238" y="143614"/>
              <a:ext cx="6660000" cy="5760000"/>
            </a:xfrm>
            <a:prstGeom prst="triangle">
              <a:avLst/>
            </a:prstGeom>
            <a:noFill/>
            <a:ln w="635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二等辺三角形 6">
              <a:extLst>
                <a:ext uri="{FF2B5EF4-FFF2-40B4-BE49-F238E27FC236}">
                  <a16:creationId xmlns:a16="http://schemas.microsoft.com/office/drawing/2014/main" id="{E816CDD6-D9B6-4F59-B7DD-225485075B34}"/>
                </a:ext>
              </a:extLst>
            </p:cNvPr>
            <p:cNvSpPr/>
            <p:nvPr/>
          </p:nvSpPr>
          <p:spPr bwMode="auto">
            <a:xfrm>
              <a:off x="2888237" y="3999801"/>
              <a:ext cx="6660001" cy="1903813"/>
            </a:xfrm>
            <a:prstGeom prst="triangle">
              <a:avLst>
                <a:gd name="adj" fmla="val 50012"/>
              </a:avLst>
            </a:prstGeom>
            <a:solidFill>
              <a:schemeClr val="tx2"/>
            </a:solidFill>
            <a:ln w="635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800" dirty="0">
                  <a:gradFill>
                    <a:gsLst>
                      <a:gs pos="0">
                        <a:srgbClr val="FFFFFF"/>
                      </a:gs>
                      <a:gs pos="100000">
                        <a:srgbClr val="FFFFFF"/>
                      </a:gs>
                    </a:gsLst>
                    <a:lin ang="5400000" scaled="0"/>
                  </a:gradFill>
                  <a:ea typeface="Segoe UI" pitchFamily="34" charset="0"/>
                  <a:cs typeface="Segoe UI" pitchFamily="34" charset="0"/>
                </a:rPr>
                <a:t>Confidentiality</a:t>
              </a:r>
              <a:br>
                <a:rPr kumimoji="1" lang="en-US" altLang="ja-JP" sz="2800" dirty="0">
                  <a:gradFill>
                    <a:gsLst>
                      <a:gs pos="0">
                        <a:srgbClr val="FFFFFF"/>
                      </a:gs>
                      <a:gs pos="100000">
                        <a:srgbClr val="FFFFFF"/>
                      </a:gs>
                    </a:gsLst>
                    <a:lin ang="5400000" scaled="0"/>
                  </a:gradFill>
                  <a:ea typeface="Segoe UI" pitchFamily="34" charset="0"/>
                  <a:cs typeface="Segoe UI" pitchFamily="34" charset="0"/>
                </a:rPr>
              </a:br>
              <a:r>
                <a:rPr lang="ja-JP" altLang="en-US" sz="2800" dirty="0"/>
                <a:t>機密性 </a:t>
              </a:r>
              <a:endParaRPr kumimoji="1" lang="ja-JP" altLang="en-US" sz="2800" dirty="0">
                <a:gradFill>
                  <a:gsLst>
                    <a:gs pos="0">
                      <a:srgbClr val="FFFFFF"/>
                    </a:gs>
                    <a:gs pos="100000">
                      <a:srgbClr val="FFFFFF"/>
                    </a:gs>
                  </a:gsLst>
                  <a:lin ang="5400000" scaled="0"/>
                </a:gradFill>
                <a:ea typeface="Segoe UI" pitchFamily="34" charset="0"/>
                <a:cs typeface="Segoe UI" pitchFamily="34" charset="0"/>
              </a:endParaRPr>
            </a:p>
          </p:txBody>
        </p:sp>
        <p:sp>
          <p:nvSpPr>
            <p:cNvPr id="8" name="楕円 7">
              <a:extLst>
                <a:ext uri="{FF2B5EF4-FFF2-40B4-BE49-F238E27FC236}">
                  <a16:creationId xmlns:a16="http://schemas.microsoft.com/office/drawing/2014/main" id="{084696B3-BAE8-43A2-A10C-0A5DAB96DB37}"/>
                </a:ext>
              </a:extLst>
            </p:cNvPr>
            <p:cNvSpPr>
              <a:spLocks noChangeAspect="1"/>
            </p:cNvSpPr>
            <p:nvPr/>
          </p:nvSpPr>
          <p:spPr bwMode="auto">
            <a:xfrm>
              <a:off x="5588237" y="3369973"/>
              <a:ext cx="1260000" cy="1260000"/>
            </a:xfrm>
            <a:prstGeom prst="ellipse">
              <a:avLst/>
            </a:prstGeom>
            <a:solidFill>
              <a:schemeClr val="accent1"/>
            </a:solidFill>
            <a:ln w="635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2400" dirty="0">
                  <a:gradFill>
                    <a:gsLst>
                      <a:gs pos="0">
                        <a:srgbClr val="FFFFFF"/>
                      </a:gs>
                      <a:gs pos="100000">
                        <a:srgbClr val="FFFFFF"/>
                      </a:gs>
                    </a:gsLst>
                    <a:lin ang="5400000" scaled="0"/>
                  </a:gradFill>
                  <a:ea typeface="Segoe UI" pitchFamily="34" charset="0"/>
                  <a:cs typeface="Segoe UI" pitchFamily="34" charset="0"/>
                </a:rPr>
                <a:t>情報</a:t>
              </a:r>
            </a:p>
          </p:txBody>
        </p:sp>
        <p:sp>
          <p:nvSpPr>
            <p:cNvPr id="9" name="テキスト ボックス 8">
              <a:extLst>
                <a:ext uri="{FF2B5EF4-FFF2-40B4-BE49-F238E27FC236}">
                  <a16:creationId xmlns:a16="http://schemas.microsoft.com/office/drawing/2014/main" id="{94AE4606-6FDC-43D0-AC3D-5E4F4C025FB2}"/>
                </a:ext>
              </a:extLst>
            </p:cNvPr>
            <p:cNvSpPr txBox="1"/>
            <p:nvPr/>
          </p:nvSpPr>
          <p:spPr>
            <a:xfrm rot="3600000">
              <a:off x="5406140" y="2599428"/>
              <a:ext cx="5391116" cy="682817"/>
            </a:xfrm>
            <a:prstGeom prst="rect">
              <a:avLst/>
            </a:prstGeom>
            <a:noFill/>
          </p:spPr>
          <p:txBody>
            <a:bodyPr wrap="none" lIns="182880" tIns="146304" rIns="182880" bIns="146304" rtlCol="0">
              <a:spAutoFit/>
            </a:bodyPr>
            <a:lstStyle/>
            <a:p>
              <a:pPr algn="ctr">
                <a:lnSpc>
                  <a:spcPct val="90000"/>
                </a:lnSpc>
                <a:spcAft>
                  <a:spcPts val="600"/>
                </a:spcAft>
              </a:pPr>
              <a:r>
                <a:rPr lang="ja-JP" altLang="en-US" sz="2800" dirty="0"/>
                <a:t>破壊、改ざん又は消去されていない</a:t>
              </a:r>
              <a:endParaRPr kumimoji="1" lang="ja-JP" altLang="en-US" sz="2800" dirty="0">
                <a:gradFill>
                  <a:gsLst>
                    <a:gs pos="2917">
                      <a:schemeClr val="tx1"/>
                    </a:gs>
                    <a:gs pos="30000">
                      <a:schemeClr val="tx1"/>
                    </a:gs>
                  </a:gsLst>
                  <a:lin ang="5400000" scaled="0"/>
                </a:gradFill>
              </a:endParaRPr>
            </a:p>
          </p:txBody>
        </p:sp>
        <p:sp>
          <p:nvSpPr>
            <p:cNvPr id="10" name="テキスト ボックス 9">
              <a:extLst>
                <a:ext uri="{FF2B5EF4-FFF2-40B4-BE49-F238E27FC236}">
                  <a16:creationId xmlns:a16="http://schemas.microsoft.com/office/drawing/2014/main" id="{1DD365C6-C83C-48DA-B602-E9F94954FE2B}"/>
                </a:ext>
              </a:extLst>
            </p:cNvPr>
            <p:cNvSpPr txBox="1"/>
            <p:nvPr/>
          </p:nvSpPr>
          <p:spPr>
            <a:xfrm>
              <a:off x="3790959" y="5941542"/>
              <a:ext cx="4854562" cy="687503"/>
            </a:xfrm>
            <a:prstGeom prst="rect">
              <a:avLst/>
            </a:prstGeom>
            <a:noFill/>
          </p:spPr>
          <p:txBody>
            <a:bodyPr wrap="none" lIns="182880" tIns="146304" rIns="182880" bIns="146304" rtlCol="0">
              <a:spAutoFit/>
            </a:bodyPr>
            <a:lstStyle/>
            <a:p>
              <a:pPr algn="ctr">
                <a:lnSpc>
                  <a:spcPct val="90000"/>
                </a:lnSpc>
                <a:spcAft>
                  <a:spcPts val="600"/>
                </a:spcAft>
              </a:pPr>
              <a:r>
                <a:rPr kumimoji="1" lang="ja-JP" altLang="en-US" sz="2800" dirty="0">
                  <a:gradFill>
                    <a:gsLst>
                      <a:gs pos="2917">
                        <a:schemeClr val="tx1"/>
                      </a:gs>
                      <a:gs pos="30000">
                        <a:schemeClr val="tx1"/>
                      </a:gs>
                    </a:gsLst>
                    <a:lin ang="5400000" scaled="0"/>
                  </a:gradFill>
                </a:rPr>
                <a:t>許可された人のみからのアクセス</a:t>
              </a:r>
            </a:p>
          </p:txBody>
        </p:sp>
        <p:sp>
          <p:nvSpPr>
            <p:cNvPr id="11" name="テキスト ボックス 10">
              <a:extLst>
                <a:ext uri="{FF2B5EF4-FFF2-40B4-BE49-F238E27FC236}">
                  <a16:creationId xmlns:a16="http://schemas.microsoft.com/office/drawing/2014/main" id="{A80837A7-538A-42F0-8ED0-9117BB821794}"/>
                </a:ext>
              </a:extLst>
            </p:cNvPr>
            <p:cNvSpPr txBox="1"/>
            <p:nvPr/>
          </p:nvSpPr>
          <p:spPr>
            <a:xfrm rot="18000000">
              <a:off x="2541969" y="2236013"/>
              <a:ext cx="3266864" cy="1070361"/>
            </a:xfrm>
            <a:prstGeom prst="rect">
              <a:avLst/>
            </a:prstGeom>
            <a:noFill/>
          </p:spPr>
          <p:txBody>
            <a:bodyPr wrap="none" lIns="182880" tIns="146304" rIns="182880" bIns="146304" rtlCol="0">
              <a:spAutoFit/>
            </a:bodyPr>
            <a:lstStyle/>
            <a:p>
              <a:pPr algn="ctr">
                <a:lnSpc>
                  <a:spcPct val="90000"/>
                </a:lnSpc>
                <a:spcAft>
                  <a:spcPts val="600"/>
                </a:spcAft>
              </a:pPr>
              <a:r>
                <a:rPr kumimoji="1" lang="ja-JP" altLang="en-US" sz="2800" dirty="0">
                  <a:gradFill>
                    <a:gsLst>
                      <a:gs pos="2917">
                        <a:schemeClr val="tx1"/>
                      </a:gs>
                      <a:gs pos="30000">
                        <a:schemeClr val="tx1"/>
                      </a:gs>
                    </a:gsLst>
                    <a:lin ang="5400000" scaled="0"/>
                  </a:gradFill>
                </a:rPr>
                <a:t>権限のある人が常に</a:t>
              </a:r>
              <a:br>
                <a:rPr kumimoji="1" lang="en-US" altLang="ja-JP" sz="2800" dirty="0">
                  <a:gradFill>
                    <a:gsLst>
                      <a:gs pos="2917">
                        <a:schemeClr val="tx1"/>
                      </a:gs>
                      <a:gs pos="30000">
                        <a:schemeClr val="tx1"/>
                      </a:gs>
                    </a:gsLst>
                    <a:lin ang="5400000" scaled="0"/>
                  </a:gradFill>
                </a:rPr>
              </a:br>
              <a:r>
                <a:rPr kumimoji="1" lang="ja-JP" altLang="en-US" sz="2800" dirty="0">
                  <a:gradFill>
                    <a:gsLst>
                      <a:gs pos="2917">
                        <a:schemeClr val="tx1"/>
                      </a:gs>
                      <a:gs pos="30000">
                        <a:schemeClr val="tx1"/>
                      </a:gs>
                    </a:gsLst>
                    <a:lin ang="5400000" scaled="0"/>
                  </a:gradFill>
                </a:rPr>
                <a:t>アクセス可能である</a:t>
              </a:r>
            </a:p>
          </p:txBody>
        </p:sp>
      </p:grpSp>
      <p:sp>
        <p:nvSpPr>
          <p:cNvPr id="13" name="正方形/長方形 12">
            <a:extLst>
              <a:ext uri="{FF2B5EF4-FFF2-40B4-BE49-F238E27FC236}">
                <a16:creationId xmlns:a16="http://schemas.microsoft.com/office/drawing/2014/main" id="{C2CD3F3F-5CE1-42E8-BD01-513BE85D5085}"/>
              </a:ext>
            </a:extLst>
          </p:cNvPr>
          <p:cNvSpPr/>
          <p:nvPr/>
        </p:nvSpPr>
        <p:spPr>
          <a:xfrm>
            <a:off x="112137" y="6318383"/>
            <a:ext cx="4559261" cy="523220"/>
          </a:xfrm>
          <a:prstGeom prst="rect">
            <a:avLst/>
          </a:prstGeom>
        </p:spPr>
        <p:txBody>
          <a:bodyPr wrap="none">
            <a:spAutoFit/>
          </a:bodyPr>
          <a:lstStyle/>
          <a:p>
            <a:r>
              <a:rPr lang="en-US" altLang="ja-JP" sz="2800" dirty="0"/>
              <a:t>JIS Q 27002(ISO/IEC 27002)</a:t>
            </a:r>
            <a:endParaRPr lang="ja-JP" altLang="en-US" sz="2800" dirty="0"/>
          </a:p>
        </p:txBody>
      </p:sp>
      <p:sp>
        <p:nvSpPr>
          <p:cNvPr id="15" name="テキスト プレースホルダー 1">
            <a:extLst>
              <a:ext uri="{FF2B5EF4-FFF2-40B4-BE49-F238E27FC236}">
                <a16:creationId xmlns:a16="http://schemas.microsoft.com/office/drawing/2014/main" id="{3A70AFCE-5EE8-406D-9F15-8A183D991834}"/>
              </a:ext>
            </a:extLst>
          </p:cNvPr>
          <p:cNvSpPr txBox="1">
            <a:spLocks/>
          </p:cNvSpPr>
          <p:nvPr/>
        </p:nvSpPr>
        <p:spPr>
          <a:xfrm>
            <a:off x="274638" y="1562100"/>
            <a:ext cx="4702445" cy="4223238"/>
          </a:xfrm>
          <a:prstGeom prst="rect">
            <a:avLst/>
          </a:prstGeom>
        </p:spPr>
        <p:txBody>
          <a:bodyPr/>
          <a:lstStyle>
            <a:lvl1pPr marL="342900" marR="0" indent="-3429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40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100000"/>
              </a:lnSpc>
              <a:spcBef>
                <a:spcPts val="600"/>
              </a:spcBef>
              <a:spcAft>
                <a:spcPts val="0"/>
              </a:spcAft>
              <a:buClrTx/>
              <a:buSzPct val="90000"/>
              <a:buFont typeface="Arial" pitchFamily="34" charset="0"/>
              <a:buChar char="•"/>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endParaRPr lang="en-US" altLang="ja-JP" dirty="0"/>
          </a:p>
        </p:txBody>
      </p:sp>
    </p:spTree>
    <p:extLst>
      <p:ext uri="{BB962C8B-B14F-4D97-AF65-F5344CB8AC3E}">
        <p14:creationId xmlns:p14="http://schemas.microsoft.com/office/powerpoint/2010/main" val="133331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64477D8E-DF40-49DA-ADD2-83199E4F4BAA}"/>
              </a:ext>
            </a:extLst>
          </p:cNvPr>
          <p:cNvSpPr>
            <a:spLocks noGrp="1"/>
          </p:cNvSpPr>
          <p:nvPr>
            <p:ph type="body" sz="quarter" idx="10"/>
          </p:nvPr>
        </p:nvSpPr>
        <p:spPr>
          <a:xfrm>
            <a:off x="274638" y="1212850"/>
            <a:ext cx="6807695" cy="4324261"/>
          </a:xfrm>
        </p:spPr>
        <p:txBody>
          <a:bodyPr/>
          <a:lstStyle/>
          <a:p>
            <a:r>
              <a:rPr lang="en-US" altLang="ja-JP" sz="3600" dirty="0"/>
              <a:t>Microsoft </a:t>
            </a:r>
            <a:r>
              <a:rPr lang="ja-JP" altLang="en-US" sz="3600" dirty="0"/>
              <a:t>と顧客の間で責任を分担</a:t>
            </a:r>
            <a:endParaRPr lang="en-US" altLang="ja-JP" sz="3600" dirty="0"/>
          </a:p>
          <a:p>
            <a:pPr marL="0" indent="0">
              <a:buNone/>
            </a:pPr>
            <a:endParaRPr lang="en-US" altLang="ja-JP" sz="3600" dirty="0"/>
          </a:p>
          <a:p>
            <a:r>
              <a:rPr kumimoji="1" lang="ja-JP" altLang="en-US" sz="3600" dirty="0"/>
              <a:t>物理は </a:t>
            </a:r>
            <a:r>
              <a:rPr kumimoji="1" lang="en-US" altLang="ja-JP" sz="3600" dirty="0"/>
              <a:t>Microsoft</a:t>
            </a:r>
            <a:r>
              <a:rPr kumimoji="1" lang="ja-JP" altLang="en-US" sz="3600" dirty="0"/>
              <a:t> の責任</a:t>
            </a:r>
            <a:endParaRPr kumimoji="1" lang="en-US" altLang="ja-JP" sz="3600" dirty="0"/>
          </a:p>
          <a:p>
            <a:pPr marL="0" indent="0">
              <a:buNone/>
            </a:pPr>
            <a:endParaRPr kumimoji="1" lang="en-US" altLang="ja-JP" sz="3600" dirty="0"/>
          </a:p>
          <a:p>
            <a:r>
              <a:rPr lang="ja-JP" altLang="en-US" sz="3600" dirty="0"/>
              <a:t>クラウド最適化＝クラウドネイティブ</a:t>
            </a:r>
            <a:endParaRPr lang="en-US" altLang="ja-JP" sz="3600" dirty="0"/>
          </a:p>
          <a:p>
            <a:pPr lvl="1"/>
            <a:r>
              <a:rPr lang="ja-JP" altLang="en-US" dirty="0"/>
              <a:t>責任分界点が上になるように設計</a:t>
            </a:r>
            <a:endParaRPr kumimoji="1" lang="ja-JP" altLang="en-US" dirty="0"/>
          </a:p>
        </p:txBody>
      </p:sp>
      <p:sp>
        <p:nvSpPr>
          <p:cNvPr id="2" name="タイトル 1">
            <a:extLst>
              <a:ext uri="{FF2B5EF4-FFF2-40B4-BE49-F238E27FC236}">
                <a16:creationId xmlns:a16="http://schemas.microsoft.com/office/drawing/2014/main" id="{91947753-87C8-4FD3-853A-A8F1A5BDEB06}"/>
              </a:ext>
            </a:extLst>
          </p:cNvPr>
          <p:cNvSpPr>
            <a:spLocks noGrp="1"/>
          </p:cNvSpPr>
          <p:nvPr>
            <p:ph type="title"/>
          </p:nvPr>
        </p:nvSpPr>
        <p:spPr/>
        <p:txBody>
          <a:bodyPr/>
          <a:lstStyle/>
          <a:p>
            <a:r>
              <a:rPr lang="en-US" altLang="ja-JP" dirty="0"/>
              <a:t>Shared responsibility model – </a:t>
            </a:r>
            <a:r>
              <a:rPr lang="ja-JP" altLang="en-US" dirty="0"/>
              <a:t>共有責任モデル</a:t>
            </a:r>
            <a:endParaRPr kumimoji="1" lang="ja-JP" altLang="en-US" dirty="0"/>
          </a:p>
        </p:txBody>
      </p:sp>
      <p:sp>
        <p:nvSpPr>
          <p:cNvPr id="4" name="正方形/長方形 3">
            <a:extLst>
              <a:ext uri="{FF2B5EF4-FFF2-40B4-BE49-F238E27FC236}">
                <a16:creationId xmlns:a16="http://schemas.microsoft.com/office/drawing/2014/main" id="{B16F34E0-0EAC-4CB0-8177-BCE438FCF3C2}"/>
              </a:ext>
            </a:extLst>
          </p:cNvPr>
          <p:cNvSpPr/>
          <p:nvPr/>
        </p:nvSpPr>
        <p:spPr>
          <a:xfrm>
            <a:off x="623341" y="6584314"/>
            <a:ext cx="11787584" cy="369332"/>
          </a:xfrm>
          <a:prstGeom prst="rect">
            <a:avLst/>
          </a:prstGeom>
        </p:spPr>
        <p:txBody>
          <a:bodyPr wrap="square">
            <a:spAutoFit/>
          </a:bodyPr>
          <a:lstStyle/>
          <a:p>
            <a:pPr algn="r"/>
            <a:r>
              <a:rPr lang="en-US" altLang="ja-JP" dirty="0"/>
              <a:t>https://docs.microsoft.com/ja-jp/azure/security/security-management-and-monitoring-overview</a:t>
            </a:r>
            <a:endParaRPr lang="ja-JP" altLang="en-US" dirty="0"/>
          </a:p>
        </p:txBody>
      </p:sp>
      <p:pic>
        <p:nvPicPr>
          <p:cNvPr id="1026" name="Picture 2" descr="Shared responsibility">
            <a:extLst>
              <a:ext uri="{FF2B5EF4-FFF2-40B4-BE49-F238E27FC236}">
                <a16:creationId xmlns:a16="http://schemas.microsoft.com/office/drawing/2014/main" id="{7B98FDFA-8A74-463D-B0E3-86E86D1416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80" t="7790" r="8959" b="5865"/>
          <a:stretch/>
        </p:blipFill>
        <p:spPr bwMode="auto">
          <a:xfrm>
            <a:off x="7154341" y="904973"/>
            <a:ext cx="5146357" cy="5679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32390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4484FD9-2822-429A-B25E-B12BA28CCE74}"/>
              </a:ext>
            </a:extLst>
          </p:cNvPr>
          <p:cNvSpPr>
            <a:spLocks noGrp="1"/>
          </p:cNvSpPr>
          <p:nvPr>
            <p:ph type="title"/>
          </p:nvPr>
        </p:nvSpPr>
        <p:spPr>
          <a:xfrm>
            <a:off x="274638" y="2125662"/>
            <a:ext cx="11887200" cy="2179058"/>
          </a:xfrm>
        </p:spPr>
        <p:txBody>
          <a:bodyPr/>
          <a:lstStyle/>
          <a:p>
            <a:r>
              <a:rPr lang="en-US" altLang="ja-JP" b="1" dirty="0"/>
              <a:t>Blueprint: PaaS Web Application for PCI DSS</a:t>
            </a:r>
            <a:endParaRPr kumimoji="1" lang="ja-JP" altLang="en-US" dirty="0"/>
          </a:p>
        </p:txBody>
      </p:sp>
      <p:sp>
        <p:nvSpPr>
          <p:cNvPr id="2" name="正方形/長方形 1">
            <a:extLst>
              <a:ext uri="{FF2B5EF4-FFF2-40B4-BE49-F238E27FC236}">
                <a16:creationId xmlns:a16="http://schemas.microsoft.com/office/drawing/2014/main" id="{7629FE13-626D-4DFF-BFF8-07CBE7A01284}"/>
              </a:ext>
            </a:extLst>
          </p:cNvPr>
          <p:cNvSpPr/>
          <p:nvPr/>
        </p:nvSpPr>
        <p:spPr>
          <a:xfrm>
            <a:off x="1465708" y="5153446"/>
            <a:ext cx="10696129" cy="369332"/>
          </a:xfrm>
          <a:prstGeom prst="rect">
            <a:avLst/>
          </a:prstGeom>
        </p:spPr>
        <p:txBody>
          <a:bodyPr wrap="square">
            <a:spAutoFit/>
          </a:bodyPr>
          <a:lstStyle/>
          <a:p>
            <a:pPr algn="r"/>
            <a:r>
              <a:rPr lang="ja-JP" altLang="en-US" dirty="0"/>
              <a:t>https://docs.microsoft.com/ja-jp/azure/security/blueprints/pcidss-paaswa-overview</a:t>
            </a:r>
          </a:p>
        </p:txBody>
      </p:sp>
      <p:sp>
        <p:nvSpPr>
          <p:cNvPr id="4" name="正方形/長方形 3">
            <a:extLst>
              <a:ext uri="{FF2B5EF4-FFF2-40B4-BE49-F238E27FC236}">
                <a16:creationId xmlns:a16="http://schemas.microsoft.com/office/drawing/2014/main" id="{13320FBE-BF63-49BD-95B9-44A5772ACD6B}"/>
              </a:ext>
            </a:extLst>
          </p:cNvPr>
          <p:cNvSpPr/>
          <p:nvPr/>
        </p:nvSpPr>
        <p:spPr>
          <a:xfrm>
            <a:off x="6148268" y="5522778"/>
            <a:ext cx="6013569" cy="369332"/>
          </a:xfrm>
          <a:prstGeom prst="rect">
            <a:avLst/>
          </a:prstGeom>
        </p:spPr>
        <p:txBody>
          <a:bodyPr wrap="none">
            <a:spAutoFit/>
          </a:bodyPr>
          <a:lstStyle/>
          <a:p>
            <a:pPr algn="r"/>
            <a:r>
              <a:rPr lang="ja-JP" altLang="en-US" dirty="0"/>
              <a:t>https://servicetrust.microsoft.com/ViewPage/PCIBlueprint</a:t>
            </a:r>
          </a:p>
        </p:txBody>
      </p:sp>
    </p:spTree>
    <p:extLst>
      <p:ext uri="{BB962C8B-B14F-4D97-AF65-F5344CB8AC3E}">
        <p14:creationId xmlns:p14="http://schemas.microsoft.com/office/powerpoint/2010/main" val="182064100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81DE9C4A-E465-436E-84AC-55700644E305}"/>
              </a:ext>
            </a:extLst>
          </p:cNvPr>
          <p:cNvSpPr>
            <a:spLocks noGrp="1"/>
          </p:cNvSpPr>
          <p:nvPr>
            <p:ph type="body" sz="quarter" idx="10"/>
          </p:nvPr>
        </p:nvSpPr>
        <p:spPr>
          <a:xfrm>
            <a:off x="274638" y="1212850"/>
            <a:ext cx="11887200" cy="4909036"/>
          </a:xfrm>
        </p:spPr>
        <p:txBody>
          <a:bodyPr/>
          <a:lstStyle/>
          <a:p>
            <a:pPr marL="742950" indent="-742950">
              <a:buFont typeface="+mj-lt"/>
              <a:buAutoNum type="arabicPeriod"/>
            </a:pPr>
            <a:r>
              <a:rPr lang="ja-JP" altLang="en-US" dirty="0"/>
              <a:t>認証、アクセス制御</a:t>
            </a:r>
            <a:endParaRPr kumimoji="1" lang="en-US" altLang="ja-JP" dirty="0"/>
          </a:p>
          <a:p>
            <a:pPr lvl="1"/>
            <a:r>
              <a:rPr lang="en-US" altLang="ja-JP" dirty="0"/>
              <a:t>Azure AD</a:t>
            </a:r>
            <a:r>
              <a:rPr lang="ja-JP" altLang="en-US" dirty="0"/>
              <a:t>認証、</a:t>
            </a:r>
            <a:r>
              <a:rPr lang="en-US" altLang="ja-JP" dirty="0"/>
              <a:t>RBAC,</a:t>
            </a:r>
            <a:r>
              <a:rPr lang="ja-JP" altLang="en-US" dirty="0"/>
              <a:t> </a:t>
            </a:r>
            <a:r>
              <a:rPr lang="en-US" altLang="ja-JP" dirty="0"/>
              <a:t>SQL Database</a:t>
            </a:r>
            <a:r>
              <a:rPr lang="ja-JP" altLang="en-US" dirty="0"/>
              <a:t> アクセス制御等</a:t>
            </a:r>
            <a:endParaRPr lang="en-US" altLang="ja-JP" dirty="0"/>
          </a:p>
          <a:p>
            <a:pPr marL="742950" indent="-742950">
              <a:buFont typeface="+mj-lt"/>
              <a:buAutoNum type="arabicPeriod"/>
            </a:pPr>
            <a:r>
              <a:rPr kumimoji="1" lang="ja-JP" altLang="en-US" dirty="0"/>
              <a:t>不正アクセス防止</a:t>
            </a:r>
            <a:endParaRPr kumimoji="1" lang="en-US" altLang="ja-JP" dirty="0"/>
          </a:p>
          <a:p>
            <a:pPr lvl="1"/>
            <a:r>
              <a:rPr kumimoji="1" lang="ja-JP" altLang="en-US" dirty="0"/>
              <a:t>ネットワーク分離</a:t>
            </a:r>
            <a:r>
              <a:rPr kumimoji="1" lang="en-US" altLang="ja-JP" dirty="0"/>
              <a:t>, </a:t>
            </a:r>
            <a:r>
              <a:rPr lang="ja-JP" altLang="en-US" dirty="0"/>
              <a:t>セキュリティパッチ適応</a:t>
            </a:r>
            <a:endParaRPr lang="en-US" altLang="ja-JP" dirty="0"/>
          </a:p>
          <a:p>
            <a:pPr marL="742950" indent="-742950">
              <a:buFont typeface="+mj-lt"/>
              <a:buAutoNum type="arabicPeriod"/>
            </a:pPr>
            <a:r>
              <a:rPr kumimoji="1" lang="ja-JP" altLang="en-US" dirty="0"/>
              <a:t>監査、ログ、監視</a:t>
            </a:r>
            <a:endParaRPr kumimoji="1" lang="en-US" altLang="ja-JP" dirty="0"/>
          </a:p>
          <a:p>
            <a:pPr lvl="1"/>
            <a:r>
              <a:rPr lang="en-US" altLang="ja-JP" dirty="0"/>
              <a:t>Activity</a:t>
            </a:r>
            <a:r>
              <a:rPr lang="ja-JP" altLang="en-US" dirty="0"/>
              <a:t> </a:t>
            </a:r>
            <a:r>
              <a:rPr lang="en-US" altLang="ja-JP" dirty="0"/>
              <a:t>Log,</a:t>
            </a:r>
            <a:r>
              <a:rPr lang="ja-JP" altLang="en-US" dirty="0"/>
              <a:t> </a:t>
            </a:r>
            <a:r>
              <a:rPr lang="en-US" altLang="ja-JP" dirty="0"/>
              <a:t>Diagnostics</a:t>
            </a:r>
            <a:r>
              <a:rPr lang="ja-JP" altLang="en-US" dirty="0"/>
              <a:t> </a:t>
            </a:r>
            <a:r>
              <a:rPr lang="en-US" altLang="ja-JP" dirty="0"/>
              <a:t>Log, Azure Monitor</a:t>
            </a:r>
          </a:p>
          <a:p>
            <a:pPr marL="742950" indent="-742950">
              <a:buFont typeface="+mj-lt"/>
              <a:buAutoNum type="arabicPeriod"/>
            </a:pPr>
            <a:r>
              <a:rPr kumimoji="1" lang="ja-JP" altLang="en-US" dirty="0"/>
              <a:t>暗号化 ー鍵管理</a:t>
            </a:r>
            <a:endParaRPr kumimoji="1" lang="en-US" altLang="ja-JP" dirty="0"/>
          </a:p>
          <a:p>
            <a:pPr lvl="1"/>
            <a:r>
              <a:rPr lang="en-US" altLang="ja-JP" dirty="0"/>
              <a:t>Azure</a:t>
            </a:r>
            <a:r>
              <a:rPr lang="ja-JP" altLang="en-US" dirty="0"/>
              <a:t> </a:t>
            </a:r>
            <a:r>
              <a:rPr lang="en-US" altLang="ja-JP" dirty="0"/>
              <a:t>Key Vault</a:t>
            </a:r>
            <a:endParaRPr kumimoji="1" lang="ja-JP" altLang="en-US" dirty="0"/>
          </a:p>
        </p:txBody>
      </p:sp>
      <p:sp>
        <p:nvSpPr>
          <p:cNvPr id="3" name="タイトル 2">
            <a:extLst>
              <a:ext uri="{FF2B5EF4-FFF2-40B4-BE49-F238E27FC236}">
                <a16:creationId xmlns:a16="http://schemas.microsoft.com/office/drawing/2014/main" id="{90B1558C-66DC-44E6-8DB7-D626A5B623F0}"/>
              </a:ext>
            </a:extLst>
          </p:cNvPr>
          <p:cNvSpPr>
            <a:spLocks noGrp="1"/>
          </p:cNvSpPr>
          <p:nvPr>
            <p:ph type="title"/>
          </p:nvPr>
        </p:nvSpPr>
        <p:spPr/>
        <p:txBody>
          <a:bodyPr/>
          <a:lstStyle/>
          <a:p>
            <a:r>
              <a:rPr kumimoji="1" lang="ja-JP" altLang="en-US" dirty="0"/>
              <a:t>情報セキュリティ </a:t>
            </a:r>
            <a:r>
              <a:rPr kumimoji="1" lang="en-US" altLang="ja-JP" dirty="0"/>
              <a:t>(CIA) </a:t>
            </a:r>
            <a:r>
              <a:rPr kumimoji="1" lang="ja-JP" altLang="en-US" dirty="0"/>
              <a:t>対策の方針</a:t>
            </a:r>
          </a:p>
        </p:txBody>
      </p:sp>
    </p:spTree>
    <p:extLst>
      <p:ext uri="{BB962C8B-B14F-4D97-AF65-F5344CB8AC3E}">
        <p14:creationId xmlns:p14="http://schemas.microsoft.com/office/powerpoint/2010/main" val="163686165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07FC58-8D5C-4CF4-85A0-E15CD66FC690}"/>
              </a:ext>
            </a:extLst>
          </p:cNvPr>
          <p:cNvSpPr>
            <a:spLocks noGrp="1"/>
          </p:cNvSpPr>
          <p:nvPr>
            <p:ph type="title"/>
          </p:nvPr>
        </p:nvSpPr>
        <p:spPr/>
        <p:txBody>
          <a:bodyPr/>
          <a:lstStyle/>
          <a:p>
            <a:r>
              <a:rPr kumimoji="1" lang="ja-JP" altLang="en-US" dirty="0"/>
              <a:t>キーノートの話にもありましたね</a:t>
            </a:r>
          </a:p>
        </p:txBody>
      </p:sp>
      <p:pic>
        <p:nvPicPr>
          <p:cNvPr id="4" name="図 3" descr="スクリーンショット が含まれている画像&#10;&#10;非常に高い精度で生成された説明">
            <a:extLst>
              <a:ext uri="{FF2B5EF4-FFF2-40B4-BE49-F238E27FC236}">
                <a16:creationId xmlns:a16="http://schemas.microsoft.com/office/drawing/2014/main" id="{3E852705-539D-48D8-B30E-7444CD2390FB}"/>
              </a:ext>
            </a:extLst>
          </p:cNvPr>
          <p:cNvPicPr>
            <a:picLocks noChangeAspect="1"/>
          </p:cNvPicPr>
          <p:nvPr/>
        </p:nvPicPr>
        <p:blipFill rotWithShape="1">
          <a:blip r:embed="rId3"/>
          <a:srcRect l="15955" t="25292" r="17289" b="11909"/>
          <a:stretch/>
        </p:blipFill>
        <p:spPr>
          <a:xfrm>
            <a:off x="1399381" y="930628"/>
            <a:ext cx="9637711" cy="5879003"/>
          </a:xfrm>
          <a:prstGeom prst="rect">
            <a:avLst/>
          </a:prstGeom>
        </p:spPr>
      </p:pic>
    </p:spTree>
    <p:extLst>
      <p:ext uri="{BB962C8B-B14F-4D97-AF65-F5344CB8AC3E}">
        <p14:creationId xmlns:p14="http://schemas.microsoft.com/office/powerpoint/2010/main" val="57630202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357C89-67BE-4FA5-8467-C1BEA31CAC4A}"/>
              </a:ext>
            </a:extLst>
          </p:cNvPr>
          <p:cNvSpPr>
            <a:spLocks noGrp="1"/>
          </p:cNvSpPr>
          <p:nvPr>
            <p:ph type="body" sz="quarter" idx="10"/>
          </p:nvPr>
        </p:nvSpPr>
        <p:spPr/>
        <p:txBody>
          <a:bodyPr/>
          <a:lstStyle/>
          <a:p>
            <a:endParaRPr kumimoji="1" lang="ja-JP" altLang="en-US" dirty="0"/>
          </a:p>
        </p:txBody>
      </p:sp>
      <p:sp>
        <p:nvSpPr>
          <p:cNvPr id="3" name="タイトル 2">
            <a:extLst>
              <a:ext uri="{FF2B5EF4-FFF2-40B4-BE49-F238E27FC236}">
                <a16:creationId xmlns:a16="http://schemas.microsoft.com/office/drawing/2014/main" id="{DA1FBE20-C2AA-41AF-A8CA-830D807A759C}"/>
              </a:ext>
            </a:extLst>
          </p:cNvPr>
          <p:cNvSpPr>
            <a:spLocks noGrp="1"/>
          </p:cNvSpPr>
          <p:nvPr>
            <p:ph type="title"/>
          </p:nvPr>
        </p:nvSpPr>
        <p:spPr/>
        <p:txBody>
          <a:bodyPr/>
          <a:lstStyle/>
          <a:p>
            <a:r>
              <a:rPr lang="ja-JP" altLang="en-US" dirty="0"/>
              <a:t>アーキテクチャ ダイアグラム</a:t>
            </a:r>
          </a:p>
        </p:txBody>
      </p:sp>
      <p:pic>
        <p:nvPicPr>
          <p:cNvPr id="1026" name="Picture 2" descr="PCI DSS ã®ããã® PaaS Web ã¢ããªã±ã¼ã·ã§ã³åç§ã¢ã¼ã­ãã¯ãã£ ãã¤ã¢ã°ã©ã ">
            <a:extLst>
              <a:ext uri="{FF2B5EF4-FFF2-40B4-BE49-F238E27FC236}">
                <a16:creationId xmlns:a16="http://schemas.microsoft.com/office/drawing/2014/main" id="{5C582498-0AEE-4F9D-BCAA-45DD056EB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914" y="1211166"/>
            <a:ext cx="9890646" cy="5154902"/>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1B376F5E-0D58-4EBE-A8EA-6A59B071B8A4}"/>
              </a:ext>
            </a:extLst>
          </p:cNvPr>
          <p:cNvSpPr/>
          <p:nvPr/>
        </p:nvSpPr>
        <p:spPr>
          <a:xfrm>
            <a:off x="97557" y="6474765"/>
            <a:ext cx="12338918" cy="369332"/>
          </a:xfrm>
          <a:prstGeom prst="rect">
            <a:avLst/>
          </a:prstGeom>
        </p:spPr>
        <p:txBody>
          <a:bodyPr wrap="square">
            <a:spAutoFit/>
          </a:bodyPr>
          <a:lstStyle/>
          <a:p>
            <a:pPr algn="r"/>
            <a:r>
              <a:rPr lang="ja-JP" altLang="en-US" dirty="0"/>
              <a:t>https://docs.microsoft.com/ja-jp/azure/security/blueprints/pcidss-paaswa-overview</a:t>
            </a:r>
          </a:p>
        </p:txBody>
      </p:sp>
    </p:spTree>
    <p:extLst>
      <p:ext uri="{BB962C8B-B14F-4D97-AF65-F5344CB8AC3E}">
        <p14:creationId xmlns:p14="http://schemas.microsoft.com/office/powerpoint/2010/main" val="194519922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C911F8F-814C-4EA7-AF69-F03E7B6D2A33}"/>
              </a:ext>
            </a:extLst>
          </p:cNvPr>
          <p:cNvSpPr>
            <a:spLocks noGrp="1"/>
          </p:cNvSpPr>
          <p:nvPr>
            <p:ph type="title"/>
          </p:nvPr>
        </p:nvSpPr>
        <p:spPr/>
        <p:txBody>
          <a:bodyPr/>
          <a:lstStyle/>
          <a:p>
            <a:r>
              <a:rPr lang="ja-JP" altLang="en-US" dirty="0"/>
              <a:t>構成 </a:t>
            </a:r>
            <a:r>
              <a:rPr lang="ja-JP" altLang="en-US" dirty="0" err="1"/>
              <a:t>ー</a:t>
            </a:r>
            <a:r>
              <a:rPr lang="ja-JP" altLang="en-US" dirty="0"/>
              <a:t>インフラ視点</a:t>
            </a:r>
            <a:endParaRPr kumimoji="1" lang="ja-JP" altLang="en-US" dirty="0"/>
          </a:p>
        </p:txBody>
      </p:sp>
      <p:grpSp>
        <p:nvGrpSpPr>
          <p:cNvPr id="28" name="グループ化 27">
            <a:extLst>
              <a:ext uri="{FF2B5EF4-FFF2-40B4-BE49-F238E27FC236}">
                <a16:creationId xmlns:a16="http://schemas.microsoft.com/office/drawing/2014/main" id="{B034F629-A521-4D02-A293-477FDA21BFB3}"/>
              </a:ext>
            </a:extLst>
          </p:cNvPr>
          <p:cNvGrpSpPr/>
          <p:nvPr/>
        </p:nvGrpSpPr>
        <p:grpSpPr>
          <a:xfrm>
            <a:off x="2925067" y="1549809"/>
            <a:ext cx="8338940" cy="5135458"/>
            <a:chOff x="1776610" y="1445034"/>
            <a:chExt cx="8338940" cy="5135458"/>
          </a:xfrm>
        </p:grpSpPr>
        <p:sp>
          <p:nvSpPr>
            <p:cNvPr id="6" name="Rectangle 27">
              <a:extLst>
                <a:ext uri="{FF2B5EF4-FFF2-40B4-BE49-F238E27FC236}">
                  <a16:creationId xmlns:a16="http://schemas.microsoft.com/office/drawing/2014/main" id="{60B2CA73-C6F3-4097-A814-9EC7B81F1EA4}"/>
                </a:ext>
              </a:extLst>
            </p:cNvPr>
            <p:cNvSpPr/>
            <p:nvPr/>
          </p:nvSpPr>
          <p:spPr>
            <a:xfrm>
              <a:off x="1992634" y="4898795"/>
              <a:ext cx="7941941" cy="650695"/>
            </a:xfrm>
            <a:prstGeom prst="rect">
              <a:avLst/>
            </a:prstGeom>
            <a:solidFill>
              <a:schemeClr val="accent1"/>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Azure Resources</a:t>
              </a: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7" name="Rectangle 42">
              <a:extLst>
                <a:ext uri="{FF2B5EF4-FFF2-40B4-BE49-F238E27FC236}">
                  <a16:creationId xmlns:a16="http://schemas.microsoft.com/office/drawing/2014/main" id="{6F4C4490-0E40-4773-905A-EC314EE0872C}"/>
                </a:ext>
              </a:extLst>
            </p:cNvPr>
            <p:cNvSpPr/>
            <p:nvPr/>
          </p:nvSpPr>
          <p:spPr>
            <a:xfrm>
              <a:off x="1967417" y="2212644"/>
              <a:ext cx="5353810" cy="681157"/>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Application</a:t>
              </a:r>
              <a:endParaRPr kumimoji="0" lang="en-US"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8" name="Rectangle 31">
              <a:extLst>
                <a:ext uri="{FF2B5EF4-FFF2-40B4-BE49-F238E27FC236}">
                  <a16:creationId xmlns:a16="http://schemas.microsoft.com/office/drawing/2014/main" id="{75C0C417-913A-4E63-A00F-F9C7050A4CAB}"/>
                </a:ext>
              </a:extLst>
            </p:cNvPr>
            <p:cNvSpPr/>
            <p:nvPr/>
          </p:nvSpPr>
          <p:spPr>
            <a:xfrm>
              <a:off x="1992870" y="4106707"/>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SQL Database</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9" name="Rectangle 31">
              <a:extLst>
                <a:ext uri="{FF2B5EF4-FFF2-40B4-BE49-F238E27FC236}">
                  <a16:creationId xmlns:a16="http://schemas.microsoft.com/office/drawing/2014/main" id="{6B41C5B6-33C7-4827-9335-62AB90F1D8ED}"/>
                </a:ext>
              </a:extLst>
            </p:cNvPr>
            <p:cNvSpPr/>
            <p:nvPr/>
          </p:nvSpPr>
          <p:spPr>
            <a:xfrm>
              <a:off x="3792835" y="4106707"/>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App Service Environment</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1" name="Rectangle 31">
              <a:extLst>
                <a:ext uri="{FF2B5EF4-FFF2-40B4-BE49-F238E27FC236}">
                  <a16:creationId xmlns:a16="http://schemas.microsoft.com/office/drawing/2014/main" id="{88E3F3AD-B14C-4F9D-B55E-1B5C5EF1FC33}"/>
                </a:ext>
              </a:extLst>
            </p:cNvPr>
            <p:cNvSpPr/>
            <p:nvPr/>
          </p:nvSpPr>
          <p:spPr>
            <a:xfrm>
              <a:off x="5593270" y="4106707"/>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Key</a:t>
              </a:r>
              <a:r>
                <a:rPr kumimoji="0" lang="ja-JP" altLang="en-US" sz="1600" b="0" i="0" u="none" strike="noStrike" kern="0" cap="none" spc="0" normalizeH="0" baseline="0" noProof="0" dirty="0">
                  <a:ln>
                    <a:noFill/>
                  </a:ln>
                  <a:solidFill>
                    <a:schemeClr val="bg1"/>
                  </a:solidFill>
                  <a:effectLst/>
                  <a:uLnTx/>
                  <a:uFillTx/>
                  <a:latin typeface="Segoe UI"/>
                </a:rPr>
                <a:t> </a:t>
              </a:r>
              <a:r>
                <a:rPr kumimoji="0" lang="en-US" altLang="ja-JP" sz="1600" b="0" i="0" u="none" strike="noStrike" kern="0" cap="none" spc="0" normalizeH="0" baseline="0" noProof="0" dirty="0">
                  <a:ln>
                    <a:noFill/>
                  </a:ln>
                  <a:solidFill>
                    <a:schemeClr val="bg1"/>
                  </a:solidFill>
                  <a:effectLst/>
                  <a:uLnTx/>
                  <a:uFillTx/>
                  <a:latin typeface="Segoe UI"/>
                </a:rPr>
                <a:t>Vault</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2" name="Rectangle 31">
              <a:extLst>
                <a:ext uri="{FF2B5EF4-FFF2-40B4-BE49-F238E27FC236}">
                  <a16:creationId xmlns:a16="http://schemas.microsoft.com/office/drawing/2014/main" id="{1C2BBC14-9AC6-4296-B0A3-82C2AC05FA34}"/>
                </a:ext>
              </a:extLst>
            </p:cNvPr>
            <p:cNvSpPr/>
            <p:nvPr/>
          </p:nvSpPr>
          <p:spPr>
            <a:xfrm>
              <a:off x="7393470" y="4106707"/>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Log</a:t>
              </a:r>
              <a:r>
                <a:rPr kumimoji="0" lang="ja-JP" altLang="en-US" sz="1600" b="0" i="0" u="none" strike="noStrike" kern="0" cap="none" spc="0" normalizeH="0" baseline="0" noProof="0" dirty="0">
                  <a:ln>
                    <a:noFill/>
                  </a:ln>
                  <a:solidFill>
                    <a:schemeClr val="bg1"/>
                  </a:solidFill>
                  <a:effectLst/>
                  <a:uLnTx/>
                  <a:uFillTx/>
                  <a:latin typeface="Segoe UI"/>
                </a:rPr>
                <a:t> </a:t>
              </a:r>
              <a:r>
                <a:rPr kumimoji="0" lang="en-US" altLang="ja-JP" sz="1600" b="0" i="0" u="none" strike="noStrike" kern="0" cap="none" spc="0" normalizeH="0" baseline="0" noProof="0" dirty="0">
                  <a:ln>
                    <a:noFill/>
                  </a:ln>
                  <a:solidFill>
                    <a:schemeClr val="bg1"/>
                  </a:solidFill>
                  <a:effectLst/>
                  <a:uLnTx/>
                  <a:uFillTx/>
                  <a:latin typeface="Segoe UI"/>
                </a:rPr>
                <a:t>Analytics</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3" name="Rectangle 31">
              <a:extLst>
                <a:ext uri="{FF2B5EF4-FFF2-40B4-BE49-F238E27FC236}">
                  <a16:creationId xmlns:a16="http://schemas.microsoft.com/office/drawing/2014/main" id="{E6691C11-69C9-4EA0-A92E-B3C03F1ADC0E}"/>
                </a:ext>
              </a:extLst>
            </p:cNvPr>
            <p:cNvSpPr/>
            <p:nvPr/>
          </p:nvSpPr>
          <p:spPr>
            <a:xfrm>
              <a:off x="1992870" y="3314619"/>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Application Insights</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4" name="Rectangle 31">
              <a:extLst>
                <a:ext uri="{FF2B5EF4-FFF2-40B4-BE49-F238E27FC236}">
                  <a16:creationId xmlns:a16="http://schemas.microsoft.com/office/drawing/2014/main" id="{6011E757-E6E3-4207-873A-6C82503CF792}"/>
                </a:ext>
              </a:extLst>
            </p:cNvPr>
            <p:cNvSpPr/>
            <p:nvPr/>
          </p:nvSpPr>
          <p:spPr>
            <a:xfrm>
              <a:off x="3793070" y="3316466"/>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Storage</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6" name="Rectangle 31">
              <a:extLst>
                <a:ext uri="{FF2B5EF4-FFF2-40B4-BE49-F238E27FC236}">
                  <a16:creationId xmlns:a16="http://schemas.microsoft.com/office/drawing/2014/main" id="{B443095A-5D90-4C3A-889B-E4CD61E0DDC7}"/>
                </a:ext>
              </a:extLst>
            </p:cNvPr>
            <p:cNvSpPr/>
            <p:nvPr/>
          </p:nvSpPr>
          <p:spPr>
            <a:xfrm>
              <a:off x="1992870" y="1445034"/>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Public Web </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7" name="Rectangle 31">
              <a:extLst>
                <a:ext uri="{FF2B5EF4-FFF2-40B4-BE49-F238E27FC236}">
                  <a16:creationId xmlns:a16="http://schemas.microsoft.com/office/drawing/2014/main" id="{E3DC60D2-7C53-4B5B-8694-AB2369E25861}"/>
                </a:ext>
              </a:extLst>
            </p:cNvPr>
            <p:cNvSpPr/>
            <p:nvPr/>
          </p:nvSpPr>
          <p:spPr>
            <a:xfrm>
              <a:off x="3792835" y="1445034"/>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Private Web</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8" name="Rectangle 31">
              <a:extLst>
                <a:ext uri="{FF2B5EF4-FFF2-40B4-BE49-F238E27FC236}">
                  <a16:creationId xmlns:a16="http://schemas.microsoft.com/office/drawing/2014/main" id="{86023F59-07B7-4F4B-9AF0-923A5364A573}"/>
                </a:ext>
              </a:extLst>
            </p:cNvPr>
            <p:cNvSpPr/>
            <p:nvPr/>
          </p:nvSpPr>
          <p:spPr>
            <a:xfrm>
              <a:off x="5593270" y="1445034"/>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Batch</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9" name="Rectangle 31">
              <a:extLst>
                <a:ext uri="{FF2B5EF4-FFF2-40B4-BE49-F238E27FC236}">
                  <a16:creationId xmlns:a16="http://schemas.microsoft.com/office/drawing/2014/main" id="{7FFB13B8-4743-4109-8B8D-ECCEE4852F36}"/>
                </a:ext>
              </a:extLst>
            </p:cNvPr>
            <p:cNvSpPr/>
            <p:nvPr/>
          </p:nvSpPr>
          <p:spPr>
            <a:xfrm>
              <a:off x="5593269" y="3314619"/>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Network Security Group</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20" name="Rectangle 31">
              <a:extLst>
                <a:ext uri="{FF2B5EF4-FFF2-40B4-BE49-F238E27FC236}">
                  <a16:creationId xmlns:a16="http://schemas.microsoft.com/office/drawing/2014/main" id="{97F8040E-9B70-4B60-8A50-84FC531899F4}"/>
                </a:ext>
              </a:extLst>
            </p:cNvPr>
            <p:cNvSpPr/>
            <p:nvPr/>
          </p:nvSpPr>
          <p:spPr>
            <a:xfrm>
              <a:off x="7393468" y="3326281"/>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VNet</a:t>
              </a:r>
              <a:endParaRPr kumimoji="0" lang="en-US" sz="1600" b="0" i="0" u="none" strike="noStrike" kern="0" cap="none" spc="0" normalizeH="0" baseline="0" noProof="0" dirty="0">
                <a:ln>
                  <a:noFill/>
                </a:ln>
                <a:solidFill>
                  <a:schemeClr val="bg1"/>
                </a:solidFill>
                <a:effectLst/>
                <a:uLnTx/>
                <a:uFillTx/>
                <a:latin typeface="Segoe UI"/>
              </a:endParaRPr>
            </a:p>
          </p:txBody>
        </p:sp>
        <p:cxnSp>
          <p:nvCxnSpPr>
            <p:cNvPr id="22" name="直線コネクタ 21">
              <a:extLst>
                <a:ext uri="{FF2B5EF4-FFF2-40B4-BE49-F238E27FC236}">
                  <a16:creationId xmlns:a16="http://schemas.microsoft.com/office/drawing/2014/main" id="{E9CF7D06-B45F-4231-8A56-3A6393D0E702}"/>
                </a:ext>
              </a:extLst>
            </p:cNvPr>
            <p:cNvCxnSpPr>
              <a:cxnSpLocks/>
            </p:cNvCxnSpPr>
            <p:nvPr/>
          </p:nvCxnSpPr>
          <p:spPr>
            <a:xfrm>
              <a:off x="9265443" y="4466747"/>
              <a:ext cx="669132" cy="0"/>
            </a:xfrm>
            <a:prstGeom prst="line">
              <a:avLst/>
            </a:prstGeom>
            <a:ln w="127000" cap="rnd">
              <a:solidFill>
                <a:schemeClr val="accent5"/>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6D0C8A9-40E5-4AE4-B2C6-70CCBC00601B}"/>
                </a:ext>
              </a:extLst>
            </p:cNvPr>
            <p:cNvCxnSpPr>
              <a:cxnSpLocks/>
            </p:cNvCxnSpPr>
            <p:nvPr/>
          </p:nvCxnSpPr>
          <p:spPr>
            <a:xfrm>
              <a:off x="1776611" y="3101218"/>
              <a:ext cx="8338939" cy="0"/>
            </a:xfrm>
            <a:prstGeom prst="line">
              <a:avLst/>
            </a:prstGeom>
            <a:ln w="88900">
              <a:solidFill>
                <a:schemeClr val="accent3"/>
              </a:solidFill>
              <a:prstDash val="sysDash"/>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6F90DF9-2CD8-479E-866F-6834C836BEC0}"/>
                </a:ext>
              </a:extLst>
            </p:cNvPr>
            <p:cNvCxnSpPr>
              <a:cxnSpLocks/>
            </p:cNvCxnSpPr>
            <p:nvPr/>
          </p:nvCxnSpPr>
          <p:spPr>
            <a:xfrm>
              <a:off x="1776610" y="5739643"/>
              <a:ext cx="8338940" cy="0"/>
            </a:xfrm>
            <a:prstGeom prst="line">
              <a:avLst/>
            </a:prstGeom>
            <a:ln w="88900">
              <a:solidFill>
                <a:schemeClr val="accent3"/>
              </a:solidFill>
              <a:prstDash val="sysDash"/>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7">
              <a:extLst>
                <a:ext uri="{FF2B5EF4-FFF2-40B4-BE49-F238E27FC236}">
                  <a16:creationId xmlns:a16="http://schemas.microsoft.com/office/drawing/2014/main" id="{6E63A9B9-65C2-45F4-9259-4D8D519B0E16}"/>
                </a:ext>
              </a:extLst>
            </p:cNvPr>
            <p:cNvSpPr/>
            <p:nvPr/>
          </p:nvSpPr>
          <p:spPr>
            <a:xfrm>
              <a:off x="1992634" y="5929797"/>
              <a:ext cx="7941942" cy="650695"/>
            </a:xfrm>
            <a:prstGeom prst="rect">
              <a:avLst/>
            </a:prstGeom>
            <a:solidFill>
              <a:schemeClr val="accent1"/>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Azure </a:t>
              </a:r>
              <a:r>
                <a:rPr lang="en-US" altLang="ja-JP" sz="2400" kern="0" dirty="0">
                  <a:gradFill>
                    <a:gsLst>
                      <a:gs pos="0">
                        <a:srgbClr val="FFFFFF"/>
                      </a:gs>
                      <a:gs pos="100000">
                        <a:srgbClr val="FFFFFF"/>
                      </a:gs>
                    </a:gsLst>
                    <a:lin ang="5400000" scaled="0"/>
                  </a:gradFill>
                  <a:latin typeface="Segoe UI"/>
                </a:rPr>
                <a:t>Infrastructures</a:t>
              </a: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grpSp>
      <p:pic>
        <p:nvPicPr>
          <p:cNvPr id="4" name="グラフィックス 3" descr="ユーザー">
            <a:extLst>
              <a:ext uri="{FF2B5EF4-FFF2-40B4-BE49-F238E27FC236}">
                <a16:creationId xmlns:a16="http://schemas.microsoft.com/office/drawing/2014/main" id="{2B9BE093-8866-4CAF-A045-36108A2454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7132" y="2506656"/>
            <a:ext cx="914400" cy="914400"/>
          </a:xfrm>
          <a:prstGeom prst="rect">
            <a:avLst/>
          </a:prstGeom>
        </p:spPr>
      </p:pic>
      <p:sp>
        <p:nvSpPr>
          <p:cNvPr id="26" name="Rectangle 31">
            <a:extLst>
              <a:ext uri="{FF2B5EF4-FFF2-40B4-BE49-F238E27FC236}">
                <a16:creationId xmlns:a16="http://schemas.microsoft.com/office/drawing/2014/main" id="{B841091F-3716-4109-A9F8-12AC366548A5}"/>
              </a:ext>
            </a:extLst>
          </p:cNvPr>
          <p:cNvSpPr/>
          <p:nvPr/>
        </p:nvSpPr>
        <p:spPr>
          <a:xfrm>
            <a:off x="274639" y="5088285"/>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Azure AD</a:t>
            </a:r>
            <a:endParaRPr kumimoji="0" lang="en-US" sz="1600" b="0" i="0" u="none" strike="noStrike" kern="0" cap="none" spc="0" normalizeH="0" baseline="0" noProof="0" dirty="0">
              <a:ln>
                <a:noFill/>
              </a:ln>
              <a:solidFill>
                <a:schemeClr val="bg1"/>
              </a:solidFill>
              <a:effectLst/>
              <a:uLnTx/>
              <a:uFillTx/>
              <a:latin typeface="Segoe UI"/>
            </a:endParaRPr>
          </a:p>
        </p:txBody>
      </p:sp>
      <p:grpSp>
        <p:nvGrpSpPr>
          <p:cNvPr id="29" name="グループ化 28">
            <a:extLst>
              <a:ext uri="{FF2B5EF4-FFF2-40B4-BE49-F238E27FC236}">
                <a16:creationId xmlns:a16="http://schemas.microsoft.com/office/drawing/2014/main" id="{7CB76976-C3BB-43EA-B910-D9C578145E80}"/>
              </a:ext>
            </a:extLst>
          </p:cNvPr>
          <p:cNvGrpSpPr/>
          <p:nvPr/>
        </p:nvGrpSpPr>
        <p:grpSpPr>
          <a:xfrm>
            <a:off x="750723" y="3419394"/>
            <a:ext cx="147218" cy="1584176"/>
            <a:chOff x="824332" y="3419394"/>
            <a:chExt cx="147218" cy="1584176"/>
          </a:xfrm>
        </p:grpSpPr>
        <p:cxnSp>
          <p:nvCxnSpPr>
            <p:cNvPr id="10" name="直線矢印コネクタ 9">
              <a:extLst>
                <a:ext uri="{FF2B5EF4-FFF2-40B4-BE49-F238E27FC236}">
                  <a16:creationId xmlns:a16="http://schemas.microsoft.com/office/drawing/2014/main" id="{42F4DA8E-ECE9-471E-99C4-F47BFE04DE97}"/>
                </a:ext>
              </a:extLst>
            </p:cNvPr>
            <p:cNvCxnSpPr>
              <a:stCxn id="4" idx="2"/>
            </p:cNvCxnSpPr>
            <p:nvPr/>
          </p:nvCxnSpPr>
          <p:spPr>
            <a:xfrm>
              <a:off x="824332" y="3421056"/>
              <a:ext cx="0" cy="1582514"/>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139A2C33-EEE5-481C-9D58-B9F9D92F3CC1}"/>
                </a:ext>
              </a:extLst>
            </p:cNvPr>
            <p:cNvCxnSpPr>
              <a:cxnSpLocks/>
            </p:cNvCxnSpPr>
            <p:nvPr/>
          </p:nvCxnSpPr>
          <p:spPr>
            <a:xfrm flipV="1">
              <a:off x="971550" y="3419394"/>
              <a:ext cx="0" cy="1582514"/>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31" name="直線矢印コネクタ 30">
            <a:extLst>
              <a:ext uri="{FF2B5EF4-FFF2-40B4-BE49-F238E27FC236}">
                <a16:creationId xmlns:a16="http://schemas.microsoft.com/office/drawing/2014/main" id="{7B727EBF-6E61-4B41-8942-64CC46D64541}"/>
              </a:ext>
            </a:extLst>
          </p:cNvPr>
          <p:cNvCxnSpPr>
            <a:cxnSpLocks/>
          </p:cNvCxnSpPr>
          <p:nvPr/>
        </p:nvCxnSpPr>
        <p:spPr>
          <a:xfrm>
            <a:off x="1172468" y="3205993"/>
            <a:ext cx="1389757" cy="2261154"/>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265D01A6-4786-43A6-BCFA-B93A1A77EF5D}"/>
              </a:ext>
            </a:extLst>
          </p:cNvPr>
          <p:cNvSpPr txBox="1"/>
          <p:nvPr/>
        </p:nvSpPr>
        <p:spPr>
          <a:xfrm>
            <a:off x="367132" y="2108009"/>
            <a:ext cx="1523494" cy="572464"/>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000" dirty="0">
                <a:gradFill>
                  <a:gsLst>
                    <a:gs pos="2917">
                      <a:schemeClr val="tx1"/>
                    </a:gs>
                    <a:gs pos="30000">
                      <a:schemeClr val="tx1"/>
                    </a:gs>
                  </a:gsLst>
                  <a:lin ang="5400000" scaled="0"/>
                </a:gradFill>
                <a:ea typeface="+mj-ea"/>
              </a:rPr>
              <a:t>開発・運用</a:t>
            </a:r>
          </a:p>
        </p:txBody>
      </p:sp>
      <p:sp>
        <p:nvSpPr>
          <p:cNvPr id="33" name="テキスト ボックス 32">
            <a:extLst>
              <a:ext uri="{FF2B5EF4-FFF2-40B4-BE49-F238E27FC236}">
                <a16:creationId xmlns:a16="http://schemas.microsoft.com/office/drawing/2014/main" id="{32608215-328F-4BCF-9A86-61974E53138C}"/>
              </a:ext>
            </a:extLst>
          </p:cNvPr>
          <p:cNvSpPr txBox="1"/>
          <p:nvPr/>
        </p:nvSpPr>
        <p:spPr>
          <a:xfrm>
            <a:off x="217697" y="3941688"/>
            <a:ext cx="882293" cy="572464"/>
          </a:xfrm>
          <a:prstGeom prst="rect">
            <a:avLst/>
          </a:prstGeom>
          <a:solidFill>
            <a:schemeClr val="accent6">
              <a:lumMod val="20000"/>
              <a:lumOff val="80000"/>
            </a:schemeClr>
          </a:solidFill>
        </p:spPr>
        <p:txBody>
          <a:bodyPr wrap="none" lIns="182880" tIns="146304" rIns="182880" bIns="146304" rtlCol="0">
            <a:spAutoFit/>
          </a:bodyPr>
          <a:lstStyle/>
          <a:p>
            <a:pPr>
              <a:lnSpc>
                <a:spcPct val="90000"/>
              </a:lnSpc>
              <a:spcAft>
                <a:spcPts val="600"/>
              </a:spcAft>
            </a:pPr>
            <a:r>
              <a:rPr kumimoji="1" lang="ja-JP" altLang="en-US" sz="2000" dirty="0">
                <a:gradFill>
                  <a:gsLst>
                    <a:gs pos="2917">
                      <a:schemeClr val="tx1"/>
                    </a:gs>
                    <a:gs pos="30000">
                      <a:schemeClr val="tx1"/>
                    </a:gs>
                  </a:gsLst>
                  <a:lin ang="5400000" scaled="0"/>
                </a:gradFill>
                <a:ea typeface="+mj-ea"/>
              </a:rPr>
              <a:t>認証</a:t>
            </a:r>
          </a:p>
        </p:txBody>
      </p:sp>
      <p:sp>
        <p:nvSpPr>
          <p:cNvPr id="34" name="テキスト ボックス 33">
            <a:extLst>
              <a:ext uri="{FF2B5EF4-FFF2-40B4-BE49-F238E27FC236}">
                <a16:creationId xmlns:a16="http://schemas.microsoft.com/office/drawing/2014/main" id="{5BA62FC5-A228-4518-89E5-20EA6D3C6D70}"/>
              </a:ext>
            </a:extLst>
          </p:cNvPr>
          <p:cNvSpPr txBox="1"/>
          <p:nvPr/>
        </p:nvSpPr>
        <p:spPr>
          <a:xfrm>
            <a:off x="1865029" y="3648417"/>
            <a:ext cx="882293" cy="572464"/>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000" dirty="0">
                <a:gradFill>
                  <a:gsLst>
                    <a:gs pos="2917">
                      <a:schemeClr val="tx1"/>
                    </a:gs>
                    <a:gs pos="30000">
                      <a:schemeClr val="tx1"/>
                    </a:gs>
                  </a:gsLst>
                  <a:lin ang="5400000" scaled="0"/>
                </a:gradFill>
                <a:ea typeface="+mj-ea"/>
              </a:rPr>
              <a:t>操作</a:t>
            </a:r>
          </a:p>
        </p:txBody>
      </p:sp>
      <p:pic>
        <p:nvPicPr>
          <p:cNvPr id="35" name="グラフィックス 34" descr="ユーザー">
            <a:extLst>
              <a:ext uri="{FF2B5EF4-FFF2-40B4-BE49-F238E27FC236}">
                <a16:creationId xmlns:a16="http://schemas.microsoft.com/office/drawing/2014/main" id="{3453124D-C488-4916-AE0C-45B79A7314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0448" y="122627"/>
            <a:ext cx="914400" cy="914400"/>
          </a:xfrm>
          <a:prstGeom prst="rect">
            <a:avLst/>
          </a:prstGeom>
        </p:spPr>
      </p:pic>
      <p:sp>
        <p:nvSpPr>
          <p:cNvPr id="36" name="テキスト ボックス 35">
            <a:extLst>
              <a:ext uri="{FF2B5EF4-FFF2-40B4-BE49-F238E27FC236}">
                <a16:creationId xmlns:a16="http://schemas.microsoft.com/office/drawing/2014/main" id="{8D0826BF-72AF-4FF1-8446-703C99825224}"/>
              </a:ext>
            </a:extLst>
          </p:cNvPr>
          <p:cNvSpPr txBox="1"/>
          <p:nvPr/>
        </p:nvSpPr>
        <p:spPr>
          <a:xfrm>
            <a:off x="9172005" y="111904"/>
            <a:ext cx="1398460" cy="5724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000" dirty="0">
                <a:gradFill>
                  <a:gsLst>
                    <a:gs pos="2917">
                      <a:schemeClr val="tx1"/>
                    </a:gs>
                    <a:gs pos="30000">
                      <a:schemeClr val="tx1"/>
                    </a:gs>
                  </a:gsLst>
                  <a:lin ang="5400000" scaled="0"/>
                </a:gradFill>
                <a:ea typeface="+mj-ea"/>
              </a:rPr>
              <a:t>WEB</a:t>
            </a:r>
            <a:r>
              <a:rPr kumimoji="1" lang="ja-JP" altLang="en-US" sz="2000" dirty="0">
                <a:gradFill>
                  <a:gsLst>
                    <a:gs pos="2917">
                      <a:schemeClr val="tx1"/>
                    </a:gs>
                    <a:gs pos="30000">
                      <a:schemeClr val="tx1"/>
                    </a:gs>
                  </a:gsLst>
                  <a:lin ang="5400000" scaled="0"/>
                </a:gradFill>
                <a:ea typeface="+mj-ea"/>
              </a:rPr>
              <a:t>会員</a:t>
            </a:r>
          </a:p>
        </p:txBody>
      </p:sp>
      <p:sp>
        <p:nvSpPr>
          <p:cNvPr id="37" name="テキスト ボックス 36">
            <a:extLst>
              <a:ext uri="{FF2B5EF4-FFF2-40B4-BE49-F238E27FC236}">
                <a16:creationId xmlns:a16="http://schemas.microsoft.com/office/drawing/2014/main" id="{1DD235F6-2F9A-4019-8B88-257998CD2ED3}"/>
              </a:ext>
            </a:extLst>
          </p:cNvPr>
          <p:cNvSpPr txBox="1"/>
          <p:nvPr/>
        </p:nvSpPr>
        <p:spPr>
          <a:xfrm>
            <a:off x="7137120" y="315701"/>
            <a:ext cx="882293" cy="572464"/>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000" dirty="0">
                <a:gradFill>
                  <a:gsLst>
                    <a:gs pos="2917">
                      <a:schemeClr val="tx1"/>
                    </a:gs>
                    <a:gs pos="30000">
                      <a:schemeClr val="tx1"/>
                    </a:gs>
                  </a:gsLst>
                  <a:lin ang="5400000" scaled="0"/>
                </a:gradFill>
                <a:ea typeface="+mj-ea"/>
              </a:rPr>
              <a:t>利用</a:t>
            </a:r>
          </a:p>
        </p:txBody>
      </p:sp>
      <p:cxnSp>
        <p:nvCxnSpPr>
          <p:cNvPr id="38" name="直線矢印コネクタ 37">
            <a:extLst>
              <a:ext uri="{FF2B5EF4-FFF2-40B4-BE49-F238E27FC236}">
                <a16:creationId xmlns:a16="http://schemas.microsoft.com/office/drawing/2014/main" id="{8CD7FEC7-64C5-470B-A356-A4A6CE3CC86A}"/>
              </a:ext>
            </a:extLst>
          </p:cNvPr>
          <p:cNvCxnSpPr>
            <a:cxnSpLocks/>
            <a:stCxn id="35" idx="1"/>
            <a:endCxn id="16" idx="0"/>
          </p:cNvCxnSpPr>
          <p:nvPr/>
        </p:nvCxnSpPr>
        <p:spPr>
          <a:xfrm flipH="1">
            <a:off x="4005306" y="579827"/>
            <a:ext cx="4635142" cy="96998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四角形: 角を丸くする 44">
            <a:extLst>
              <a:ext uri="{FF2B5EF4-FFF2-40B4-BE49-F238E27FC236}">
                <a16:creationId xmlns:a16="http://schemas.microsoft.com/office/drawing/2014/main" id="{FC700082-D151-4E0F-8CC7-9B162301EC01}"/>
              </a:ext>
            </a:extLst>
          </p:cNvPr>
          <p:cNvSpPr/>
          <p:nvPr/>
        </p:nvSpPr>
        <p:spPr bwMode="auto">
          <a:xfrm>
            <a:off x="2800350" y="1007062"/>
            <a:ext cx="8791575" cy="2098204"/>
          </a:xfrm>
          <a:prstGeom prst="roundRect">
            <a:avLst/>
          </a:prstGeom>
          <a:solidFill>
            <a:schemeClr val="accent6">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19213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3B02F7-9EE4-4CBC-9767-BA1C0C0EAA8E}"/>
              </a:ext>
            </a:extLst>
          </p:cNvPr>
          <p:cNvSpPr>
            <a:spLocks noGrp="1"/>
          </p:cNvSpPr>
          <p:nvPr>
            <p:ph type="title"/>
          </p:nvPr>
        </p:nvSpPr>
        <p:spPr/>
        <p:txBody>
          <a:bodyPr/>
          <a:lstStyle/>
          <a:p>
            <a:r>
              <a:rPr lang="en-US" altLang="ja-JP" dirty="0"/>
              <a:t>Demo: Azure Security Center</a:t>
            </a:r>
            <a:endParaRPr kumimoji="1" lang="ja-JP" altLang="en-US" dirty="0"/>
          </a:p>
        </p:txBody>
      </p:sp>
      <p:sp>
        <p:nvSpPr>
          <p:cNvPr id="3" name="テキスト プレースホルダー 2">
            <a:extLst>
              <a:ext uri="{FF2B5EF4-FFF2-40B4-BE49-F238E27FC236}">
                <a16:creationId xmlns:a16="http://schemas.microsoft.com/office/drawing/2014/main" id="{7EC94AB9-18A0-4A48-98B8-868D809A1DB6}"/>
              </a:ext>
            </a:extLst>
          </p:cNvPr>
          <p:cNvSpPr>
            <a:spLocks noGrp="1"/>
          </p:cNvSpPr>
          <p:nvPr>
            <p:ph type="body" sz="quarter" idx="11"/>
          </p:nvPr>
        </p:nvSpPr>
        <p:spPr/>
        <p:txBody>
          <a:bodyPr/>
          <a:lstStyle/>
          <a:p>
            <a:r>
              <a:rPr lang="ja-JP" altLang="en-US" dirty="0"/>
              <a:t>冨田順</a:t>
            </a:r>
            <a:endParaRPr kumimoji="1" lang="ja-JP" altLang="en-US" dirty="0"/>
          </a:p>
        </p:txBody>
      </p:sp>
    </p:spTree>
    <p:extLst>
      <p:ext uri="{BB962C8B-B14F-4D97-AF65-F5344CB8AC3E}">
        <p14:creationId xmlns:p14="http://schemas.microsoft.com/office/powerpoint/2010/main" val="31888245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055223-2DB6-4097-8290-EEFF3C2519B9}"/>
              </a:ext>
            </a:extLst>
          </p:cNvPr>
          <p:cNvSpPr>
            <a:spLocks noGrp="1"/>
          </p:cNvSpPr>
          <p:nvPr>
            <p:ph type="title"/>
          </p:nvPr>
        </p:nvSpPr>
        <p:spPr/>
        <p:txBody>
          <a:bodyPr/>
          <a:lstStyle/>
          <a:p>
            <a:r>
              <a:rPr kumimoji="1" lang="ja-JP" altLang="en-US" dirty="0"/>
              <a:t>本セッションの注意事項</a:t>
            </a:r>
          </a:p>
        </p:txBody>
      </p:sp>
    </p:spTree>
    <p:extLst>
      <p:ext uri="{BB962C8B-B14F-4D97-AF65-F5344CB8AC3E}">
        <p14:creationId xmlns:p14="http://schemas.microsoft.com/office/powerpoint/2010/main" val="327915304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B2D3DFE-6814-4E33-B36F-28059EB5DAF0}"/>
              </a:ext>
            </a:extLst>
          </p:cNvPr>
          <p:cNvSpPr>
            <a:spLocks noGrp="1"/>
          </p:cNvSpPr>
          <p:nvPr>
            <p:ph type="title"/>
          </p:nvPr>
        </p:nvSpPr>
        <p:spPr>
          <a:xfrm>
            <a:off x="274638" y="2125662"/>
            <a:ext cx="11887200" cy="4173450"/>
          </a:xfrm>
        </p:spPr>
        <p:txBody>
          <a:bodyPr/>
          <a:lstStyle/>
          <a:p>
            <a:r>
              <a:rPr lang="ja-JP" altLang="en-US" dirty="0"/>
              <a:t>認証・アクセス制御</a:t>
            </a:r>
            <a:br>
              <a:rPr lang="ja-JP" altLang="en-US" dirty="0"/>
            </a:br>
            <a:r>
              <a:rPr lang="ja-JP" altLang="en-US" dirty="0">
                <a:solidFill>
                  <a:schemeClr val="accent5">
                    <a:lumMod val="60000"/>
                    <a:lumOff val="40000"/>
                  </a:schemeClr>
                </a:solidFill>
              </a:rPr>
              <a:t>不正アクセス防止</a:t>
            </a:r>
            <a:br>
              <a:rPr lang="ja-JP" altLang="en-US" dirty="0">
                <a:solidFill>
                  <a:schemeClr val="accent5">
                    <a:lumMod val="60000"/>
                    <a:lumOff val="40000"/>
                  </a:schemeClr>
                </a:solidFill>
              </a:rPr>
            </a:br>
            <a:r>
              <a:rPr lang="ja-JP" altLang="en-US" dirty="0">
                <a:solidFill>
                  <a:schemeClr val="accent5">
                    <a:lumMod val="60000"/>
                    <a:lumOff val="40000"/>
                  </a:schemeClr>
                </a:solidFill>
              </a:rPr>
              <a:t>監査・ログ・監視</a:t>
            </a:r>
            <a:br>
              <a:rPr lang="ja-JP" altLang="en-US" dirty="0">
                <a:solidFill>
                  <a:schemeClr val="accent5">
                    <a:lumMod val="60000"/>
                    <a:lumOff val="40000"/>
                  </a:schemeClr>
                </a:solidFill>
              </a:rPr>
            </a:br>
            <a:r>
              <a:rPr lang="ja-JP" altLang="en-US" dirty="0">
                <a:solidFill>
                  <a:schemeClr val="accent5">
                    <a:lumMod val="60000"/>
                    <a:lumOff val="40000"/>
                  </a:schemeClr>
                </a:solidFill>
              </a:rPr>
              <a:t>暗号化 </a:t>
            </a:r>
            <a:r>
              <a:rPr lang="ja-JP" altLang="en-US" dirty="0" err="1">
                <a:solidFill>
                  <a:schemeClr val="accent5">
                    <a:lumMod val="60000"/>
                    <a:lumOff val="40000"/>
                  </a:schemeClr>
                </a:solidFill>
              </a:rPr>
              <a:t>ー</a:t>
            </a:r>
            <a:r>
              <a:rPr lang="ja-JP" altLang="en-US" dirty="0">
                <a:solidFill>
                  <a:schemeClr val="accent5">
                    <a:lumMod val="60000"/>
                    <a:lumOff val="40000"/>
                  </a:schemeClr>
                </a:solidFill>
              </a:rPr>
              <a:t> 鍵管理</a:t>
            </a:r>
            <a:endParaRPr kumimoji="1" lang="ja-JP" altLang="en-US" dirty="0">
              <a:solidFill>
                <a:schemeClr val="accent5">
                  <a:lumMod val="60000"/>
                  <a:lumOff val="40000"/>
                </a:schemeClr>
              </a:solidFill>
            </a:endParaRPr>
          </a:p>
        </p:txBody>
      </p:sp>
    </p:spTree>
    <p:extLst>
      <p:ext uri="{BB962C8B-B14F-4D97-AF65-F5344CB8AC3E}">
        <p14:creationId xmlns:p14="http://schemas.microsoft.com/office/powerpoint/2010/main" val="406423876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357C89-67BE-4FA5-8467-C1BEA31CAC4A}"/>
              </a:ext>
            </a:extLst>
          </p:cNvPr>
          <p:cNvSpPr>
            <a:spLocks noGrp="1"/>
          </p:cNvSpPr>
          <p:nvPr>
            <p:ph type="body" sz="quarter" idx="10"/>
          </p:nvPr>
        </p:nvSpPr>
        <p:spPr/>
        <p:txBody>
          <a:bodyPr/>
          <a:lstStyle/>
          <a:p>
            <a:endParaRPr kumimoji="1" lang="ja-JP" altLang="en-US" dirty="0"/>
          </a:p>
        </p:txBody>
      </p:sp>
      <p:sp>
        <p:nvSpPr>
          <p:cNvPr id="3" name="タイトル 2">
            <a:extLst>
              <a:ext uri="{FF2B5EF4-FFF2-40B4-BE49-F238E27FC236}">
                <a16:creationId xmlns:a16="http://schemas.microsoft.com/office/drawing/2014/main" id="{DA1FBE20-C2AA-41AF-A8CA-830D807A759C}"/>
              </a:ext>
            </a:extLst>
          </p:cNvPr>
          <p:cNvSpPr>
            <a:spLocks noGrp="1"/>
          </p:cNvSpPr>
          <p:nvPr>
            <p:ph type="title"/>
          </p:nvPr>
        </p:nvSpPr>
        <p:spPr/>
        <p:txBody>
          <a:bodyPr/>
          <a:lstStyle/>
          <a:p>
            <a:r>
              <a:rPr lang="ja-JP" altLang="en-US" dirty="0"/>
              <a:t>アーキテクチャ ダイアグラム</a:t>
            </a:r>
          </a:p>
        </p:txBody>
      </p:sp>
      <p:pic>
        <p:nvPicPr>
          <p:cNvPr id="1026" name="Picture 2" descr="PCI DSS ã®ããã® PaaS Web ã¢ããªã±ã¼ã·ã§ã³åç§ã¢ã¼ã­ãã¯ãã£ ãã¤ã¢ã°ã©ã ">
            <a:extLst>
              <a:ext uri="{FF2B5EF4-FFF2-40B4-BE49-F238E27FC236}">
                <a16:creationId xmlns:a16="http://schemas.microsoft.com/office/drawing/2014/main" id="{5C582498-0AEE-4F9D-BCAA-45DD056EB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914" y="1211166"/>
            <a:ext cx="9890646" cy="5154902"/>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1B376F5E-0D58-4EBE-A8EA-6A59B071B8A4}"/>
              </a:ext>
            </a:extLst>
          </p:cNvPr>
          <p:cNvSpPr/>
          <p:nvPr/>
        </p:nvSpPr>
        <p:spPr>
          <a:xfrm>
            <a:off x="97557" y="6474765"/>
            <a:ext cx="12338918" cy="369332"/>
          </a:xfrm>
          <a:prstGeom prst="rect">
            <a:avLst/>
          </a:prstGeom>
        </p:spPr>
        <p:txBody>
          <a:bodyPr wrap="square">
            <a:spAutoFit/>
          </a:bodyPr>
          <a:lstStyle/>
          <a:p>
            <a:pPr algn="r"/>
            <a:r>
              <a:rPr lang="ja-JP" altLang="en-US" dirty="0"/>
              <a:t>https://docs.microsoft.com/ja-jp/azure/security/blueprints/pcidss-paaswa-overview</a:t>
            </a:r>
          </a:p>
        </p:txBody>
      </p:sp>
      <p:sp>
        <p:nvSpPr>
          <p:cNvPr id="6" name="正方形/長方形 5">
            <a:extLst>
              <a:ext uri="{FF2B5EF4-FFF2-40B4-BE49-F238E27FC236}">
                <a16:creationId xmlns:a16="http://schemas.microsoft.com/office/drawing/2014/main" id="{4C240A73-22C4-4EDC-9420-01DA622AC1D8}"/>
              </a:ext>
            </a:extLst>
          </p:cNvPr>
          <p:cNvSpPr/>
          <p:nvPr/>
        </p:nvSpPr>
        <p:spPr bwMode="auto">
          <a:xfrm>
            <a:off x="2045082" y="4879519"/>
            <a:ext cx="3525084" cy="1486549"/>
          </a:xfrm>
          <a:prstGeom prst="rect">
            <a:avLst/>
          </a:prstGeom>
          <a:noFill/>
          <a:ln w="508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正方形/長方形 7">
            <a:extLst>
              <a:ext uri="{FF2B5EF4-FFF2-40B4-BE49-F238E27FC236}">
                <a16:creationId xmlns:a16="http://schemas.microsoft.com/office/drawing/2014/main" id="{790311CA-A714-4A22-8B30-9A9328F6B042}"/>
              </a:ext>
            </a:extLst>
          </p:cNvPr>
          <p:cNvSpPr/>
          <p:nvPr/>
        </p:nvSpPr>
        <p:spPr bwMode="auto">
          <a:xfrm>
            <a:off x="3553940" y="1217197"/>
            <a:ext cx="7609619" cy="5148871"/>
          </a:xfrm>
          <a:prstGeom prst="rect">
            <a:avLst/>
          </a:prstGeom>
          <a:noFill/>
          <a:ln w="508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5951561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C911F8F-814C-4EA7-AF69-F03E7B6D2A33}"/>
              </a:ext>
            </a:extLst>
          </p:cNvPr>
          <p:cNvSpPr>
            <a:spLocks noGrp="1"/>
          </p:cNvSpPr>
          <p:nvPr>
            <p:ph type="title"/>
          </p:nvPr>
        </p:nvSpPr>
        <p:spPr/>
        <p:txBody>
          <a:bodyPr/>
          <a:lstStyle/>
          <a:p>
            <a:r>
              <a:rPr lang="ja-JP" altLang="en-US" dirty="0"/>
              <a:t>３層のアクセス制御</a:t>
            </a:r>
            <a:endParaRPr kumimoji="1" lang="ja-JP" altLang="en-US" dirty="0"/>
          </a:p>
        </p:txBody>
      </p:sp>
      <p:sp>
        <p:nvSpPr>
          <p:cNvPr id="6" name="Rectangle 27">
            <a:extLst>
              <a:ext uri="{FF2B5EF4-FFF2-40B4-BE49-F238E27FC236}">
                <a16:creationId xmlns:a16="http://schemas.microsoft.com/office/drawing/2014/main" id="{60B2CA73-C6F3-4097-A814-9EC7B81F1EA4}"/>
              </a:ext>
            </a:extLst>
          </p:cNvPr>
          <p:cNvSpPr/>
          <p:nvPr/>
        </p:nvSpPr>
        <p:spPr>
          <a:xfrm>
            <a:off x="3941192" y="4698770"/>
            <a:ext cx="7555484" cy="650695"/>
          </a:xfrm>
          <a:prstGeom prst="rect">
            <a:avLst/>
          </a:prstGeom>
          <a:solidFill>
            <a:schemeClr val="accent1"/>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Azure Resources</a:t>
            </a: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7" name="Rectangle 42">
            <a:extLst>
              <a:ext uri="{FF2B5EF4-FFF2-40B4-BE49-F238E27FC236}">
                <a16:creationId xmlns:a16="http://schemas.microsoft.com/office/drawing/2014/main" id="{6F4C4490-0E40-4773-905A-EC314EE0872C}"/>
              </a:ext>
            </a:extLst>
          </p:cNvPr>
          <p:cNvSpPr/>
          <p:nvPr/>
        </p:nvSpPr>
        <p:spPr>
          <a:xfrm>
            <a:off x="3915974" y="2012619"/>
            <a:ext cx="5353810" cy="681157"/>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Application</a:t>
            </a:r>
            <a:endParaRPr kumimoji="0" lang="en-US"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8" name="Rectangle 31">
            <a:extLst>
              <a:ext uri="{FF2B5EF4-FFF2-40B4-BE49-F238E27FC236}">
                <a16:creationId xmlns:a16="http://schemas.microsoft.com/office/drawing/2014/main" id="{75C0C417-913A-4E63-A00F-F9C7050A4CAB}"/>
              </a:ext>
            </a:extLst>
          </p:cNvPr>
          <p:cNvSpPr/>
          <p:nvPr/>
        </p:nvSpPr>
        <p:spPr>
          <a:xfrm>
            <a:off x="3941427" y="3906682"/>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SQL Database</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9" name="Rectangle 31">
            <a:extLst>
              <a:ext uri="{FF2B5EF4-FFF2-40B4-BE49-F238E27FC236}">
                <a16:creationId xmlns:a16="http://schemas.microsoft.com/office/drawing/2014/main" id="{6B41C5B6-33C7-4827-9335-62AB90F1D8ED}"/>
              </a:ext>
            </a:extLst>
          </p:cNvPr>
          <p:cNvSpPr/>
          <p:nvPr/>
        </p:nvSpPr>
        <p:spPr>
          <a:xfrm>
            <a:off x="5741392" y="3906682"/>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App Service Environment</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1" name="Rectangle 31">
            <a:extLst>
              <a:ext uri="{FF2B5EF4-FFF2-40B4-BE49-F238E27FC236}">
                <a16:creationId xmlns:a16="http://schemas.microsoft.com/office/drawing/2014/main" id="{88E3F3AD-B14C-4F9D-B55E-1B5C5EF1FC33}"/>
              </a:ext>
            </a:extLst>
          </p:cNvPr>
          <p:cNvSpPr/>
          <p:nvPr/>
        </p:nvSpPr>
        <p:spPr>
          <a:xfrm>
            <a:off x="7541827" y="3906682"/>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Key</a:t>
            </a:r>
            <a:r>
              <a:rPr kumimoji="0" lang="ja-JP" altLang="en-US" sz="1600" b="0" i="0" u="none" strike="noStrike" kern="0" cap="none" spc="0" normalizeH="0" baseline="0" noProof="0" dirty="0">
                <a:ln>
                  <a:noFill/>
                </a:ln>
                <a:solidFill>
                  <a:schemeClr val="bg1"/>
                </a:solidFill>
                <a:effectLst/>
                <a:uLnTx/>
                <a:uFillTx/>
                <a:latin typeface="Segoe UI"/>
              </a:rPr>
              <a:t> </a:t>
            </a:r>
            <a:r>
              <a:rPr kumimoji="0" lang="en-US" altLang="ja-JP" sz="1600" b="0" i="0" u="none" strike="noStrike" kern="0" cap="none" spc="0" normalizeH="0" baseline="0" noProof="0" dirty="0">
                <a:ln>
                  <a:noFill/>
                </a:ln>
                <a:solidFill>
                  <a:schemeClr val="bg1"/>
                </a:solidFill>
                <a:effectLst/>
                <a:uLnTx/>
                <a:uFillTx/>
                <a:latin typeface="Segoe UI"/>
              </a:rPr>
              <a:t>Vault</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2" name="Rectangle 31">
            <a:extLst>
              <a:ext uri="{FF2B5EF4-FFF2-40B4-BE49-F238E27FC236}">
                <a16:creationId xmlns:a16="http://schemas.microsoft.com/office/drawing/2014/main" id="{1C2BBC14-9AC6-4296-B0A3-82C2AC05FA34}"/>
              </a:ext>
            </a:extLst>
          </p:cNvPr>
          <p:cNvSpPr/>
          <p:nvPr/>
        </p:nvSpPr>
        <p:spPr>
          <a:xfrm>
            <a:off x="9342027" y="3906682"/>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Log</a:t>
            </a:r>
            <a:r>
              <a:rPr kumimoji="0" lang="ja-JP" altLang="en-US" sz="1600" b="0" i="0" u="none" strike="noStrike" kern="0" cap="none" spc="0" normalizeH="0" baseline="0" noProof="0" dirty="0">
                <a:ln>
                  <a:noFill/>
                </a:ln>
                <a:solidFill>
                  <a:schemeClr val="bg1"/>
                </a:solidFill>
                <a:effectLst/>
                <a:uLnTx/>
                <a:uFillTx/>
                <a:latin typeface="Segoe UI"/>
              </a:rPr>
              <a:t> </a:t>
            </a:r>
            <a:r>
              <a:rPr kumimoji="0" lang="en-US" altLang="ja-JP" sz="1600" b="0" i="0" u="none" strike="noStrike" kern="0" cap="none" spc="0" normalizeH="0" baseline="0" noProof="0" dirty="0">
                <a:ln>
                  <a:noFill/>
                </a:ln>
                <a:solidFill>
                  <a:schemeClr val="bg1"/>
                </a:solidFill>
                <a:effectLst/>
                <a:uLnTx/>
                <a:uFillTx/>
                <a:latin typeface="Segoe UI"/>
              </a:rPr>
              <a:t>Analytics</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3" name="Rectangle 31">
            <a:extLst>
              <a:ext uri="{FF2B5EF4-FFF2-40B4-BE49-F238E27FC236}">
                <a16:creationId xmlns:a16="http://schemas.microsoft.com/office/drawing/2014/main" id="{E6691C11-69C9-4EA0-A92E-B3C03F1ADC0E}"/>
              </a:ext>
            </a:extLst>
          </p:cNvPr>
          <p:cNvSpPr/>
          <p:nvPr/>
        </p:nvSpPr>
        <p:spPr>
          <a:xfrm>
            <a:off x="3941427" y="3114594"/>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Application Insights</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4" name="Rectangle 31">
            <a:extLst>
              <a:ext uri="{FF2B5EF4-FFF2-40B4-BE49-F238E27FC236}">
                <a16:creationId xmlns:a16="http://schemas.microsoft.com/office/drawing/2014/main" id="{6011E757-E6E3-4207-873A-6C82503CF792}"/>
              </a:ext>
            </a:extLst>
          </p:cNvPr>
          <p:cNvSpPr/>
          <p:nvPr/>
        </p:nvSpPr>
        <p:spPr>
          <a:xfrm>
            <a:off x="5741627" y="3116441"/>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Storage</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6" name="Rectangle 31">
            <a:extLst>
              <a:ext uri="{FF2B5EF4-FFF2-40B4-BE49-F238E27FC236}">
                <a16:creationId xmlns:a16="http://schemas.microsoft.com/office/drawing/2014/main" id="{B443095A-5D90-4C3A-889B-E4CD61E0DDC7}"/>
              </a:ext>
            </a:extLst>
          </p:cNvPr>
          <p:cNvSpPr/>
          <p:nvPr/>
        </p:nvSpPr>
        <p:spPr>
          <a:xfrm>
            <a:off x="3903115" y="1245009"/>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Public Web </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7" name="Rectangle 31">
            <a:extLst>
              <a:ext uri="{FF2B5EF4-FFF2-40B4-BE49-F238E27FC236}">
                <a16:creationId xmlns:a16="http://schemas.microsoft.com/office/drawing/2014/main" id="{E3DC60D2-7C53-4B5B-8694-AB2369E25861}"/>
              </a:ext>
            </a:extLst>
          </p:cNvPr>
          <p:cNvSpPr/>
          <p:nvPr/>
        </p:nvSpPr>
        <p:spPr>
          <a:xfrm>
            <a:off x="5741392" y="1245009"/>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Private Web</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8" name="Rectangle 31">
            <a:extLst>
              <a:ext uri="{FF2B5EF4-FFF2-40B4-BE49-F238E27FC236}">
                <a16:creationId xmlns:a16="http://schemas.microsoft.com/office/drawing/2014/main" id="{86023F59-07B7-4F4B-9AF0-923A5364A573}"/>
              </a:ext>
            </a:extLst>
          </p:cNvPr>
          <p:cNvSpPr/>
          <p:nvPr/>
        </p:nvSpPr>
        <p:spPr>
          <a:xfrm>
            <a:off x="7541827" y="1245009"/>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Batch</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9" name="Rectangle 31">
            <a:extLst>
              <a:ext uri="{FF2B5EF4-FFF2-40B4-BE49-F238E27FC236}">
                <a16:creationId xmlns:a16="http://schemas.microsoft.com/office/drawing/2014/main" id="{7FFB13B8-4743-4109-8B8D-ECCEE4852F36}"/>
              </a:ext>
            </a:extLst>
          </p:cNvPr>
          <p:cNvSpPr/>
          <p:nvPr/>
        </p:nvSpPr>
        <p:spPr>
          <a:xfrm>
            <a:off x="7541826" y="3114594"/>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Network Security Group</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20" name="Rectangle 31">
            <a:extLst>
              <a:ext uri="{FF2B5EF4-FFF2-40B4-BE49-F238E27FC236}">
                <a16:creationId xmlns:a16="http://schemas.microsoft.com/office/drawing/2014/main" id="{97F8040E-9B70-4B60-8A50-84FC531899F4}"/>
              </a:ext>
            </a:extLst>
          </p:cNvPr>
          <p:cNvSpPr/>
          <p:nvPr/>
        </p:nvSpPr>
        <p:spPr>
          <a:xfrm>
            <a:off x="9342025" y="3126256"/>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VNet</a:t>
            </a:r>
            <a:endParaRPr kumimoji="0" lang="en-US" sz="1600" b="0" i="0" u="none" strike="noStrike" kern="0" cap="none" spc="0" normalizeH="0" baseline="0" noProof="0" dirty="0">
              <a:ln>
                <a:noFill/>
              </a:ln>
              <a:solidFill>
                <a:schemeClr val="bg1"/>
              </a:solidFill>
              <a:effectLst/>
              <a:uLnTx/>
              <a:uFillTx/>
              <a:latin typeface="Segoe UI"/>
            </a:endParaRPr>
          </a:p>
        </p:txBody>
      </p:sp>
      <p:cxnSp>
        <p:nvCxnSpPr>
          <p:cNvPr id="22" name="直線コネクタ 21">
            <a:extLst>
              <a:ext uri="{FF2B5EF4-FFF2-40B4-BE49-F238E27FC236}">
                <a16:creationId xmlns:a16="http://schemas.microsoft.com/office/drawing/2014/main" id="{E9CF7D06-B45F-4231-8A56-3A6393D0E702}"/>
              </a:ext>
            </a:extLst>
          </p:cNvPr>
          <p:cNvCxnSpPr>
            <a:cxnSpLocks/>
          </p:cNvCxnSpPr>
          <p:nvPr/>
        </p:nvCxnSpPr>
        <p:spPr>
          <a:xfrm>
            <a:off x="11162106" y="4028597"/>
            <a:ext cx="669132" cy="0"/>
          </a:xfrm>
          <a:prstGeom prst="line">
            <a:avLst/>
          </a:prstGeom>
          <a:ln w="127000" cap="rnd">
            <a:solidFill>
              <a:schemeClr val="accent5"/>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6D0C8A9-40E5-4AE4-B2C6-70CCBC00601B}"/>
              </a:ext>
            </a:extLst>
          </p:cNvPr>
          <p:cNvCxnSpPr>
            <a:cxnSpLocks/>
          </p:cNvCxnSpPr>
          <p:nvPr/>
        </p:nvCxnSpPr>
        <p:spPr>
          <a:xfrm>
            <a:off x="498625" y="2901193"/>
            <a:ext cx="11188550" cy="0"/>
          </a:xfrm>
          <a:prstGeom prst="line">
            <a:avLst/>
          </a:prstGeom>
          <a:ln w="38100">
            <a:solidFill>
              <a:schemeClr val="accent3"/>
            </a:solidFill>
            <a:prstDash val="sysDash"/>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6F90DF9-2CD8-479E-866F-6834C836BEC0}"/>
              </a:ext>
            </a:extLst>
          </p:cNvPr>
          <p:cNvCxnSpPr>
            <a:cxnSpLocks/>
          </p:cNvCxnSpPr>
          <p:nvPr/>
        </p:nvCxnSpPr>
        <p:spPr>
          <a:xfrm>
            <a:off x="579439" y="5513486"/>
            <a:ext cx="11188550" cy="0"/>
          </a:xfrm>
          <a:prstGeom prst="line">
            <a:avLst/>
          </a:prstGeom>
          <a:ln w="38100">
            <a:solidFill>
              <a:schemeClr val="accent3"/>
            </a:solidFill>
            <a:prstDash val="sysDash"/>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7">
            <a:extLst>
              <a:ext uri="{FF2B5EF4-FFF2-40B4-BE49-F238E27FC236}">
                <a16:creationId xmlns:a16="http://schemas.microsoft.com/office/drawing/2014/main" id="{6E63A9B9-65C2-45F4-9259-4D8D519B0E16}"/>
              </a:ext>
            </a:extLst>
          </p:cNvPr>
          <p:cNvSpPr/>
          <p:nvPr/>
        </p:nvSpPr>
        <p:spPr>
          <a:xfrm>
            <a:off x="3941191" y="5729772"/>
            <a:ext cx="7555481" cy="650695"/>
          </a:xfrm>
          <a:prstGeom prst="rect">
            <a:avLst/>
          </a:prstGeom>
          <a:solidFill>
            <a:schemeClr val="accent1"/>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Azure </a:t>
            </a:r>
            <a:r>
              <a:rPr lang="en-US" altLang="ja-JP" sz="2400" kern="0" dirty="0">
                <a:gradFill>
                  <a:gsLst>
                    <a:gs pos="0">
                      <a:srgbClr val="FFFFFF"/>
                    </a:gs>
                    <a:gs pos="100000">
                      <a:srgbClr val="FFFFFF"/>
                    </a:gs>
                  </a:gsLst>
                  <a:lin ang="5400000" scaled="0"/>
                </a:gradFill>
                <a:latin typeface="Segoe UI"/>
              </a:rPr>
              <a:t>Infrastructures</a:t>
            </a: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cxnSp>
        <p:nvCxnSpPr>
          <p:cNvPr id="5" name="直線コネクタ 4">
            <a:extLst>
              <a:ext uri="{FF2B5EF4-FFF2-40B4-BE49-F238E27FC236}">
                <a16:creationId xmlns:a16="http://schemas.microsoft.com/office/drawing/2014/main" id="{E663C504-55AA-449E-B841-CB63E40803FB}"/>
              </a:ext>
            </a:extLst>
          </p:cNvPr>
          <p:cNvCxnSpPr/>
          <p:nvPr/>
        </p:nvCxnSpPr>
        <p:spPr>
          <a:xfrm>
            <a:off x="3648075" y="1114425"/>
            <a:ext cx="0" cy="5391150"/>
          </a:xfrm>
          <a:prstGeom prst="line">
            <a:avLst/>
          </a:prstGeom>
          <a:ln w="38100">
            <a:solidFill>
              <a:schemeClr val="accent3"/>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42">
            <a:extLst>
              <a:ext uri="{FF2B5EF4-FFF2-40B4-BE49-F238E27FC236}">
                <a16:creationId xmlns:a16="http://schemas.microsoft.com/office/drawing/2014/main" id="{864841F2-2C7B-4BEB-B39D-F59704556E59}"/>
              </a:ext>
            </a:extLst>
          </p:cNvPr>
          <p:cNvSpPr/>
          <p:nvPr/>
        </p:nvSpPr>
        <p:spPr>
          <a:xfrm>
            <a:off x="498626" y="1672040"/>
            <a:ext cx="2919957" cy="681157"/>
          </a:xfrm>
          <a:prstGeom prst="rect">
            <a:avLst/>
          </a:prstGeom>
          <a:solidFill>
            <a:schemeClr val="accent4"/>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1. </a:t>
            </a:r>
            <a:r>
              <a:rPr kumimoji="0" lang="ja-JP" altLang="en-US"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アプリケーション</a:t>
            </a:r>
            <a:endParaRPr kumimoji="0" lang="en-US"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40" name="Rectangle 42">
            <a:extLst>
              <a:ext uri="{FF2B5EF4-FFF2-40B4-BE49-F238E27FC236}">
                <a16:creationId xmlns:a16="http://schemas.microsoft.com/office/drawing/2014/main" id="{B97FE3B4-2A22-47FC-8B6C-2D1492074B2B}"/>
              </a:ext>
            </a:extLst>
          </p:cNvPr>
          <p:cNvSpPr/>
          <p:nvPr/>
        </p:nvSpPr>
        <p:spPr>
          <a:xfrm>
            <a:off x="460220" y="3794971"/>
            <a:ext cx="2919957" cy="681157"/>
          </a:xfrm>
          <a:prstGeom prst="rect">
            <a:avLst/>
          </a:prstGeom>
          <a:solidFill>
            <a:schemeClr val="accent4"/>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kern="0" dirty="0">
                <a:gradFill>
                  <a:gsLst>
                    <a:gs pos="12389">
                      <a:srgbClr val="FFFFFF"/>
                    </a:gs>
                    <a:gs pos="27434">
                      <a:srgbClr val="FFFFFF"/>
                    </a:gs>
                  </a:gsLst>
                  <a:lin ang="5400000" scaled="0"/>
                </a:gradFill>
                <a:latin typeface="Segoe UI"/>
              </a:rPr>
              <a:t>2</a:t>
            </a:r>
            <a:r>
              <a:rPr kumimoji="0" lang="en-US"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 </a:t>
            </a:r>
            <a:r>
              <a:rPr kumimoji="0" lang="en-US" altLang="ja-JP"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Azure Resources</a:t>
            </a:r>
            <a:endParaRPr kumimoji="0" lang="en-US"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41" name="Rectangle 42">
            <a:extLst>
              <a:ext uri="{FF2B5EF4-FFF2-40B4-BE49-F238E27FC236}">
                <a16:creationId xmlns:a16="http://schemas.microsoft.com/office/drawing/2014/main" id="{18E42022-CCAE-4168-900D-A6971C05BCE1}"/>
              </a:ext>
            </a:extLst>
          </p:cNvPr>
          <p:cNvSpPr/>
          <p:nvPr/>
        </p:nvSpPr>
        <p:spPr>
          <a:xfrm>
            <a:off x="498625" y="5699310"/>
            <a:ext cx="2919957" cy="681157"/>
          </a:xfrm>
          <a:prstGeom prst="rect">
            <a:avLst/>
          </a:prstGeom>
          <a:solidFill>
            <a:schemeClr val="accent4"/>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3</a:t>
            </a:r>
            <a:r>
              <a:rPr kumimoji="0" lang="en-US"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 </a:t>
            </a:r>
            <a:r>
              <a:rPr kumimoji="0" lang="en-US" altLang="ja-JP"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Azure</a:t>
            </a:r>
            <a:r>
              <a:rPr kumimoji="0" lang="ja-JP" altLang="en-US"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 </a:t>
            </a:r>
            <a:r>
              <a:rPr kumimoji="0" lang="en-US" altLang="ja-JP"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Resource Manager</a:t>
            </a:r>
            <a:endParaRPr kumimoji="0" lang="en-US"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42" name="四角形: 角を丸くする 41">
            <a:extLst>
              <a:ext uri="{FF2B5EF4-FFF2-40B4-BE49-F238E27FC236}">
                <a16:creationId xmlns:a16="http://schemas.microsoft.com/office/drawing/2014/main" id="{45492DAA-935C-4976-8D04-61BF9EE6E69F}"/>
              </a:ext>
            </a:extLst>
          </p:cNvPr>
          <p:cNvSpPr/>
          <p:nvPr/>
        </p:nvSpPr>
        <p:spPr bwMode="auto">
          <a:xfrm>
            <a:off x="0" y="3126256"/>
            <a:ext cx="3199256" cy="3579332"/>
          </a:xfrm>
          <a:prstGeom prst="roundRect">
            <a:avLst>
              <a:gd name="adj" fmla="val 6544"/>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正方形/長方形 47">
            <a:extLst>
              <a:ext uri="{FF2B5EF4-FFF2-40B4-BE49-F238E27FC236}">
                <a16:creationId xmlns:a16="http://schemas.microsoft.com/office/drawing/2014/main" id="{C2E418C0-398D-4556-B623-913577D2E022}"/>
              </a:ext>
            </a:extLst>
          </p:cNvPr>
          <p:cNvSpPr/>
          <p:nvPr/>
        </p:nvSpPr>
        <p:spPr bwMode="auto">
          <a:xfrm>
            <a:off x="371475" y="3209925"/>
            <a:ext cx="3199250" cy="3495662"/>
          </a:xfrm>
          <a:prstGeom prst="rect">
            <a:avLst/>
          </a:prstGeom>
          <a:noFill/>
          <a:ln w="889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42243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91D67458-E6F0-45CD-8065-059EA5E429B2}"/>
              </a:ext>
            </a:extLst>
          </p:cNvPr>
          <p:cNvSpPr>
            <a:spLocks noGrp="1"/>
          </p:cNvSpPr>
          <p:nvPr>
            <p:ph type="body" sz="quarter" idx="10"/>
          </p:nvPr>
        </p:nvSpPr>
        <p:spPr>
          <a:xfrm>
            <a:off x="274638" y="1212850"/>
            <a:ext cx="11704637" cy="2431435"/>
          </a:xfrm>
        </p:spPr>
        <p:txBody>
          <a:bodyPr/>
          <a:lstStyle/>
          <a:p>
            <a:r>
              <a:rPr lang="ja-JP" altLang="en-US" dirty="0"/>
              <a:t>認証</a:t>
            </a:r>
            <a:r>
              <a:rPr lang="en-US" altLang="ja-JP" dirty="0"/>
              <a:t>	Azure Active Directory (AAD)</a:t>
            </a:r>
          </a:p>
          <a:p>
            <a:r>
              <a:rPr lang="en-US" altLang="ja-JP" dirty="0"/>
              <a:t>ACL	Role Base Access</a:t>
            </a:r>
            <a:r>
              <a:rPr lang="ja-JP" altLang="en-US" dirty="0"/>
              <a:t> </a:t>
            </a:r>
            <a:r>
              <a:rPr lang="en-US" altLang="ja-JP" dirty="0"/>
              <a:t>Control</a:t>
            </a:r>
            <a:r>
              <a:rPr lang="ja-JP" altLang="en-US" dirty="0"/>
              <a:t> </a:t>
            </a:r>
            <a:r>
              <a:rPr lang="en-US" altLang="ja-JP" dirty="0"/>
              <a:t>(RBAC)</a:t>
            </a:r>
          </a:p>
          <a:p>
            <a:pPr lvl="1"/>
            <a:r>
              <a:rPr lang="en-US" altLang="ja-JP" dirty="0"/>
              <a:t>Azure Resource</a:t>
            </a:r>
            <a:r>
              <a:rPr lang="ja-JP" altLang="en-US" dirty="0"/>
              <a:t> </a:t>
            </a:r>
            <a:r>
              <a:rPr lang="en-US" altLang="ja-JP" dirty="0"/>
              <a:t>Manager</a:t>
            </a:r>
            <a:r>
              <a:rPr lang="ja-JP" altLang="en-US" dirty="0"/>
              <a:t> での </a:t>
            </a:r>
            <a:r>
              <a:rPr lang="en-US" altLang="ja-JP" dirty="0"/>
              <a:t>Resource</a:t>
            </a:r>
            <a:r>
              <a:rPr lang="ja-JP" altLang="en-US" dirty="0"/>
              <a:t> の作成、読込、削除等の</a:t>
            </a:r>
            <a:br>
              <a:rPr lang="en-US" altLang="ja-JP" dirty="0"/>
            </a:br>
            <a:r>
              <a:rPr lang="ja-JP" altLang="en-US" dirty="0"/>
              <a:t>操作のアクセス制御（操作の可否）を</a:t>
            </a:r>
            <a:r>
              <a:rPr lang="en-US" altLang="ja-JP" dirty="0"/>
              <a:t>RBAC</a:t>
            </a:r>
            <a:r>
              <a:rPr lang="ja-JP" altLang="en-US" dirty="0"/>
              <a:t> で管理</a:t>
            </a:r>
            <a:endParaRPr lang="en-US" altLang="ja-JP" dirty="0"/>
          </a:p>
        </p:txBody>
      </p:sp>
      <p:sp>
        <p:nvSpPr>
          <p:cNvPr id="2" name="タイトル 1">
            <a:extLst>
              <a:ext uri="{FF2B5EF4-FFF2-40B4-BE49-F238E27FC236}">
                <a16:creationId xmlns:a16="http://schemas.microsoft.com/office/drawing/2014/main" id="{8B809CA8-C1E2-4C5A-89B5-46EB7CC3BF22}"/>
              </a:ext>
            </a:extLst>
          </p:cNvPr>
          <p:cNvSpPr>
            <a:spLocks noGrp="1"/>
          </p:cNvSpPr>
          <p:nvPr>
            <p:ph type="title"/>
          </p:nvPr>
        </p:nvSpPr>
        <p:spPr/>
        <p:txBody>
          <a:bodyPr/>
          <a:lstStyle/>
          <a:p>
            <a:r>
              <a:rPr kumimoji="1" lang="en-US" altLang="ja-JP" dirty="0"/>
              <a:t>Azure Resource Manager</a:t>
            </a:r>
            <a:r>
              <a:rPr kumimoji="1" lang="ja-JP" altLang="en-US" dirty="0"/>
              <a:t> と </a:t>
            </a:r>
            <a:r>
              <a:rPr kumimoji="1" lang="en-US" altLang="ja-JP" dirty="0"/>
              <a:t>Resource</a:t>
            </a:r>
            <a:endParaRPr kumimoji="1" lang="ja-JP" altLang="en-US" dirty="0"/>
          </a:p>
        </p:txBody>
      </p:sp>
      <p:pic>
        <p:nvPicPr>
          <p:cNvPr id="4" name="グラフィックス 3" descr="ユーザー">
            <a:extLst>
              <a:ext uri="{FF2B5EF4-FFF2-40B4-BE49-F238E27FC236}">
                <a16:creationId xmlns:a16="http://schemas.microsoft.com/office/drawing/2014/main" id="{AAE4FE23-7AC1-4C79-8CE9-07F2B12D2C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7637" y="4266456"/>
            <a:ext cx="1440000" cy="1385021"/>
          </a:xfrm>
          <a:prstGeom prst="rect">
            <a:avLst/>
          </a:prstGeom>
        </p:spPr>
      </p:pic>
      <p:pic>
        <p:nvPicPr>
          <p:cNvPr id="5" name="グラフィックス 4">
            <a:extLst>
              <a:ext uri="{FF2B5EF4-FFF2-40B4-BE49-F238E27FC236}">
                <a16:creationId xmlns:a16="http://schemas.microsoft.com/office/drawing/2014/main" id="{ECCC6E69-A638-4C13-A446-AAB87A0437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2253" y="4266456"/>
            <a:ext cx="1440000" cy="1385021"/>
          </a:xfrm>
          <a:prstGeom prst="rect">
            <a:avLst/>
          </a:prstGeom>
        </p:spPr>
      </p:pic>
      <p:sp>
        <p:nvSpPr>
          <p:cNvPr id="6" name="テキスト ボックス 5">
            <a:extLst>
              <a:ext uri="{FF2B5EF4-FFF2-40B4-BE49-F238E27FC236}">
                <a16:creationId xmlns:a16="http://schemas.microsoft.com/office/drawing/2014/main" id="{B630DC4F-A09C-4B81-8B69-478621AABE01}"/>
              </a:ext>
            </a:extLst>
          </p:cNvPr>
          <p:cNvSpPr txBox="1"/>
          <p:nvPr/>
        </p:nvSpPr>
        <p:spPr>
          <a:xfrm>
            <a:off x="4213243" y="6196613"/>
            <a:ext cx="3757439"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gradFill>
                  <a:gsLst>
                    <a:gs pos="2917">
                      <a:schemeClr val="tx1"/>
                    </a:gs>
                    <a:gs pos="30000">
                      <a:schemeClr val="tx1"/>
                    </a:gs>
                  </a:gsLst>
                  <a:lin ang="5400000" scaled="0"/>
                </a:gradFill>
              </a:rPr>
              <a:t>Azure Resource Manager</a:t>
            </a:r>
          </a:p>
        </p:txBody>
      </p:sp>
      <p:sp>
        <p:nvSpPr>
          <p:cNvPr id="7" name="矢印: 右 6">
            <a:extLst>
              <a:ext uri="{FF2B5EF4-FFF2-40B4-BE49-F238E27FC236}">
                <a16:creationId xmlns:a16="http://schemas.microsoft.com/office/drawing/2014/main" id="{AA2EF590-1329-478C-8DED-68CC2FAA0EB8}"/>
              </a:ext>
            </a:extLst>
          </p:cNvPr>
          <p:cNvSpPr/>
          <p:nvPr/>
        </p:nvSpPr>
        <p:spPr bwMode="auto">
          <a:xfrm>
            <a:off x="2503525" y="4725902"/>
            <a:ext cx="978408" cy="46612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テキスト ボックス 8">
            <a:extLst>
              <a:ext uri="{FF2B5EF4-FFF2-40B4-BE49-F238E27FC236}">
                <a16:creationId xmlns:a16="http://schemas.microsoft.com/office/drawing/2014/main" id="{DD418FAE-DB11-4D93-BA13-C145322C3B07}"/>
              </a:ext>
            </a:extLst>
          </p:cNvPr>
          <p:cNvSpPr txBox="1"/>
          <p:nvPr/>
        </p:nvSpPr>
        <p:spPr>
          <a:xfrm>
            <a:off x="2217681" y="4183277"/>
            <a:ext cx="1600438" cy="603892"/>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dirty="0">
                <a:gradFill>
                  <a:gsLst>
                    <a:gs pos="2917">
                      <a:schemeClr val="tx1"/>
                    </a:gs>
                    <a:gs pos="30000">
                      <a:schemeClr val="tx1"/>
                    </a:gs>
                  </a:gsLst>
                  <a:lin ang="5400000" scaled="0"/>
                </a:gradFill>
              </a:rPr>
              <a:t>操作要求</a:t>
            </a:r>
            <a:endParaRPr kumimoji="1" lang="en-US" altLang="ja-JP" sz="2400" dirty="0">
              <a:gradFill>
                <a:gsLst>
                  <a:gs pos="2917">
                    <a:schemeClr val="tx1"/>
                  </a:gs>
                  <a:gs pos="30000">
                    <a:schemeClr val="tx1"/>
                  </a:gs>
                </a:gsLst>
                <a:lin ang="5400000" scaled="0"/>
              </a:gradFill>
            </a:endParaRPr>
          </a:p>
        </p:txBody>
      </p:sp>
      <p:sp>
        <p:nvSpPr>
          <p:cNvPr id="10" name="矢印: 右 9">
            <a:extLst>
              <a:ext uri="{FF2B5EF4-FFF2-40B4-BE49-F238E27FC236}">
                <a16:creationId xmlns:a16="http://schemas.microsoft.com/office/drawing/2014/main" id="{3F10A531-D0B0-46C8-999F-5BC97EF681F9}"/>
              </a:ext>
            </a:extLst>
          </p:cNvPr>
          <p:cNvSpPr/>
          <p:nvPr/>
        </p:nvSpPr>
        <p:spPr bwMode="auto">
          <a:xfrm>
            <a:off x="6968021" y="4725902"/>
            <a:ext cx="978408" cy="46612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8" name="グループ化 27">
            <a:extLst>
              <a:ext uri="{FF2B5EF4-FFF2-40B4-BE49-F238E27FC236}">
                <a16:creationId xmlns:a16="http://schemas.microsoft.com/office/drawing/2014/main" id="{2FA5CFB9-F4FF-4E11-9166-58E8C820D757}"/>
              </a:ext>
            </a:extLst>
          </p:cNvPr>
          <p:cNvGrpSpPr>
            <a:grpSpLocks noChangeAspect="1"/>
          </p:cNvGrpSpPr>
          <p:nvPr/>
        </p:nvGrpSpPr>
        <p:grpSpPr>
          <a:xfrm>
            <a:off x="8754694" y="3821638"/>
            <a:ext cx="1080000" cy="1100451"/>
            <a:chOff x="9960395" y="2473439"/>
            <a:chExt cx="401002" cy="424815"/>
          </a:xfrm>
        </p:grpSpPr>
        <p:sp>
          <p:nvSpPr>
            <p:cNvPr id="29" name="フリーフォーム: 図形 28">
              <a:extLst>
                <a:ext uri="{FF2B5EF4-FFF2-40B4-BE49-F238E27FC236}">
                  <a16:creationId xmlns:a16="http://schemas.microsoft.com/office/drawing/2014/main" id="{FF7F423F-351B-4617-99B3-5588D5F09E2D}"/>
                </a:ext>
              </a:extLst>
            </p:cNvPr>
            <p:cNvSpPr/>
            <p:nvPr/>
          </p:nvSpPr>
          <p:spPr>
            <a:xfrm>
              <a:off x="10084220" y="2648699"/>
              <a:ext cx="38100" cy="47625"/>
            </a:xfrm>
            <a:custGeom>
              <a:avLst/>
              <a:gdLst>
                <a:gd name="connsiteX0" fmla="*/ 11906 w 38100"/>
                <a:gd name="connsiteY0" fmla="*/ 43339 h 47625"/>
                <a:gd name="connsiteX1" fmla="*/ 16669 w 38100"/>
                <a:gd name="connsiteY1" fmla="*/ 46196 h 47625"/>
                <a:gd name="connsiteX2" fmla="*/ 22384 w 38100"/>
                <a:gd name="connsiteY2" fmla="*/ 47149 h 47625"/>
                <a:gd name="connsiteX3" fmla="*/ 27146 w 38100"/>
                <a:gd name="connsiteY3" fmla="*/ 46196 h 47625"/>
                <a:gd name="connsiteX4" fmla="*/ 31909 w 38100"/>
                <a:gd name="connsiteY4" fmla="*/ 42386 h 47625"/>
                <a:gd name="connsiteX5" fmla="*/ 34766 w 38100"/>
                <a:gd name="connsiteY5" fmla="*/ 36671 h 47625"/>
                <a:gd name="connsiteX6" fmla="*/ 35719 w 38100"/>
                <a:gd name="connsiteY6" fmla="*/ 28099 h 47625"/>
                <a:gd name="connsiteX7" fmla="*/ 34766 w 38100"/>
                <a:gd name="connsiteY7" fmla="*/ 20479 h 47625"/>
                <a:gd name="connsiteX8" fmla="*/ 31909 w 38100"/>
                <a:gd name="connsiteY8" fmla="*/ 13811 h 47625"/>
                <a:gd name="connsiteX9" fmla="*/ 28099 w 38100"/>
                <a:gd name="connsiteY9" fmla="*/ 9049 h 47625"/>
                <a:gd name="connsiteX10" fmla="*/ 22384 w 38100"/>
                <a:gd name="connsiteY10" fmla="*/ 7144 h 47625"/>
                <a:gd name="connsiteX11" fmla="*/ 15716 w 38100"/>
                <a:gd name="connsiteY11" fmla="*/ 9049 h 47625"/>
                <a:gd name="connsiteX12" fmla="*/ 10954 w 38100"/>
                <a:gd name="connsiteY12" fmla="*/ 12859 h 47625"/>
                <a:gd name="connsiteX13" fmla="*/ 8096 w 38100"/>
                <a:gd name="connsiteY13" fmla="*/ 18574 h 47625"/>
                <a:gd name="connsiteX14" fmla="*/ 7144 w 38100"/>
                <a:gd name="connsiteY14" fmla="*/ 26194 h 47625"/>
                <a:gd name="connsiteX15" fmla="*/ 8096 w 38100"/>
                <a:gd name="connsiteY15" fmla="*/ 34766 h 47625"/>
                <a:gd name="connsiteX16" fmla="*/ 11906 w 38100"/>
                <a:gd name="connsiteY16"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100" h="47625">
                  <a:moveTo>
                    <a:pt x="11906" y="43339"/>
                  </a:moveTo>
                  <a:cubicBezTo>
                    <a:pt x="12859" y="45244"/>
                    <a:pt x="14764" y="46196"/>
                    <a:pt x="16669" y="46196"/>
                  </a:cubicBezTo>
                  <a:cubicBezTo>
                    <a:pt x="18574" y="47149"/>
                    <a:pt x="20479" y="47149"/>
                    <a:pt x="22384" y="47149"/>
                  </a:cubicBezTo>
                  <a:cubicBezTo>
                    <a:pt x="24289" y="47149"/>
                    <a:pt x="26194" y="47149"/>
                    <a:pt x="27146" y="46196"/>
                  </a:cubicBezTo>
                  <a:cubicBezTo>
                    <a:pt x="29051" y="45244"/>
                    <a:pt x="30004" y="44291"/>
                    <a:pt x="31909" y="42386"/>
                  </a:cubicBezTo>
                  <a:cubicBezTo>
                    <a:pt x="32861" y="40481"/>
                    <a:pt x="33814" y="38576"/>
                    <a:pt x="34766" y="36671"/>
                  </a:cubicBezTo>
                  <a:cubicBezTo>
                    <a:pt x="35719" y="34766"/>
                    <a:pt x="35719" y="31909"/>
                    <a:pt x="35719" y="28099"/>
                  </a:cubicBezTo>
                  <a:cubicBezTo>
                    <a:pt x="35719" y="25241"/>
                    <a:pt x="35719" y="23336"/>
                    <a:pt x="34766" y="20479"/>
                  </a:cubicBezTo>
                  <a:cubicBezTo>
                    <a:pt x="33814" y="17621"/>
                    <a:pt x="33814" y="15716"/>
                    <a:pt x="31909" y="13811"/>
                  </a:cubicBezTo>
                  <a:cubicBezTo>
                    <a:pt x="30956" y="11906"/>
                    <a:pt x="29051" y="10954"/>
                    <a:pt x="28099" y="9049"/>
                  </a:cubicBezTo>
                  <a:cubicBezTo>
                    <a:pt x="26194" y="8096"/>
                    <a:pt x="24289" y="7144"/>
                    <a:pt x="22384" y="7144"/>
                  </a:cubicBezTo>
                  <a:cubicBezTo>
                    <a:pt x="19526" y="7144"/>
                    <a:pt x="17621" y="8096"/>
                    <a:pt x="15716" y="9049"/>
                  </a:cubicBezTo>
                  <a:cubicBezTo>
                    <a:pt x="13811" y="10001"/>
                    <a:pt x="12859" y="11906"/>
                    <a:pt x="10954" y="12859"/>
                  </a:cubicBezTo>
                  <a:cubicBezTo>
                    <a:pt x="10001" y="14764"/>
                    <a:pt x="9049" y="16669"/>
                    <a:pt x="8096" y="18574"/>
                  </a:cubicBezTo>
                  <a:cubicBezTo>
                    <a:pt x="7144" y="20479"/>
                    <a:pt x="7144" y="23336"/>
                    <a:pt x="7144" y="26194"/>
                  </a:cubicBezTo>
                  <a:cubicBezTo>
                    <a:pt x="7144" y="30004"/>
                    <a:pt x="7144" y="32861"/>
                    <a:pt x="8096" y="34766"/>
                  </a:cubicBezTo>
                  <a:cubicBezTo>
                    <a:pt x="10001" y="39529"/>
                    <a:pt x="10954" y="41434"/>
                    <a:pt x="11906" y="43339"/>
                  </a:cubicBezTo>
                  <a:close/>
                </a:path>
              </a:pathLst>
            </a:custGeom>
            <a:solidFill>
              <a:srgbClr val="0078D7"/>
            </a:solidFill>
            <a:ln w="9525" cap="flat">
              <a:noFill/>
              <a:prstDash val="solid"/>
              <a:miter/>
            </a:ln>
          </p:spPr>
          <p:txBody>
            <a:bodyPr rtlCol="0" anchor="ctr"/>
            <a:lstStyle/>
            <a:p>
              <a:endParaRPr lang="ja-JP" altLang="en-US"/>
            </a:p>
          </p:txBody>
        </p:sp>
        <p:sp>
          <p:nvSpPr>
            <p:cNvPr id="30" name="フリーフォーム: 図形 29">
              <a:extLst>
                <a:ext uri="{FF2B5EF4-FFF2-40B4-BE49-F238E27FC236}">
                  <a16:creationId xmlns:a16="http://schemas.microsoft.com/office/drawing/2014/main" id="{33FE277D-9E64-4088-8339-F4FA314C857C}"/>
                </a:ext>
              </a:extLst>
            </p:cNvPr>
            <p:cNvSpPr/>
            <p:nvPr/>
          </p:nvSpPr>
          <p:spPr>
            <a:xfrm>
              <a:off x="9960395" y="2473439"/>
              <a:ext cx="285750" cy="371475"/>
            </a:xfrm>
            <a:custGeom>
              <a:avLst/>
              <a:gdLst>
                <a:gd name="connsiteX0" fmla="*/ 190976 w 285750"/>
                <a:gd name="connsiteY0" fmla="*/ 292894 h 371475"/>
                <a:gd name="connsiteX1" fmla="*/ 200501 w 285750"/>
                <a:gd name="connsiteY1" fmla="*/ 293846 h 371475"/>
                <a:gd name="connsiteX2" fmla="*/ 281464 w 285750"/>
                <a:gd name="connsiteY2" fmla="*/ 241459 h 371475"/>
                <a:gd name="connsiteX3" fmla="*/ 281464 w 285750"/>
                <a:gd name="connsiteY3" fmla="*/ 63341 h 371475"/>
                <a:gd name="connsiteX4" fmla="*/ 144304 w 285750"/>
                <a:gd name="connsiteY4" fmla="*/ 7144 h 371475"/>
                <a:gd name="connsiteX5" fmla="*/ 7144 w 285750"/>
                <a:gd name="connsiteY5" fmla="*/ 61436 h 371475"/>
                <a:gd name="connsiteX6" fmla="*/ 7144 w 285750"/>
                <a:gd name="connsiteY6" fmla="*/ 318611 h 371475"/>
                <a:gd name="connsiteX7" fmla="*/ 123349 w 285750"/>
                <a:gd name="connsiteY7" fmla="*/ 372904 h 371475"/>
                <a:gd name="connsiteX8" fmla="*/ 122396 w 285750"/>
                <a:gd name="connsiteY8" fmla="*/ 361474 h 371475"/>
                <a:gd name="connsiteX9" fmla="*/ 190976 w 285750"/>
                <a:gd name="connsiteY9" fmla="*/ 292894 h 371475"/>
                <a:gd name="connsiteX10" fmla="*/ 240506 w 285750"/>
                <a:gd name="connsiteY10" fmla="*/ 240506 h 371475"/>
                <a:gd name="connsiteX11" fmla="*/ 192881 w 285750"/>
                <a:gd name="connsiteY11" fmla="*/ 240506 h 371475"/>
                <a:gd name="connsiteX12" fmla="*/ 192881 w 285750"/>
                <a:gd name="connsiteY12" fmla="*/ 167164 h 371475"/>
                <a:gd name="connsiteX13" fmla="*/ 214789 w 285750"/>
                <a:gd name="connsiteY13" fmla="*/ 167164 h 371475"/>
                <a:gd name="connsiteX14" fmla="*/ 214789 w 285750"/>
                <a:gd name="connsiteY14" fmla="*/ 223361 h 371475"/>
                <a:gd name="connsiteX15" fmla="*/ 240506 w 285750"/>
                <a:gd name="connsiteY15" fmla="*/ 223361 h 371475"/>
                <a:gd name="connsiteX16" fmla="*/ 240506 w 285750"/>
                <a:gd name="connsiteY16" fmla="*/ 240506 h 371475"/>
                <a:gd name="connsiteX17" fmla="*/ 144304 w 285750"/>
                <a:gd name="connsiteY17" fmla="*/ 27146 h 371475"/>
                <a:gd name="connsiteX18" fmla="*/ 242411 w 285750"/>
                <a:gd name="connsiteY18" fmla="*/ 56674 h 371475"/>
                <a:gd name="connsiteX19" fmla="*/ 144304 w 285750"/>
                <a:gd name="connsiteY19" fmla="*/ 86201 h 371475"/>
                <a:gd name="connsiteX20" fmla="*/ 46196 w 285750"/>
                <a:gd name="connsiteY20" fmla="*/ 56674 h 371475"/>
                <a:gd name="connsiteX21" fmla="*/ 144304 w 285750"/>
                <a:gd name="connsiteY21" fmla="*/ 27146 h 371475"/>
                <a:gd name="connsiteX22" fmla="*/ 103346 w 285750"/>
                <a:gd name="connsiteY22" fmla="*/ 223361 h 371475"/>
                <a:gd name="connsiteX23" fmla="*/ 101441 w 285750"/>
                <a:gd name="connsiteY23" fmla="*/ 229076 h 371475"/>
                <a:gd name="connsiteX24" fmla="*/ 97631 w 285750"/>
                <a:gd name="connsiteY24" fmla="*/ 233839 h 371475"/>
                <a:gd name="connsiteX25" fmla="*/ 91916 w 285750"/>
                <a:gd name="connsiteY25" fmla="*/ 237649 h 371475"/>
                <a:gd name="connsiteX26" fmla="*/ 83344 w 285750"/>
                <a:gd name="connsiteY26" fmla="*/ 240506 h 371475"/>
                <a:gd name="connsiteX27" fmla="*/ 71914 w 285750"/>
                <a:gd name="connsiteY27" fmla="*/ 241459 h 371475"/>
                <a:gd name="connsiteX28" fmla="*/ 65246 w 285750"/>
                <a:gd name="connsiteY28" fmla="*/ 241459 h 371475"/>
                <a:gd name="connsiteX29" fmla="*/ 59531 w 285750"/>
                <a:gd name="connsiteY29" fmla="*/ 240506 h 371475"/>
                <a:gd name="connsiteX30" fmla="*/ 54769 w 285750"/>
                <a:gd name="connsiteY30" fmla="*/ 239554 h 371475"/>
                <a:gd name="connsiteX31" fmla="*/ 50959 w 285750"/>
                <a:gd name="connsiteY31" fmla="*/ 237649 h 371475"/>
                <a:gd name="connsiteX32" fmla="*/ 50959 w 285750"/>
                <a:gd name="connsiteY32" fmla="*/ 217646 h 371475"/>
                <a:gd name="connsiteX33" fmla="*/ 55721 w 285750"/>
                <a:gd name="connsiteY33" fmla="*/ 220504 h 371475"/>
                <a:gd name="connsiteX34" fmla="*/ 60484 w 285750"/>
                <a:gd name="connsiteY34" fmla="*/ 223361 h 371475"/>
                <a:gd name="connsiteX35" fmla="*/ 66199 w 285750"/>
                <a:gd name="connsiteY35" fmla="*/ 225266 h 371475"/>
                <a:gd name="connsiteX36" fmla="*/ 71914 w 285750"/>
                <a:gd name="connsiteY36" fmla="*/ 226219 h 371475"/>
                <a:gd name="connsiteX37" fmla="*/ 75724 w 285750"/>
                <a:gd name="connsiteY37" fmla="*/ 225266 h 371475"/>
                <a:gd name="connsiteX38" fmla="*/ 77629 w 285750"/>
                <a:gd name="connsiteY38" fmla="*/ 224314 h 371475"/>
                <a:gd name="connsiteX39" fmla="*/ 78581 w 285750"/>
                <a:gd name="connsiteY39" fmla="*/ 222409 h 371475"/>
                <a:gd name="connsiteX40" fmla="*/ 78581 w 285750"/>
                <a:gd name="connsiteY40" fmla="*/ 220504 h 371475"/>
                <a:gd name="connsiteX41" fmla="*/ 77629 w 285750"/>
                <a:gd name="connsiteY41" fmla="*/ 217646 h 371475"/>
                <a:gd name="connsiteX42" fmla="*/ 75724 w 285750"/>
                <a:gd name="connsiteY42" fmla="*/ 215741 h 371475"/>
                <a:gd name="connsiteX43" fmla="*/ 71914 w 285750"/>
                <a:gd name="connsiteY43" fmla="*/ 213836 h 371475"/>
                <a:gd name="connsiteX44" fmla="*/ 67151 w 285750"/>
                <a:gd name="connsiteY44" fmla="*/ 211931 h 371475"/>
                <a:gd name="connsiteX45" fmla="*/ 58579 w 285750"/>
                <a:gd name="connsiteY45" fmla="*/ 207169 h 371475"/>
                <a:gd name="connsiteX46" fmla="*/ 52864 w 285750"/>
                <a:gd name="connsiteY46" fmla="*/ 202406 h 371475"/>
                <a:gd name="connsiteX47" fmla="*/ 50006 w 285750"/>
                <a:gd name="connsiteY47" fmla="*/ 196691 h 371475"/>
                <a:gd name="connsiteX48" fmla="*/ 49054 w 285750"/>
                <a:gd name="connsiteY48" fmla="*/ 190024 h 371475"/>
                <a:gd name="connsiteX49" fmla="*/ 50959 w 285750"/>
                <a:gd name="connsiteY49" fmla="*/ 180499 h 371475"/>
                <a:gd name="connsiteX50" fmla="*/ 56674 w 285750"/>
                <a:gd name="connsiteY50" fmla="*/ 172879 h 371475"/>
                <a:gd name="connsiteX51" fmla="*/ 66199 w 285750"/>
                <a:gd name="connsiteY51" fmla="*/ 168116 h 371475"/>
                <a:gd name="connsiteX52" fmla="*/ 78581 w 285750"/>
                <a:gd name="connsiteY52" fmla="*/ 166211 h 371475"/>
                <a:gd name="connsiteX53" fmla="*/ 85249 w 285750"/>
                <a:gd name="connsiteY53" fmla="*/ 166211 h 371475"/>
                <a:gd name="connsiteX54" fmla="*/ 90964 w 285750"/>
                <a:gd name="connsiteY54" fmla="*/ 167164 h 371475"/>
                <a:gd name="connsiteX55" fmla="*/ 95726 w 285750"/>
                <a:gd name="connsiteY55" fmla="*/ 168116 h 371475"/>
                <a:gd name="connsiteX56" fmla="*/ 99536 w 285750"/>
                <a:gd name="connsiteY56" fmla="*/ 169069 h 371475"/>
                <a:gd name="connsiteX57" fmla="*/ 99536 w 285750"/>
                <a:gd name="connsiteY57" fmla="*/ 188119 h 371475"/>
                <a:gd name="connsiteX58" fmla="*/ 95726 w 285750"/>
                <a:gd name="connsiteY58" fmla="*/ 186214 h 371475"/>
                <a:gd name="connsiteX59" fmla="*/ 90964 w 285750"/>
                <a:gd name="connsiteY59" fmla="*/ 184309 h 371475"/>
                <a:gd name="connsiteX60" fmla="*/ 86201 w 285750"/>
                <a:gd name="connsiteY60" fmla="*/ 183356 h 371475"/>
                <a:gd name="connsiteX61" fmla="*/ 80486 w 285750"/>
                <a:gd name="connsiteY61" fmla="*/ 183356 h 371475"/>
                <a:gd name="connsiteX62" fmla="*/ 74771 w 285750"/>
                <a:gd name="connsiteY62" fmla="*/ 184309 h 371475"/>
                <a:gd name="connsiteX63" fmla="*/ 72866 w 285750"/>
                <a:gd name="connsiteY63" fmla="*/ 188119 h 371475"/>
                <a:gd name="connsiteX64" fmla="*/ 73819 w 285750"/>
                <a:gd name="connsiteY64" fmla="*/ 190024 h 371475"/>
                <a:gd name="connsiteX65" fmla="*/ 75724 w 285750"/>
                <a:gd name="connsiteY65" fmla="*/ 191929 h 371475"/>
                <a:gd name="connsiteX66" fmla="*/ 78581 w 285750"/>
                <a:gd name="connsiteY66" fmla="*/ 193834 h 371475"/>
                <a:gd name="connsiteX67" fmla="*/ 83344 w 285750"/>
                <a:gd name="connsiteY67" fmla="*/ 195739 h 371475"/>
                <a:gd name="connsiteX68" fmla="*/ 91916 w 285750"/>
                <a:gd name="connsiteY68" fmla="*/ 199549 h 371475"/>
                <a:gd name="connsiteX69" fmla="*/ 98584 w 285750"/>
                <a:gd name="connsiteY69" fmla="*/ 204311 h 371475"/>
                <a:gd name="connsiteX70" fmla="*/ 103346 w 285750"/>
                <a:gd name="connsiteY70" fmla="*/ 210026 h 371475"/>
                <a:gd name="connsiteX71" fmla="*/ 105251 w 285750"/>
                <a:gd name="connsiteY71" fmla="*/ 218599 h 371475"/>
                <a:gd name="connsiteX72" fmla="*/ 103346 w 285750"/>
                <a:gd name="connsiteY72" fmla="*/ 223361 h 371475"/>
                <a:gd name="connsiteX73" fmla="*/ 110966 w 285750"/>
                <a:gd name="connsiteY73" fmla="*/ 219551 h 371475"/>
                <a:gd name="connsiteX74" fmla="*/ 108109 w 285750"/>
                <a:gd name="connsiteY74" fmla="*/ 204311 h 371475"/>
                <a:gd name="connsiteX75" fmla="*/ 110966 w 285750"/>
                <a:gd name="connsiteY75" fmla="*/ 188119 h 371475"/>
                <a:gd name="connsiteX76" fmla="*/ 118586 w 285750"/>
                <a:gd name="connsiteY76" fmla="*/ 175736 h 371475"/>
                <a:gd name="connsiteX77" fmla="*/ 130016 w 285750"/>
                <a:gd name="connsiteY77" fmla="*/ 168116 h 371475"/>
                <a:gd name="connsiteX78" fmla="*/ 145256 w 285750"/>
                <a:gd name="connsiteY78" fmla="*/ 165259 h 371475"/>
                <a:gd name="connsiteX79" fmla="*/ 159544 w 285750"/>
                <a:gd name="connsiteY79" fmla="*/ 168116 h 371475"/>
                <a:gd name="connsiteX80" fmla="*/ 170974 w 285750"/>
                <a:gd name="connsiteY80" fmla="*/ 175736 h 371475"/>
                <a:gd name="connsiteX81" fmla="*/ 178594 w 285750"/>
                <a:gd name="connsiteY81" fmla="*/ 187166 h 371475"/>
                <a:gd name="connsiteX82" fmla="*/ 181451 w 285750"/>
                <a:gd name="connsiteY82" fmla="*/ 203359 h 371475"/>
                <a:gd name="connsiteX83" fmla="*/ 179546 w 285750"/>
                <a:gd name="connsiteY83" fmla="*/ 214789 h 371475"/>
                <a:gd name="connsiteX84" fmla="*/ 174784 w 285750"/>
                <a:gd name="connsiteY84" fmla="*/ 224314 h 371475"/>
                <a:gd name="connsiteX85" fmla="*/ 168116 w 285750"/>
                <a:gd name="connsiteY85" fmla="*/ 231934 h 371475"/>
                <a:gd name="connsiteX86" fmla="*/ 159544 w 285750"/>
                <a:gd name="connsiteY86" fmla="*/ 237649 h 371475"/>
                <a:gd name="connsiteX87" fmla="*/ 184309 w 285750"/>
                <a:gd name="connsiteY87" fmla="*/ 258604 h 371475"/>
                <a:gd name="connsiteX88" fmla="*/ 155734 w 285750"/>
                <a:gd name="connsiteY88" fmla="*/ 258604 h 371475"/>
                <a:gd name="connsiteX89" fmla="*/ 139541 w 285750"/>
                <a:gd name="connsiteY89" fmla="*/ 241459 h 371475"/>
                <a:gd name="connsiteX90" fmla="*/ 126206 w 285750"/>
                <a:gd name="connsiteY90" fmla="*/ 238601 h 371475"/>
                <a:gd name="connsiteX91" fmla="*/ 115729 w 285750"/>
                <a:gd name="connsiteY91" fmla="*/ 230981 h 371475"/>
                <a:gd name="connsiteX92" fmla="*/ 110966 w 285750"/>
                <a:gd name="connsiteY92" fmla="*/ 21955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85750" h="371475">
                  <a:moveTo>
                    <a:pt x="190976" y="292894"/>
                  </a:moveTo>
                  <a:cubicBezTo>
                    <a:pt x="193834" y="292894"/>
                    <a:pt x="197644" y="292894"/>
                    <a:pt x="200501" y="293846"/>
                  </a:cubicBezTo>
                  <a:cubicBezTo>
                    <a:pt x="215741" y="263366"/>
                    <a:pt x="246221" y="243364"/>
                    <a:pt x="281464" y="241459"/>
                  </a:cubicBezTo>
                  <a:lnTo>
                    <a:pt x="281464" y="63341"/>
                  </a:lnTo>
                  <a:cubicBezTo>
                    <a:pt x="281464" y="34766"/>
                    <a:pt x="219551" y="7144"/>
                    <a:pt x="144304" y="7144"/>
                  </a:cubicBezTo>
                  <a:cubicBezTo>
                    <a:pt x="68104" y="7144"/>
                    <a:pt x="7144" y="32861"/>
                    <a:pt x="7144" y="61436"/>
                  </a:cubicBezTo>
                  <a:lnTo>
                    <a:pt x="7144" y="318611"/>
                  </a:lnTo>
                  <a:cubicBezTo>
                    <a:pt x="7144" y="344329"/>
                    <a:pt x="57626" y="369094"/>
                    <a:pt x="123349" y="372904"/>
                  </a:cubicBezTo>
                  <a:cubicBezTo>
                    <a:pt x="122396" y="369094"/>
                    <a:pt x="122396" y="365284"/>
                    <a:pt x="122396" y="361474"/>
                  </a:cubicBezTo>
                  <a:cubicBezTo>
                    <a:pt x="122396" y="324326"/>
                    <a:pt x="152876" y="292894"/>
                    <a:pt x="190976" y="292894"/>
                  </a:cubicBezTo>
                  <a:close/>
                  <a:moveTo>
                    <a:pt x="240506" y="240506"/>
                  </a:moveTo>
                  <a:lnTo>
                    <a:pt x="192881" y="240506"/>
                  </a:lnTo>
                  <a:lnTo>
                    <a:pt x="192881" y="167164"/>
                  </a:lnTo>
                  <a:lnTo>
                    <a:pt x="214789" y="167164"/>
                  </a:lnTo>
                  <a:lnTo>
                    <a:pt x="214789" y="223361"/>
                  </a:lnTo>
                  <a:lnTo>
                    <a:pt x="240506" y="223361"/>
                  </a:lnTo>
                  <a:lnTo>
                    <a:pt x="240506" y="240506"/>
                  </a:lnTo>
                  <a:close/>
                  <a:moveTo>
                    <a:pt x="144304" y="27146"/>
                  </a:moveTo>
                  <a:cubicBezTo>
                    <a:pt x="198596" y="27146"/>
                    <a:pt x="242411" y="40481"/>
                    <a:pt x="242411" y="56674"/>
                  </a:cubicBezTo>
                  <a:cubicBezTo>
                    <a:pt x="242411" y="72866"/>
                    <a:pt x="198596" y="86201"/>
                    <a:pt x="144304" y="86201"/>
                  </a:cubicBezTo>
                  <a:cubicBezTo>
                    <a:pt x="90011" y="86201"/>
                    <a:pt x="46196" y="72866"/>
                    <a:pt x="46196" y="56674"/>
                  </a:cubicBezTo>
                  <a:cubicBezTo>
                    <a:pt x="46196" y="40481"/>
                    <a:pt x="90011" y="27146"/>
                    <a:pt x="144304" y="27146"/>
                  </a:cubicBezTo>
                  <a:close/>
                  <a:moveTo>
                    <a:pt x="103346" y="223361"/>
                  </a:moveTo>
                  <a:cubicBezTo>
                    <a:pt x="103346" y="225266"/>
                    <a:pt x="102394" y="227171"/>
                    <a:pt x="101441" y="229076"/>
                  </a:cubicBezTo>
                  <a:cubicBezTo>
                    <a:pt x="100489" y="230981"/>
                    <a:pt x="99536" y="232886"/>
                    <a:pt x="97631" y="233839"/>
                  </a:cubicBezTo>
                  <a:cubicBezTo>
                    <a:pt x="95726" y="235744"/>
                    <a:pt x="93821" y="236696"/>
                    <a:pt x="91916" y="237649"/>
                  </a:cubicBezTo>
                  <a:cubicBezTo>
                    <a:pt x="90011" y="238601"/>
                    <a:pt x="87154" y="239554"/>
                    <a:pt x="83344" y="240506"/>
                  </a:cubicBezTo>
                  <a:cubicBezTo>
                    <a:pt x="80486" y="241459"/>
                    <a:pt x="76676" y="241459"/>
                    <a:pt x="71914" y="241459"/>
                  </a:cubicBezTo>
                  <a:cubicBezTo>
                    <a:pt x="70009" y="241459"/>
                    <a:pt x="67151" y="241459"/>
                    <a:pt x="65246" y="241459"/>
                  </a:cubicBezTo>
                  <a:cubicBezTo>
                    <a:pt x="63341" y="241459"/>
                    <a:pt x="61436" y="241459"/>
                    <a:pt x="59531" y="240506"/>
                  </a:cubicBezTo>
                  <a:cubicBezTo>
                    <a:pt x="57626" y="240506"/>
                    <a:pt x="55721" y="239554"/>
                    <a:pt x="54769" y="239554"/>
                  </a:cubicBezTo>
                  <a:cubicBezTo>
                    <a:pt x="52864" y="239554"/>
                    <a:pt x="51911" y="238601"/>
                    <a:pt x="50959" y="237649"/>
                  </a:cubicBezTo>
                  <a:lnTo>
                    <a:pt x="50959" y="217646"/>
                  </a:lnTo>
                  <a:cubicBezTo>
                    <a:pt x="51911" y="218599"/>
                    <a:pt x="53816" y="219551"/>
                    <a:pt x="55721" y="220504"/>
                  </a:cubicBezTo>
                  <a:cubicBezTo>
                    <a:pt x="57626" y="221456"/>
                    <a:pt x="58579" y="222409"/>
                    <a:pt x="60484" y="223361"/>
                  </a:cubicBezTo>
                  <a:cubicBezTo>
                    <a:pt x="62389" y="224314"/>
                    <a:pt x="64294" y="224314"/>
                    <a:pt x="66199" y="225266"/>
                  </a:cubicBezTo>
                  <a:cubicBezTo>
                    <a:pt x="68104" y="226219"/>
                    <a:pt x="70009" y="226219"/>
                    <a:pt x="71914" y="226219"/>
                  </a:cubicBezTo>
                  <a:cubicBezTo>
                    <a:pt x="73819" y="226219"/>
                    <a:pt x="74771" y="226219"/>
                    <a:pt x="75724" y="225266"/>
                  </a:cubicBezTo>
                  <a:cubicBezTo>
                    <a:pt x="76676" y="225266"/>
                    <a:pt x="77629" y="224314"/>
                    <a:pt x="77629" y="224314"/>
                  </a:cubicBezTo>
                  <a:cubicBezTo>
                    <a:pt x="78581" y="224314"/>
                    <a:pt x="78581" y="223361"/>
                    <a:pt x="78581" y="222409"/>
                  </a:cubicBezTo>
                  <a:cubicBezTo>
                    <a:pt x="78581" y="221456"/>
                    <a:pt x="78581" y="221456"/>
                    <a:pt x="78581" y="220504"/>
                  </a:cubicBezTo>
                  <a:cubicBezTo>
                    <a:pt x="78581" y="219551"/>
                    <a:pt x="78581" y="218599"/>
                    <a:pt x="77629" y="217646"/>
                  </a:cubicBezTo>
                  <a:cubicBezTo>
                    <a:pt x="76676" y="216694"/>
                    <a:pt x="76676" y="215741"/>
                    <a:pt x="75724" y="215741"/>
                  </a:cubicBezTo>
                  <a:cubicBezTo>
                    <a:pt x="74771" y="214789"/>
                    <a:pt x="73819" y="214789"/>
                    <a:pt x="71914" y="213836"/>
                  </a:cubicBezTo>
                  <a:cubicBezTo>
                    <a:pt x="70009" y="212884"/>
                    <a:pt x="69056" y="212884"/>
                    <a:pt x="67151" y="211931"/>
                  </a:cubicBezTo>
                  <a:cubicBezTo>
                    <a:pt x="64294" y="210979"/>
                    <a:pt x="61436" y="209074"/>
                    <a:pt x="58579" y="207169"/>
                  </a:cubicBezTo>
                  <a:cubicBezTo>
                    <a:pt x="56674" y="205264"/>
                    <a:pt x="54769" y="204311"/>
                    <a:pt x="52864" y="202406"/>
                  </a:cubicBezTo>
                  <a:cubicBezTo>
                    <a:pt x="50959" y="200501"/>
                    <a:pt x="50006" y="198596"/>
                    <a:pt x="50006" y="196691"/>
                  </a:cubicBezTo>
                  <a:cubicBezTo>
                    <a:pt x="49054" y="194786"/>
                    <a:pt x="49054" y="191929"/>
                    <a:pt x="49054" y="190024"/>
                  </a:cubicBezTo>
                  <a:cubicBezTo>
                    <a:pt x="49054" y="186214"/>
                    <a:pt x="50006" y="183356"/>
                    <a:pt x="50959" y="180499"/>
                  </a:cubicBezTo>
                  <a:cubicBezTo>
                    <a:pt x="52864" y="177641"/>
                    <a:pt x="54769" y="174784"/>
                    <a:pt x="56674" y="172879"/>
                  </a:cubicBezTo>
                  <a:cubicBezTo>
                    <a:pt x="59531" y="170974"/>
                    <a:pt x="62389" y="169069"/>
                    <a:pt x="66199" y="168116"/>
                  </a:cubicBezTo>
                  <a:cubicBezTo>
                    <a:pt x="70009" y="167164"/>
                    <a:pt x="73819" y="166211"/>
                    <a:pt x="78581" y="166211"/>
                  </a:cubicBezTo>
                  <a:cubicBezTo>
                    <a:pt x="81439" y="166211"/>
                    <a:pt x="83344" y="166211"/>
                    <a:pt x="85249" y="166211"/>
                  </a:cubicBezTo>
                  <a:cubicBezTo>
                    <a:pt x="87154" y="166211"/>
                    <a:pt x="89059" y="166211"/>
                    <a:pt x="90964" y="167164"/>
                  </a:cubicBezTo>
                  <a:cubicBezTo>
                    <a:pt x="92869" y="167164"/>
                    <a:pt x="93821" y="168116"/>
                    <a:pt x="95726" y="168116"/>
                  </a:cubicBezTo>
                  <a:cubicBezTo>
                    <a:pt x="96679" y="168116"/>
                    <a:pt x="98584" y="169069"/>
                    <a:pt x="99536" y="169069"/>
                  </a:cubicBezTo>
                  <a:lnTo>
                    <a:pt x="99536" y="188119"/>
                  </a:lnTo>
                  <a:cubicBezTo>
                    <a:pt x="98584" y="187166"/>
                    <a:pt x="97631" y="187166"/>
                    <a:pt x="95726" y="186214"/>
                  </a:cubicBezTo>
                  <a:cubicBezTo>
                    <a:pt x="94774" y="185261"/>
                    <a:pt x="92869" y="185261"/>
                    <a:pt x="90964" y="184309"/>
                  </a:cubicBezTo>
                  <a:cubicBezTo>
                    <a:pt x="89059" y="183356"/>
                    <a:pt x="88106" y="183356"/>
                    <a:pt x="86201" y="183356"/>
                  </a:cubicBezTo>
                  <a:cubicBezTo>
                    <a:pt x="84296" y="183356"/>
                    <a:pt x="82391" y="183356"/>
                    <a:pt x="80486" y="183356"/>
                  </a:cubicBezTo>
                  <a:cubicBezTo>
                    <a:pt x="77629" y="183356"/>
                    <a:pt x="75724" y="183356"/>
                    <a:pt x="74771" y="184309"/>
                  </a:cubicBezTo>
                  <a:cubicBezTo>
                    <a:pt x="72866" y="185261"/>
                    <a:pt x="72866" y="186214"/>
                    <a:pt x="72866" y="188119"/>
                  </a:cubicBezTo>
                  <a:cubicBezTo>
                    <a:pt x="72866" y="189071"/>
                    <a:pt x="72866" y="190024"/>
                    <a:pt x="73819" y="190024"/>
                  </a:cubicBezTo>
                  <a:cubicBezTo>
                    <a:pt x="73819" y="190976"/>
                    <a:pt x="74771" y="190976"/>
                    <a:pt x="75724" y="191929"/>
                  </a:cubicBezTo>
                  <a:cubicBezTo>
                    <a:pt x="76676" y="192881"/>
                    <a:pt x="77629" y="192881"/>
                    <a:pt x="78581" y="193834"/>
                  </a:cubicBezTo>
                  <a:cubicBezTo>
                    <a:pt x="79534" y="194786"/>
                    <a:pt x="81439" y="194786"/>
                    <a:pt x="83344" y="195739"/>
                  </a:cubicBezTo>
                  <a:cubicBezTo>
                    <a:pt x="86201" y="196691"/>
                    <a:pt x="89059" y="198596"/>
                    <a:pt x="91916" y="199549"/>
                  </a:cubicBezTo>
                  <a:cubicBezTo>
                    <a:pt x="94774" y="201454"/>
                    <a:pt x="96679" y="202406"/>
                    <a:pt x="98584" y="204311"/>
                  </a:cubicBezTo>
                  <a:cubicBezTo>
                    <a:pt x="100489" y="206216"/>
                    <a:pt x="101441" y="208121"/>
                    <a:pt x="103346" y="210026"/>
                  </a:cubicBezTo>
                  <a:cubicBezTo>
                    <a:pt x="104299" y="211931"/>
                    <a:pt x="105251" y="214789"/>
                    <a:pt x="105251" y="218599"/>
                  </a:cubicBezTo>
                  <a:cubicBezTo>
                    <a:pt x="103346" y="219551"/>
                    <a:pt x="103346" y="221456"/>
                    <a:pt x="103346" y="223361"/>
                  </a:cubicBezTo>
                  <a:close/>
                  <a:moveTo>
                    <a:pt x="110966" y="219551"/>
                  </a:moveTo>
                  <a:cubicBezTo>
                    <a:pt x="109061" y="214789"/>
                    <a:pt x="108109" y="210026"/>
                    <a:pt x="108109" y="204311"/>
                  </a:cubicBezTo>
                  <a:cubicBezTo>
                    <a:pt x="108109" y="198596"/>
                    <a:pt x="109061" y="192881"/>
                    <a:pt x="110966" y="188119"/>
                  </a:cubicBezTo>
                  <a:cubicBezTo>
                    <a:pt x="112871" y="183356"/>
                    <a:pt x="115729" y="179546"/>
                    <a:pt x="118586" y="175736"/>
                  </a:cubicBezTo>
                  <a:cubicBezTo>
                    <a:pt x="121444" y="171926"/>
                    <a:pt x="126206" y="170021"/>
                    <a:pt x="130016" y="168116"/>
                  </a:cubicBezTo>
                  <a:cubicBezTo>
                    <a:pt x="134779" y="166211"/>
                    <a:pt x="139541" y="165259"/>
                    <a:pt x="145256" y="165259"/>
                  </a:cubicBezTo>
                  <a:cubicBezTo>
                    <a:pt x="150971" y="165259"/>
                    <a:pt x="155734" y="166211"/>
                    <a:pt x="159544" y="168116"/>
                  </a:cubicBezTo>
                  <a:cubicBezTo>
                    <a:pt x="164306" y="170021"/>
                    <a:pt x="168116" y="172879"/>
                    <a:pt x="170974" y="175736"/>
                  </a:cubicBezTo>
                  <a:cubicBezTo>
                    <a:pt x="173831" y="178594"/>
                    <a:pt x="176689" y="183356"/>
                    <a:pt x="178594" y="187166"/>
                  </a:cubicBezTo>
                  <a:cubicBezTo>
                    <a:pt x="180499" y="191929"/>
                    <a:pt x="181451" y="196691"/>
                    <a:pt x="181451" y="203359"/>
                  </a:cubicBezTo>
                  <a:cubicBezTo>
                    <a:pt x="181451" y="207169"/>
                    <a:pt x="181451" y="211931"/>
                    <a:pt x="179546" y="214789"/>
                  </a:cubicBezTo>
                  <a:cubicBezTo>
                    <a:pt x="178594" y="218599"/>
                    <a:pt x="176689" y="221456"/>
                    <a:pt x="174784" y="224314"/>
                  </a:cubicBezTo>
                  <a:cubicBezTo>
                    <a:pt x="172879" y="227171"/>
                    <a:pt x="170974" y="230029"/>
                    <a:pt x="168116" y="231934"/>
                  </a:cubicBezTo>
                  <a:cubicBezTo>
                    <a:pt x="165259" y="233839"/>
                    <a:pt x="163354" y="235744"/>
                    <a:pt x="159544" y="237649"/>
                  </a:cubicBezTo>
                  <a:lnTo>
                    <a:pt x="184309" y="258604"/>
                  </a:lnTo>
                  <a:lnTo>
                    <a:pt x="155734" y="258604"/>
                  </a:lnTo>
                  <a:lnTo>
                    <a:pt x="139541" y="241459"/>
                  </a:lnTo>
                  <a:cubicBezTo>
                    <a:pt x="134779" y="241459"/>
                    <a:pt x="130016" y="239554"/>
                    <a:pt x="126206" y="238601"/>
                  </a:cubicBezTo>
                  <a:cubicBezTo>
                    <a:pt x="122396" y="236696"/>
                    <a:pt x="118586" y="233839"/>
                    <a:pt x="115729" y="230981"/>
                  </a:cubicBezTo>
                  <a:cubicBezTo>
                    <a:pt x="115729" y="228124"/>
                    <a:pt x="112871" y="224314"/>
                    <a:pt x="110966" y="219551"/>
                  </a:cubicBezTo>
                  <a:close/>
                </a:path>
              </a:pathLst>
            </a:custGeom>
            <a:solidFill>
              <a:srgbClr val="0078D7"/>
            </a:solidFill>
            <a:ln w="9525" cap="flat">
              <a:noFill/>
              <a:prstDash val="solid"/>
              <a:miter/>
            </a:ln>
          </p:spPr>
          <p:txBody>
            <a:bodyPr rtlCol="0" anchor="ctr"/>
            <a:lstStyle/>
            <a:p>
              <a:endParaRPr lang="ja-JP" altLang="en-US"/>
            </a:p>
          </p:txBody>
        </p:sp>
        <p:sp>
          <p:nvSpPr>
            <p:cNvPr id="31" name="フリーフォーム: 図形 30">
              <a:extLst>
                <a:ext uri="{FF2B5EF4-FFF2-40B4-BE49-F238E27FC236}">
                  <a16:creationId xmlns:a16="http://schemas.microsoft.com/office/drawing/2014/main" id="{82481782-FFC1-45D3-8B5B-AF82899516E7}"/>
                </a:ext>
              </a:extLst>
            </p:cNvPr>
            <p:cNvSpPr/>
            <p:nvPr/>
          </p:nvSpPr>
          <p:spPr>
            <a:xfrm>
              <a:off x="10085172" y="2717279"/>
              <a:ext cx="276225" cy="180975"/>
            </a:xfrm>
            <a:custGeom>
              <a:avLst/>
              <a:gdLst>
                <a:gd name="connsiteX0" fmla="*/ 276701 w 276225"/>
                <a:gd name="connsiteY0" fmla="*/ 143351 h 180975"/>
                <a:gd name="connsiteX1" fmla="*/ 244316 w 276225"/>
                <a:gd name="connsiteY1" fmla="*/ 108109 h 180975"/>
                <a:gd name="connsiteX2" fmla="*/ 246221 w 276225"/>
                <a:gd name="connsiteY2" fmla="*/ 91916 h 180975"/>
                <a:gd name="connsiteX3" fmla="*/ 161449 w 276225"/>
                <a:gd name="connsiteY3" fmla="*/ 7144 h 180975"/>
                <a:gd name="connsiteX4" fmla="*/ 82391 w 276225"/>
                <a:gd name="connsiteY4" fmla="*/ 60484 h 180975"/>
                <a:gd name="connsiteX5" fmla="*/ 67151 w 276225"/>
                <a:gd name="connsiteY5" fmla="*/ 58579 h 180975"/>
                <a:gd name="connsiteX6" fmla="*/ 7144 w 276225"/>
                <a:gd name="connsiteY6" fmla="*/ 118586 h 180975"/>
                <a:gd name="connsiteX7" fmla="*/ 66199 w 276225"/>
                <a:gd name="connsiteY7" fmla="*/ 178594 h 180975"/>
                <a:gd name="connsiteX8" fmla="*/ 245269 w 276225"/>
                <a:gd name="connsiteY8" fmla="*/ 178594 h 180975"/>
                <a:gd name="connsiteX9" fmla="*/ 251936 w 276225"/>
                <a:gd name="connsiteY9" fmla="*/ 178594 h 180975"/>
                <a:gd name="connsiteX10" fmla="*/ 251936 w 276225"/>
                <a:gd name="connsiteY10" fmla="*/ 177641 h 180975"/>
                <a:gd name="connsiteX11" fmla="*/ 276701 w 276225"/>
                <a:gd name="connsiteY11" fmla="*/ 143351 h 180975"/>
                <a:gd name="connsiteX12" fmla="*/ 244316 w 276225"/>
                <a:gd name="connsiteY12" fmla="*/ 169069 h 180975"/>
                <a:gd name="connsiteX13" fmla="*/ 67151 w 276225"/>
                <a:gd name="connsiteY13" fmla="*/ 169069 h 180975"/>
                <a:gd name="connsiteX14" fmla="*/ 16669 w 276225"/>
                <a:gd name="connsiteY14" fmla="*/ 118586 h 180975"/>
                <a:gd name="connsiteX15" fmla="*/ 67151 w 276225"/>
                <a:gd name="connsiteY15" fmla="*/ 68104 h 180975"/>
                <a:gd name="connsiteX16" fmla="*/ 83344 w 276225"/>
                <a:gd name="connsiteY16" fmla="*/ 70961 h 180975"/>
                <a:gd name="connsiteX17" fmla="*/ 88106 w 276225"/>
                <a:gd name="connsiteY17" fmla="*/ 72866 h 180975"/>
                <a:gd name="connsiteX18" fmla="*/ 90011 w 276225"/>
                <a:gd name="connsiteY18" fmla="*/ 68104 h 180975"/>
                <a:gd name="connsiteX19" fmla="*/ 161449 w 276225"/>
                <a:gd name="connsiteY19" fmla="*/ 16669 h 180975"/>
                <a:gd name="connsiteX20" fmla="*/ 236696 w 276225"/>
                <a:gd name="connsiteY20" fmla="*/ 91916 h 180975"/>
                <a:gd name="connsiteX21" fmla="*/ 233839 w 276225"/>
                <a:gd name="connsiteY21" fmla="*/ 111919 h 180975"/>
                <a:gd name="connsiteX22" fmla="*/ 231934 w 276225"/>
                <a:gd name="connsiteY22" fmla="*/ 119539 h 180975"/>
                <a:gd name="connsiteX23" fmla="*/ 238601 w 276225"/>
                <a:gd name="connsiteY23" fmla="*/ 118586 h 180975"/>
                <a:gd name="connsiteX24" fmla="*/ 241459 w 276225"/>
                <a:gd name="connsiteY24" fmla="*/ 118586 h 180975"/>
                <a:gd name="connsiteX25" fmla="*/ 267176 w 276225"/>
                <a:gd name="connsiteY25" fmla="*/ 144304 h 180975"/>
                <a:gd name="connsiteX26" fmla="*/ 244316 w 276225"/>
                <a:gd name="connsiteY26" fmla="*/ 16906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6225" h="180975">
                  <a:moveTo>
                    <a:pt x="276701" y="143351"/>
                  </a:moveTo>
                  <a:cubicBezTo>
                    <a:pt x="276701" y="125254"/>
                    <a:pt x="262414" y="110014"/>
                    <a:pt x="244316" y="108109"/>
                  </a:cubicBezTo>
                  <a:cubicBezTo>
                    <a:pt x="245269" y="102394"/>
                    <a:pt x="246221" y="97631"/>
                    <a:pt x="246221" y="91916"/>
                  </a:cubicBezTo>
                  <a:cubicBezTo>
                    <a:pt x="246221" y="45244"/>
                    <a:pt x="208121" y="7144"/>
                    <a:pt x="161449" y="7144"/>
                  </a:cubicBezTo>
                  <a:cubicBezTo>
                    <a:pt x="126206" y="7144"/>
                    <a:pt x="94774" y="28099"/>
                    <a:pt x="82391" y="60484"/>
                  </a:cubicBezTo>
                  <a:cubicBezTo>
                    <a:pt x="77629" y="59531"/>
                    <a:pt x="72866" y="58579"/>
                    <a:pt x="67151" y="58579"/>
                  </a:cubicBezTo>
                  <a:cubicBezTo>
                    <a:pt x="33814" y="58579"/>
                    <a:pt x="7144" y="85249"/>
                    <a:pt x="7144" y="118586"/>
                  </a:cubicBezTo>
                  <a:cubicBezTo>
                    <a:pt x="7144" y="150971"/>
                    <a:pt x="32861" y="177641"/>
                    <a:pt x="66199" y="178594"/>
                  </a:cubicBezTo>
                  <a:lnTo>
                    <a:pt x="245269" y="178594"/>
                  </a:lnTo>
                  <a:lnTo>
                    <a:pt x="251936" y="178594"/>
                  </a:lnTo>
                  <a:lnTo>
                    <a:pt x="251936" y="177641"/>
                  </a:lnTo>
                  <a:cubicBezTo>
                    <a:pt x="266224" y="173831"/>
                    <a:pt x="276701" y="159544"/>
                    <a:pt x="276701" y="143351"/>
                  </a:cubicBezTo>
                  <a:close/>
                  <a:moveTo>
                    <a:pt x="244316" y="169069"/>
                  </a:moveTo>
                  <a:lnTo>
                    <a:pt x="67151" y="169069"/>
                  </a:lnTo>
                  <a:cubicBezTo>
                    <a:pt x="39529" y="169069"/>
                    <a:pt x="16669" y="146209"/>
                    <a:pt x="16669" y="118586"/>
                  </a:cubicBezTo>
                  <a:cubicBezTo>
                    <a:pt x="16669" y="90964"/>
                    <a:pt x="39529" y="68104"/>
                    <a:pt x="67151" y="68104"/>
                  </a:cubicBezTo>
                  <a:cubicBezTo>
                    <a:pt x="72866" y="68104"/>
                    <a:pt x="78581" y="69056"/>
                    <a:pt x="83344" y="70961"/>
                  </a:cubicBezTo>
                  <a:lnTo>
                    <a:pt x="88106" y="72866"/>
                  </a:lnTo>
                  <a:lnTo>
                    <a:pt x="90011" y="68104"/>
                  </a:lnTo>
                  <a:cubicBezTo>
                    <a:pt x="100489" y="37624"/>
                    <a:pt x="129064" y="16669"/>
                    <a:pt x="161449" y="16669"/>
                  </a:cubicBezTo>
                  <a:cubicBezTo>
                    <a:pt x="203359" y="16669"/>
                    <a:pt x="236696" y="50959"/>
                    <a:pt x="236696" y="91916"/>
                  </a:cubicBezTo>
                  <a:cubicBezTo>
                    <a:pt x="236696" y="98584"/>
                    <a:pt x="235744" y="105251"/>
                    <a:pt x="233839" y="111919"/>
                  </a:cubicBezTo>
                  <a:lnTo>
                    <a:pt x="231934" y="119539"/>
                  </a:lnTo>
                  <a:lnTo>
                    <a:pt x="238601" y="118586"/>
                  </a:lnTo>
                  <a:cubicBezTo>
                    <a:pt x="239554" y="118586"/>
                    <a:pt x="240506" y="118586"/>
                    <a:pt x="241459" y="118586"/>
                  </a:cubicBezTo>
                  <a:cubicBezTo>
                    <a:pt x="255746" y="118586"/>
                    <a:pt x="267176" y="130016"/>
                    <a:pt x="267176" y="144304"/>
                  </a:cubicBezTo>
                  <a:cubicBezTo>
                    <a:pt x="267176" y="156686"/>
                    <a:pt x="257651" y="168116"/>
                    <a:pt x="244316" y="169069"/>
                  </a:cubicBezTo>
                  <a:close/>
                </a:path>
              </a:pathLst>
            </a:custGeom>
            <a:solidFill>
              <a:srgbClr val="0078D7"/>
            </a:solidFill>
            <a:ln w="9525" cap="flat">
              <a:noFill/>
              <a:prstDash val="solid"/>
              <a:miter/>
            </a:ln>
          </p:spPr>
          <p:txBody>
            <a:bodyPr rtlCol="0" anchor="ctr"/>
            <a:lstStyle/>
            <a:p>
              <a:endParaRPr lang="ja-JP" altLang="en-US"/>
            </a:p>
          </p:txBody>
        </p:sp>
      </p:grpSp>
      <p:sp>
        <p:nvSpPr>
          <p:cNvPr id="32" name="グラフィックス 11">
            <a:extLst>
              <a:ext uri="{FF2B5EF4-FFF2-40B4-BE49-F238E27FC236}">
                <a16:creationId xmlns:a16="http://schemas.microsoft.com/office/drawing/2014/main" id="{9E64A690-DCF7-4C37-A56A-B8111B40EC09}"/>
              </a:ext>
            </a:extLst>
          </p:cNvPr>
          <p:cNvSpPr>
            <a:spLocks noChangeAspect="1"/>
          </p:cNvSpPr>
          <p:nvPr/>
        </p:nvSpPr>
        <p:spPr>
          <a:xfrm>
            <a:off x="10163712" y="3920200"/>
            <a:ext cx="1148936" cy="1038765"/>
          </a:xfrm>
          <a:custGeom>
            <a:avLst/>
            <a:gdLst>
              <a:gd name="connsiteX0" fmla="*/ 283369 w 476250"/>
              <a:gd name="connsiteY0" fmla="*/ 18574 h 447675"/>
              <a:gd name="connsiteX1" fmla="*/ 271939 w 476250"/>
              <a:gd name="connsiteY1" fmla="*/ 7144 h 447675"/>
              <a:gd name="connsiteX2" fmla="*/ 18574 w 476250"/>
              <a:gd name="connsiteY2" fmla="*/ 7144 h 447675"/>
              <a:gd name="connsiteX3" fmla="*/ 7144 w 476250"/>
              <a:gd name="connsiteY3" fmla="*/ 18574 h 447675"/>
              <a:gd name="connsiteX4" fmla="*/ 7144 w 476250"/>
              <a:gd name="connsiteY4" fmla="*/ 54769 h 447675"/>
              <a:gd name="connsiteX5" fmla="*/ 283369 w 476250"/>
              <a:gd name="connsiteY5" fmla="*/ 54769 h 447675"/>
              <a:gd name="connsiteX6" fmla="*/ 283369 w 476250"/>
              <a:gd name="connsiteY6" fmla="*/ 18574 h 447675"/>
              <a:gd name="connsiteX7" fmla="*/ 118624 w 476250"/>
              <a:gd name="connsiteY7" fmla="*/ 85668 h 447675"/>
              <a:gd name="connsiteX8" fmla="*/ 122396 w 476250"/>
              <a:gd name="connsiteY8" fmla="*/ 83820 h 447675"/>
              <a:gd name="connsiteX9" fmla="*/ 124168 w 476250"/>
              <a:gd name="connsiteY9" fmla="*/ 83820 h 447675"/>
              <a:gd name="connsiteX10" fmla="*/ 133379 w 476250"/>
              <a:gd name="connsiteY10" fmla="*/ 90992 h 447675"/>
              <a:gd name="connsiteX11" fmla="*/ 135255 w 476250"/>
              <a:gd name="connsiteY11" fmla="*/ 92840 h 447675"/>
              <a:gd name="connsiteX12" fmla="*/ 135255 w 476250"/>
              <a:gd name="connsiteY12" fmla="*/ 92869 h 447675"/>
              <a:gd name="connsiteX13" fmla="*/ 283369 w 476250"/>
              <a:gd name="connsiteY13" fmla="*/ 92869 h 447675"/>
              <a:gd name="connsiteX14" fmla="*/ 283369 w 476250"/>
              <a:gd name="connsiteY14" fmla="*/ 64294 h 447675"/>
              <a:gd name="connsiteX15" fmla="*/ 7144 w 476250"/>
              <a:gd name="connsiteY15" fmla="*/ 64294 h 447675"/>
              <a:gd name="connsiteX16" fmla="*/ 7144 w 476250"/>
              <a:gd name="connsiteY16" fmla="*/ 243364 h 447675"/>
              <a:gd name="connsiteX17" fmla="*/ 18574 w 476250"/>
              <a:gd name="connsiteY17" fmla="*/ 254794 h 447675"/>
              <a:gd name="connsiteX18" fmla="*/ 92869 w 476250"/>
              <a:gd name="connsiteY18" fmla="*/ 254794 h 447675"/>
              <a:gd name="connsiteX19" fmla="*/ 92869 w 476250"/>
              <a:gd name="connsiteY19" fmla="*/ 223304 h 447675"/>
              <a:gd name="connsiteX20" fmla="*/ 85401 w 476250"/>
              <a:gd name="connsiteY20" fmla="*/ 232705 h 447675"/>
              <a:gd name="connsiteX21" fmla="*/ 53988 w 476250"/>
              <a:gd name="connsiteY21" fmla="*/ 199273 h 447675"/>
              <a:gd name="connsiteX22" fmla="*/ 51178 w 476250"/>
              <a:gd name="connsiteY22" fmla="*/ 196472 h 447675"/>
              <a:gd name="connsiteX23" fmla="*/ 51178 w 476250"/>
              <a:gd name="connsiteY23" fmla="*/ 190252 h 447675"/>
              <a:gd name="connsiteX24" fmla="*/ 58922 w 476250"/>
              <a:gd name="connsiteY24" fmla="*/ 183480 h 447675"/>
              <a:gd name="connsiteX25" fmla="*/ 60455 w 476250"/>
              <a:gd name="connsiteY25" fmla="*/ 181937 h 447675"/>
              <a:gd name="connsiteX26" fmla="*/ 61436 w 476250"/>
              <a:gd name="connsiteY26" fmla="*/ 181937 h 447675"/>
              <a:gd name="connsiteX27" fmla="*/ 64684 w 476250"/>
              <a:gd name="connsiteY27" fmla="*/ 184252 h 447675"/>
              <a:gd name="connsiteX28" fmla="*/ 83210 w 476250"/>
              <a:gd name="connsiteY28" fmla="*/ 204464 h 447675"/>
              <a:gd name="connsiteX29" fmla="*/ 92869 w 476250"/>
              <a:gd name="connsiteY29" fmla="*/ 192329 h 447675"/>
              <a:gd name="connsiteX30" fmla="*/ 92869 w 476250"/>
              <a:gd name="connsiteY30" fmla="*/ 149009 h 447675"/>
              <a:gd name="connsiteX31" fmla="*/ 85401 w 476250"/>
              <a:gd name="connsiteY31" fmla="*/ 158410 h 447675"/>
              <a:gd name="connsiteX32" fmla="*/ 53988 w 476250"/>
              <a:gd name="connsiteY32" fmla="*/ 124978 h 447675"/>
              <a:gd name="connsiteX33" fmla="*/ 51178 w 476250"/>
              <a:gd name="connsiteY33" fmla="*/ 122168 h 447675"/>
              <a:gd name="connsiteX34" fmla="*/ 51178 w 476250"/>
              <a:gd name="connsiteY34" fmla="*/ 115948 h 447675"/>
              <a:gd name="connsiteX35" fmla="*/ 58922 w 476250"/>
              <a:gd name="connsiteY35" fmla="*/ 109166 h 447675"/>
              <a:gd name="connsiteX36" fmla="*/ 60455 w 476250"/>
              <a:gd name="connsiteY36" fmla="*/ 107623 h 447675"/>
              <a:gd name="connsiteX37" fmla="*/ 61436 w 476250"/>
              <a:gd name="connsiteY37" fmla="*/ 107623 h 447675"/>
              <a:gd name="connsiteX38" fmla="*/ 64684 w 476250"/>
              <a:gd name="connsiteY38" fmla="*/ 109938 h 447675"/>
              <a:gd name="connsiteX39" fmla="*/ 83210 w 476250"/>
              <a:gd name="connsiteY39" fmla="*/ 130150 h 447675"/>
              <a:gd name="connsiteX40" fmla="*/ 92869 w 476250"/>
              <a:gd name="connsiteY40" fmla="*/ 118024 h 447675"/>
              <a:gd name="connsiteX41" fmla="*/ 92869 w 476250"/>
              <a:gd name="connsiteY41" fmla="*/ 113824 h 447675"/>
              <a:gd name="connsiteX42" fmla="*/ 112814 w 476250"/>
              <a:gd name="connsiteY42" fmla="*/ 92964 h 447675"/>
              <a:gd name="connsiteX43" fmla="*/ 118624 w 476250"/>
              <a:gd name="connsiteY43" fmla="*/ 85668 h 447675"/>
              <a:gd name="connsiteX44" fmla="*/ 102394 w 476250"/>
              <a:gd name="connsiteY44" fmla="*/ 113824 h 447675"/>
              <a:gd name="connsiteX45" fmla="*/ 102394 w 476250"/>
              <a:gd name="connsiteY45" fmla="*/ 150019 h 447675"/>
              <a:gd name="connsiteX46" fmla="*/ 378619 w 476250"/>
              <a:gd name="connsiteY46" fmla="*/ 150019 h 447675"/>
              <a:gd name="connsiteX47" fmla="*/ 378619 w 476250"/>
              <a:gd name="connsiteY47" fmla="*/ 113824 h 447675"/>
              <a:gd name="connsiteX48" fmla="*/ 367189 w 476250"/>
              <a:gd name="connsiteY48" fmla="*/ 102394 h 447675"/>
              <a:gd name="connsiteX49" fmla="*/ 113824 w 476250"/>
              <a:gd name="connsiteY49" fmla="*/ 102394 h 447675"/>
              <a:gd name="connsiteX50" fmla="*/ 102394 w 476250"/>
              <a:gd name="connsiteY50" fmla="*/ 113824 h 447675"/>
              <a:gd name="connsiteX51" fmla="*/ 462439 w 476250"/>
              <a:gd name="connsiteY51" fmla="*/ 197644 h 447675"/>
              <a:gd name="connsiteX52" fmla="*/ 209074 w 476250"/>
              <a:gd name="connsiteY52" fmla="*/ 197644 h 447675"/>
              <a:gd name="connsiteX53" fmla="*/ 197644 w 476250"/>
              <a:gd name="connsiteY53" fmla="*/ 209074 h 447675"/>
              <a:gd name="connsiteX54" fmla="*/ 197644 w 476250"/>
              <a:gd name="connsiteY54" fmla="*/ 245269 h 447675"/>
              <a:gd name="connsiteX55" fmla="*/ 473869 w 476250"/>
              <a:gd name="connsiteY55" fmla="*/ 245269 h 447675"/>
              <a:gd name="connsiteX56" fmla="*/ 473869 w 476250"/>
              <a:gd name="connsiteY56" fmla="*/ 209074 h 447675"/>
              <a:gd name="connsiteX57" fmla="*/ 462439 w 476250"/>
              <a:gd name="connsiteY57" fmla="*/ 197644 h 447675"/>
              <a:gd name="connsiteX58" fmla="*/ 213874 w 476250"/>
              <a:gd name="connsiteY58" fmla="*/ 180918 h 447675"/>
              <a:gd name="connsiteX59" fmla="*/ 217646 w 476250"/>
              <a:gd name="connsiteY59" fmla="*/ 179070 h 447675"/>
              <a:gd name="connsiteX60" fmla="*/ 219418 w 476250"/>
              <a:gd name="connsiteY60" fmla="*/ 179070 h 447675"/>
              <a:gd name="connsiteX61" fmla="*/ 228629 w 476250"/>
              <a:gd name="connsiteY61" fmla="*/ 186242 h 447675"/>
              <a:gd name="connsiteX62" fmla="*/ 230505 w 476250"/>
              <a:gd name="connsiteY62" fmla="*/ 188090 h 447675"/>
              <a:gd name="connsiteX63" fmla="*/ 230505 w 476250"/>
              <a:gd name="connsiteY63" fmla="*/ 188119 h 447675"/>
              <a:gd name="connsiteX64" fmla="*/ 378619 w 476250"/>
              <a:gd name="connsiteY64" fmla="*/ 188119 h 447675"/>
              <a:gd name="connsiteX65" fmla="*/ 378619 w 476250"/>
              <a:gd name="connsiteY65" fmla="*/ 159544 h 447675"/>
              <a:gd name="connsiteX66" fmla="*/ 102394 w 476250"/>
              <a:gd name="connsiteY66" fmla="*/ 159544 h 447675"/>
              <a:gd name="connsiteX67" fmla="*/ 102394 w 476250"/>
              <a:gd name="connsiteY67" fmla="*/ 338614 h 447675"/>
              <a:gd name="connsiteX68" fmla="*/ 113824 w 476250"/>
              <a:gd name="connsiteY68" fmla="*/ 350044 h 447675"/>
              <a:gd name="connsiteX69" fmla="*/ 188119 w 476250"/>
              <a:gd name="connsiteY69" fmla="*/ 350044 h 447675"/>
              <a:gd name="connsiteX70" fmla="*/ 188119 w 476250"/>
              <a:gd name="connsiteY70" fmla="*/ 318554 h 447675"/>
              <a:gd name="connsiteX71" fmla="*/ 180651 w 476250"/>
              <a:gd name="connsiteY71" fmla="*/ 327955 h 447675"/>
              <a:gd name="connsiteX72" fmla="*/ 149238 w 476250"/>
              <a:gd name="connsiteY72" fmla="*/ 294523 h 447675"/>
              <a:gd name="connsiteX73" fmla="*/ 146428 w 476250"/>
              <a:gd name="connsiteY73" fmla="*/ 291722 h 447675"/>
              <a:gd name="connsiteX74" fmla="*/ 146428 w 476250"/>
              <a:gd name="connsiteY74" fmla="*/ 285502 h 447675"/>
              <a:gd name="connsiteX75" fmla="*/ 154172 w 476250"/>
              <a:gd name="connsiteY75" fmla="*/ 278730 h 447675"/>
              <a:gd name="connsiteX76" fmla="*/ 155705 w 476250"/>
              <a:gd name="connsiteY76" fmla="*/ 277187 h 447675"/>
              <a:gd name="connsiteX77" fmla="*/ 156686 w 476250"/>
              <a:gd name="connsiteY77" fmla="*/ 277187 h 447675"/>
              <a:gd name="connsiteX78" fmla="*/ 159934 w 476250"/>
              <a:gd name="connsiteY78" fmla="*/ 279502 h 447675"/>
              <a:gd name="connsiteX79" fmla="*/ 178460 w 476250"/>
              <a:gd name="connsiteY79" fmla="*/ 299714 h 447675"/>
              <a:gd name="connsiteX80" fmla="*/ 188119 w 476250"/>
              <a:gd name="connsiteY80" fmla="*/ 287579 h 447675"/>
              <a:gd name="connsiteX81" fmla="*/ 188119 w 476250"/>
              <a:gd name="connsiteY81" fmla="*/ 244259 h 447675"/>
              <a:gd name="connsiteX82" fmla="*/ 180651 w 476250"/>
              <a:gd name="connsiteY82" fmla="*/ 253660 h 447675"/>
              <a:gd name="connsiteX83" fmla="*/ 149238 w 476250"/>
              <a:gd name="connsiteY83" fmla="*/ 220228 h 447675"/>
              <a:gd name="connsiteX84" fmla="*/ 146428 w 476250"/>
              <a:gd name="connsiteY84" fmla="*/ 217418 h 447675"/>
              <a:gd name="connsiteX85" fmla="*/ 146428 w 476250"/>
              <a:gd name="connsiteY85" fmla="*/ 211198 h 447675"/>
              <a:gd name="connsiteX86" fmla="*/ 154172 w 476250"/>
              <a:gd name="connsiteY86" fmla="*/ 204416 h 447675"/>
              <a:gd name="connsiteX87" fmla="*/ 155705 w 476250"/>
              <a:gd name="connsiteY87" fmla="*/ 202873 h 447675"/>
              <a:gd name="connsiteX88" fmla="*/ 156686 w 476250"/>
              <a:gd name="connsiteY88" fmla="*/ 202873 h 447675"/>
              <a:gd name="connsiteX89" fmla="*/ 159934 w 476250"/>
              <a:gd name="connsiteY89" fmla="*/ 205188 h 447675"/>
              <a:gd name="connsiteX90" fmla="*/ 178460 w 476250"/>
              <a:gd name="connsiteY90" fmla="*/ 225400 h 447675"/>
              <a:gd name="connsiteX91" fmla="*/ 188119 w 476250"/>
              <a:gd name="connsiteY91" fmla="*/ 213274 h 447675"/>
              <a:gd name="connsiteX92" fmla="*/ 188119 w 476250"/>
              <a:gd name="connsiteY92" fmla="*/ 209074 h 447675"/>
              <a:gd name="connsiteX93" fmla="*/ 208064 w 476250"/>
              <a:gd name="connsiteY93" fmla="*/ 188214 h 447675"/>
              <a:gd name="connsiteX94" fmla="*/ 213874 w 476250"/>
              <a:gd name="connsiteY94" fmla="*/ 180918 h 447675"/>
              <a:gd name="connsiteX95" fmla="*/ 197644 w 476250"/>
              <a:gd name="connsiteY95" fmla="*/ 433864 h 447675"/>
              <a:gd name="connsiteX96" fmla="*/ 209074 w 476250"/>
              <a:gd name="connsiteY96" fmla="*/ 445294 h 447675"/>
              <a:gd name="connsiteX97" fmla="*/ 462439 w 476250"/>
              <a:gd name="connsiteY97" fmla="*/ 445294 h 447675"/>
              <a:gd name="connsiteX98" fmla="*/ 473869 w 476250"/>
              <a:gd name="connsiteY98" fmla="*/ 433864 h 447675"/>
              <a:gd name="connsiteX99" fmla="*/ 473869 w 476250"/>
              <a:gd name="connsiteY99" fmla="*/ 254794 h 447675"/>
              <a:gd name="connsiteX100" fmla="*/ 197644 w 476250"/>
              <a:gd name="connsiteY100" fmla="*/ 254794 h 447675"/>
              <a:gd name="connsiteX101" fmla="*/ 197644 w 476250"/>
              <a:gd name="connsiteY101" fmla="*/ 433864 h 447675"/>
              <a:gd name="connsiteX102" fmla="*/ 330994 w 476250"/>
              <a:gd name="connsiteY102" fmla="*/ 311944 h 447675"/>
              <a:gd name="connsiteX103" fmla="*/ 435769 w 476250"/>
              <a:gd name="connsiteY103" fmla="*/ 311944 h 447675"/>
              <a:gd name="connsiteX104" fmla="*/ 435769 w 476250"/>
              <a:gd name="connsiteY104" fmla="*/ 330994 h 447675"/>
              <a:gd name="connsiteX105" fmla="*/ 330994 w 476250"/>
              <a:gd name="connsiteY105" fmla="*/ 330994 h 447675"/>
              <a:gd name="connsiteX106" fmla="*/ 330994 w 476250"/>
              <a:gd name="connsiteY106" fmla="*/ 311944 h 447675"/>
              <a:gd name="connsiteX107" fmla="*/ 330994 w 476250"/>
              <a:gd name="connsiteY107" fmla="*/ 388144 h 447675"/>
              <a:gd name="connsiteX108" fmla="*/ 435769 w 476250"/>
              <a:gd name="connsiteY108" fmla="*/ 388144 h 447675"/>
              <a:gd name="connsiteX109" fmla="*/ 435769 w 476250"/>
              <a:gd name="connsiteY109" fmla="*/ 407194 h 447675"/>
              <a:gd name="connsiteX110" fmla="*/ 330994 w 476250"/>
              <a:gd name="connsiteY110" fmla="*/ 407194 h 447675"/>
              <a:gd name="connsiteX111" fmla="*/ 330994 w 476250"/>
              <a:gd name="connsiteY111" fmla="*/ 388144 h 447675"/>
              <a:gd name="connsiteX112" fmla="*/ 241678 w 476250"/>
              <a:gd name="connsiteY112" fmla="*/ 306457 h 447675"/>
              <a:gd name="connsiteX113" fmla="*/ 249422 w 476250"/>
              <a:gd name="connsiteY113" fmla="*/ 299676 h 447675"/>
              <a:gd name="connsiteX114" fmla="*/ 250955 w 476250"/>
              <a:gd name="connsiteY114" fmla="*/ 298133 h 447675"/>
              <a:gd name="connsiteX115" fmla="*/ 251936 w 476250"/>
              <a:gd name="connsiteY115" fmla="*/ 298133 h 447675"/>
              <a:gd name="connsiteX116" fmla="*/ 255184 w 476250"/>
              <a:gd name="connsiteY116" fmla="*/ 300447 h 447675"/>
              <a:gd name="connsiteX117" fmla="*/ 273710 w 476250"/>
              <a:gd name="connsiteY117" fmla="*/ 320659 h 447675"/>
              <a:gd name="connsiteX118" fmla="*/ 309124 w 476250"/>
              <a:gd name="connsiteY118" fmla="*/ 276168 h 447675"/>
              <a:gd name="connsiteX119" fmla="*/ 312896 w 476250"/>
              <a:gd name="connsiteY119" fmla="*/ 274320 h 447675"/>
              <a:gd name="connsiteX120" fmla="*/ 314668 w 476250"/>
              <a:gd name="connsiteY120" fmla="*/ 274320 h 447675"/>
              <a:gd name="connsiteX121" fmla="*/ 323879 w 476250"/>
              <a:gd name="connsiteY121" fmla="*/ 281492 h 447675"/>
              <a:gd name="connsiteX122" fmla="*/ 325755 w 476250"/>
              <a:gd name="connsiteY122" fmla="*/ 283340 h 447675"/>
              <a:gd name="connsiteX123" fmla="*/ 325755 w 476250"/>
              <a:gd name="connsiteY123" fmla="*/ 286102 h 447675"/>
              <a:gd name="connsiteX124" fmla="*/ 275901 w 476250"/>
              <a:gd name="connsiteY124" fmla="*/ 348920 h 447675"/>
              <a:gd name="connsiteX125" fmla="*/ 244488 w 476250"/>
              <a:gd name="connsiteY125" fmla="*/ 315487 h 447675"/>
              <a:gd name="connsiteX126" fmla="*/ 241678 w 476250"/>
              <a:gd name="connsiteY126" fmla="*/ 312677 h 447675"/>
              <a:gd name="connsiteX127" fmla="*/ 241678 w 476250"/>
              <a:gd name="connsiteY127" fmla="*/ 306457 h 447675"/>
              <a:gd name="connsiteX128" fmla="*/ 241678 w 476250"/>
              <a:gd name="connsiteY128" fmla="*/ 380762 h 447675"/>
              <a:gd name="connsiteX129" fmla="*/ 249422 w 476250"/>
              <a:gd name="connsiteY129" fmla="*/ 373990 h 447675"/>
              <a:gd name="connsiteX130" fmla="*/ 250955 w 476250"/>
              <a:gd name="connsiteY130" fmla="*/ 372447 h 447675"/>
              <a:gd name="connsiteX131" fmla="*/ 251936 w 476250"/>
              <a:gd name="connsiteY131" fmla="*/ 372447 h 447675"/>
              <a:gd name="connsiteX132" fmla="*/ 255184 w 476250"/>
              <a:gd name="connsiteY132" fmla="*/ 374761 h 447675"/>
              <a:gd name="connsiteX133" fmla="*/ 273710 w 476250"/>
              <a:gd name="connsiteY133" fmla="*/ 394973 h 447675"/>
              <a:gd name="connsiteX134" fmla="*/ 309124 w 476250"/>
              <a:gd name="connsiteY134" fmla="*/ 350482 h 447675"/>
              <a:gd name="connsiteX135" fmla="*/ 312896 w 476250"/>
              <a:gd name="connsiteY135" fmla="*/ 348634 h 447675"/>
              <a:gd name="connsiteX136" fmla="*/ 314668 w 476250"/>
              <a:gd name="connsiteY136" fmla="*/ 348634 h 447675"/>
              <a:gd name="connsiteX137" fmla="*/ 323879 w 476250"/>
              <a:gd name="connsiteY137" fmla="*/ 355797 h 447675"/>
              <a:gd name="connsiteX138" fmla="*/ 325755 w 476250"/>
              <a:gd name="connsiteY138" fmla="*/ 357645 h 447675"/>
              <a:gd name="connsiteX139" fmla="*/ 325755 w 476250"/>
              <a:gd name="connsiteY139" fmla="*/ 360397 h 447675"/>
              <a:gd name="connsiteX140" fmla="*/ 275901 w 476250"/>
              <a:gd name="connsiteY140" fmla="*/ 423215 h 447675"/>
              <a:gd name="connsiteX141" fmla="*/ 244488 w 476250"/>
              <a:gd name="connsiteY141" fmla="*/ 389782 h 447675"/>
              <a:gd name="connsiteX142" fmla="*/ 241678 w 476250"/>
              <a:gd name="connsiteY142" fmla="*/ 386982 h 447675"/>
              <a:gd name="connsiteX143" fmla="*/ 241678 w 476250"/>
              <a:gd name="connsiteY143" fmla="*/ 380762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76250" h="447675">
                <a:moveTo>
                  <a:pt x="283369" y="18574"/>
                </a:moveTo>
                <a:cubicBezTo>
                  <a:pt x="283369" y="11906"/>
                  <a:pt x="278606" y="7144"/>
                  <a:pt x="271939" y="7144"/>
                </a:cubicBezTo>
                <a:lnTo>
                  <a:pt x="18574" y="7144"/>
                </a:lnTo>
                <a:cubicBezTo>
                  <a:pt x="11906" y="7144"/>
                  <a:pt x="7144" y="11906"/>
                  <a:pt x="7144" y="18574"/>
                </a:cubicBezTo>
                <a:lnTo>
                  <a:pt x="7144" y="54769"/>
                </a:lnTo>
                <a:lnTo>
                  <a:pt x="283369" y="54769"/>
                </a:lnTo>
                <a:lnTo>
                  <a:pt x="283369" y="18574"/>
                </a:lnTo>
                <a:close/>
                <a:moveTo>
                  <a:pt x="118624" y="85668"/>
                </a:moveTo>
                <a:cubicBezTo>
                  <a:pt x="119196" y="85077"/>
                  <a:pt x="120596" y="83820"/>
                  <a:pt x="122396" y="83820"/>
                </a:cubicBezTo>
                <a:lnTo>
                  <a:pt x="124168" y="83820"/>
                </a:lnTo>
                <a:lnTo>
                  <a:pt x="133379" y="90992"/>
                </a:lnTo>
                <a:lnTo>
                  <a:pt x="135255" y="92840"/>
                </a:lnTo>
                <a:lnTo>
                  <a:pt x="135255" y="92869"/>
                </a:lnTo>
                <a:lnTo>
                  <a:pt x="283369" y="92869"/>
                </a:lnTo>
                <a:lnTo>
                  <a:pt x="283369" y="64294"/>
                </a:lnTo>
                <a:lnTo>
                  <a:pt x="7144" y="64294"/>
                </a:lnTo>
                <a:lnTo>
                  <a:pt x="7144" y="243364"/>
                </a:lnTo>
                <a:cubicBezTo>
                  <a:pt x="7144" y="250031"/>
                  <a:pt x="11906" y="254794"/>
                  <a:pt x="18574" y="254794"/>
                </a:cubicBezTo>
                <a:lnTo>
                  <a:pt x="92869" y="254794"/>
                </a:lnTo>
                <a:lnTo>
                  <a:pt x="92869" y="223304"/>
                </a:lnTo>
                <a:lnTo>
                  <a:pt x="85401" y="232705"/>
                </a:lnTo>
                <a:lnTo>
                  <a:pt x="53988" y="199273"/>
                </a:lnTo>
                <a:lnTo>
                  <a:pt x="51178" y="196472"/>
                </a:lnTo>
                <a:cubicBezTo>
                  <a:pt x="49292" y="194577"/>
                  <a:pt x="49292" y="192138"/>
                  <a:pt x="51178" y="190252"/>
                </a:cubicBezTo>
                <a:lnTo>
                  <a:pt x="58922" y="183480"/>
                </a:lnTo>
                <a:lnTo>
                  <a:pt x="60455" y="181937"/>
                </a:lnTo>
                <a:lnTo>
                  <a:pt x="61436" y="181937"/>
                </a:lnTo>
                <a:cubicBezTo>
                  <a:pt x="63341" y="181937"/>
                  <a:pt x="64389" y="182680"/>
                  <a:pt x="64684" y="184252"/>
                </a:cubicBezTo>
                <a:lnTo>
                  <a:pt x="83210" y="204464"/>
                </a:lnTo>
                <a:lnTo>
                  <a:pt x="92869" y="192329"/>
                </a:lnTo>
                <a:lnTo>
                  <a:pt x="92869" y="149009"/>
                </a:lnTo>
                <a:lnTo>
                  <a:pt x="85401" y="158410"/>
                </a:lnTo>
                <a:lnTo>
                  <a:pt x="53988" y="124978"/>
                </a:lnTo>
                <a:lnTo>
                  <a:pt x="51178" y="122168"/>
                </a:lnTo>
                <a:cubicBezTo>
                  <a:pt x="49292" y="120272"/>
                  <a:pt x="49292" y="117834"/>
                  <a:pt x="51178" y="115948"/>
                </a:cubicBezTo>
                <a:lnTo>
                  <a:pt x="58922" y="109166"/>
                </a:lnTo>
                <a:lnTo>
                  <a:pt x="60455" y="107623"/>
                </a:lnTo>
                <a:lnTo>
                  <a:pt x="61436" y="107623"/>
                </a:lnTo>
                <a:cubicBezTo>
                  <a:pt x="63341" y="107623"/>
                  <a:pt x="64389" y="108366"/>
                  <a:pt x="64684" y="109938"/>
                </a:cubicBezTo>
                <a:lnTo>
                  <a:pt x="83210" y="130150"/>
                </a:lnTo>
                <a:lnTo>
                  <a:pt x="92869" y="118024"/>
                </a:lnTo>
                <a:lnTo>
                  <a:pt x="92869" y="113824"/>
                </a:lnTo>
                <a:cubicBezTo>
                  <a:pt x="92869" y="102222"/>
                  <a:pt x="101384" y="93469"/>
                  <a:pt x="112814" y="92964"/>
                </a:cubicBezTo>
                <a:lnTo>
                  <a:pt x="118624" y="85668"/>
                </a:lnTo>
                <a:close/>
                <a:moveTo>
                  <a:pt x="102394" y="113824"/>
                </a:moveTo>
                <a:lnTo>
                  <a:pt x="102394" y="150019"/>
                </a:lnTo>
                <a:lnTo>
                  <a:pt x="378619" y="150019"/>
                </a:lnTo>
                <a:lnTo>
                  <a:pt x="378619" y="113824"/>
                </a:lnTo>
                <a:cubicBezTo>
                  <a:pt x="378619" y="107156"/>
                  <a:pt x="373856" y="102394"/>
                  <a:pt x="367189" y="102394"/>
                </a:cubicBezTo>
                <a:lnTo>
                  <a:pt x="113824" y="102394"/>
                </a:lnTo>
                <a:cubicBezTo>
                  <a:pt x="107156" y="102394"/>
                  <a:pt x="102394" y="107156"/>
                  <a:pt x="102394" y="113824"/>
                </a:cubicBezTo>
                <a:close/>
                <a:moveTo>
                  <a:pt x="462439" y="197644"/>
                </a:moveTo>
                <a:lnTo>
                  <a:pt x="209074" y="197644"/>
                </a:lnTo>
                <a:cubicBezTo>
                  <a:pt x="202406" y="197644"/>
                  <a:pt x="197644" y="202406"/>
                  <a:pt x="197644" y="209074"/>
                </a:cubicBezTo>
                <a:lnTo>
                  <a:pt x="197644" y="245269"/>
                </a:lnTo>
                <a:lnTo>
                  <a:pt x="473869" y="245269"/>
                </a:lnTo>
                <a:lnTo>
                  <a:pt x="473869" y="209074"/>
                </a:lnTo>
                <a:cubicBezTo>
                  <a:pt x="473869" y="202406"/>
                  <a:pt x="469106" y="197644"/>
                  <a:pt x="462439" y="197644"/>
                </a:cubicBezTo>
                <a:close/>
                <a:moveTo>
                  <a:pt x="213874" y="180918"/>
                </a:moveTo>
                <a:cubicBezTo>
                  <a:pt x="214446" y="180327"/>
                  <a:pt x="215846" y="179070"/>
                  <a:pt x="217646" y="179070"/>
                </a:cubicBezTo>
                <a:lnTo>
                  <a:pt x="219418" y="179070"/>
                </a:lnTo>
                <a:lnTo>
                  <a:pt x="228629" y="186242"/>
                </a:lnTo>
                <a:lnTo>
                  <a:pt x="230505" y="188090"/>
                </a:lnTo>
                <a:lnTo>
                  <a:pt x="230505" y="188119"/>
                </a:lnTo>
                <a:lnTo>
                  <a:pt x="378619" y="188119"/>
                </a:lnTo>
                <a:lnTo>
                  <a:pt x="378619" y="159544"/>
                </a:lnTo>
                <a:lnTo>
                  <a:pt x="102394" y="159544"/>
                </a:lnTo>
                <a:lnTo>
                  <a:pt x="102394" y="338614"/>
                </a:lnTo>
                <a:cubicBezTo>
                  <a:pt x="102394" y="345281"/>
                  <a:pt x="107156" y="350044"/>
                  <a:pt x="113824" y="350044"/>
                </a:cubicBezTo>
                <a:lnTo>
                  <a:pt x="188119" y="350044"/>
                </a:lnTo>
                <a:lnTo>
                  <a:pt x="188119" y="318554"/>
                </a:lnTo>
                <a:lnTo>
                  <a:pt x="180651" y="327955"/>
                </a:lnTo>
                <a:lnTo>
                  <a:pt x="149238" y="294523"/>
                </a:lnTo>
                <a:lnTo>
                  <a:pt x="146428" y="291722"/>
                </a:lnTo>
                <a:cubicBezTo>
                  <a:pt x="144542" y="289827"/>
                  <a:pt x="144542" y="287388"/>
                  <a:pt x="146428" y="285502"/>
                </a:cubicBezTo>
                <a:lnTo>
                  <a:pt x="154172" y="278730"/>
                </a:lnTo>
                <a:lnTo>
                  <a:pt x="155705" y="277187"/>
                </a:lnTo>
                <a:lnTo>
                  <a:pt x="156686" y="277187"/>
                </a:lnTo>
                <a:cubicBezTo>
                  <a:pt x="158591" y="277187"/>
                  <a:pt x="159639" y="277930"/>
                  <a:pt x="159934" y="279502"/>
                </a:cubicBezTo>
                <a:lnTo>
                  <a:pt x="178460" y="299714"/>
                </a:lnTo>
                <a:lnTo>
                  <a:pt x="188119" y="287579"/>
                </a:lnTo>
                <a:lnTo>
                  <a:pt x="188119" y="244259"/>
                </a:lnTo>
                <a:lnTo>
                  <a:pt x="180651" y="253660"/>
                </a:lnTo>
                <a:lnTo>
                  <a:pt x="149238" y="220228"/>
                </a:lnTo>
                <a:lnTo>
                  <a:pt x="146428" y="217418"/>
                </a:lnTo>
                <a:cubicBezTo>
                  <a:pt x="144542" y="215522"/>
                  <a:pt x="144542" y="213084"/>
                  <a:pt x="146428" y="211198"/>
                </a:cubicBezTo>
                <a:lnTo>
                  <a:pt x="154172" y="204416"/>
                </a:lnTo>
                <a:lnTo>
                  <a:pt x="155705" y="202873"/>
                </a:lnTo>
                <a:lnTo>
                  <a:pt x="156686" y="202873"/>
                </a:lnTo>
                <a:cubicBezTo>
                  <a:pt x="158591" y="202873"/>
                  <a:pt x="159639" y="203616"/>
                  <a:pt x="159934" y="205188"/>
                </a:cubicBezTo>
                <a:lnTo>
                  <a:pt x="178460" y="225400"/>
                </a:lnTo>
                <a:lnTo>
                  <a:pt x="188119" y="213274"/>
                </a:lnTo>
                <a:lnTo>
                  <a:pt x="188119" y="209074"/>
                </a:lnTo>
                <a:cubicBezTo>
                  <a:pt x="188119" y="197472"/>
                  <a:pt x="196634" y="188719"/>
                  <a:pt x="208064" y="188214"/>
                </a:cubicBezTo>
                <a:lnTo>
                  <a:pt x="213874" y="180918"/>
                </a:lnTo>
                <a:close/>
                <a:moveTo>
                  <a:pt x="197644" y="433864"/>
                </a:moveTo>
                <a:cubicBezTo>
                  <a:pt x="197644" y="440531"/>
                  <a:pt x="202406" y="445294"/>
                  <a:pt x="209074" y="445294"/>
                </a:cubicBezTo>
                <a:lnTo>
                  <a:pt x="462439" y="445294"/>
                </a:lnTo>
                <a:cubicBezTo>
                  <a:pt x="469106" y="445294"/>
                  <a:pt x="473869" y="440531"/>
                  <a:pt x="473869" y="433864"/>
                </a:cubicBezTo>
                <a:lnTo>
                  <a:pt x="473869" y="254794"/>
                </a:lnTo>
                <a:lnTo>
                  <a:pt x="197644" y="254794"/>
                </a:lnTo>
                <a:lnTo>
                  <a:pt x="197644" y="433864"/>
                </a:lnTo>
                <a:close/>
                <a:moveTo>
                  <a:pt x="330994" y="311944"/>
                </a:moveTo>
                <a:lnTo>
                  <a:pt x="435769" y="311944"/>
                </a:lnTo>
                <a:lnTo>
                  <a:pt x="435769" y="330994"/>
                </a:lnTo>
                <a:lnTo>
                  <a:pt x="330994" y="330994"/>
                </a:lnTo>
                <a:lnTo>
                  <a:pt x="330994" y="311944"/>
                </a:lnTo>
                <a:close/>
                <a:moveTo>
                  <a:pt x="330994" y="388144"/>
                </a:moveTo>
                <a:lnTo>
                  <a:pt x="435769" y="388144"/>
                </a:lnTo>
                <a:lnTo>
                  <a:pt x="435769" y="407194"/>
                </a:lnTo>
                <a:lnTo>
                  <a:pt x="330994" y="407194"/>
                </a:lnTo>
                <a:lnTo>
                  <a:pt x="330994" y="388144"/>
                </a:lnTo>
                <a:close/>
                <a:moveTo>
                  <a:pt x="241678" y="306457"/>
                </a:moveTo>
                <a:lnTo>
                  <a:pt x="249422" y="299676"/>
                </a:lnTo>
                <a:lnTo>
                  <a:pt x="250955" y="298133"/>
                </a:lnTo>
                <a:lnTo>
                  <a:pt x="251936" y="298133"/>
                </a:lnTo>
                <a:cubicBezTo>
                  <a:pt x="253841" y="298133"/>
                  <a:pt x="254889" y="298875"/>
                  <a:pt x="255184" y="300447"/>
                </a:cubicBezTo>
                <a:lnTo>
                  <a:pt x="273710" y="320659"/>
                </a:lnTo>
                <a:lnTo>
                  <a:pt x="309124" y="276168"/>
                </a:lnTo>
                <a:cubicBezTo>
                  <a:pt x="309696" y="275577"/>
                  <a:pt x="311096" y="274320"/>
                  <a:pt x="312896" y="274320"/>
                </a:cubicBezTo>
                <a:lnTo>
                  <a:pt x="314668" y="274320"/>
                </a:lnTo>
                <a:lnTo>
                  <a:pt x="323879" y="281492"/>
                </a:lnTo>
                <a:lnTo>
                  <a:pt x="325755" y="283340"/>
                </a:lnTo>
                <a:lnTo>
                  <a:pt x="325755" y="286102"/>
                </a:lnTo>
                <a:lnTo>
                  <a:pt x="275901" y="348920"/>
                </a:lnTo>
                <a:lnTo>
                  <a:pt x="244488" y="315487"/>
                </a:lnTo>
                <a:lnTo>
                  <a:pt x="241678" y="312677"/>
                </a:lnTo>
                <a:cubicBezTo>
                  <a:pt x="239792" y="310782"/>
                  <a:pt x="239792" y="308343"/>
                  <a:pt x="241678" y="306457"/>
                </a:cubicBezTo>
                <a:close/>
                <a:moveTo>
                  <a:pt x="241678" y="380762"/>
                </a:moveTo>
                <a:lnTo>
                  <a:pt x="249422" y="373990"/>
                </a:lnTo>
                <a:lnTo>
                  <a:pt x="250955" y="372447"/>
                </a:lnTo>
                <a:lnTo>
                  <a:pt x="251936" y="372447"/>
                </a:lnTo>
                <a:cubicBezTo>
                  <a:pt x="253841" y="372447"/>
                  <a:pt x="254889" y="373190"/>
                  <a:pt x="255184" y="374761"/>
                </a:cubicBezTo>
                <a:lnTo>
                  <a:pt x="273710" y="394973"/>
                </a:lnTo>
                <a:lnTo>
                  <a:pt x="309124" y="350482"/>
                </a:lnTo>
                <a:cubicBezTo>
                  <a:pt x="309696" y="349891"/>
                  <a:pt x="311096" y="348634"/>
                  <a:pt x="312896" y="348634"/>
                </a:cubicBezTo>
                <a:lnTo>
                  <a:pt x="314668" y="348634"/>
                </a:lnTo>
                <a:lnTo>
                  <a:pt x="323879" y="355797"/>
                </a:lnTo>
                <a:lnTo>
                  <a:pt x="325755" y="357645"/>
                </a:lnTo>
                <a:cubicBezTo>
                  <a:pt x="325755" y="357645"/>
                  <a:pt x="325755" y="360397"/>
                  <a:pt x="325755" y="360397"/>
                </a:cubicBezTo>
                <a:lnTo>
                  <a:pt x="275901" y="423215"/>
                </a:lnTo>
                <a:lnTo>
                  <a:pt x="244488" y="389782"/>
                </a:lnTo>
                <a:lnTo>
                  <a:pt x="241678" y="386982"/>
                </a:lnTo>
                <a:cubicBezTo>
                  <a:pt x="239792" y="385086"/>
                  <a:pt x="239792" y="382648"/>
                  <a:pt x="241678" y="380762"/>
                </a:cubicBezTo>
                <a:close/>
              </a:path>
            </a:pathLst>
          </a:custGeom>
          <a:solidFill>
            <a:srgbClr val="0072C6"/>
          </a:solidFill>
          <a:ln w="9525" cap="flat">
            <a:noFill/>
            <a:prstDash val="solid"/>
            <a:miter/>
          </a:ln>
        </p:spPr>
        <p:txBody>
          <a:bodyPr rtlCol="0" anchor="ctr"/>
          <a:lstStyle/>
          <a:p>
            <a:endParaRPr lang="ja-JP" altLang="en-US"/>
          </a:p>
        </p:txBody>
      </p:sp>
      <p:sp>
        <p:nvSpPr>
          <p:cNvPr id="33" name="フリーフォーム: 図形 32">
            <a:extLst>
              <a:ext uri="{FF2B5EF4-FFF2-40B4-BE49-F238E27FC236}">
                <a16:creationId xmlns:a16="http://schemas.microsoft.com/office/drawing/2014/main" id="{809BD80F-E1B7-4F07-ABE6-07E7B08EEEA3}"/>
              </a:ext>
            </a:extLst>
          </p:cNvPr>
          <p:cNvSpPr>
            <a:spLocks noChangeAspect="1"/>
          </p:cNvSpPr>
          <p:nvPr/>
        </p:nvSpPr>
        <p:spPr>
          <a:xfrm>
            <a:off x="8830799" y="5259782"/>
            <a:ext cx="720000" cy="890370"/>
          </a:xfrm>
          <a:custGeom>
            <a:avLst/>
            <a:gdLst>
              <a:gd name="connsiteX0" fmla="*/ 135731 w 266700"/>
              <a:gd name="connsiteY0" fmla="*/ 7144 h 342900"/>
              <a:gd name="connsiteX1" fmla="*/ 7144 w 266700"/>
              <a:gd name="connsiteY1" fmla="*/ 56674 h 342900"/>
              <a:gd name="connsiteX2" fmla="*/ 7144 w 266700"/>
              <a:gd name="connsiteY2" fmla="*/ 290989 h 342900"/>
              <a:gd name="connsiteX3" fmla="*/ 135731 w 266700"/>
              <a:gd name="connsiteY3" fmla="*/ 341471 h 342900"/>
              <a:gd name="connsiteX4" fmla="*/ 264319 w 266700"/>
              <a:gd name="connsiteY4" fmla="*/ 291941 h 342900"/>
              <a:gd name="connsiteX5" fmla="*/ 264319 w 266700"/>
              <a:gd name="connsiteY5" fmla="*/ 57626 h 342900"/>
              <a:gd name="connsiteX6" fmla="*/ 135731 w 266700"/>
              <a:gd name="connsiteY6" fmla="*/ 7144 h 342900"/>
              <a:gd name="connsiteX7" fmla="*/ 10001 w 266700"/>
              <a:gd name="connsiteY7" fmla="*/ 300514 h 342900"/>
              <a:gd name="connsiteX8" fmla="*/ 10001 w 266700"/>
              <a:gd name="connsiteY8" fmla="*/ 297656 h 342900"/>
              <a:gd name="connsiteX9" fmla="*/ 10001 w 266700"/>
              <a:gd name="connsiteY9" fmla="*/ 300514 h 342900"/>
              <a:gd name="connsiteX10" fmla="*/ 10001 w 266700"/>
              <a:gd name="connsiteY10" fmla="*/ 300514 h 342900"/>
              <a:gd name="connsiteX11" fmla="*/ 98584 w 266700"/>
              <a:gd name="connsiteY11" fmla="*/ 154781 h 342900"/>
              <a:gd name="connsiteX12" fmla="*/ 86201 w 266700"/>
              <a:gd name="connsiteY12" fmla="*/ 161449 h 342900"/>
              <a:gd name="connsiteX13" fmla="*/ 86201 w 266700"/>
              <a:gd name="connsiteY13" fmla="*/ 179546 h 342900"/>
              <a:gd name="connsiteX14" fmla="*/ 74771 w 266700"/>
              <a:gd name="connsiteY14" fmla="*/ 204311 h 342900"/>
              <a:gd name="connsiteX15" fmla="*/ 74771 w 266700"/>
              <a:gd name="connsiteY15" fmla="*/ 205264 h 342900"/>
              <a:gd name="connsiteX16" fmla="*/ 86201 w 266700"/>
              <a:gd name="connsiteY16" fmla="*/ 235744 h 342900"/>
              <a:gd name="connsiteX17" fmla="*/ 86201 w 266700"/>
              <a:gd name="connsiteY17" fmla="*/ 256699 h 342900"/>
              <a:gd name="connsiteX18" fmla="*/ 89059 w 266700"/>
              <a:gd name="connsiteY18" fmla="*/ 266224 h 342900"/>
              <a:gd name="connsiteX19" fmla="*/ 98584 w 266700"/>
              <a:gd name="connsiteY19" fmla="*/ 269081 h 342900"/>
              <a:gd name="connsiteX20" fmla="*/ 98584 w 266700"/>
              <a:gd name="connsiteY20" fmla="*/ 274796 h 342900"/>
              <a:gd name="connsiteX21" fmla="*/ 98584 w 266700"/>
              <a:gd name="connsiteY21" fmla="*/ 287179 h 342900"/>
              <a:gd name="connsiteX22" fmla="*/ 70009 w 266700"/>
              <a:gd name="connsiteY22" fmla="*/ 279559 h 342900"/>
              <a:gd name="connsiteX23" fmla="*/ 61436 w 266700"/>
              <a:gd name="connsiteY23" fmla="*/ 251936 h 342900"/>
              <a:gd name="connsiteX24" fmla="*/ 61436 w 266700"/>
              <a:gd name="connsiteY24" fmla="*/ 229076 h 342900"/>
              <a:gd name="connsiteX25" fmla="*/ 49054 w 266700"/>
              <a:gd name="connsiteY25" fmla="*/ 216694 h 342900"/>
              <a:gd name="connsiteX26" fmla="*/ 49054 w 266700"/>
              <a:gd name="connsiteY26" fmla="*/ 192881 h 342900"/>
              <a:gd name="connsiteX27" fmla="*/ 61436 w 266700"/>
              <a:gd name="connsiteY27" fmla="*/ 182404 h 342900"/>
              <a:gd name="connsiteX28" fmla="*/ 61436 w 266700"/>
              <a:gd name="connsiteY28" fmla="*/ 164306 h 342900"/>
              <a:gd name="connsiteX29" fmla="*/ 70009 w 266700"/>
              <a:gd name="connsiteY29" fmla="*/ 141446 h 342900"/>
              <a:gd name="connsiteX30" fmla="*/ 98584 w 266700"/>
              <a:gd name="connsiteY30" fmla="*/ 134779 h 342900"/>
              <a:gd name="connsiteX31" fmla="*/ 98584 w 266700"/>
              <a:gd name="connsiteY31" fmla="*/ 154781 h 342900"/>
              <a:gd name="connsiteX32" fmla="*/ 225266 w 266700"/>
              <a:gd name="connsiteY32" fmla="*/ 198596 h 342900"/>
              <a:gd name="connsiteX33" fmla="*/ 225266 w 266700"/>
              <a:gd name="connsiteY33" fmla="*/ 217646 h 342900"/>
              <a:gd name="connsiteX34" fmla="*/ 212884 w 266700"/>
              <a:gd name="connsiteY34" fmla="*/ 230029 h 342900"/>
              <a:gd name="connsiteX35" fmla="*/ 212884 w 266700"/>
              <a:gd name="connsiteY35" fmla="*/ 251936 h 342900"/>
              <a:gd name="connsiteX36" fmla="*/ 204311 w 266700"/>
              <a:gd name="connsiteY36" fmla="*/ 280511 h 342900"/>
              <a:gd name="connsiteX37" fmla="*/ 174784 w 266700"/>
              <a:gd name="connsiteY37" fmla="*/ 288131 h 342900"/>
              <a:gd name="connsiteX38" fmla="*/ 174784 w 266700"/>
              <a:gd name="connsiteY38" fmla="*/ 270034 h 342900"/>
              <a:gd name="connsiteX39" fmla="*/ 184309 w 266700"/>
              <a:gd name="connsiteY39" fmla="*/ 267176 h 342900"/>
              <a:gd name="connsiteX40" fmla="*/ 187166 w 266700"/>
              <a:gd name="connsiteY40" fmla="*/ 257651 h 342900"/>
              <a:gd name="connsiteX41" fmla="*/ 187166 w 266700"/>
              <a:gd name="connsiteY41" fmla="*/ 236696 h 342900"/>
              <a:gd name="connsiteX42" fmla="*/ 199549 w 266700"/>
              <a:gd name="connsiteY42" fmla="*/ 206216 h 342900"/>
              <a:gd name="connsiteX43" fmla="*/ 199549 w 266700"/>
              <a:gd name="connsiteY43" fmla="*/ 205264 h 342900"/>
              <a:gd name="connsiteX44" fmla="*/ 187166 w 266700"/>
              <a:gd name="connsiteY44" fmla="*/ 179546 h 342900"/>
              <a:gd name="connsiteX45" fmla="*/ 187166 w 266700"/>
              <a:gd name="connsiteY45" fmla="*/ 162401 h 342900"/>
              <a:gd name="connsiteX46" fmla="*/ 174784 w 266700"/>
              <a:gd name="connsiteY46" fmla="*/ 155734 h 342900"/>
              <a:gd name="connsiteX47" fmla="*/ 174784 w 266700"/>
              <a:gd name="connsiteY47" fmla="*/ 135731 h 342900"/>
              <a:gd name="connsiteX48" fmla="*/ 203359 w 266700"/>
              <a:gd name="connsiteY48" fmla="*/ 142399 h 342900"/>
              <a:gd name="connsiteX49" fmla="*/ 212884 w 266700"/>
              <a:gd name="connsiteY49" fmla="*/ 165259 h 342900"/>
              <a:gd name="connsiteX50" fmla="*/ 212884 w 266700"/>
              <a:gd name="connsiteY50" fmla="*/ 183356 h 342900"/>
              <a:gd name="connsiteX51" fmla="*/ 225266 w 266700"/>
              <a:gd name="connsiteY51" fmla="*/ 192881 h 342900"/>
              <a:gd name="connsiteX52" fmla="*/ 225266 w 266700"/>
              <a:gd name="connsiteY52" fmla="*/ 198596 h 342900"/>
              <a:gd name="connsiteX53" fmla="*/ 225266 w 266700"/>
              <a:gd name="connsiteY53" fmla="*/ 198596 h 342900"/>
              <a:gd name="connsiteX54" fmla="*/ 135731 w 266700"/>
              <a:gd name="connsiteY54" fmla="*/ 79534 h 342900"/>
              <a:gd name="connsiteX55" fmla="*/ 44291 w 266700"/>
              <a:gd name="connsiteY55" fmla="*/ 51911 h 342900"/>
              <a:gd name="connsiteX56" fmla="*/ 135731 w 266700"/>
              <a:gd name="connsiteY56" fmla="*/ 24289 h 342900"/>
              <a:gd name="connsiteX57" fmla="*/ 227171 w 266700"/>
              <a:gd name="connsiteY57" fmla="*/ 51911 h 342900"/>
              <a:gd name="connsiteX58" fmla="*/ 135731 w 266700"/>
              <a:gd name="connsiteY58" fmla="*/ 79534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66700" h="342900">
                <a:moveTo>
                  <a:pt x="135731" y="7144"/>
                </a:moveTo>
                <a:cubicBezTo>
                  <a:pt x="64294" y="7144"/>
                  <a:pt x="7144" y="30956"/>
                  <a:pt x="7144" y="56674"/>
                </a:cubicBezTo>
                <a:lnTo>
                  <a:pt x="7144" y="290989"/>
                </a:lnTo>
                <a:cubicBezTo>
                  <a:pt x="7144" y="316706"/>
                  <a:pt x="65246" y="341471"/>
                  <a:pt x="135731" y="341471"/>
                </a:cubicBezTo>
                <a:cubicBezTo>
                  <a:pt x="207169" y="341471"/>
                  <a:pt x="264319" y="318611"/>
                  <a:pt x="264319" y="291941"/>
                </a:cubicBezTo>
                <a:lnTo>
                  <a:pt x="264319" y="57626"/>
                </a:lnTo>
                <a:cubicBezTo>
                  <a:pt x="264319" y="31909"/>
                  <a:pt x="207169" y="7144"/>
                  <a:pt x="135731" y="7144"/>
                </a:cubicBezTo>
                <a:close/>
                <a:moveTo>
                  <a:pt x="10001" y="300514"/>
                </a:moveTo>
                <a:lnTo>
                  <a:pt x="10001" y="297656"/>
                </a:lnTo>
                <a:cubicBezTo>
                  <a:pt x="10001" y="298609"/>
                  <a:pt x="10001" y="299561"/>
                  <a:pt x="10001" y="300514"/>
                </a:cubicBezTo>
                <a:lnTo>
                  <a:pt x="10001" y="300514"/>
                </a:lnTo>
                <a:close/>
                <a:moveTo>
                  <a:pt x="98584" y="154781"/>
                </a:moveTo>
                <a:cubicBezTo>
                  <a:pt x="90011" y="154781"/>
                  <a:pt x="86201" y="151924"/>
                  <a:pt x="86201" y="161449"/>
                </a:cubicBezTo>
                <a:lnTo>
                  <a:pt x="86201" y="179546"/>
                </a:lnTo>
                <a:cubicBezTo>
                  <a:pt x="86201" y="192881"/>
                  <a:pt x="84296" y="201454"/>
                  <a:pt x="74771" y="204311"/>
                </a:cubicBezTo>
                <a:lnTo>
                  <a:pt x="74771" y="205264"/>
                </a:lnTo>
                <a:cubicBezTo>
                  <a:pt x="84296" y="209074"/>
                  <a:pt x="86201" y="219551"/>
                  <a:pt x="86201" y="235744"/>
                </a:cubicBezTo>
                <a:lnTo>
                  <a:pt x="86201" y="256699"/>
                </a:lnTo>
                <a:cubicBezTo>
                  <a:pt x="86201" y="263366"/>
                  <a:pt x="87154" y="263366"/>
                  <a:pt x="89059" y="266224"/>
                </a:cubicBezTo>
                <a:cubicBezTo>
                  <a:pt x="90964" y="269081"/>
                  <a:pt x="93821" y="269081"/>
                  <a:pt x="98584" y="269081"/>
                </a:cubicBezTo>
                <a:lnTo>
                  <a:pt x="98584" y="274796"/>
                </a:lnTo>
                <a:lnTo>
                  <a:pt x="98584" y="287179"/>
                </a:lnTo>
                <a:cubicBezTo>
                  <a:pt x="85249" y="287179"/>
                  <a:pt x="75724" y="284321"/>
                  <a:pt x="70009" y="279559"/>
                </a:cubicBezTo>
                <a:cubicBezTo>
                  <a:pt x="64294" y="274796"/>
                  <a:pt x="61436" y="265271"/>
                  <a:pt x="61436" y="251936"/>
                </a:cubicBezTo>
                <a:lnTo>
                  <a:pt x="61436" y="229076"/>
                </a:lnTo>
                <a:cubicBezTo>
                  <a:pt x="61436" y="216694"/>
                  <a:pt x="56674" y="216694"/>
                  <a:pt x="49054" y="216694"/>
                </a:cubicBezTo>
                <a:lnTo>
                  <a:pt x="49054" y="192881"/>
                </a:lnTo>
                <a:cubicBezTo>
                  <a:pt x="57626" y="192881"/>
                  <a:pt x="61436" y="192881"/>
                  <a:pt x="61436" y="182404"/>
                </a:cubicBezTo>
                <a:lnTo>
                  <a:pt x="61436" y="164306"/>
                </a:lnTo>
                <a:cubicBezTo>
                  <a:pt x="61436" y="152876"/>
                  <a:pt x="64294" y="145256"/>
                  <a:pt x="70009" y="141446"/>
                </a:cubicBezTo>
                <a:cubicBezTo>
                  <a:pt x="75724" y="136684"/>
                  <a:pt x="85249" y="134779"/>
                  <a:pt x="98584" y="134779"/>
                </a:cubicBezTo>
                <a:lnTo>
                  <a:pt x="98584" y="154781"/>
                </a:lnTo>
                <a:close/>
                <a:moveTo>
                  <a:pt x="225266" y="198596"/>
                </a:moveTo>
                <a:lnTo>
                  <a:pt x="225266" y="217646"/>
                </a:lnTo>
                <a:cubicBezTo>
                  <a:pt x="216694" y="217646"/>
                  <a:pt x="212884" y="217646"/>
                  <a:pt x="212884" y="230029"/>
                </a:cubicBezTo>
                <a:lnTo>
                  <a:pt x="212884" y="251936"/>
                </a:lnTo>
                <a:cubicBezTo>
                  <a:pt x="212884" y="265271"/>
                  <a:pt x="210026" y="274796"/>
                  <a:pt x="204311" y="280511"/>
                </a:cubicBezTo>
                <a:cubicBezTo>
                  <a:pt x="198596" y="285274"/>
                  <a:pt x="189071" y="288131"/>
                  <a:pt x="174784" y="288131"/>
                </a:cubicBezTo>
                <a:lnTo>
                  <a:pt x="174784" y="270034"/>
                </a:lnTo>
                <a:cubicBezTo>
                  <a:pt x="178594" y="270034"/>
                  <a:pt x="182404" y="269081"/>
                  <a:pt x="184309" y="267176"/>
                </a:cubicBezTo>
                <a:cubicBezTo>
                  <a:pt x="186214" y="264319"/>
                  <a:pt x="187166" y="264319"/>
                  <a:pt x="187166" y="257651"/>
                </a:cubicBezTo>
                <a:lnTo>
                  <a:pt x="187166" y="236696"/>
                </a:lnTo>
                <a:cubicBezTo>
                  <a:pt x="187166" y="220504"/>
                  <a:pt x="190024" y="210979"/>
                  <a:pt x="199549" y="206216"/>
                </a:cubicBezTo>
                <a:lnTo>
                  <a:pt x="199549" y="205264"/>
                </a:lnTo>
                <a:cubicBezTo>
                  <a:pt x="190024" y="202406"/>
                  <a:pt x="187166" y="193834"/>
                  <a:pt x="187166" y="179546"/>
                </a:cubicBezTo>
                <a:lnTo>
                  <a:pt x="187166" y="162401"/>
                </a:lnTo>
                <a:cubicBezTo>
                  <a:pt x="187166" y="152876"/>
                  <a:pt x="182404" y="155734"/>
                  <a:pt x="174784" y="155734"/>
                </a:cubicBezTo>
                <a:lnTo>
                  <a:pt x="174784" y="135731"/>
                </a:lnTo>
                <a:cubicBezTo>
                  <a:pt x="188119" y="135731"/>
                  <a:pt x="197644" y="138589"/>
                  <a:pt x="203359" y="142399"/>
                </a:cubicBezTo>
                <a:cubicBezTo>
                  <a:pt x="209074" y="147161"/>
                  <a:pt x="212884" y="154781"/>
                  <a:pt x="212884" y="165259"/>
                </a:cubicBezTo>
                <a:lnTo>
                  <a:pt x="212884" y="183356"/>
                </a:lnTo>
                <a:cubicBezTo>
                  <a:pt x="212884" y="193834"/>
                  <a:pt x="216694" y="192881"/>
                  <a:pt x="225266" y="192881"/>
                </a:cubicBezTo>
                <a:lnTo>
                  <a:pt x="225266" y="198596"/>
                </a:lnTo>
                <a:lnTo>
                  <a:pt x="225266" y="198596"/>
                </a:lnTo>
                <a:close/>
                <a:moveTo>
                  <a:pt x="135731" y="79534"/>
                </a:moveTo>
                <a:cubicBezTo>
                  <a:pt x="85249" y="79534"/>
                  <a:pt x="44291" y="67151"/>
                  <a:pt x="44291" y="51911"/>
                </a:cubicBezTo>
                <a:cubicBezTo>
                  <a:pt x="44291" y="36671"/>
                  <a:pt x="85249" y="24289"/>
                  <a:pt x="135731" y="24289"/>
                </a:cubicBezTo>
                <a:cubicBezTo>
                  <a:pt x="186214" y="24289"/>
                  <a:pt x="227171" y="36671"/>
                  <a:pt x="227171" y="51911"/>
                </a:cubicBezTo>
                <a:cubicBezTo>
                  <a:pt x="227171" y="67151"/>
                  <a:pt x="186214" y="79534"/>
                  <a:pt x="135731" y="79534"/>
                </a:cubicBezTo>
                <a:close/>
              </a:path>
            </a:pathLst>
          </a:custGeom>
          <a:solidFill>
            <a:srgbClr val="0078D7"/>
          </a:solidFill>
          <a:ln w="9525" cap="flat">
            <a:noFill/>
            <a:prstDash val="solid"/>
            <a:miter/>
          </a:ln>
        </p:spPr>
        <p:txBody>
          <a:bodyPr rtlCol="0" anchor="ctr"/>
          <a:lstStyle/>
          <a:p>
            <a:endParaRPr lang="ja-JP" altLang="en-US"/>
          </a:p>
        </p:txBody>
      </p:sp>
      <p:sp>
        <p:nvSpPr>
          <p:cNvPr id="34" name="フリーフォーム: 図形 33">
            <a:extLst>
              <a:ext uri="{FF2B5EF4-FFF2-40B4-BE49-F238E27FC236}">
                <a16:creationId xmlns:a16="http://schemas.microsoft.com/office/drawing/2014/main" id="{B19F0721-CFE8-4163-89D3-BF85B4849D8D}"/>
              </a:ext>
            </a:extLst>
          </p:cNvPr>
          <p:cNvSpPr>
            <a:spLocks noChangeAspect="1"/>
          </p:cNvSpPr>
          <p:nvPr/>
        </p:nvSpPr>
        <p:spPr>
          <a:xfrm>
            <a:off x="10376790" y="5307269"/>
            <a:ext cx="1080000" cy="896191"/>
          </a:xfrm>
          <a:custGeom>
            <a:avLst/>
            <a:gdLst>
              <a:gd name="connsiteX0" fmla="*/ 414814 w 485775"/>
              <a:gd name="connsiteY0" fmla="*/ 168116 h 419100"/>
              <a:gd name="connsiteX1" fmla="*/ 383381 w 485775"/>
              <a:gd name="connsiteY1" fmla="*/ 168116 h 419100"/>
              <a:gd name="connsiteX2" fmla="*/ 383381 w 485775"/>
              <a:gd name="connsiteY2" fmla="*/ 21431 h 419100"/>
              <a:gd name="connsiteX3" fmla="*/ 369094 w 485775"/>
              <a:gd name="connsiteY3" fmla="*/ 7144 h 419100"/>
              <a:gd name="connsiteX4" fmla="*/ 21431 w 485775"/>
              <a:gd name="connsiteY4" fmla="*/ 7144 h 419100"/>
              <a:gd name="connsiteX5" fmla="*/ 7144 w 485775"/>
              <a:gd name="connsiteY5" fmla="*/ 21431 h 419100"/>
              <a:gd name="connsiteX6" fmla="*/ 7144 w 485775"/>
              <a:gd name="connsiteY6" fmla="*/ 313849 h 419100"/>
              <a:gd name="connsiteX7" fmla="*/ 21431 w 485775"/>
              <a:gd name="connsiteY7" fmla="*/ 328136 h 419100"/>
              <a:gd name="connsiteX8" fmla="*/ 218599 w 485775"/>
              <a:gd name="connsiteY8" fmla="*/ 328136 h 419100"/>
              <a:gd name="connsiteX9" fmla="*/ 270034 w 485775"/>
              <a:gd name="connsiteY9" fmla="*/ 417671 h 419100"/>
              <a:gd name="connsiteX10" fmla="*/ 413861 w 485775"/>
              <a:gd name="connsiteY10" fmla="*/ 417671 h 419100"/>
              <a:gd name="connsiteX11" fmla="*/ 485299 w 485775"/>
              <a:gd name="connsiteY11" fmla="*/ 292894 h 419100"/>
              <a:gd name="connsiteX12" fmla="*/ 414814 w 485775"/>
              <a:gd name="connsiteY12" fmla="*/ 168116 h 419100"/>
              <a:gd name="connsiteX13" fmla="*/ 286226 w 485775"/>
              <a:gd name="connsiteY13" fmla="*/ 90964 h 419100"/>
              <a:gd name="connsiteX14" fmla="*/ 355759 w 485775"/>
              <a:gd name="connsiteY14" fmla="*/ 90964 h 419100"/>
              <a:gd name="connsiteX15" fmla="*/ 355759 w 485775"/>
              <a:gd name="connsiteY15" fmla="*/ 132874 h 419100"/>
              <a:gd name="connsiteX16" fmla="*/ 286226 w 485775"/>
              <a:gd name="connsiteY16" fmla="*/ 132874 h 419100"/>
              <a:gd name="connsiteX17" fmla="*/ 286226 w 485775"/>
              <a:gd name="connsiteY17" fmla="*/ 90964 h 419100"/>
              <a:gd name="connsiteX18" fmla="*/ 355759 w 485775"/>
              <a:gd name="connsiteY18" fmla="*/ 147161 h 419100"/>
              <a:gd name="connsiteX19" fmla="*/ 355759 w 485775"/>
              <a:gd name="connsiteY19" fmla="*/ 168116 h 419100"/>
              <a:gd name="connsiteX20" fmla="*/ 286226 w 485775"/>
              <a:gd name="connsiteY20" fmla="*/ 168116 h 419100"/>
              <a:gd name="connsiteX21" fmla="*/ 286226 w 485775"/>
              <a:gd name="connsiteY21" fmla="*/ 147161 h 419100"/>
              <a:gd name="connsiteX22" fmla="*/ 355759 w 485775"/>
              <a:gd name="connsiteY22" fmla="*/ 147161 h 419100"/>
              <a:gd name="connsiteX23" fmla="*/ 202406 w 485775"/>
              <a:gd name="connsiteY23" fmla="*/ 90964 h 419100"/>
              <a:gd name="connsiteX24" fmla="*/ 271939 w 485775"/>
              <a:gd name="connsiteY24" fmla="*/ 90964 h 419100"/>
              <a:gd name="connsiteX25" fmla="*/ 271939 w 485775"/>
              <a:gd name="connsiteY25" fmla="*/ 132874 h 419100"/>
              <a:gd name="connsiteX26" fmla="*/ 202406 w 485775"/>
              <a:gd name="connsiteY26" fmla="*/ 132874 h 419100"/>
              <a:gd name="connsiteX27" fmla="*/ 202406 w 485775"/>
              <a:gd name="connsiteY27" fmla="*/ 90964 h 419100"/>
              <a:gd name="connsiteX28" fmla="*/ 202406 w 485775"/>
              <a:gd name="connsiteY28" fmla="*/ 147161 h 419100"/>
              <a:gd name="connsiteX29" fmla="*/ 271939 w 485775"/>
              <a:gd name="connsiteY29" fmla="*/ 147161 h 419100"/>
              <a:gd name="connsiteX30" fmla="*/ 271939 w 485775"/>
              <a:gd name="connsiteY30" fmla="*/ 168116 h 419100"/>
              <a:gd name="connsiteX31" fmla="*/ 270034 w 485775"/>
              <a:gd name="connsiteY31" fmla="*/ 168116 h 419100"/>
              <a:gd name="connsiteX32" fmla="*/ 257651 w 485775"/>
              <a:gd name="connsiteY32" fmla="*/ 189071 h 419100"/>
              <a:gd name="connsiteX33" fmla="*/ 201454 w 485775"/>
              <a:gd name="connsiteY33" fmla="*/ 189071 h 419100"/>
              <a:gd name="connsiteX34" fmla="*/ 201454 w 485775"/>
              <a:gd name="connsiteY34" fmla="*/ 147161 h 419100"/>
              <a:gd name="connsiteX35" fmla="*/ 202406 w 485775"/>
              <a:gd name="connsiteY35" fmla="*/ 202406 h 419100"/>
              <a:gd name="connsiteX36" fmla="*/ 250031 w 485775"/>
              <a:gd name="connsiteY36" fmla="*/ 202406 h 419100"/>
              <a:gd name="connsiteX37" fmla="*/ 226219 w 485775"/>
              <a:gd name="connsiteY37" fmla="*/ 244316 h 419100"/>
              <a:gd name="connsiteX38" fmla="*/ 202406 w 485775"/>
              <a:gd name="connsiteY38" fmla="*/ 244316 h 419100"/>
              <a:gd name="connsiteX39" fmla="*/ 202406 w 485775"/>
              <a:gd name="connsiteY39" fmla="*/ 202406 h 419100"/>
              <a:gd name="connsiteX40" fmla="*/ 218599 w 485775"/>
              <a:gd name="connsiteY40" fmla="*/ 257651 h 419100"/>
              <a:gd name="connsiteX41" fmla="*/ 202406 w 485775"/>
              <a:gd name="connsiteY41" fmla="*/ 285274 h 419100"/>
              <a:gd name="connsiteX42" fmla="*/ 202406 w 485775"/>
              <a:gd name="connsiteY42" fmla="*/ 257651 h 419100"/>
              <a:gd name="connsiteX43" fmla="*/ 218599 w 485775"/>
              <a:gd name="connsiteY43" fmla="*/ 257651 h 419100"/>
              <a:gd name="connsiteX44" fmla="*/ 105251 w 485775"/>
              <a:gd name="connsiteY44" fmla="*/ 299561 h 419100"/>
              <a:gd name="connsiteX45" fmla="*/ 35719 w 485775"/>
              <a:gd name="connsiteY45" fmla="*/ 299561 h 419100"/>
              <a:gd name="connsiteX46" fmla="*/ 35719 w 485775"/>
              <a:gd name="connsiteY46" fmla="*/ 257651 h 419100"/>
              <a:gd name="connsiteX47" fmla="*/ 105251 w 485775"/>
              <a:gd name="connsiteY47" fmla="*/ 257651 h 419100"/>
              <a:gd name="connsiteX48" fmla="*/ 105251 w 485775"/>
              <a:gd name="connsiteY48" fmla="*/ 299561 h 419100"/>
              <a:gd name="connsiteX49" fmla="*/ 105251 w 485775"/>
              <a:gd name="connsiteY49" fmla="*/ 244316 h 419100"/>
              <a:gd name="connsiteX50" fmla="*/ 35719 w 485775"/>
              <a:gd name="connsiteY50" fmla="*/ 244316 h 419100"/>
              <a:gd name="connsiteX51" fmla="*/ 35719 w 485775"/>
              <a:gd name="connsiteY51" fmla="*/ 202406 h 419100"/>
              <a:gd name="connsiteX52" fmla="*/ 105251 w 485775"/>
              <a:gd name="connsiteY52" fmla="*/ 202406 h 419100"/>
              <a:gd name="connsiteX53" fmla="*/ 105251 w 485775"/>
              <a:gd name="connsiteY53" fmla="*/ 244316 h 419100"/>
              <a:gd name="connsiteX54" fmla="*/ 105251 w 485775"/>
              <a:gd name="connsiteY54" fmla="*/ 188119 h 419100"/>
              <a:gd name="connsiteX55" fmla="*/ 35719 w 485775"/>
              <a:gd name="connsiteY55" fmla="*/ 188119 h 419100"/>
              <a:gd name="connsiteX56" fmla="*/ 35719 w 485775"/>
              <a:gd name="connsiteY56" fmla="*/ 146209 h 419100"/>
              <a:gd name="connsiteX57" fmla="*/ 105251 w 485775"/>
              <a:gd name="connsiteY57" fmla="*/ 146209 h 419100"/>
              <a:gd name="connsiteX58" fmla="*/ 105251 w 485775"/>
              <a:gd name="connsiteY58" fmla="*/ 188119 h 419100"/>
              <a:gd name="connsiteX59" fmla="*/ 105251 w 485775"/>
              <a:gd name="connsiteY59" fmla="*/ 132874 h 419100"/>
              <a:gd name="connsiteX60" fmla="*/ 35719 w 485775"/>
              <a:gd name="connsiteY60" fmla="*/ 132874 h 419100"/>
              <a:gd name="connsiteX61" fmla="*/ 35719 w 485775"/>
              <a:gd name="connsiteY61" fmla="*/ 90964 h 419100"/>
              <a:gd name="connsiteX62" fmla="*/ 105251 w 485775"/>
              <a:gd name="connsiteY62" fmla="*/ 90964 h 419100"/>
              <a:gd name="connsiteX63" fmla="*/ 105251 w 485775"/>
              <a:gd name="connsiteY63" fmla="*/ 132874 h 419100"/>
              <a:gd name="connsiteX64" fmla="*/ 189071 w 485775"/>
              <a:gd name="connsiteY64" fmla="*/ 299561 h 419100"/>
              <a:gd name="connsiteX65" fmla="*/ 119539 w 485775"/>
              <a:gd name="connsiteY65" fmla="*/ 299561 h 419100"/>
              <a:gd name="connsiteX66" fmla="*/ 119539 w 485775"/>
              <a:gd name="connsiteY66" fmla="*/ 257651 h 419100"/>
              <a:gd name="connsiteX67" fmla="*/ 189071 w 485775"/>
              <a:gd name="connsiteY67" fmla="*/ 257651 h 419100"/>
              <a:gd name="connsiteX68" fmla="*/ 189071 w 485775"/>
              <a:gd name="connsiteY68" fmla="*/ 299561 h 419100"/>
              <a:gd name="connsiteX69" fmla="*/ 189071 w 485775"/>
              <a:gd name="connsiteY69" fmla="*/ 244316 h 419100"/>
              <a:gd name="connsiteX70" fmla="*/ 119539 w 485775"/>
              <a:gd name="connsiteY70" fmla="*/ 244316 h 419100"/>
              <a:gd name="connsiteX71" fmla="*/ 119539 w 485775"/>
              <a:gd name="connsiteY71" fmla="*/ 202406 h 419100"/>
              <a:gd name="connsiteX72" fmla="*/ 189071 w 485775"/>
              <a:gd name="connsiteY72" fmla="*/ 202406 h 419100"/>
              <a:gd name="connsiteX73" fmla="*/ 189071 w 485775"/>
              <a:gd name="connsiteY73" fmla="*/ 244316 h 419100"/>
              <a:gd name="connsiteX74" fmla="*/ 189071 w 485775"/>
              <a:gd name="connsiteY74" fmla="*/ 188119 h 419100"/>
              <a:gd name="connsiteX75" fmla="*/ 119539 w 485775"/>
              <a:gd name="connsiteY75" fmla="*/ 188119 h 419100"/>
              <a:gd name="connsiteX76" fmla="*/ 119539 w 485775"/>
              <a:gd name="connsiteY76" fmla="*/ 146209 h 419100"/>
              <a:gd name="connsiteX77" fmla="*/ 189071 w 485775"/>
              <a:gd name="connsiteY77" fmla="*/ 146209 h 419100"/>
              <a:gd name="connsiteX78" fmla="*/ 189071 w 485775"/>
              <a:gd name="connsiteY78" fmla="*/ 188119 h 419100"/>
              <a:gd name="connsiteX79" fmla="*/ 189071 w 485775"/>
              <a:gd name="connsiteY79" fmla="*/ 132874 h 419100"/>
              <a:gd name="connsiteX80" fmla="*/ 119539 w 485775"/>
              <a:gd name="connsiteY80" fmla="*/ 132874 h 419100"/>
              <a:gd name="connsiteX81" fmla="*/ 119539 w 485775"/>
              <a:gd name="connsiteY81" fmla="*/ 90964 h 419100"/>
              <a:gd name="connsiteX82" fmla="*/ 189071 w 485775"/>
              <a:gd name="connsiteY82" fmla="*/ 90964 h 419100"/>
              <a:gd name="connsiteX83" fmla="*/ 189071 w 485775"/>
              <a:gd name="connsiteY83" fmla="*/ 132874 h 419100"/>
              <a:gd name="connsiteX84" fmla="*/ 202406 w 485775"/>
              <a:gd name="connsiteY84" fmla="*/ 299561 h 419100"/>
              <a:gd name="connsiteX85" fmla="*/ 202406 w 485775"/>
              <a:gd name="connsiteY85" fmla="*/ 298609 h 419100"/>
              <a:gd name="connsiteX86" fmla="*/ 202406 w 485775"/>
              <a:gd name="connsiteY86" fmla="*/ 299561 h 419100"/>
              <a:gd name="connsiteX87" fmla="*/ 202406 w 485775"/>
              <a:gd name="connsiteY87" fmla="*/ 29956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85775" h="419100">
                <a:moveTo>
                  <a:pt x="414814" y="168116"/>
                </a:moveTo>
                <a:lnTo>
                  <a:pt x="383381" y="168116"/>
                </a:lnTo>
                <a:lnTo>
                  <a:pt x="383381" y="21431"/>
                </a:lnTo>
                <a:cubicBezTo>
                  <a:pt x="383381" y="13811"/>
                  <a:pt x="376714" y="7144"/>
                  <a:pt x="369094" y="7144"/>
                </a:cubicBezTo>
                <a:lnTo>
                  <a:pt x="21431" y="7144"/>
                </a:lnTo>
                <a:cubicBezTo>
                  <a:pt x="13811" y="7144"/>
                  <a:pt x="7144" y="13811"/>
                  <a:pt x="7144" y="21431"/>
                </a:cubicBezTo>
                <a:lnTo>
                  <a:pt x="7144" y="313849"/>
                </a:lnTo>
                <a:cubicBezTo>
                  <a:pt x="7144" y="321469"/>
                  <a:pt x="13811" y="328136"/>
                  <a:pt x="21431" y="328136"/>
                </a:cubicBezTo>
                <a:lnTo>
                  <a:pt x="218599" y="328136"/>
                </a:lnTo>
                <a:lnTo>
                  <a:pt x="270034" y="417671"/>
                </a:lnTo>
                <a:lnTo>
                  <a:pt x="413861" y="417671"/>
                </a:lnTo>
                <a:lnTo>
                  <a:pt x="485299" y="292894"/>
                </a:lnTo>
                <a:lnTo>
                  <a:pt x="414814" y="168116"/>
                </a:lnTo>
                <a:close/>
                <a:moveTo>
                  <a:pt x="286226" y="90964"/>
                </a:moveTo>
                <a:lnTo>
                  <a:pt x="355759" y="90964"/>
                </a:lnTo>
                <a:lnTo>
                  <a:pt x="355759" y="132874"/>
                </a:lnTo>
                <a:lnTo>
                  <a:pt x="286226" y="132874"/>
                </a:lnTo>
                <a:lnTo>
                  <a:pt x="286226" y="90964"/>
                </a:lnTo>
                <a:close/>
                <a:moveTo>
                  <a:pt x="355759" y="147161"/>
                </a:moveTo>
                <a:lnTo>
                  <a:pt x="355759" y="168116"/>
                </a:lnTo>
                <a:lnTo>
                  <a:pt x="286226" y="168116"/>
                </a:lnTo>
                <a:lnTo>
                  <a:pt x="286226" y="147161"/>
                </a:lnTo>
                <a:lnTo>
                  <a:pt x="355759" y="147161"/>
                </a:lnTo>
                <a:close/>
                <a:moveTo>
                  <a:pt x="202406" y="90964"/>
                </a:moveTo>
                <a:lnTo>
                  <a:pt x="271939" y="90964"/>
                </a:lnTo>
                <a:lnTo>
                  <a:pt x="271939" y="132874"/>
                </a:lnTo>
                <a:lnTo>
                  <a:pt x="202406" y="132874"/>
                </a:lnTo>
                <a:lnTo>
                  <a:pt x="202406" y="90964"/>
                </a:lnTo>
                <a:close/>
                <a:moveTo>
                  <a:pt x="202406" y="147161"/>
                </a:moveTo>
                <a:lnTo>
                  <a:pt x="271939" y="147161"/>
                </a:lnTo>
                <a:lnTo>
                  <a:pt x="271939" y="168116"/>
                </a:lnTo>
                <a:lnTo>
                  <a:pt x="270034" y="168116"/>
                </a:lnTo>
                <a:lnTo>
                  <a:pt x="257651" y="189071"/>
                </a:lnTo>
                <a:lnTo>
                  <a:pt x="201454" y="189071"/>
                </a:lnTo>
                <a:lnTo>
                  <a:pt x="201454" y="147161"/>
                </a:lnTo>
                <a:close/>
                <a:moveTo>
                  <a:pt x="202406" y="202406"/>
                </a:moveTo>
                <a:lnTo>
                  <a:pt x="250031" y="202406"/>
                </a:lnTo>
                <a:lnTo>
                  <a:pt x="226219" y="244316"/>
                </a:lnTo>
                <a:lnTo>
                  <a:pt x="202406" y="244316"/>
                </a:lnTo>
                <a:lnTo>
                  <a:pt x="202406" y="202406"/>
                </a:lnTo>
                <a:close/>
                <a:moveTo>
                  <a:pt x="218599" y="257651"/>
                </a:moveTo>
                <a:lnTo>
                  <a:pt x="202406" y="285274"/>
                </a:lnTo>
                <a:lnTo>
                  <a:pt x="202406" y="257651"/>
                </a:lnTo>
                <a:lnTo>
                  <a:pt x="218599" y="257651"/>
                </a:lnTo>
                <a:close/>
                <a:moveTo>
                  <a:pt x="105251" y="299561"/>
                </a:moveTo>
                <a:lnTo>
                  <a:pt x="35719" y="299561"/>
                </a:lnTo>
                <a:lnTo>
                  <a:pt x="35719" y="257651"/>
                </a:lnTo>
                <a:lnTo>
                  <a:pt x="105251" y="257651"/>
                </a:lnTo>
                <a:lnTo>
                  <a:pt x="105251" y="299561"/>
                </a:lnTo>
                <a:close/>
                <a:moveTo>
                  <a:pt x="105251" y="244316"/>
                </a:moveTo>
                <a:lnTo>
                  <a:pt x="35719" y="244316"/>
                </a:lnTo>
                <a:lnTo>
                  <a:pt x="35719" y="202406"/>
                </a:lnTo>
                <a:lnTo>
                  <a:pt x="105251" y="202406"/>
                </a:lnTo>
                <a:lnTo>
                  <a:pt x="105251" y="244316"/>
                </a:lnTo>
                <a:close/>
                <a:moveTo>
                  <a:pt x="105251" y="188119"/>
                </a:moveTo>
                <a:lnTo>
                  <a:pt x="35719" y="188119"/>
                </a:lnTo>
                <a:lnTo>
                  <a:pt x="35719" y="146209"/>
                </a:lnTo>
                <a:lnTo>
                  <a:pt x="105251" y="146209"/>
                </a:lnTo>
                <a:lnTo>
                  <a:pt x="105251" y="188119"/>
                </a:lnTo>
                <a:close/>
                <a:moveTo>
                  <a:pt x="105251" y="132874"/>
                </a:moveTo>
                <a:lnTo>
                  <a:pt x="35719" y="132874"/>
                </a:lnTo>
                <a:lnTo>
                  <a:pt x="35719" y="90964"/>
                </a:lnTo>
                <a:lnTo>
                  <a:pt x="105251" y="90964"/>
                </a:lnTo>
                <a:lnTo>
                  <a:pt x="105251" y="132874"/>
                </a:lnTo>
                <a:close/>
                <a:moveTo>
                  <a:pt x="189071" y="299561"/>
                </a:moveTo>
                <a:lnTo>
                  <a:pt x="119539" y="299561"/>
                </a:lnTo>
                <a:lnTo>
                  <a:pt x="119539" y="257651"/>
                </a:lnTo>
                <a:lnTo>
                  <a:pt x="189071" y="257651"/>
                </a:lnTo>
                <a:lnTo>
                  <a:pt x="189071" y="299561"/>
                </a:lnTo>
                <a:close/>
                <a:moveTo>
                  <a:pt x="189071" y="244316"/>
                </a:moveTo>
                <a:lnTo>
                  <a:pt x="119539" y="244316"/>
                </a:lnTo>
                <a:lnTo>
                  <a:pt x="119539" y="202406"/>
                </a:lnTo>
                <a:lnTo>
                  <a:pt x="189071" y="202406"/>
                </a:lnTo>
                <a:lnTo>
                  <a:pt x="189071" y="244316"/>
                </a:lnTo>
                <a:close/>
                <a:moveTo>
                  <a:pt x="189071" y="188119"/>
                </a:moveTo>
                <a:lnTo>
                  <a:pt x="119539" y="188119"/>
                </a:lnTo>
                <a:lnTo>
                  <a:pt x="119539" y="146209"/>
                </a:lnTo>
                <a:lnTo>
                  <a:pt x="189071" y="146209"/>
                </a:lnTo>
                <a:lnTo>
                  <a:pt x="189071" y="188119"/>
                </a:lnTo>
                <a:close/>
                <a:moveTo>
                  <a:pt x="189071" y="132874"/>
                </a:moveTo>
                <a:lnTo>
                  <a:pt x="119539" y="132874"/>
                </a:lnTo>
                <a:lnTo>
                  <a:pt x="119539" y="90964"/>
                </a:lnTo>
                <a:lnTo>
                  <a:pt x="189071" y="90964"/>
                </a:lnTo>
                <a:lnTo>
                  <a:pt x="189071" y="132874"/>
                </a:lnTo>
                <a:close/>
                <a:moveTo>
                  <a:pt x="202406" y="299561"/>
                </a:moveTo>
                <a:lnTo>
                  <a:pt x="202406" y="298609"/>
                </a:lnTo>
                <a:lnTo>
                  <a:pt x="202406" y="299561"/>
                </a:lnTo>
                <a:lnTo>
                  <a:pt x="202406" y="299561"/>
                </a:lnTo>
                <a:close/>
              </a:path>
            </a:pathLst>
          </a:custGeom>
          <a:solidFill>
            <a:srgbClr val="0078D7"/>
          </a:solidFill>
          <a:ln w="9525" cap="flat">
            <a:noFill/>
            <a:prstDash val="solid"/>
            <a:miter/>
          </a:ln>
        </p:spPr>
        <p:txBody>
          <a:bodyPr rtlCol="0" anchor="ctr"/>
          <a:lstStyle/>
          <a:p>
            <a:endParaRPr lang="ja-JP" altLang="en-US"/>
          </a:p>
        </p:txBody>
      </p:sp>
      <p:sp>
        <p:nvSpPr>
          <p:cNvPr id="35" name="テキスト ボックス 34">
            <a:extLst>
              <a:ext uri="{FF2B5EF4-FFF2-40B4-BE49-F238E27FC236}">
                <a16:creationId xmlns:a16="http://schemas.microsoft.com/office/drawing/2014/main" id="{B6AECD68-DB8C-4C8E-A60F-B4D1D9D2BC30}"/>
              </a:ext>
            </a:extLst>
          </p:cNvPr>
          <p:cNvSpPr txBox="1"/>
          <p:nvPr/>
        </p:nvSpPr>
        <p:spPr>
          <a:xfrm>
            <a:off x="6866596" y="4142289"/>
            <a:ext cx="984885" cy="603892"/>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dirty="0">
                <a:gradFill>
                  <a:gsLst>
                    <a:gs pos="2917">
                      <a:schemeClr val="tx1"/>
                    </a:gs>
                    <a:gs pos="30000">
                      <a:schemeClr val="tx1"/>
                    </a:gs>
                  </a:gsLst>
                  <a:lin ang="5400000" scaled="0"/>
                </a:gradFill>
              </a:rPr>
              <a:t>操作</a:t>
            </a:r>
            <a:endParaRPr kumimoji="1" lang="en-US" altLang="ja-JP" sz="2400" dirty="0">
              <a:gradFill>
                <a:gsLst>
                  <a:gs pos="2917">
                    <a:schemeClr val="tx1"/>
                  </a:gs>
                  <a:gs pos="30000">
                    <a:schemeClr val="tx1"/>
                  </a:gs>
                </a:gsLst>
                <a:lin ang="5400000" scaled="0"/>
              </a:gradFill>
            </a:endParaRPr>
          </a:p>
        </p:txBody>
      </p:sp>
      <p:sp>
        <p:nvSpPr>
          <p:cNvPr id="37" name="テキスト ボックス 36">
            <a:extLst>
              <a:ext uri="{FF2B5EF4-FFF2-40B4-BE49-F238E27FC236}">
                <a16:creationId xmlns:a16="http://schemas.microsoft.com/office/drawing/2014/main" id="{82ED96E0-0341-440F-8DDF-F98C8743D939}"/>
              </a:ext>
            </a:extLst>
          </p:cNvPr>
          <p:cNvSpPr txBox="1"/>
          <p:nvPr/>
        </p:nvSpPr>
        <p:spPr>
          <a:xfrm>
            <a:off x="9197481" y="6277746"/>
            <a:ext cx="1727268" cy="603892"/>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gradFill>
                  <a:gsLst>
                    <a:gs pos="2917">
                      <a:schemeClr val="tx1"/>
                    </a:gs>
                    <a:gs pos="30000">
                      <a:schemeClr val="tx1"/>
                    </a:gs>
                  </a:gsLst>
                  <a:lin ang="5400000" scaled="0"/>
                </a:gradFill>
              </a:rPr>
              <a:t>Resources</a:t>
            </a:r>
          </a:p>
        </p:txBody>
      </p:sp>
      <p:sp>
        <p:nvSpPr>
          <p:cNvPr id="20" name="テキスト ボックス 19">
            <a:extLst>
              <a:ext uri="{FF2B5EF4-FFF2-40B4-BE49-F238E27FC236}">
                <a16:creationId xmlns:a16="http://schemas.microsoft.com/office/drawing/2014/main" id="{BE180314-A258-4090-8DCB-BB2CC1E84E4D}"/>
              </a:ext>
            </a:extLst>
          </p:cNvPr>
          <p:cNvSpPr txBox="1"/>
          <p:nvPr/>
        </p:nvSpPr>
        <p:spPr>
          <a:xfrm>
            <a:off x="5141504" y="5525497"/>
            <a:ext cx="1727845"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gradFill>
                  <a:gsLst>
                    <a:gs pos="2917">
                      <a:schemeClr val="tx1"/>
                    </a:gs>
                    <a:gs pos="30000">
                      <a:schemeClr val="tx1"/>
                    </a:gs>
                  </a:gsLst>
                  <a:lin ang="5400000" scaled="0"/>
                </a:gradFill>
              </a:rPr>
              <a:t>RBAC</a:t>
            </a:r>
            <a:r>
              <a:rPr kumimoji="1" lang="ja-JP" altLang="en-US" sz="2400" dirty="0">
                <a:gradFill>
                  <a:gsLst>
                    <a:gs pos="2917">
                      <a:schemeClr val="tx1"/>
                    </a:gs>
                    <a:gs pos="30000">
                      <a:schemeClr val="tx1"/>
                    </a:gs>
                  </a:gsLst>
                  <a:lin ang="5400000" scaled="0"/>
                </a:gradFill>
              </a:rPr>
              <a:t> </a:t>
            </a:r>
            <a:r>
              <a:rPr kumimoji="1" lang="ja-JP" altLang="en-US" sz="2400" dirty="0">
                <a:solidFill>
                  <a:srgbClr val="FF0000"/>
                </a:solidFill>
              </a:rPr>
              <a:t>○☓</a:t>
            </a:r>
            <a:endParaRPr kumimoji="1" lang="en-US" altLang="ja-JP" sz="2400" dirty="0">
              <a:solidFill>
                <a:srgbClr val="FF0000"/>
              </a:solidFill>
            </a:endParaRPr>
          </a:p>
        </p:txBody>
      </p:sp>
      <p:sp>
        <p:nvSpPr>
          <p:cNvPr id="21" name="テキスト ボックス 20">
            <a:extLst>
              <a:ext uri="{FF2B5EF4-FFF2-40B4-BE49-F238E27FC236}">
                <a16:creationId xmlns:a16="http://schemas.microsoft.com/office/drawing/2014/main" id="{3015C511-988E-47D8-9B22-05E1A3233493}"/>
              </a:ext>
            </a:extLst>
          </p:cNvPr>
          <p:cNvSpPr txBox="1"/>
          <p:nvPr/>
        </p:nvSpPr>
        <p:spPr>
          <a:xfrm>
            <a:off x="2403969" y="5645589"/>
            <a:ext cx="983283"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gradFill>
                  <a:gsLst>
                    <a:gs pos="2917">
                      <a:schemeClr val="tx1"/>
                    </a:gs>
                    <a:gs pos="30000">
                      <a:schemeClr val="tx1"/>
                    </a:gs>
                  </a:gsLst>
                  <a:lin ang="5400000" scaled="0"/>
                </a:gradFill>
              </a:rPr>
              <a:t>AAD</a:t>
            </a:r>
          </a:p>
        </p:txBody>
      </p:sp>
    </p:spTree>
    <p:extLst>
      <p:ext uri="{BB962C8B-B14F-4D97-AF65-F5344CB8AC3E}">
        <p14:creationId xmlns:p14="http://schemas.microsoft.com/office/powerpoint/2010/main" val="358910723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a:extLst>
              <a:ext uri="{FF2B5EF4-FFF2-40B4-BE49-F238E27FC236}">
                <a16:creationId xmlns:a16="http://schemas.microsoft.com/office/drawing/2014/main" id="{C7629170-69CB-4984-A0D6-67F42DDFFB8F}"/>
              </a:ext>
            </a:extLst>
          </p:cNvPr>
          <p:cNvSpPr>
            <a:spLocks noGrp="1"/>
          </p:cNvSpPr>
          <p:nvPr>
            <p:ph type="body" sz="quarter" idx="10"/>
          </p:nvPr>
        </p:nvSpPr>
        <p:spPr>
          <a:xfrm>
            <a:off x="7030304" y="4946156"/>
            <a:ext cx="5168107" cy="1292662"/>
          </a:xfrm>
          <a:solidFill>
            <a:schemeClr val="accent4"/>
          </a:solidFill>
          <a:ln w="25400">
            <a:noFill/>
          </a:ln>
        </p:spPr>
        <p:txBody>
          <a:bodyPr/>
          <a:lstStyle/>
          <a:p>
            <a:r>
              <a:rPr lang="ja-JP" altLang="en-US" sz="2400" dirty="0">
                <a:solidFill>
                  <a:schemeClr val="bg1"/>
                </a:solidFill>
                <a:latin typeface="Consolas" panose="020B0609020204030204" pitchFamily="49" charset="0"/>
              </a:rPr>
              <a:t>確認：</a:t>
            </a:r>
            <a:r>
              <a:rPr lang="en-US" altLang="ja-JP" sz="2400" dirty="0">
                <a:solidFill>
                  <a:schemeClr val="bg1"/>
                </a:solidFill>
                <a:latin typeface="Consolas" panose="020B0609020204030204" pitchFamily="49" charset="0"/>
              </a:rPr>
              <a:t>RBAC</a:t>
            </a:r>
            <a:r>
              <a:rPr lang="ja-JP" altLang="en-US" sz="2400" dirty="0">
                <a:solidFill>
                  <a:schemeClr val="bg1"/>
                </a:solidFill>
                <a:latin typeface="Consolas" panose="020B0609020204030204" pitchFamily="49" charset="0"/>
              </a:rPr>
              <a:t>の許可</a:t>
            </a:r>
            <a:r>
              <a:rPr lang="en-US" altLang="ja-JP" sz="2400" dirty="0">
                <a:solidFill>
                  <a:schemeClr val="bg1"/>
                </a:solidFill>
                <a:latin typeface="Consolas" panose="020B0609020204030204" pitchFamily="49" charset="0"/>
              </a:rPr>
              <a:t>Microsoft.Sql/servers/databases/write</a:t>
            </a:r>
          </a:p>
        </p:txBody>
      </p:sp>
      <p:sp>
        <p:nvSpPr>
          <p:cNvPr id="2" name="タイトル 1">
            <a:extLst>
              <a:ext uri="{FF2B5EF4-FFF2-40B4-BE49-F238E27FC236}">
                <a16:creationId xmlns:a16="http://schemas.microsoft.com/office/drawing/2014/main" id="{929828BA-E0B7-4FE9-95CD-4B08AE52528A}"/>
              </a:ext>
            </a:extLst>
          </p:cNvPr>
          <p:cNvSpPr>
            <a:spLocks noGrp="1"/>
          </p:cNvSpPr>
          <p:nvPr>
            <p:ph type="title"/>
          </p:nvPr>
        </p:nvSpPr>
        <p:spPr/>
        <p:txBody>
          <a:bodyPr/>
          <a:lstStyle/>
          <a:p>
            <a:r>
              <a:rPr kumimoji="1" lang="ja-JP" altLang="en-US" dirty="0"/>
              <a:t>例： </a:t>
            </a:r>
            <a:r>
              <a:rPr kumimoji="1" lang="en-US" altLang="ja-JP" dirty="0"/>
              <a:t>SQL Database</a:t>
            </a:r>
            <a:r>
              <a:rPr kumimoji="1" lang="ja-JP" altLang="en-US" dirty="0"/>
              <a:t>の</a:t>
            </a:r>
            <a:r>
              <a:rPr kumimoji="1" lang="en-US" altLang="ja-JP" dirty="0"/>
              <a:t>Database</a:t>
            </a:r>
            <a:r>
              <a:rPr kumimoji="1" lang="ja-JP" altLang="en-US" dirty="0"/>
              <a:t>の作成</a:t>
            </a:r>
          </a:p>
        </p:txBody>
      </p:sp>
      <p:grpSp>
        <p:nvGrpSpPr>
          <p:cNvPr id="30" name="グループ化 29">
            <a:extLst>
              <a:ext uri="{FF2B5EF4-FFF2-40B4-BE49-F238E27FC236}">
                <a16:creationId xmlns:a16="http://schemas.microsoft.com/office/drawing/2014/main" id="{7EC02AE5-B9C1-4279-8024-5D313D2D9DCA}"/>
              </a:ext>
            </a:extLst>
          </p:cNvPr>
          <p:cNvGrpSpPr/>
          <p:nvPr/>
        </p:nvGrpSpPr>
        <p:grpSpPr>
          <a:xfrm>
            <a:off x="382575" y="1250336"/>
            <a:ext cx="7553071" cy="5224734"/>
            <a:chOff x="760263" y="1707537"/>
            <a:chExt cx="7553071" cy="5224734"/>
          </a:xfrm>
        </p:grpSpPr>
        <p:grpSp>
          <p:nvGrpSpPr>
            <p:cNvPr id="5" name="グループ化 4">
              <a:extLst>
                <a:ext uri="{FF2B5EF4-FFF2-40B4-BE49-F238E27FC236}">
                  <a16:creationId xmlns:a16="http://schemas.microsoft.com/office/drawing/2014/main" id="{8D7F38CD-7EB7-4241-B814-62653F548E42}"/>
                </a:ext>
              </a:extLst>
            </p:cNvPr>
            <p:cNvGrpSpPr>
              <a:grpSpLocks noChangeAspect="1"/>
            </p:cNvGrpSpPr>
            <p:nvPr/>
          </p:nvGrpSpPr>
          <p:grpSpPr>
            <a:xfrm>
              <a:off x="863309" y="4864876"/>
              <a:ext cx="1440000" cy="1440000"/>
              <a:chOff x="2551684" y="4435475"/>
              <a:chExt cx="781050" cy="781050"/>
            </a:xfrm>
          </p:grpSpPr>
          <p:sp>
            <p:nvSpPr>
              <p:cNvPr id="6" name="フリーフォーム: 図形 5">
                <a:extLst>
                  <a:ext uri="{FF2B5EF4-FFF2-40B4-BE49-F238E27FC236}">
                    <a16:creationId xmlns:a16="http://schemas.microsoft.com/office/drawing/2014/main" id="{9E10D654-02C0-4F47-896B-DF5AA6E9FEAB}"/>
                  </a:ext>
                </a:extLst>
              </p:cNvPr>
              <p:cNvSpPr/>
              <p:nvPr/>
            </p:nvSpPr>
            <p:spPr>
              <a:xfrm>
                <a:off x="2781037" y="4729378"/>
                <a:ext cx="152400" cy="266700"/>
              </a:xfrm>
              <a:custGeom>
                <a:avLst/>
                <a:gdLst>
                  <a:gd name="connsiteX0" fmla="*/ 141923 w 152400"/>
                  <a:gd name="connsiteY0" fmla="*/ 14288 h 266700"/>
                  <a:gd name="connsiteX1" fmla="*/ 14288 w 152400"/>
                  <a:gd name="connsiteY1" fmla="*/ 132398 h 266700"/>
                  <a:gd name="connsiteX2" fmla="*/ 23813 w 152400"/>
                  <a:gd name="connsiteY2" fmla="*/ 162878 h 266700"/>
                  <a:gd name="connsiteX3" fmla="*/ 21908 w 152400"/>
                  <a:gd name="connsiteY3" fmla="*/ 180023 h 266700"/>
                  <a:gd name="connsiteX4" fmla="*/ 153352 w 152400"/>
                  <a:gd name="connsiteY4" fmla="*/ 260033 h 266700"/>
                  <a:gd name="connsiteX5" fmla="*/ 153352 w 152400"/>
                  <a:gd name="connsiteY5" fmla="*/ 29528 h 266700"/>
                  <a:gd name="connsiteX6" fmla="*/ 141923 w 152400"/>
                  <a:gd name="connsiteY6" fmla="*/ 14288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66700">
                    <a:moveTo>
                      <a:pt x="141923" y="14288"/>
                    </a:moveTo>
                    <a:lnTo>
                      <a:pt x="14288" y="132398"/>
                    </a:lnTo>
                    <a:cubicBezTo>
                      <a:pt x="20002" y="141923"/>
                      <a:pt x="23813" y="153353"/>
                      <a:pt x="23813" y="162878"/>
                    </a:cubicBezTo>
                    <a:cubicBezTo>
                      <a:pt x="23813" y="168593"/>
                      <a:pt x="23813" y="174308"/>
                      <a:pt x="21908" y="180023"/>
                    </a:cubicBezTo>
                    <a:lnTo>
                      <a:pt x="153352" y="260033"/>
                    </a:lnTo>
                    <a:lnTo>
                      <a:pt x="153352" y="29528"/>
                    </a:lnTo>
                    <a:cubicBezTo>
                      <a:pt x="151448" y="29528"/>
                      <a:pt x="143827" y="16193"/>
                      <a:pt x="141923" y="14288"/>
                    </a:cubicBezTo>
                    <a:close/>
                  </a:path>
                </a:pathLst>
              </a:custGeom>
              <a:solidFill>
                <a:srgbClr val="0078D7"/>
              </a:solidFill>
              <a:ln w="9525" cap="flat">
                <a:noFill/>
                <a:prstDash val="solid"/>
                <a:miter/>
              </a:ln>
            </p:spPr>
            <p:txBody>
              <a:bodyPr rtlCol="0" anchor="ctr"/>
              <a:lstStyle/>
              <a:p>
                <a:endParaRPr lang="ja-JP" altLang="en-US"/>
              </a:p>
            </p:txBody>
          </p:sp>
          <p:sp>
            <p:nvSpPr>
              <p:cNvPr id="7" name="フリーフォーム: 図形 6">
                <a:extLst>
                  <a:ext uri="{FF2B5EF4-FFF2-40B4-BE49-F238E27FC236}">
                    <a16:creationId xmlns:a16="http://schemas.microsoft.com/office/drawing/2014/main" id="{32FF33E2-044C-4B5E-9223-F8E13CBDC1F4}"/>
                  </a:ext>
                </a:extLst>
              </p:cNvPr>
              <p:cNvSpPr/>
              <p:nvPr/>
            </p:nvSpPr>
            <p:spPr>
              <a:xfrm>
                <a:off x="2949572" y="4727545"/>
                <a:ext cx="152400" cy="266700"/>
              </a:xfrm>
              <a:custGeom>
                <a:avLst/>
                <a:gdLst>
                  <a:gd name="connsiteX0" fmla="*/ 39052 w 152400"/>
                  <a:gd name="connsiteY0" fmla="*/ 14288 h 266700"/>
                  <a:gd name="connsiteX1" fmla="*/ 14288 w 152400"/>
                  <a:gd name="connsiteY1" fmla="*/ 33338 h 266700"/>
                  <a:gd name="connsiteX2" fmla="*/ 14288 w 152400"/>
                  <a:gd name="connsiteY2" fmla="*/ 261938 h 266700"/>
                  <a:gd name="connsiteX3" fmla="*/ 145732 w 152400"/>
                  <a:gd name="connsiteY3" fmla="*/ 178117 h 266700"/>
                  <a:gd name="connsiteX4" fmla="*/ 141923 w 152400"/>
                  <a:gd name="connsiteY4" fmla="*/ 164783 h 266700"/>
                  <a:gd name="connsiteX5" fmla="*/ 145732 w 152400"/>
                  <a:gd name="connsiteY5" fmla="*/ 141923 h 266700"/>
                  <a:gd name="connsiteX6" fmla="*/ 39052 w 152400"/>
                  <a:gd name="connsiteY6" fmla="*/ 14288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66700">
                    <a:moveTo>
                      <a:pt x="39052" y="14288"/>
                    </a:moveTo>
                    <a:cubicBezTo>
                      <a:pt x="37148" y="16192"/>
                      <a:pt x="16193" y="31433"/>
                      <a:pt x="14288" y="33338"/>
                    </a:cubicBezTo>
                    <a:lnTo>
                      <a:pt x="14288" y="261938"/>
                    </a:lnTo>
                    <a:lnTo>
                      <a:pt x="145732" y="178117"/>
                    </a:lnTo>
                    <a:cubicBezTo>
                      <a:pt x="143827" y="172403"/>
                      <a:pt x="141923" y="168592"/>
                      <a:pt x="141923" y="164783"/>
                    </a:cubicBezTo>
                    <a:cubicBezTo>
                      <a:pt x="141923" y="157163"/>
                      <a:pt x="143827" y="149542"/>
                      <a:pt x="145732" y="141923"/>
                    </a:cubicBezTo>
                    <a:lnTo>
                      <a:pt x="39052" y="14288"/>
                    </a:lnTo>
                    <a:close/>
                  </a:path>
                </a:pathLst>
              </a:custGeom>
              <a:solidFill>
                <a:srgbClr val="0078D7"/>
              </a:solidFill>
              <a:ln w="9525" cap="flat">
                <a:noFill/>
                <a:prstDash val="solid"/>
                <a:miter/>
              </a:ln>
            </p:spPr>
            <p:txBody>
              <a:bodyPr rtlCol="0" anchor="ctr"/>
              <a:lstStyle/>
              <a:p>
                <a:endParaRPr lang="ja-JP" altLang="en-US"/>
              </a:p>
            </p:txBody>
          </p:sp>
          <p:sp>
            <p:nvSpPr>
              <p:cNvPr id="8" name="フリーフォーム: 図形 7">
                <a:extLst>
                  <a:ext uri="{FF2B5EF4-FFF2-40B4-BE49-F238E27FC236}">
                    <a16:creationId xmlns:a16="http://schemas.microsoft.com/office/drawing/2014/main" id="{B21DF5BB-C3A6-420A-8A3F-B5A4E46DBB67}"/>
                  </a:ext>
                </a:extLst>
              </p:cNvPr>
              <p:cNvSpPr/>
              <p:nvPr/>
            </p:nvSpPr>
            <p:spPr>
              <a:xfrm>
                <a:off x="2551684" y="4435475"/>
                <a:ext cx="781050" cy="781050"/>
              </a:xfrm>
              <a:custGeom>
                <a:avLst/>
                <a:gdLst>
                  <a:gd name="connsiteX0" fmla="*/ 399098 w 781050"/>
                  <a:gd name="connsiteY0" fmla="*/ 14288 h 781050"/>
                  <a:gd name="connsiteX1" fmla="*/ 14288 w 781050"/>
                  <a:gd name="connsiteY1" fmla="*/ 471488 h 781050"/>
                  <a:gd name="connsiteX2" fmla="*/ 397193 w 781050"/>
                  <a:gd name="connsiteY2" fmla="*/ 783908 h 781050"/>
                  <a:gd name="connsiteX3" fmla="*/ 782003 w 781050"/>
                  <a:gd name="connsiteY3" fmla="*/ 473392 h 781050"/>
                  <a:gd name="connsiteX4" fmla="*/ 399098 w 781050"/>
                  <a:gd name="connsiteY4" fmla="*/ 14288 h 781050"/>
                  <a:gd name="connsiteX5" fmla="*/ 602932 w 781050"/>
                  <a:gd name="connsiteY5" fmla="*/ 519113 h 781050"/>
                  <a:gd name="connsiteX6" fmla="*/ 559118 w 781050"/>
                  <a:gd name="connsiteY6" fmla="*/ 500063 h 781050"/>
                  <a:gd name="connsiteX7" fmla="*/ 454343 w 781050"/>
                  <a:gd name="connsiteY7" fmla="*/ 574358 h 781050"/>
                  <a:gd name="connsiteX8" fmla="*/ 463868 w 781050"/>
                  <a:gd name="connsiteY8" fmla="*/ 608647 h 781050"/>
                  <a:gd name="connsiteX9" fmla="*/ 402907 w 781050"/>
                  <a:gd name="connsiteY9" fmla="*/ 669608 h 781050"/>
                  <a:gd name="connsiteX10" fmla="*/ 341948 w 781050"/>
                  <a:gd name="connsiteY10" fmla="*/ 608647 h 781050"/>
                  <a:gd name="connsiteX11" fmla="*/ 357188 w 781050"/>
                  <a:gd name="connsiteY11" fmla="*/ 568643 h 781050"/>
                  <a:gd name="connsiteX12" fmla="*/ 235268 w 781050"/>
                  <a:gd name="connsiteY12" fmla="*/ 503872 h 781050"/>
                  <a:gd name="connsiteX13" fmla="*/ 193357 w 781050"/>
                  <a:gd name="connsiteY13" fmla="*/ 521017 h 781050"/>
                  <a:gd name="connsiteX14" fmla="*/ 132398 w 781050"/>
                  <a:gd name="connsiteY14" fmla="*/ 460058 h 781050"/>
                  <a:gd name="connsiteX15" fmla="*/ 193357 w 781050"/>
                  <a:gd name="connsiteY15" fmla="*/ 399098 h 781050"/>
                  <a:gd name="connsiteX16" fmla="*/ 221932 w 781050"/>
                  <a:gd name="connsiteY16" fmla="*/ 406717 h 781050"/>
                  <a:gd name="connsiteX17" fmla="*/ 349568 w 781050"/>
                  <a:gd name="connsiteY17" fmla="*/ 288608 h 781050"/>
                  <a:gd name="connsiteX18" fmla="*/ 336232 w 781050"/>
                  <a:gd name="connsiteY18" fmla="*/ 248602 h 781050"/>
                  <a:gd name="connsiteX19" fmla="*/ 404813 w 781050"/>
                  <a:gd name="connsiteY19" fmla="*/ 181927 h 781050"/>
                  <a:gd name="connsiteX20" fmla="*/ 473393 w 781050"/>
                  <a:gd name="connsiteY20" fmla="*/ 248602 h 781050"/>
                  <a:gd name="connsiteX21" fmla="*/ 461963 w 781050"/>
                  <a:gd name="connsiteY21" fmla="*/ 284798 h 781050"/>
                  <a:gd name="connsiteX22" fmla="*/ 570548 w 781050"/>
                  <a:gd name="connsiteY22" fmla="*/ 412433 h 781050"/>
                  <a:gd name="connsiteX23" fmla="*/ 606743 w 781050"/>
                  <a:gd name="connsiteY23" fmla="*/ 401003 h 781050"/>
                  <a:gd name="connsiteX24" fmla="*/ 667703 w 781050"/>
                  <a:gd name="connsiteY24" fmla="*/ 461963 h 781050"/>
                  <a:gd name="connsiteX25" fmla="*/ 602932 w 781050"/>
                  <a:gd name="connsiteY25" fmla="*/ 519113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81050" h="781050">
                    <a:moveTo>
                      <a:pt x="399098" y="14288"/>
                    </a:moveTo>
                    <a:lnTo>
                      <a:pt x="14288" y="471488"/>
                    </a:lnTo>
                    <a:lnTo>
                      <a:pt x="397193" y="783908"/>
                    </a:lnTo>
                    <a:lnTo>
                      <a:pt x="782003" y="473392"/>
                    </a:lnTo>
                    <a:lnTo>
                      <a:pt x="399098" y="14288"/>
                    </a:lnTo>
                    <a:close/>
                    <a:moveTo>
                      <a:pt x="602932" y="519113"/>
                    </a:moveTo>
                    <a:cubicBezTo>
                      <a:pt x="585788" y="519113"/>
                      <a:pt x="570548" y="511492"/>
                      <a:pt x="559118" y="500063"/>
                    </a:cubicBezTo>
                    <a:lnTo>
                      <a:pt x="454343" y="574358"/>
                    </a:lnTo>
                    <a:cubicBezTo>
                      <a:pt x="461963" y="583883"/>
                      <a:pt x="463868" y="595313"/>
                      <a:pt x="463868" y="608647"/>
                    </a:cubicBezTo>
                    <a:cubicBezTo>
                      <a:pt x="463868" y="642938"/>
                      <a:pt x="435293" y="669608"/>
                      <a:pt x="402907" y="669608"/>
                    </a:cubicBezTo>
                    <a:cubicBezTo>
                      <a:pt x="368618" y="669608"/>
                      <a:pt x="341948" y="642938"/>
                      <a:pt x="341948" y="608647"/>
                    </a:cubicBezTo>
                    <a:cubicBezTo>
                      <a:pt x="341948" y="593408"/>
                      <a:pt x="347663" y="580072"/>
                      <a:pt x="357188" y="568643"/>
                    </a:cubicBezTo>
                    <a:lnTo>
                      <a:pt x="235268" y="503872"/>
                    </a:lnTo>
                    <a:cubicBezTo>
                      <a:pt x="223838" y="515303"/>
                      <a:pt x="208598" y="521017"/>
                      <a:pt x="193357" y="521017"/>
                    </a:cubicBezTo>
                    <a:cubicBezTo>
                      <a:pt x="159068" y="521017"/>
                      <a:pt x="132398" y="494348"/>
                      <a:pt x="132398" y="460058"/>
                    </a:cubicBezTo>
                    <a:cubicBezTo>
                      <a:pt x="132398" y="425767"/>
                      <a:pt x="160973" y="399098"/>
                      <a:pt x="193357" y="399098"/>
                    </a:cubicBezTo>
                    <a:cubicBezTo>
                      <a:pt x="202882" y="399098"/>
                      <a:pt x="212407" y="401003"/>
                      <a:pt x="221932" y="406717"/>
                    </a:cubicBezTo>
                    <a:lnTo>
                      <a:pt x="349568" y="288608"/>
                    </a:lnTo>
                    <a:cubicBezTo>
                      <a:pt x="340043" y="277178"/>
                      <a:pt x="336232" y="261938"/>
                      <a:pt x="336232" y="248602"/>
                    </a:cubicBezTo>
                    <a:cubicBezTo>
                      <a:pt x="336232" y="210502"/>
                      <a:pt x="366713" y="181927"/>
                      <a:pt x="404813" y="181927"/>
                    </a:cubicBezTo>
                    <a:cubicBezTo>
                      <a:pt x="442913" y="181927"/>
                      <a:pt x="473393" y="212408"/>
                      <a:pt x="473393" y="248602"/>
                    </a:cubicBezTo>
                    <a:cubicBezTo>
                      <a:pt x="473393" y="261938"/>
                      <a:pt x="469582" y="273367"/>
                      <a:pt x="461963" y="284798"/>
                    </a:cubicBezTo>
                    <a:lnTo>
                      <a:pt x="570548" y="412433"/>
                    </a:lnTo>
                    <a:cubicBezTo>
                      <a:pt x="580073" y="404813"/>
                      <a:pt x="593407" y="401003"/>
                      <a:pt x="606743" y="401003"/>
                    </a:cubicBezTo>
                    <a:cubicBezTo>
                      <a:pt x="641032" y="401003"/>
                      <a:pt x="667703" y="427673"/>
                      <a:pt x="667703" y="461963"/>
                    </a:cubicBezTo>
                    <a:cubicBezTo>
                      <a:pt x="663893" y="490538"/>
                      <a:pt x="635318" y="519113"/>
                      <a:pt x="602932" y="519113"/>
                    </a:cubicBezTo>
                    <a:close/>
                  </a:path>
                </a:pathLst>
              </a:custGeom>
              <a:solidFill>
                <a:srgbClr val="0078D7"/>
              </a:solidFill>
              <a:ln w="9525" cap="flat">
                <a:noFill/>
                <a:prstDash val="solid"/>
                <a:miter/>
              </a:ln>
            </p:spPr>
            <p:txBody>
              <a:bodyPr rtlCol="0" anchor="ctr"/>
              <a:lstStyle/>
              <a:p>
                <a:endParaRPr lang="ja-JP" altLang="en-US"/>
              </a:p>
            </p:txBody>
          </p:sp>
        </p:grpSp>
        <p:grpSp>
          <p:nvGrpSpPr>
            <p:cNvPr id="9" name="グループ化 8">
              <a:extLst>
                <a:ext uri="{FF2B5EF4-FFF2-40B4-BE49-F238E27FC236}">
                  <a16:creationId xmlns:a16="http://schemas.microsoft.com/office/drawing/2014/main" id="{E9AE74AC-A879-4972-99ED-97FC16AD01BC}"/>
                </a:ext>
              </a:extLst>
            </p:cNvPr>
            <p:cNvGrpSpPr>
              <a:grpSpLocks noChangeAspect="1"/>
            </p:cNvGrpSpPr>
            <p:nvPr/>
          </p:nvGrpSpPr>
          <p:grpSpPr>
            <a:xfrm>
              <a:off x="6954053" y="2664461"/>
              <a:ext cx="1359281" cy="1440000"/>
              <a:chOff x="6013926" y="3279616"/>
              <a:chExt cx="401002" cy="424815"/>
            </a:xfrm>
          </p:grpSpPr>
          <p:sp>
            <p:nvSpPr>
              <p:cNvPr id="10" name="フリーフォーム: 図形 9">
                <a:extLst>
                  <a:ext uri="{FF2B5EF4-FFF2-40B4-BE49-F238E27FC236}">
                    <a16:creationId xmlns:a16="http://schemas.microsoft.com/office/drawing/2014/main" id="{FA40D384-CEF5-4C47-8997-D803EB559B43}"/>
                  </a:ext>
                </a:extLst>
              </p:cNvPr>
              <p:cNvSpPr/>
              <p:nvPr/>
            </p:nvSpPr>
            <p:spPr>
              <a:xfrm>
                <a:off x="6137751" y="3454876"/>
                <a:ext cx="38100" cy="47625"/>
              </a:xfrm>
              <a:custGeom>
                <a:avLst/>
                <a:gdLst>
                  <a:gd name="connsiteX0" fmla="*/ 11906 w 38100"/>
                  <a:gd name="connsiteY0" fmla="*/ 43339 h 47625"/>
                  <a:gd name="connsiteX1" fmla="*/ 16669 w 38100"/>
                  <a:gd name="connsiteY1" fmla="*/ 46196 h 47625"/>
                  <a:gd name="connsiteX2" fmla="*/ 22384 w 38100"/>
                  <a:gd name="connsiteY2" fmla="*/ 47149 h 47625"/>
                  <a:gd name="connsiteX3" fmla="*/ 27146 w 38100"/>
                  <a:gd name="connsiteY3" fmla="*/ 46196 h 47625"/>
                  <a:gd name="connsiteX4" fmla="*/ 31909 w 38100"/>
                  <a:gd name="connsiteY4" fmla="*/ 42386 h 47625"/>
                  <a:gd name="connsiteX5" fmla="*/ 34766 w 38100"/>
                  <a:gd name="connsiteY5" fmla="*/ 36671 h 47625"/>
                  <a:gd name="connsiteX6" fmla="*/ 35719 w 38100"/>
                  <a:gd name="connsiteY6" fmla="*/ 28099 h 47625"/>
                  <a:gd name="connsiteX7" fmla="*/ 34766 w 38100"/>
                  <a:gd name="connsiteY7" fmla="*/ 20479 h 47625"/>
                  <a:gd name="connsiteX8" fmla="*/ 31909 w 38100"/>
                  <a:gd name="connsiteY8" fmla="*/ 13811 h 47625"/>
                  <a:gd name="connsiteX9" fmla="*/ 28099 w 38100"/>
                  <a:gd name="connsiteY9" fmla="*/ 9049 h 47625"/>
                  <a:gd name="connsiteX10" fmla="*/ 22384 w 38100"/>
                  <a:gd name="connsiteY10" fmla="*/ 7144 h 47625"/>
                  <a:gd name="connsiteX11" fmla="*/ 15716 w 38100"/>
                  <a:gd name="connsiteY11" fmla="*/ 9049 h 47625"/>
                  <a:gd name="connsiteX12" fmla="*/ 10954 w 38100"/>
                  <a:gd name="connsiteY12" fmla="*/ 12859 h 47625"/>
                  <a:gd name="connsiteX13" fmla="*/ 8096 w 38100"/>
                  <a:gd name="connsiteY13" fmla="*/ 18574 h 47625"/>
                  <a:gd name="connsiteX14" fmla="*/ 7144 w 38100"/>
                  <a:gd name="connsiteY14" fmla="*/ 26194 h 47625"/>
                  <a:gd name="connsiteX15" fmla="*/ 8096 w 38100"/>
                  <a:gd name="connsiteY15" fmla="*/ 34766 h 47625"/>
                  <a:gd name="connsiteX16" fmla="*/ 11906 w 38100"/>
                  <a:gd name="connsiteY16"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100" h="47625">
                    <a:moveTo>
                      <a:pt x="11906" y="43339"/>
                    </a:moveTo>
                    <a:cubicBezTo>
                      <a:pt x="12859" y="45244"/>
                      <a:pt x="14764" y="46196"/>
                      <a:pt x="16669" y="46196"/>
                    </a:cubicBezTo>
                    <a:cubicBezTo>
                      <a:pt x="18574" y="47149"/>
                      <a:pt x="20479" y="47149"/>
                      <a:pt x="22384" y="47149"/>
                    </a:cubicBezTo>
                    <a:cubicBezTo>
                      <a:pt x="24289" y="47149"/>
                      <a:pt x="26194" y="47149"/>
                      <a:pt x="27146" y="46196"/>
                    </a:cubicBezTo>
                    <a:cubicBezTo>
                      <a:pt x="29051" y="45244"/>
                      <a:pt x="30004" y="44291"/>
                      <a:pt x="31909" y="42386"/>
                    </a:cubicBezTo>
                    <a:cubicBezTo>
                      <a:pt x="32861" y="40481"/>
                      <a:pt x="33814" y="38576"/>
                      <a:pt x="34766" y="36671"/>
                    </a:cubicBezTo>
                    <a:cubicBezTo>
                      <a:pt x="35719" y="34766"/>
                      <a:pt x="35719" y="31909"/>
                      <a:pt x="35719" y="28099"/>
                    </a:cubicBezTo>
                    <a:cubicBezTo>
                      <a:pt x="35719" y="25241"/>
                      <a:pt x="35719" y="23336"/>
                      <a:pt x="34766" y="20479"/>
                    </a:cubicBezTo>
                    <a:cubicBezTo>
                      <a:pt x="33814" y="17621"/>
                      <a:pt x="33814" y="15716"/>
                      <a:pt x="31909" y="13811"/>
                    </a:cubicBezTo>
                    <a:cubicBezTo>
                      <a:pt x="30956" y="11906"/>
                      <a:pt x="29051" y="10954"/>
                      <a:pt x="28099" y="9049"/>
                    </a:cubicBezTo>
                    <a:cubicBezTo>
                      <a:pt x="26194" y="8096"/>
                      <a:pt x="24289" y="7144"/>
                      <a:pt x="22384" y="7144"/>
                    </a:cubicBezTo>
                    <a:cubicBezTo>
                      <a:pt x="19526" y="7144"/>
                      <a:pt x="17621" y="8096"/>
                      <a:pt x="15716" y="9049"/>
                    </a:cubicBezTo>
                    <a:cubicBezTo>
                      <a:pt x="13811" y="10001"/>
                      <a:pt x="12859" y="11906"/>
                      <a:pt x="10954" y="12859"/>
                    </a:cubicBezTo>
                    <a:cubicBezTo>
                      <a:pt x="10001" y="14764"/>
                      <a:pt x="9049" y="16669"/>
                      <a:pt x="8096" y="18574"/>
                    </a:cubicBezTo>
                    <a:cubicBezTo>
                      <a:pt x="7144" y="20479"/>
                      <a:pt x="7144" y="23336"/>
                      <a:pt x="7144" y="26194"/>
                    </a:cubicBezTo>
                    <a:cubicBezTo>
                      <a:pt x="7144" y="30004"/>
                      <a:pt x="7144" y="32861"/>
                      <a:pt x="8096" y="34766"/>
                    </a:cubicBezTo>
                    <a:cubicBezTo>
                      <a:pt x="10001" y="39529"/>
                      <a:pt x="10954" y="41434"/>
                      <a:pt x="11906" y="43339"/>
                    </a:cubicBezTo>
                    <a:close/>
                  </a:path>
                </a:pathLst>
              </a:custGeom>
              <a:solidFill>
                <a:srgbClr val="0078D7"/>
              </a:solidFill>
              <a:ln w="9525"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38AE5EAA-2D35-40E1-A871-35915391F93A}"/>
                  </a:ext>
                </a:extLst>
              </p:cNvPr>
              <p:cNvSpPr/>
              <p:nvPr/>
            </p:nvSpPr>
            <p:spPr>
              <a:xfrm>
                <a:off x="6013926" y="3279616"/>
                <a:ext cx="285750" cy="371475"/>
              </a:xfrm>
              <a:custGeom>
                <a:avLst/>
                <a:gdLst>
                  <a:gd name="connsiteX0" fmla="*/ 190976 w 285750"/>
                  <a:gd name="connsiteY0" fmla="*/ 292894 h 371475"/>
                  <a:gd name="connsiteX1" fmla="*/ 200501 w 285750"/>
                  <a:gd name="connsiteY1" fmla="*/ 293846 h 371475"/>
                  <a:gd name="connsiteX2" fmla="*/ 281464 w 285750"/>
                  <a:gd name="connsiteY2" fmla="*/ 241459 h 371475"/>
                  <a:gd name="connsiteX3" fmla="*/ 281464 w 285750"/>
                  <a:gd name="connsiteY3" fmla="*/ 63341 h 371475"/>
                  <a:gd name="connsiteX4" fmla="*/ 144304 w 285750"/>
                  <a:gd name="connsiteY4" fmla="*/ 7144 h 371475"/>
                  <a:gd name="connsiteX5" fmla="*/ 7144 w 285750"/>
                  <a:gd name="connsiteY5" fmla="*/ 61436 h 371475"/>
                  <a:gd name="connsiteX6" fmla="*/ 7144 w 285750"/>
                  <a:gd name="connsiteY6" fmla="*/ 318611 h 371475"/>
                  <a:gd name="connsiteX7" fmla="*/ 123349 w 285750"/>
                  <a:gd name="connsiteY7" fmla="*/ 372904 h 371475"/>
                  <a:gd name="connsiteX8" fmla="*/ 122396 w 285750"/>
                  <a:gd name="connsiteY8" fmla="*/ 361474 h 371475"/>
                  <a:gd name="connsiteX9" fmla="*/ 190976 w 285750"/>
                  <a:gd name="connsiteY9" fmla="*/ 292894 h 371475"/>
                  <a:gd name="connsiteX10" fmla="*/ 240506 w 285750"/>
                  <a:gd name="connsiteY10" fmla="*/ 240506 h 371475"/>
                  <a:gd name="connsiteX11" fmla="*/ 192881 w 285750"/>
                  <a:gd name="connsiteY11" fmla="*/ 240506 h 371475"/>
                  <a:gd name="connsiteX12" fmla="*/ 192881 w 285750"/>
                  <a:gd name="connsiteY12" fmla="*/ 167164 h 371475"/>
                  <a:gd name="connsiteX13" fmla="*/ 214789 w 285750"/>
                  <a:gd name="connsiteY13" fmla="*/ 167164 h 371475"/>
                  <a:gd name="connsiteX14" fmla="*/ 214789 w 285750"/>
                  <a:gd name="connsiteY14" fmla="*/ 223361 h 371475"/>
                  <a:gd name="connsiteX15" fmla="*/ 240506 w 285750"/>
                  <a:gd name="connsiteY15" fmla="*/ 223361 h 371475"/>
                  <a:gd name="connsiteX16" fmla="*/ 240506 w 285750"/>
                  <a:gd name="connsiteY16" fmla="*/ 240506 h 371475"/>
                  <a:gd name="connsiteX17" fmla="*/ 144304 w 285750"/>
                  <a:gd name="connsiteY17" fmla="*/ 27146 h 371475"/>
                  <a:gd name="connsiteX18" fmla="*/ 242411 w 285750"/>
                  <a:gd name="connsiteY18" fmla="*/ 56674 h 371475"/>
                  <a:gd name="connsiteX19" fmla="*/ 144304 w 285750"/>
                  <a:gd name="connsiteY19" fmla="*/ 86201 h 371475"/>
                  <a:gd name="connsiteX20" fmla="*/ 46196 w 285750"/>
                  <a:gd name="connsiteY20" fmla="*/ 56674 h 371475"/>
                  <a:gd name="connsiteX21" fmla="*/ 144304 w 285750"/>
                  <a:gd name="connsiteY21" fmla="*/ 27146 h 371475"/>
                  <a:gd name="connsiteX22" fmla="*/ 103346 w 285750"/>
                  <a:gd name="connsiteY22" fmla="*/ 223361 h 371475"/>
                  <a:gd name="connsiteX23" fmla="*/ 101441 w 285750"/>
                  <a:gd name="connsiteY23" fmla="*/ 229076 h 371475"/>
                  <a:gd name="connsiteX24" fmla="*/ 97631 w 285750"/>
                  <a:gd name="connsiteY24" fmla="*/ 233839 h 371475"/>
                  <a:gd name="connsiteX25" fmla="*/ 91916 w 285750"/>
                  <a:gd name="connsiteY25" fmla="*/ 237649 h 371475"/>
                  <a:gd name="connsiteX26" fmla="*/ 83344 w 285750"/>
                  <a:gd name="connsiteY26" fmla="*/ 240506 h 371475"/>
                  <a:gd name="connsiteX27" fmla="*/ 71914 w 285750"/>
                  <a:gd name="connsiteY27" fmla="*/ 241459 h 371475"/>
                  <a:gd name="connsiteX28" fmla="*/ 65246 w 285750"/>
                  <a:gd name="connsiteY28" fmla="*/ 241459 h 371475"/>
                  <a:gd name="connsiteX29" fmla="*/ 59531 w 285750"/>
                  <a:gd name="connsiteY29" fmla="*/ 240506 h 371475"/>
                  <a:gd name="connsiteX30" fmla="*/ 54769 w 285750"/>
                  <a:gd name="connsiteY30" fmla="*/ 239554 h 371475"/>
                  <a:gd name="connsiteX31" fmla="*/ 50959 w 285750"/>
                  <a:gd name="connsiteY31" fmla="*/ 237649 h 371475"/>
                  <a:gd name="connsiteX32" fmla="*/ 50959 w 285750"/>
                  <a:gd name="connsiteY32" fmla="*/ 217646 h 371475"/>
                  <a:gd name="connsiteX33" fmla="*/ 55721 w 285750"/>
                  <a:gd name="connsiteY33" fmla="*/ 220504 h 371475"/>
                  <a:gd name="connsiteX34" fmla="*/ 60484 w 285750"/>
                  <a:gd name="connsiteY34" fmla="*/ 223361 h 371475"/>
                  <a:gd name="connsiteX35" fmla="*/ 66199 w 285750"/>
                  <a:gd name="connsiteY35" fmla="*/ 225266 h 371475"/>
                  <a:gd name="connsiteX36" fmla="*/ 71914 w 285750"/>
                  <a:gd name="connsiteY36" fmla="*/ 226219 h 371475"/>
                  <a:gd name="connsiteX37" fmla="*/ 75724 w 285750"/>
                  <a:gd name="connsiteY37" fmla="*/ 225266 h 371475"/>
                  <a:gd name="connsiteX38" fmla="*/ 77629 w 285750"/>
                  <a:gd name="connsiteY38" fmla="*/ 224314 h 371475"/>
                  <a:gd name="connsiteX39" fmla="*/ 78581 w 285750"/>
                  <a:gd name="connsiteY39" fmla="*/ 222409 h 371475"/>
                  <a:gd name="connsiteX40" fmla="*/ 78581 w 285750"/>
                  <a:gd name="connsiteY40" fmla="*/ 220504 h 371475"/>
                  <a:gd name="connsiteX41" fmla="*/ 77629 w 285750"/>
                  <a:gd name="connsiteY41" fmla="*/ 217646 h 371475"/>
                  <a:gd name="connsiteX42" fmla="*/ 75724 w 285750"/>
                  <a:gd name="connsiteY42" fmla="*/ 215741 h 371475"/>
                  <a:gd name="connsiteX43" fmla="*/ 71914 w 285750"/>
                  <a:gd name="connsiteY43" fmla="*/ 213836 h 371475"/>
                  <a:gd name="connsiteX44" fmla="*/ 67151 w 285750"/>
                  <a:gd name="connsiteY44" fmla="*/ 211931 h 371475"/>
                  <a:gd name="connsiteX45" fmla="*/ 58579 w 285750"/>
                  <a:gd name="connsiteY45" fmla="*/ 207169 h 371475"/>
                  <a:gd name="connsiteX46" fmla="*/ 52864 w 285750"/>
                  <a:gd name="connsiteY46" fmla="*/ 202406 h 371475"/>
                  <a:gd name="connsiteX47" fmla="*/ 50006 w 285750"/>
                  <a:gd name="connsiteY47" fmla="*/ 196691 h 371475"/>
                  <a:gd name="connsiteX48" fmla="*/ 49054 w 285750"/>
                  <a:gd name="connsiteY48" fmla="*/ 190024 h 371475"/>
                  <a:gd name="connsiteX49" fmla="*/ 50959 w 285750"/>
                  <a:gd name="connsiteY49" fmla="*/ 180499 h 371475"/>
                  <a:gd name="connsiteX50" fmla="*/ 56674 w 285750"/>
                  <a:gd name="connsiteY50" fmla="*/ 172879 h 371475"/>
                  <a:gd name="connsiteX51" fmla="*/ 66199 w 285750"/>
                  <a:gd name="connsiteY51" fmla="*/ 168116 h 371475"/>
                  <a:gd name="connsiteX52" fmla="*/ 78581 w 285750"/>
                  <a:gd name="connsiteY52" fmla="*/ 166211 h 371475"/>
                  <a:gd name="connsiteX53" fmla="*/ 85249 w 285750"/>
                  <a:gd name="connsiteY53" fmla="*/ 166211 h 371475"/>
                  <a:gd name="connsiteX54" fmla="*/ 90964 w 285750"/>
                  <a:gd name="connsiteY54" fmla="*/ 167164 h 371475"/>
                  <a:gd name="connsiteX55" fmla="*/ 95726 w 285750"/>
                  <a:gd name="connsiteY55" fmla="*/ 168116 h 371475"/>
                  <a:gd name="connsiteX56" fmla="*/ 99536 w 285750"/>
                  <a:gd name="connsiteY56" fmla="*/ 169069 h 371475"/>
                  <a:gd name="connsiteX57" fmla="*/ 99536 w 285750"/>
                  <a:gd name="connsiteY57" fmla="*/ 188119 h 371475"/>
                  <a:gd name="connsiteX58" fmla="*/ 95726 w 285750"/>
                  <a:gd name="connsiteY58" fmla="*/ 186214 h 371475"/>
                  <a:gd name="connsiteX59" fmla="*/ 90964 w 285750"/>
                  <a:gd name="connsiteY59" fmla="*/ 184309 h 371475"/>
                  <a:gd name="connsiteX60" fmla="*/ 86201 w 285750"/>
                  <a:gd name="connsiteY60" fmla="*/ 183356 h 371475"/>
                  <a:gd name="connsiteX61" fmla="*/ 80486 w 285750"/>
                  <a:gd name="connsiteY61" fmla="*/ 183356 h 371475"/>
                  <a:gd name="connsiteX62" fmla="*/ 74771 w 285750"/>
                  <a:gd name="connsiteY62" fmla="*/ 184309 h 371475"/>
                  <a:gd name="connsiteX63" fmla="*/ 72866 w 285750"/>
                  <a:gd name="connsiteY63" fmla="*/ 188119 h 371475"/>
                  <a:gd name="connsiteX64" fmla="*/ 73819 w 285750"/>
                  <a:gd name="connsiteY64" fmla="*/ 190024 h 371475"/>
                  <a:gd name="connsiteX65" fmla="*/ 75724 w 285750"/>
                  <a:gd name="connsiteY65" fmla="*/ 191929 h 371475"/>
                  <a:gd name="connsiteX66" fmla="*/ 78581 w 285750"/>
                  <a:gd name="connsiteY66" fmla="*/ 193834 h 371475"/>
                  <a:gd name="connsiteX67" fmla="*/ 83344 w 285750"/>
                  <a:gd name="connsiteY67" fmla="*/ 195739 h 371475"/>
                  <a:gd name="connsiteX68" fmla="*/ 91916 w 285750"/>
                  <a:gd name="connsiteY68" fmla="*/ 199549 h 371475"/>
                  <a:gd name="connsiteX69" fmla="*/ 98584 w 285750"/>
                  <a:gd name="connsiteY69" fmla="*/ 204311 h 371475"/>
                  <a:gd name="connsiteX70" fmla="*/ 103346 w 285750"/>
                  <a:gd name="connsiteY70" fmla="*/ 210026 h 371475"/>
                  <a:gd name="connsiteX71" fmla="*/ 105251 w 285750"/>
                  <a:gd name="connsiteY71" fmla="*/ 218599 h 371475"/>
                  <a:gd name="connsiteX72" fmla="*/ 103346 w 285750"/>
                  <a:gd name="connsiteY72" fmla="*/ 223361 h 371475"/>
                  <a:gd name="connsiteX73" fmla="*/ 110966 w 285750"/>
                  <a:gd name="connsiteY73" fmla="*/ 219551 h 371475"/>
                  <a:gd name="connsiteX74" fmla="*/ 108109 w 285750"/>
                  <a:gd name="connsiteY74" fmla="*/ 204311 h 371475"/>
                  <a:gd name="connsiteX75" fmla="*/ 110966 w 285750"/>
                  <a:gd name="connsiteY75" fmla="*/ 188119 h 371475"/>
                  <a:gd name="connsiteX76" fmla="*/ 118586 w 285750"/>
                  <a:gd name="connsiteY76" fmla="*/ 175736 h 371475"/>
                  <a:gd name="connsiteX77" fmla="*/ 130016 w 285750"/>
                  <a:gd name="connsiteY77" fmla="*/ 168116 h 371475"/>
                  <a:gd name="connsiteX78" fmla="*/ 145256 w 285750"/>
                  <a:gd name="connsiteY78" fmla="*/ 165259 h 371475"/>
                  <a:gd name="connsiteX79" fmla="*/ 159544 w 285750"/>
                  <a:gd name="connsiteY79" fmla="*/ 168116 h 371475"/>
                  <a:gd name="connsiteX80" fmla="*/ 170974 w 285750"/>
                  <a:gd name="connsiteY80" fmla="*/ 175736 h 371475"/>
                  <a:gd name="connsiteX81" fmla="*/ 178594 w 285750"/>
                  <a:gd name="connsiteY81" fmla="*/ 187166 h 371475"/>
                  <a:gd name="connsiteX82" fmla="*/ 181451 w 285750"/>
                  <a:gd name="connsiteY82" fmla="*/ 203359 h 371475"/>
                  <a:gd name="connsiteX83" fmla="*/ 179546 w 285750"/>
                  <a:gd name="connsiteY83" fmla="*/ 214789 h 371475"/>
                  <a:gd name="connsiteX84" fmla="*/ 174784 w 285750"/>
                  <a:gd name="connsiteY84" fmla="*/ 224314 h 371475"/>
                  <a:gd name="connsiteX85" fmla="*/ 168116 w 285750"/>
                  <a:gd name="connsiteY85" fmla="*/ 231934 h 371475"/>
                  <a:gd name="connsiteX86" fmla="*/ 159544 w 285750"/>
                  <a:gd name="connsiteY86" fmla="*/ 237649 h 371475"/>
                  <a:gd name="connsiteX87" fmla="*/ 184309 w 285750"/>
                  <a:gd name="connsiteY87" fmla="*/ 258604 h 371475"/>
                  <a:gd name="connsiteX88" fmla="*/ 155734 w 285750"/>
                  <a:gd name="connsiteY88" fmla="*/ 258604 h 371475"/>
                  <a:gd name="connsiteX89" fmla="*/ 139541 w 285750"/>
                  <a:gd name="connsiteY89" fmla="*/ 241459 h 371475"/>
                  <a:gd name="connsiteX90" fmla="*/ 126206 w 285750"/>
                  <a:gd name="connsiteY90" fmla="*/ 238601 h 371475"/>
                  <a:gd name="connsiteX91" fmla="*/ 115729 w 285750"/>
                  <a:gd name="connsiteY91" fmla="*/ 230981 h 371475"/>
                  <a:gd name="connsiteX92" fmla="*/ 110966 w 285750"/>
                  <a:gd name="connsiteY92" fmla="*/ 21955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85750" h="371475">
                    <a:moveTo>
                      <a:pt x="190976" y="292894"/>
                    </a:moveTo>
                    <a:cubicBezTo>
                      <a:pt x="193834" y="292894"/>
                      <a:pt x="197644" y="292894"/>
                      <a:pt x="200501" y="293846"/>
                    </a:cubicBezTo>
                    <a:cubicBezTo>
                      <a:pt x="215741" y="263366"/>
                      <a:pt x="246221" y="243364"/>
                      <a:pt x="281464" y="241459"/>
                    </a:cubicBezTo>
                    <a:lnTo>
                      <a:pt x="281464" y="63341"/>
                    </a:lnTo>
                    <a:cubicBezTo>
                      <a:pt x="281464" y="34766"/>
                      <a:pt x="219551" y="7144"/>
                      <a:pt x="144304" y="7144"/>
                    </a:cubicBezTo>
                    <a:cubicBezTo>
                      <a:pt x="68104" y="7144"/>
                      <a:pt x="7144" y="32861"/>
                      <a:pt x="7144" y="61436"/>
                    </a:cubicBezTo>
                    <a:lnTo>
                      <a:pt x="7144" y="318611"/>
                    </a:lnTo>
                    <a:cubicBezTo>
                      <a:pt x="7144" y="344329"/>
                      <a:pt x="57626" y="369094"/>
                      <a:pt x="123349" y="372904"/>
                    </a:cubicBezTo>
                    <a:cubicBezTo>
                      <a:pt x="122396" y="369094"/>
                      <a:pt x="122396" y="365284"/>
                      <a:pt x="122396" y="361474"/>
                    </a:cubicBezTo>
                    <a:cubicBezTo>
                      <a:pt x="122396" y="324326"/>
                      <a:pt x="152876" y="292894"/>
                      <a:pt x="190976" y="292894"/>
                    </a:cubicBezTo>
                    <a:close/>
                    <a:moveTo>
                      <a:pt x="240506" y="240506"/>
                    </a:moveTo>
                    <a:lnTo>
                      <a:pt x="192881" y="240506"/>
                    </a:lnTo>
                    <a:lnTo>
                      <a:pt x="192881" y="167164"/>
                    </a:lnTo>
                    <a:lnTo>
                      <a:pt x="214789" y="167164"/>
                    </a:lnTo>
                    <a:lnTo>
                      <a:pt x="214789" y="223361"/>
                    </a:lnTo>
                    <a:lnTo>
                      <a:pt x="240506" y="223361"/>
                    </a:lnTo>
                    <a:lnTo>
                      <a:pt x="240506" y="240506"/>
                    </a:lnTo>
                    <a:close/>
                    <a:moveTo>
                      <a:pt x="144304" y="27146"/>
                    </a:moveTo>
                    <a:cubicBezTo>
                      <a:pt x="198596" y="27146"/>
                      <a:pt x="242411" y="40481"/>
                      <a:pt x="242411" y="56674"/>
                    </a:cubicBezTo>
                    <a:cubicBezTo>
                      <a:pt x="242411" y="72866"/>
                      <a:pt x="198596" y="86201"/>
                      <a:pt x="144304" y="86201"/>
                    </a:cubicBezTo>
                    <a:cubicBezTo>
                      <a:pt x="90011" y="86201"/>
                      <a:pt x="46196" y="72866"/>
                      <a:pt x="46196" y="56674"/>
                    </a:cubicBezTo>
                    <a:cubicBezTo>
                      <a:pt x="46196" y="40481"/>
                      <a:pt x="90011" y="27146"/>
                      <a:pt x="144304" y="27146"/>
                    </a:cubicBezTo>
                    <a:close/>
                    <a:moveTo>
                      <a:pt x="103346" y="223361"/>
                    </a:moveTo>
                    <a:cubicBezTo>
                      <a:pt x="103346" y="225266"/>
                      <a:pt x="102394" y="227171"/>
                      <a:pt x="101441" y="229076"/>
                    </a:cubicBezTo>
                    <a:cubicBezTo>
                      <a:pt x="100489" y="230981"/>
                      <a:pt x="99536" y="232886"/>
                      <a:pt x="97631" y="233839"/>
                    </a:cubicBezTo>
                    <a:cubicBezTo>
                      <a:pt x="95726" y="235744"/>
                      <a:pt x="93821" y="236696"/>
                      <a:pt x="91916" y="237649"/>
                    </a:cubicBezTo>
                    <a:cubicBezTo>
                      <a:pt x="90011" y="238601"/>
                      <a:pt x="87154" y="239554"/>
                      <a:pt x="83344" y="240506"/>
                    </a:cubicBezTo>
                    <a:cubicBezTo>
                      <a:pt x="80486" y="241459"/>
                      <a:pt x="76676" y="241459"/>
                      <a:pt x="71914" y="241459"/>
                    </a:cubicBezTo>
                    <a:cubicBezTo>
                      <a:pt x="70009" y="241459"/>
                      <a:pt x="67151" y="241459"/>
                      <a:pt x="65246" y="241459"/>
                    </a:cubicBezTo>
                    <a:cubicBezTo>
                      <a:pt x="63341" y="241459"/>
                      <a:pt x="61436" y="241459"/>
                      <a:pt x="59531" y="240506"/>
                    </a:cubicBezTo>
                    <a:cubicBezTo>
                      <a:pt x="57626" y="240506"/>
                      <a:pt x="55721" y="239554"/>
                      <a:pt x="54769" y="239554"/>
                    </a:cubicBezTo>
                    <a:cubicBezTo>
                      <a:pt x="52864" y="239554"/>
                      <a:pt x="51911" y="238601"/>
                      <a:pt x="50959" y="237649"/>
                    </a:cubicBezTo>
                    <a:lnTo>
                      <a:pt x="50959" y="217646"/>
                    </a:lnTo>
                    <a:cubicBezTo>
                      <a:pt x="51911" y="218599"/>
                      <a:pt x="53816" y="219551"/>
                      <a:pt x="55721" y="220504"/>
                    </a:cubicBezTo>
                    <a:cubicBezTo>
                      <a:pt x="57626" y="221456"/>
                      <a:pt x="58579" y="222409"/>
                      <a:pt x="60484" y="223361"/>
                    </a:cubicBezTo>
                    <a:cubicBezTo>
                      <a:pt x="62389" y="224314"/>
                      <a:pt x="64294" y="224314"/>
                      <a:pt x="66199" y="225266"/>
                    </a:cubicBezTo>
                    <a:cubicBezTo>
                      <a:pt x="68104" y="226219"/>
                      <a:pt x="70009" y="226219"/>
                      <a:pt x="71914" y="226219"/>
                    </a:cubicBezTo>
                    <a:cubicBezTo>
                      <a:pt x="73819" y="226219"/>
                      <a:pt x="74771" y="226219"/>
                      <a:pt x="75724" y="225266"/>
                    </a:cubicBezTo>
                    <a:cubicBezTo>
                      <a:pt x="76676" y="225266"/>
                      <a:pt x="77629" y="224314"/>
                      <a:pt x="77629" y="224314"/>
                    </a:cubicBezTo>
                    <a:cubicBezTo>
                      <a:pt x="78581" y="224314"/>
                      <a:pt x="78581" y="223361"/>
                      <a:pt x="78581" y="222409"/>
                    </a:cubicBezTo>
                    <a:cubicBezTo>
                      <a:pt x="78581" y="221456"/>
                      <a:pt x="78581" y="221456"/>
                      <a:pt x="78581" y="220504"/>
                    </a:cubicBezTo>
                    <a:cubicBezTo>
                      <a:pt x="78581" y="219551"/>
                      <a:pt x="78581" y="218599"/>
                      <a:pt x="77629" y="217646"/>
                    </a:cubicBezTo>
                    <a:cubicBezTo>
                      <a:pt x="76676" y="216694"/>
                      <a:pt x="76676" y="215741"/>
                      <a:pt x="75724" y="215741"/>
                    </a:cubicBezTo>
                    <a:cubicBezTo>
                      <a:pt x="74771" y="214789"/>
                      <a:pt x="73819" y="214789"/>
                      <a:pt x="71914" y="213836"/>
                    </a:cubicBezTo>
                    <a:cubicBezTo>
                      <a:pt x="70009" y="212884"/>
                      <a:pt x="69056" y="212884"/>
                      <a:pt x="67151" y="211931"/>
                    </a:cubicBezTo>
                    <a:cubicBezTo>
                      <a:pt x="64294" y="210979"/>
                      <a:pt x="61436" y="209074"/>
                      <a:pt x="58579" y="207169"/>
                    </a:cubicBezTo>
                    <a:cubicBezTo>
                      <a:pt x="56674" y="205264"/>
                      <a:pt x="54769" y="204311"/>
                      <a:pt x="52864" y="202406"/>
                    </a:cubicBezTo>
                    <a:cubicBezTo>
                      <a:pt x="50959" y="200501"/>
                      <a:pt x="50006" y="198596"/>
                      <a:pt x="50006" y="196691"/>
                    </a:cubicBezTo>
                    <a:cubicBezTo>
                      <a:pt x="49054" y="194786"/>
                      <a:pt x="49054" y="191929"/>
                      <a:pt x="49054" y="190024"/>
                    </a:cubicBezTo>
                    <a:cubicBezTo>
                      <a:pt x="49054" y="186214"/>
                      <a:pt x="50006" y="183356"/>
                      <a:pt x="50959" y="180499"/>
                    </a:cubicBezTo>
                    <a:cubicBezTo>
                      <a:pt x="52864" y="177641"/>
                      <a:pt x="54769" y="174784"/>
                      <a:pt x="56674" y="172879"/>
                    </a:cubicBezTo>
                    <a:cubicBezTo>
                      <a:pt x="59531" y="170974"/>
                      <a:pt x="62389" y="169069"/>
                      <a:pt x="66199" y="168116"/>
                    </a:cubicBezTo>
                    <a:cubicBezTo>
                      <a:pt x="70009" y="167164"/>
                      <a:pt x="73819" y="166211"/>
                      <a:pt x="78581" y="166211"/>
                    </a:cubicBezTo>
                    <a:cubicBezTo>
                      <a:pt x="81439" y="166211"/>
                      <a:pt x="83344" y="166211"/>
                      <a:pt x="85249" y="166211"/>
                    </a:cubicBezTo>
                    <a:cubicBezTo>
                      <a:pt x="87154" y="166211"/>
                      <a:pt x="89059" y="166211"/>
                      <a:pt x="90964" y="167164"/>
                    </a:cubicBezTo>
                    <a:cubicBezTo>
                      <a:pt x="92869" y="167164"/>
                      <a:pt x="93821" y="168116"/>
                      <a:pt x="95726" y="168116"/>
                    </a:cubicBezTo>
                    <a:cubicBezTo>
                      <a:pt x="96679" y="168116"/>
                      <a:pt x="98584" y="169069"/>
                      <a:pt x="99536" y="169069"/>
                    </a:cubicBezTo>
                    <a:lnTo>
                      <a:pt x="99536" y="188119"/>
                    </a:lnTo>
                    <a:cubicBezTo>
                      <a:pt x="98584" y="187166"/>
                      <a:pt x="97631" y="187166"/>
                      <a:pt x="95726" y="186214"/>
                    </a:cubicBezTo>
                    <a:cubicBezTo>
                      <a:pt x="94774" y="185261"/>
                      <a:pt x="92869" y="185261"/>
                      <a:pt x="90964" y="184309"/>
                    </a:cubicBezTo>
                    <a:cubicBezTo>
                      <a:pt x="89059" y="183356"/>
                      <a:pt x="88106" y="183356"/>
                      <a:pt x="86201" y="183356"/>
                    </a:cubicBezTo>
                    <a:cubicBezTo>
                      <a:pt x="84296" y="183356"/>
                      <a:pt x="82391" y="183356"/>
                      <a:pt x="80486" y="183356"/>
                    </a:cubicBezTo>
                    <a:cubicBezTo>
                      <a:pt x="77629" y="183356"/>
                      <a:pt x="75724" y="183356"/>
                      <a:pt x="74771" y="184309"/>
                    </a:cubicBezTo>
                    <a:cubicBezTo>
                      <a:pt x="72866" y="185261"/>
                      <a:pt x="72866" y="186214"/>
                      <a:pt x="72866" y="188119"/>
                    </a:cubicBezTo>
                    <a:cubicBezTo>
                      <a:pt x="72866" y="189071"/>
                      <a:pt x="72866" y="190024"/>
                      <a:pt x="73819" y="190024"/>
                    </a:cubicBezTo>
                    <a:cubicBezTo>
                      <a:pt x="73819" y="190976"/>
                      <a:pt x="74771" y="190976"/>
                      <a:pt x="75724" y="191929"/>
                    </a:cubicBezTo>
                    <a:cubicBezTo>
                      <a:pt x="76676" y="192881"/>
                      <a:pt x="77629" y="192881"/>
                      <a:pt x="78581" y="193834"/>
                    </a:cubicBezTo>
                    <a:cubicBezTo>
                      <a:pt x="79534" y="194786"/>
                      <a:pt x="81439" y="194786"/>
                      <a:pt x="83344" y="195739"/>
                    </a:cubicBezTo>
                    <a:cubicBezTo>
                      <a:pt x="86201" y="196691"/>
                      <a:pt x="89059" y="198596"/>
                      <a:pt x="91916" y="199549"/>
                    </a:cubicBezTo>
                    <a:cubicBezTo>
                      <a:pt x="94774" y="201454"/>
                      <a:pt x="96679" y="202406"/>
                      <a:pt x="98584" y="204311"/>
                    </a:cubicBezTo>
                    <a:cubicBezTo>
                      <a:pt x="100489" y="206216"/>
                      <a:pt x="101441" y="208121"/>
                      <a:pt x="103346" y="210026"/>
                    </a:cubicBezTo>
                    <a:cubicBezTo>
                      <a:pt x="104299" y="211931"/>
                      <a:pt x="105251" y="214789"/>
                      <a:pt x="105251" y="218599"/>
                    </a:cubicBezTo>
                    <a:cubicBezTo>
                      <a:pt x="103346" y="219551"/>
                      <a:pt x="103346" y="221456"/>
                      <a:pt x="103346" y="223361"/>
                    </a:cubicBezTo>
                    <a:close/>
                    <a:moveTo>
                      <a:pt x="110966" y="219551"/>
                    </a:moveTo>
                    <a:cubicBezTo>
                      <a:pt x="109061" y="214789"/>
                      <a:pt x="108109" y="210026"/>
                      <a:pt x="108109" y="204311"/>
                    </a:cubicBezTo>
                    <a:cubicBezTo>
                      <a:pt x="108109" y="198596"/>
                      <a:pt x="109061" y="192881"/>
                      <a:pt x="110966" y="188119"/>
                    </a:cubicBezTo>
                    <a:cubicBezTo>
                      <a:pt x="112871" y="183356"/>
                      <a:pt x="115729" y="179546"/>
                      <a:pt x="118586" y="175736"/>
                    </a:cubicBezTo>
                    <a:cubicBezTo>
                      <a:pt x="121444" y="171926"/>
                      <a:pt x="126206" y="170021"/>
                      <a:pt x="130016" y="168116"/>
                    </a:cubicBezTo>
                    <a:cubicBezTo>
                      <a:pt x="134779" y="166211"/>
                      <a:pt x="139541" y="165259"/>
                      <a:pt x="145256" y="165259"/>
                    </a:cubicBezTo>
                    <a:cubicBezTo>
                      <a:pt x="150971" y="165259"/>
                      <a:pt x="155734" y="166211"/>
                      <a:pt x="159544" y="168116"/>
                    </a:cubicBezTo>
                    <a:cubicBezTo>
                      <a:pt x="164306" y="170021"/>
                      <a:pt x="168116" y="172879"/>
                      <a:pt x="170974" y="175736"/>
                    </a:cubicBezTo>
                    <a:cubicBezTo>
                      <a:pt x="173831" y="178594"/>
                      <a:pt x="176689" y="183356"/>
                      <a:pt x="178594" y="187166"/>
                    </a:cubicBezTo>
                    <a:cubicBezTo>
                      <a:pt x="180499" y="191929"/>
                      <a:pt x="181451" y="196691"/>
                      <a:pt x="181451" y="203359"/>
                    </a:cubicBezTo>
                    <a:cubicBezTo>
                      <a:pt x="181451" y="207169"/>
                      <a:pt x="181451" y="211931"/>
                      <a:pt x="179546" y="214789"/>
                    </a:cubicBezTo>
                    <a:cubicBezTo>
                      <a:pt x="178594" y="218599"/>
                      <a:pt x="176689" y="221456"/>
                      <a:pt x="174784" y="224314"/>
                    </a:cubicBezTo>
                    <a:cubicBezTo>
                      <a:pt x="172879" y="227171"/>
                      <a:pt x="170974" y="230029"/>
                      <a:pt x="168116" y="231934"/>
                    </a:cubicBezTo>
                    <a:cubicBezTo>
                      <a:pt x="165259" y="233839"/>
                      <a:pt x="163354" y="235744"/>
                      <a:pt x="159544" y="237649"/>
                    </a:cubicBezTo>
                    <a:lnTo>
                      <a:pt x="184309" y="258604"/>
                    </a:lnTo>
                    <a:lnTo>
                      <a:pt x="155734" y="258604"/>
                    </a:lnTo>
                    <a:lnTo>
                      <a:pt x="139541" y="241459"/>
                    </a:lnTo>
                    <a:cubicBezTo>
                      <a:pt x="134779" y="241459"/>
                      <a:pt x="130016" y="239554"/>
                      <a:pt x="126206" y="238601"/>
                    </a:cubicBezTo>
                    <a:cubicBezTo>
                      <a:pt x="122396" y="236696"/>
                      <a:pt x="118586" y="233839"/>
                      <a:pt x="115729" y="230981"/>
                    </a:cubicBezTo>
                    <a:cubicBezTo>
                      <a:pt x="115729" y="228124"/>
                      <a:pt x="112871" y="224314"/>
                      <a:pt x="110966" y="219551"/>
                    </a:cubicBezTo>
                    <a:close/>
                  </a:path>
                </a:pathLst>
              </a:custGeom>
              <a:solidFill>
                <a:srgbClr val="0078D7"/>
              </a:solidFill>
              <a:ln w="9525" cap="flat">
                <a:noFill/>
                <a:prstDash val="solid"/>
                <a:miter/>
              </a:ln>
            </p:spPr>
            <p:txBody>
              <a:bodyPr rtlCol="0" anchor="ctr"/>
              <a:lstStyle/>
              <a:p>
                <a:endParaRPr lang="ja-JP" altLang="en-US"/>
              </a:p>
            </p:txBody>
          </p:sp>
          <p:sp>
            <p:nvSpPr>
              <p:cNvPr id="12" name="フリーフォーム: 図形 11">
                <a:extLst>
                  <a:ext uri="{FF2B5EF4-FFF2-40B4-BE49-F238E27FC236}">
                    <a16:creationId xmlns:a16="http://schemas.microsoft.com/office/drawing/2014/main" id="{C64835C6-75FA-4813-B402-782126F240C3}"/>
                  </a:ext>
                </a:extLst>
              </p:cNvPr>
              <p:cNvSpPr/>
              <p:nvPr/>
            </p:nvSpPr>
            <p:spPr>
              <a:xfrm>
                <a:off x="6138703" y="3523456"/>
                <a:ext cx="276225" cy="180975"/>
              </a:xfrm>
              <a:custGeom>
                <a:avLst/>
                <a:gdLst>
                  <a:gd name="connsiteX0" fmla="*/ 276701 w 276225"/>
                  <a:gd name="connsiteY0" fmla="*/ 143351 h 180975"/>
                  <a:gd name="connsiteX1" fmla="*/ 244316 w 276225"/>
                  <a:gd name="connsiteY1" fmla="*/ 108109 h 180975"/>
                  <a:gd name="connsiteX2" fmla="*/ 246221 w 276225"/>
                  <a:gd name="connsiteY2" fmla="*/ 91916 h 180975"/>
                  <a:gd name="connsiteX3" fmla="*/ 161449 w 276225"/>
                  <a:gd name="connsiteY3" fmla="*/ 7144 h 180975"/>
                  <a:gd name="connsiteX4" fmla="*/ 82391 w 276225"/>
                  <a:gd name="connsiteY4" fmla="*/ 60484 h 180975"/>
                  <a:gd name="connsiteX5" fmla="*/ 67151 w 276225"/>
                  <a:gd name="connsiteY5" fmla="*/ 58579 h 180975"/>
                  <a:gd name="connsiteX6" fmla="*/ 7144 w 276225"/>
                  <a:gd name="connsiteY6" fmla="*/ 118586 h 180975"/>
                  <a:gd name="connsiteX7" fmla="*/ 66199 w 276225"/>
                  <a:gd name="connsiteY7" fmla="*/ 178594 h 180975"/>
                  <a:gd name="connsiteX8" fmla="*/ 245269 w 276225"/>
                  <a:gd name="connsiteY8" fmla="*/ 178594 h 180975"/>
                  <a:gd name="connsiteX9" fmla="*/ 251936 w 276225"/>
                  <a:gd name="connsiteY9" fmla="*/ 178594 h 180975"/>
                  <a:gd name="connsiteX10" fmla="*/ 251936 w 276225"/>
                  <a:gd name="connsiteY10" fmla="*/ 177641 h 180975"/>
                  <a:gd name="connsiteX11" fmla="*/ 276701 w 276225"/>
                  <a:gd name="connsiteY11" fmla="*/ 143351 h 180975"/>
                  <a:gd name="connsiteX12" fmla="*/ 244316 w 276225"/>
                  <a:gd name="connsiteY12" fmla="*/ 169069 h 180975"/>
                  <a:gd name="connsiteX13" fmla="*/ 67151 w 276225"/>
                  <a:gd name="connsiteY13" fmla="*/ 169069 h 180975"/>
                  <a:gd name="connsiteX14" fmla="*/ 16669 w 276225"/>
                  <a:gd name="connsiteY14" fmla="*/ 118586 h 180975"/>
                  <a:gd name="connsiteX15" fmla="*/ 67151 w 276225"/>
                  <a:gd name="connsiteY15" fmla="*/ 68104 h 180975"/>
                  <a:gd name="connsiteX16" fmla="*/ 83344 w 276225"/>
                  <a:gd name="connsiteY16" fmla="*/ 70961 h 180975"/>
                  <a:gd name="connsiteX17" fmla="*/ 88106 w 276225"/>
                  <a:gd name="connsiteY17" fmla="*/ 72866 h 180975"/>
                  <a:gd name="connsiteX18" fmla="*/ 90011 w 276225"/>
                  <a:gd name="connsiteY18" fmla="*/ 68104 h 180975"/>
                  <a:gd name="connsiteX19" fmla="*/ 161449 w 276225"/>
                  <a:gd name="connsiteY19" fmla="*/ 16669 h 180975"/>
                  <a:gd name="connsiteX20" fmla="*/ 236696 w 276225"/>
                  <a:gd name="connsiteY20" fmla="*/ 91916 h 180975"/>
                  <a:gd name="connsiteX21" fmla="*/ 233839 w 276225"/>
                  <a:gd name="connsiteY21" fmla="*/ 111919 h 180975"/>
                  <a:gd name="connsiteX22" fmla="*/ 231934 w 276225"/>
                  <a:gd name="connsiteY22" fmla="*/ 119539 h 180975"/>
                  <a:gd name="connsiteX23" fmla="*/ 238601 w 276225"/>
                  <a:gd name="connsiteY23" fmla="*/ 118586 h 180975"/>
                  <a:gd name="connsiteX24" fmla="*/ 241459 w 276225"/>
                  <a:gd name="connsiteY24" fmla="*/ 118586 h 180975"/>
                  <a:gd name="connsiteX25" fmla="*/ 267176 w 276225"/>
                  <a:gd name="connsiteY25" fmla="*/ 144304 h 180975"/>
                  <a:gd name="connsiteX26" fmla="*/ 244316 w 276225"/>
                  <a:gd name="connsiteY26" fmla="*/ 16906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6225" h="180975">
                    <a:moveTo>
                      <a:pt x="276701" y="143351"/>
                    </a:moveTo>
                    <a:cubicBezTo>
                      <a:pt x="276701" y="125254"/>
                      <a:pt x="262414" y="110014"/>
                      <a:pt x="244316" y="108109"/>
                    </a:cubicBezTo>
                    <a:cubicBezTo>
                      <a:pt x="245269" y="102394"/>
                      <a:pt x="246221" y="97631"/>
                      <a:pt x="246221" y="91916"/>
                    </a:cubicBezTo>
                    <a:cubicBezTo>
                      <a:pt x="246221" y="45244"/>
                      <a:pt x="208121" y="7144"/>
                      <a:pt x="161449" y="7144"/>
                    </a:cubicBezTo>
                    <a:cubicBezTo>
                      <a:pt x="126206" y="7144"/>
                      <a:pt x="94774" y="28099"/>
                      <a:pt x="82391" y="60484"/>
                    </a:cubicBezTo>
                    <a:cubicBezTo>
                      <a:pt x="77629" y="59531"/>
                      <a:pt x="72866" y="58579"/>
                      <a:pt x="67151" y="58579"/>
                    </a:cubicBezTo>
                    <a:cubicBezTo>
                      <a:pt x="33814" y="58579"/>
                      <a:pt x="7144" y="85249"/>
                      <a:pt x="7144" y="118586"/>
                    </a:cubicBezTo>
                    <a:cubicBezTo>
                      <a:pt x="7144" y="150971"/>
                      <a:pt x="32861" y="177641"/>
                      <a:pt x="66199" y="178594"/>
                    </a:cubicBezTo>
                    <a:lnTo>
                      <a:pt x="245269" y="178594"/>
                    </a:lnTo>
                    <a:lnTo>
                      <a:pt x="251936" y="178594"/>
                    </a:lnTo>
                    <a:lnTo>
                      <a:pt x="251936" y="177641"/>
                    </a:lnTo>
                    <a:cubicBezTo>
                      <a:pt x="266224" y="173831"/>
                      <a:pt x="276701" y="159544"/>
                      <a:pt x="276701" y="143351"/>
                    </a:cubicBezTo>
                    <a:close/>
                    <a:moveTo>
                      <a:pt x="244316" y="169069"/>
                    </a:moveTo>
                    <a:lnTo>
                      <a:pt x="67151" y="169069"/>
                    </a:lnTo>
                    <a:cubicBezTo>
                      <a:pt x="39529" y="169069"/>
                      <a:pt x="16669" y="146209"/>
                      <a:pt x="16669" y="118586"/>
                    </a:cubicBezTo>
                    <a:cubicBezTo>
                      <a:pt x="16669" y="90964"/>
                      <a:pt x="39529" y="68104"/>
                      <a:pt x="67151" y="68104"/>
                    </a:cubicBezTo>
                    <a:cubicBezTo>
                      <a:pt x="72866" y="68104"/>
                      <a:pt x="78581" y="69056"/>
                      <a:pt x="83344" y="70961"/>
                    </a:cubicBezTo>
                    <a:lnTo>
                      <a:pt x="88106" y="72866"/>
                    </a:lnTo>
                    <a:lnTo>
                      <a:pt x="90011" y="68104"/>
                    </a:lnTo>
                    <a:cubicBezTo>
                      <a:pt x="100489" y="37624"/>
                      <a:pt x="129064" y="16669"/>
                      <a:pt x="161449" y="16669"/>
                    </a:cubicBezTo>
                    <a:cubicBezTo>
                      <a:pt x="203359" y="16669"/>
                      <a:pt x="236696" y="50959"/>
                      <a:pt x="236696" y="91916"/>
                    </a:cubicBezTo>
                    <a:cubicBezTo>
                      <a:pt x="236696" y="98584"/>
                      <a:pt x="235744" y="105251"/>
                      <a:pt x="233839" y="111919"/>
                    </a:cubicBezTo>
                    <a:lnTo>
                      <a:pt x="231934" y="119539"/>
                    </a:lnTo>
                    <a:lnTo>
                      <a:pt x="238601" y="118586"/>
                    </a:lnTo>
                    <a:cubicBezTo>
                      <a:pt x="239554" y="118586"/>
                      <a:pt x="240506" y="118586"/>
                      <a:pt x="241459" y="118586"/>
                    </a:cubicBezTo>
                    <a:cubicBezTo>
                      <a:pt x="255746" y="118586"/>
                      <a:pt x="267176" y="130016"/>
                      <a:pt x="267176" y="144304"/>
                    </a:cubicBezTo>
                    <a:cubicBezTo>
                      <a:pt x="267176" y="156686"/>
                      <a:pt x="257651" y="168116"/>
                      <a:pt x="244316" y="169069"/>
                    </a:cubicBezTo>
                    <a:close/>
                  </a:path>
                </a:pathLst>
              </a:custGeom>
              <a:solidFill>
                <a:srgbClr val="0078D7"/>
              </a:solidFill>
              <a:ln w="9525" cap="flat">
                <a:noFill/>
                <a:prstDash val="solid"/>
                <a:miter/>
              </a:ln>
            </p:spPr>
            <p:txBody>
              <a:bodyPr rtlCol="0" anchor="ctr"/>
              <a:lstStyle/>
              <a:p>
                <a:endParaRPr lang="ja-JP" altLang="en-US"/>
              </a:p>
            </p:txBody>
          </p:sp>
        </p:grpSp>
        <p:pic>
          <p:nvPicPr>
            <p:cNvPr id="13" name="グラフィックス 12">
              <a:extLst>
                <a:ext uri="{FF2B5EF4-FFF2-40B4-BE49-F238E27FC236}">
                  <a16:creationId xmlns:a16="http://schemas.microsoft.com/office/drawing/2014/main" id="{0E85976A-802D-47AF-A2DA-A31B5E95AB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4626" y="4566121"/>
              <a:ext cx="1440000" cy="1440000"/>
            </a:xfrm>
            <a:prstGeom prst="rect">
              <a:avLst/>
            </a:prstGeom>
          </p:spPr>
        </p:pic>
        <p:grpSp>
          <p:nvGrpSpPr>
            <p:cNvPr id="14" name="グループ化 13">
              <a:extLst>
                <a:ext uri="{FF2B5EF4-FFF2-40B4-BE49-F238E27FC236}">
                  <a16:creationId xmlns:a16="http://schemas.microsoft.com/office/drawing/2014/main" id="{BD7A307D-42C9-4EA4-910F-6D74C4953C02}"/>
                </a:ext>
              </a:extLst>
            </p:cNvPr>
            <p:cNvGrpSpPr/>
            <p:nvPr/>
          </p:nvGrpSpPr>
          <p:grpSpPr>
            <a:xfrm rot="1756117">
              <a:off x="2228404" y="2886710"/>
              <a:ext cx="133350" cy="2160000"/>
              <a:chOff x="9134475" y="2489974"/>
              <a:chExt cx="133350" cy="2907947"/>
            </a:xfrm>
          </p:grpSpPr>
          <p:cxnSp>
            <p:nvCxnSpPr>
              <p:cNvPr id="15" name="直線矢印コネクタ 14">
                <a:extLst>
                  <a:ext uri="{FF2B5EF4-FFF2-40B4-BE49-F238E27FC236}">
                    <a16:creationId xmlns:a16="http://schemas.microsoft.com/office/drawing/2014/main" id="{C7AE72AA-8A34-4588-B869-114E16250229}"/>
                  </a:ext>
                </a:extLst>
              </p:cNvPr>
              <p:cNvCxnSpPr/>
              <p:nvPr/>
            </p:nvCxnSpPr>
            <p:spPr>
              <a:xfrm>
                <a:off x="9134475" y="2489974"/>
                <a:ext cx="0" cy="2907947"/>
              </a:xfrm>
              <a:prstGeom prst="straightConnector1">
                <a:avLst/>
              </a:prstGeom>
              <a:ln w="254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0303FF28-E97F-4ACA-BAFB-37D8971FFD0C}"/>
                  </a:ext>
                </a:extLst>
              </p:cNvPr>
              <p:cNvCxnSpPr/>
              <p:nvPr/>
            </p:nvCxnSpPr>
            <p:spPr>
              <a:xfrm>
                <a:off x="9267825" y="2489974"/>
                <a:ext cx="0" cy="2907947"/>
              </a:xfrm>
              <a:prstGeom prst="straightConnector1">
                <a:avLst/>
              </a:prstGeom>
              <a:ln w="254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AC53D3D3-4AC9-446A-BE28-9117FEB92689}"/>
                </a:ext>
              </a:extLst>
            </p:cNvPr>
            <p:cNvSpPr txBox="1"/>
            <p:nvPr/>
          </p:nvSpPr>
          <p:spPr>
            <a:xfrm>
              <a:off x="1609387" y="3539118"/>
              <a:ext cx="830997" cy="544765"/>
            </a:xfrm>
            <a:prstGeom prst="rect">
              <a:avLst/>
            </a:prstGeom>
            <a:noFill/>
          </p:spPr>
          <p:txBody>
            <a:bodyPr wrap="none" lIns="182880" tIns="146304" rIns="182880" bIns="146304" rtlCol="0">
              <a:spAutoFit/>
            </a:bodyPr>
            <a:lstStyle/>
            <a:p>
              <a:pPr>
                <a:lnSpc>
                  <a:spcPct val="90000"/>
                </a:lnSpc>
                <a:spcAft>
                  <a:spcPts val="600"/>
                </a:spcAft>
              </a:pPr>
              <a:r>
                <a:rPr kumimoji="1" lang="ja-JP" altLang="en-US" dirty="0">
                  <a:gradFill>
                    <a:gsLst>
                      <a:gs pos="2917">
                        <a:schemeClr val="tx1"/>
                      </a:gs>
                      <a:gs pos="30000">
                        <a:schemeClr val="tx1"/>
                      </a:gs>
                    </a:gsLst>
                    <a:lin ang="5400000" scaled="0"/>
                  </a:gradFill>
                </a:rPr>
                <a:t>認証</a:t>
              </a:r>
            </a:p>
          </p:txBody>
        </p:sp>
        <p:sp>
          <p:nvSpPr>
            <p:cNvPr id="18" name="テキスト ボックス 17">
              <a:extLst>
                <a:ext uri="{FF2B5EF4-FFF2-40B4-BE49-F238E27FC236}">
                  <a16:creationId xmlns:a16="http://schemas.microsoft.com/office/drawing/2014/main" id="{966D1C5F-8E32-438F-AF36-25DB98BA54EE}"/>
                </a:ext>
              </a:extLst>
            </p:cNvPr>
            <p:cNvSpPr txBox="1"/>
            <p:nvPr/>
          </p:nvSpPr>
          <p:spPr>
            <a:xfrm>
              <a:off x="2017903" y="4065527"/>
              <a:ext cx="961289" cy="544765"/>
            </a:xfrm>
            <a:prstGeom prst="rect">
              <a:avLst/>
            </a:prstGeom>
            <a:noFill/>
          </p:spPr>
          <p:txBody>
            <a:bodyPr wrap="none" lIns="182880" tIns="146304" rIns="182880" bIns="146304" rtlCol="0">
              <a:spAutoFit/>
            </a:bodyPr>
            <a:lstStyle/>
            <a:p>
              <a:pPr>
                <a:lnSpc>
                  <a:spcPct val="90000"/>
                </a:lnSpc>
                <a:spcAft>
                  <a:spcPts val="600"/>
                </a:spcAft>
              </a:pPr>
              <a:r>
                <a:rPr kumimoji="1" lang="en-US" altLang="ja-JP" dirty="0">
                  <a:gradFill>
                    <a:gsLst>
                      <a:gs pos="2917">
                        <a:schemeClr val="tx1"/>
                      </a:gs>
                      <a:gs pos="30000">
                        <a:schemeClr val="tx1"/>
                      </a:gs>
                    </a:gsLst>
                    <a:lin ang="5400000" scaled="0"/>
                  </a:gradFill>
                </a:rPr>
                <a:t>Token</a:t>
              </a:r>
              <a:endParaRPr kumimoji="1" lang="ja-JP" altLang="en-US" dirty="0">
                <a:gradFill>
                  <a:gsLst>
                    <a:gs pos="2917">
                      <a:schemeClr val="tx1"/>
                    </a:gs>
                    <a:gs pos="30000">
                      <a:schemeClr val="tx1"/>
                    </a:gs>
                  </a:gsLst>
                  <a:lin ang="5400000" scaled="0"/>
                </a:gradFill>
              </a:endParaRPr>
            </a:p>
          </p:txBody>
        </p:sp>
        <p:pic>
          <p:nvPicPr>
            <p:cNvPr id="19" name="グラフィックス 18" descr="ユーザー">
              <a:extLst>
                <a:ext uri="{FF2B5EF4-FFF2-40B4-BE49-F238E27FC236}">
                  <a16:creationId xmlns:a16="http://schemas.microsoft.com/office/drawing/2014/main" id="{722C13C0-F9A9-4027-A194-8BEA8DD62F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66688" y="1707537"/>
              <a:ext cx="1440000" cy="1440000"/>
            </a:xfrm>
            <a:prstGeom prst="rect">
              <a:avLst/>
            </a:prstGeom>
          </p:spPr>
        </p:pic>
        <p:sp>
          <p:nvSpPr>
            <p:cNvPr id="20" name="テキスト ボックス 19">
              <a:extLst>
                <a:ext uri="{FF2B5EF4-FFF2-40B4-BE49-F238E27FC236}">
                  <a16:creationId xmlns:a16="http://schemas.microsoft.com/office/drawing/2014/main" id="{5326F65A-4EBC-4E4E-9C8B-A565B456BE57}"/>
                </a:ext>
              </a:extLst>
            </p:cNvPr>
            <p:cNvSpPr txBox="1"/>
            <p:nvPr/>
          </p:nvSpPr>
          <p:spPr>
            <a:xfrm>
              <a:off x="3983389" y="5895064"/>
              <a:ext cx="2922082" cy="1037207"/>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gradFill>
                    <a:gsLst>
                      <a:gs pos="2917">
                        <a:schemeClr val="tx1"/>
                      </a:gs>
                      <a:gs pos="30000">
                        <a:schemeClr val="tx1"/>
                      </a:gs>
                    </a:gsLst>
                    <a:lin ang="5400000" scaled="0"/>
                  </a:gradFill>
                </a:rPr>
                <a:t>ARM</a:t>
              </a:r>
            </a:p>
            <a:p>
              <a:pPr>
                <a:lnSpc>
                  <a:spcPct val="90000"/>
                </a:lnSpc>
                <a:spcAft>
                  <a:spcPts val="600"/>
                </a:spcAft>
              </a:pPr>
              <a:r>
                <a:rPr kumimoji="1" lang="en-US" altLang="ja-JP" sz="2400" dirty="0">
                  <a:gradFill>
                    <a:gsLst>
                      <a:gs pos="2917">
                        <a:schemeClr val="tx1"/>
                      </a:gs>
                      <a:gs pos="30000">
                        <a:schemeClr val="tx1"/>
                      </a:gs>
                    </a:gsLst>
                    <a:lin ang="5400000" scaled="0"/>
                  </a:gradFill>
                </a:rPr>
                <a:t>manage.azure.com</a:t>
              </a:r>
            </a:p>
          </p:txBody>
        </p:sp>
        <p:grpSp>
          <p:nvGrpSpPr>
            <p:cNvPr id="21" name="グループ化 20">
              <a:extLst>
                <a:ext uri="{FF2B5EF4-FFF2-40B4-BE49-F238E27FC236}">
                  <a16:creationId xmlns:a16="http://schemas.microsoft.com/office/drawing/2014/main" id="{DBF32607-487C-4402-AC8D-324C54490034}"/>
                </a:ext>
              </a:extLst>
            </p:cNvPr>
            <p:cNvGrpSpPr/>
            <p:nvPr/>
          </p:nvGrpSpPr>
          <p:grpSpPr>
            <a:xfrm rot="18841325">
              <a:off x="4347422" y="2716163"/>
              <a:ext cx="133350" cy="2160000"/>
              <a:chOff x="9134475" y="2489974"/>
              <a:chExt cx="133350" cy="2907947"/>
            </a:xfrm>
          </p:grpSpPr>
          <p:cxnSp>
            <p:nvCxnSpPr>
              <p:cNvPr id="22" name="直線矢印コネクタ 21">
                <a:extLst>
                  <a:ext uri="{FF2B5EF4-FFF2-40B4-BE49-F238E27FC236}">
                    <a16:creationId xmlns:a16="http://schemas.microsoft.com/office/drawing/2014/main" id="{112D7D9A-95D4-4337-B160-2B280A6484A0}"/>
                  </a:ext>
                </a:extLst>
              </p:cNvPr>
              <p:cNvCxnSpPr/>
              <p:nvPr/>
            </p:nvCxnSpPr>
            <p:spPr>
              <a:xfrm>
                <a:off x="9134475" y="2489974"/>
                <a:ext cx="0" cy="2907947"/>
              </a:xfrm>
              <a:prstGeom prst="straightConnector1">
                <a:avLst/>
              </a:prstGeom>
              <a:ln w="254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60A43A5-760A-4D49-AFAE-DF531204179C}"/>
                  </a:ext>
                </a:extLst>
              </p:cNvPr>
              <p:cNvCxnSpPr/>
              <p:nvPr/>
            </p:nvCxnSpPr>
            <p:spPr>
              <a:xfrm>
                <a:off x="9267825" y="2489974"/>
                <a:ext cx="0" cy="2907947"/>
              </a:xfrm>
              <a:prstGeom prst="straightConnector1">
                <a:avLst/>
              </a:prstGeom>
              <a:ln w="254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4" name="テキスト ボックス 23">
              <a:extLst>
                <a:ext uri="{FF2B5EF4-FFF2-40B4-BE49-F238E27FC236}">
                  <a16:creationId xmlns:a16="http://schemas.microsoft.com/office/drawing/2014/main" id="{6AA79B02-4E55-492B-9ADA-B2F4987CD375}"/>
                </a:ext>
              </a:extLst>
            </p:cNvPr>
            <p:cNvSpPr txBox="1"/>
            <p:nvPr/>
          </p:nvSpPr>
          <p:spPr>
            <a:xfrm>
              <a:off x="3251702" y="3647169"/>
              <a:ext cx="1292662" cy="871008"/>
            </a:xfrm>
            <a:prstGeom prst="rect">
              <a:avLst/>
            </a:prstGeom>
            <a:noFill/>
          </p:spPr>
          <p:txBody>
            <a:bodyPr wrap="none" lIns="182880" tIns="146304" rIns="182880" bIns="146304" rtlCol="0">
              <a:spAutoFit/>
            </a:bodyPr>
            <a:lstStyle/>
            <a:p>
              <a:pPr>
                <a:lnSpc>
                  <a:spcPct val="90000"/>
                </a:lnSpc>
                <a:spcAft>
                  <a:spcPts val="600"/>
                </a:spcAft>
              </a:pPr>
              <a:r>
                <a:rPr kumimoji="1" lang="ja-JP" altLang="en-US" dirty="0">
                  <a:gradFill>
                    <a:gsLst>
                      <a:gs pos="2917">
                        <a:schemeClr val="tx1"/>
                      </a:gs>
                      <a:gs pos="30000">
                        <a:schemeClr val="tx1"/>
                      </a:gs>
                    </a:gsLst>
                    <a:lin ang="5400000" scaled="0"/>
                  </a:gradFill>
                </a:rPr>
                <a:t>作成要求</a:t>
              </a:r>
              <a:endParaRPr kumimoji="1" lang="en-US" altLang="ja-JP" dirty="0">
                <a:gradFill>
                  <a:gsLst>
                    <a:gs pos="2917">
                      <a:schemeClr val="tx1"/>
                    </a:gs>
                    <a:gs pos="30000">
                      <a:schemeClr val="tx1"/>
                    </a:gs>
                  </a:gsLst>
                  <a:lin ang="5400000" scaled="0"/>
                </a:gradFill>
              </a:endParaRPr>
            </a:p>
            <a:p>
              <a:pPr>
                <a:lnSpc>
                  <a:spcPct val="90000"/>
                </a:lnSpc>
                <a:spcAft>
                  <a:spcPts val="600"/>
                </a:spcAft>
              </a:pPr>
              <a:r>
                <a:rPr kumimoji="1" lang="ja-JP" altLang="en-US" dirty="0">
                  <a:gradFill>
                    <a:gsLst>
                      <a:gs pos="2917">
                        <a:schemeClr val="tx1"/>
                      </a:gs>
                      <a:gs pos="30000">
                        <a:schemeClr val="tx1"/>
                      </a:gs>
                    </a:gsLst>
                    <a:lin ang="5400000" scaled="0"/>
                  </a:gradFill>
                </a:rPr>
                <a:t>＋</a:t>
              </a:r>
              <a:r>
                <a:rPr kumimoji="1" lang="en-US" altLang="ja-JP" dirty="0">
                  <a:gradFill>
                    <a:gsLst>
                      <a:gs pos="2917">
                        <a:schemeClr val="tx1"/>
                      </a:gs>
                      <a:gs pos="30000">
                        <a:schemeClr val="tx1"/>
                      </a:gs>
                    </a:gsLst>
                    <a:lin ang="5400000" scaled="0"/>
                  </a:gradFill>
                </a:rPr>
                <a:t>Token</a:t>
              </a:r>
              <a:endParaRPr kumimoji="1" lang="ja-JP" altLang="en-US" dirty="0">
                <a:gradFill>
                  <a:gsLst>
                    <a:gs pos="2917">
                      <a:schemeClr val="tx1"/>
                    </a:gs>
                    <a:gs pos="30000">
                      <a:schemeClr val="tx1"/>
                    </a:gs>
                  </a:gsLst>
                  <a:lin ang="5400000" scaled="0"/>
                </a:gradFill>
              </a:endParaRPr>
            </a:p>
          </p:txBody>
        </p:sp>
        <p:sp>
          <p:nvSpPr>
            <p:cNvPr id="25" name="テキスト ボックス 24">
              <a:extLst>
                <a:ext uri="{FF2B5EF4-FFF2-40B4-BE49-F238E27FC236}">
                  <a16:creationId xmlns:a16="http://schemas.microsoft.com/office/drawing/2014/main" id="{DE348BCB-F979-4A96-8036-655015E44B1B}"/>
                </a:ext>
              </a:extLst>
            </p:cNvPr>
            <p:cNvSpPr txBox="1"/>
            <p:nvPr/>
          </p:nvSpPr>
          <p:spPr>
            <a:xfrm>
              <a:off x="4226419" y="3093576"/>
              <a:ext cx="830997" cy="544765"/>
            </a:xfrm>
            <a:prstGeom prst="rect">
              <a:avLst/>
            </a:prstGeom>
            <a:noFill/>
          </p:spPr>
          <p:txBody>
            <a:bodyPr wrap="none" lIns="182880" tIns="146304" rIns="182880" bIns="146304" rtlCol="0">
              <a:spAutoFit/>
            </a:bodyPr>
            <a:lstStyle/>
            <a:p>
              <a:pPr>
                <a:lnSpc>
                  <a:spcPct val="90000"/>
                </a:lnSpc>
                <a:spcAft>
                  <a:spcPts val="600"/>
                </a:spcAft>
              </a:pPr>
              <a:r>
                <a:rPr kumimoji="1" lang="ja-JP" altLang="en-US" dirty="0">
                  <a:gradFill>
                    <a:gsLst>
                      <a:gs pos="2917">
                        <a:schemeClr val="tx1"/>
                      </a:gs>
                      <a:gs pos="30000">
                        <a:schemeClr val="tx1"/>
                      </a:gs>
                    </a:gsLst>
                    <a:lin ang="5400000" scaled="0"/>
                  </a:gradFill>
                </a:rPr>
                <a:t>結果</a:t>
              </a:r>
            </a:p>
          </p:txBody>
        </p:sp>
        <p:sp>
          <p:nvSpPr>
            <p:cNvPr id="26" name="矢印: 右 25">
              <a:extLst>
                <a:ext uri="{FF2B5EF4-FFF2-40B4-BE49-F238E27FC236}">
                  <a16:creationId xmlns:a16="http://schemas.microsoft.com/office/drawing/2014/main" id="{8F65379C-1780-4247-AEEB-78931F499A2E}"/>
                </a:ext>
              </a:extLst>
            </p:cNvPr>
            <p:cNvSpPr/>
            <p:nvPr/>
          </p:nvSpPr>
          <p:spPr bwMode="auto">
            <a:xfrm rot="19466132">
              <a:off x="5903944" y="3987548"/>
              <a:ext cx="978408" cy="48463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テキスト ボックス 26">
              <a:extLst>
                <a:ext uri="{FF2B5EF4-FFF2-40B4-BE49-F238E27FC236}">
                  <a16:creationId xmlns:a16="http://schemas.microsoft.com/office/drawing/2014/main" id="{107B89A9-46B8-4EFF-8AE7-FF16F8A1DE57}"/>
                </a:ext>
              </a:extLst>
            </p:cNvPr>
            <p:cNvSpPr txBox="1"/>
            <p:nvPr/>
          </p:nvSpPr>
          <p:spPr>
            <a:xfrm>
              <a:off x="6402180" y="4439126"/>
              <a:ext cx="830997" cy="544765"/>
            </a:xfrm>
            <a:prstGeom prst="rect">
              <a:avLst/>
            </a:prstGeom>
            <a:noFill/>
          </p:spPr>
          <p:txBody>
            <a:bodyPr wrap="none" lIns="182880" tIns="146304" rIns="182880" bIns="146304" rtlCol="0">
              <a:spAutoFit/>
            </a:bodyPr>
            <a:lstStyle/>
            <a:p>
              <a:pPr>
                <a:lnSpc>
                  <a:spcPct val="90000"/>
                </a:lnSpc>
                <a:spcAft>
                  <a:spcPts val="600"/>
                </a:spcAft>
              </a:pPr>
              <a:r>
                <a:rPr kumimoji="1" lang="ja-JP" altLang="en-US" dirty="0">
                  <a:gradFill>
                    <a:gsLst>
                      <a:gs pos="2917">
                        <a:schemeClr val="tx1"/>
                      </a:gs>
                      <a:gs pos="30000">
                        <a:schemeClr val="tx1"/>
                      </a:gs>
                    </a:gsLst>
                    <a:lin ang="5400000" scaled="0"/>
                  </a:gradFill>
                </a:rPr>
                <a:t>作成</a:t>
              </a:r>
            </a:p>
          </p:txBody>
        </p:sp>
        <p:sp>
          <p:nvSpPr>
            <p:cNvPr id="28" name="テキスト ボックス 27">
              <a:extLst>
                <a:ext uri="{FF2B5EF4-FFF2-40B4-BE49-F238E27FC236}">
                  <a16:creationId xmlns:a16="http://schemas.microsoft.com/office/drawing/2014/main" id="{CFBFDE65-861E-422A-B09E-C8D1CA4767A9}"/>
                </a:ext>
              </a:extLst>
            </p:cNvPr>
            <p:cNvSpPr txBox="1"/>
            <p:nvPr/>
          </p:nvSpPr>
          <p:spPr>
            <a:xfrm>
              <a:off x="760263" y="6194160"/>
              <a:ext cx="1646092" cy="627864"/>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gradFill>
                    <a:gsLst>
                      <a:gs pos="2917">
                        <a:schemeClr val="tx1"/>
                      </a:gs>
                      <a:gs pos="30000">
                        <a:schemeClr val="tx1"/>
                      </a:gs>
                    </a:gsLst>
                    <a:lin ang="5400000" scaled="0"/>
                  </a:gradFill>
                </a:rPr>
                <a:t>Azure AD</a:t>
              </a:r>
              <a:endParaRPr kumimoji="1" lang="ja-JP" altLang="en-US" sz="2400" dirty="0">
                <a:gradFill>
                  <a:gsLst>
                    <a:gs pos="2917">
                      <a:schemeClr val="tx1"/>
                    </a:gs>
                    <a:gs pos="30000">
                      <a:schemeClr val="tx1"/>
                    </a:gs>
                  </a:gsLst>
                  <a:lin ang="5400000" scaled="0"/>
                </a:gradFill>
              </a:endParaRPr>
            </a:p>
          </p:txBody>
        </p:sp>
      </p:grpSp>
      <p:cxnSp>
        <p:nvCxnSpPr>
          <p:cNvPr id="32" name="直線矢印コネクタ 31">
            <a:extLst>
              <a:ext uri="{FF2B5EF4-FFF2-40B4-BE49-F238E27FC236}">
                <a16:creationId xmlns:a16="http://schemas.microsoft.com/office/drawing/2014/main" id="{F591FDA2-9A9C-425F-9ADE-FB1B862C99EA}"/>
              </a:ext>
            </a:extLst>
          </p:cNvPr>
          <p:cNvCxnSpPr>
            <a:cxnSpLocks/>
          </p:cNvCxnSpPr>
          <p:nvPr/>
        </p:nvCxnSpPr>
        <p:spPr>
          <a:xfrm flipH="1" flipV="1">
            <a:off x="6554345" y="4407676"/>
            <a:ext cx="506325" cy="537539"/>
          </a:xfrm>
          <a:prstGeom prst="straightConnector1">
            <a:avLst/>
          </a:prstGeom>
          <a:ln w="38100">
            <a:solidFill>
              <a:schemeClr val="accent3"/>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テキスト プレースホルダー 28">
            <a:extLst>
              <a:ext uri="{FF2B5EF4-FFF2-40B4-BE49-F238E27FC236}">
                <a16:creationId xmlns:a16="http://schemas.microsoft.com/office/drawing/2014/main" id="{EAB17D80-4198-45DE-BF2D-D0E9E5248257}"/>
              </a:ext>
            </a:extLst>
          </p:cNvPr>
          <p:cNvSpPr txBox="1">
            <a:spLocks/>
          </p:cNvSpPr>
          <p:nvPr/>
        </p:nvSpPr>
        <p:spPr>
          <a:xfrm>
            <a:off x="5351592" y="1144808"/>
            <a:ext cx="5168107" cy="923330"/>
          </a:xfrm>
          <a:prstGeom prst="rect">
            <a:avLst/>
          </a:prstGeom>
          <a:solidFill>
            <a:schemeClr val="accent4"/>
          </a:solidFill>
          <a:ln w="25400">
            <a:noFill/>
          </a:ln>
        </p:spPr>
        <p:txBody>
          <a:bodyPr vert="horz" wrap="square" lIns="146304" tIns="91440" rIns="146304" bIns="91440" rtlCol="0">
            <a:spAutoFit/>
          </a:bodyPr>
          <a:lstStyle>
            <a:lvl1pPr marL="0" marR="0" indent="0" algn="l" defTabSz="932742" rtl="0" eaLnBrk="1" fontAlgn="auto" latinLnBrk="0" hangingPunct="1">
              <a:lnSpc>
                <a:spcPct val="100000"/>
              </a:lnSpc>
              <a:spcBef>
                <a:spcPts val="600"/>
              </a:spcBef>
              <a:spcAft>
                <a:spcPts val="0"/>
              </a:spcAft>
              <a:buClrTx/>
              <a:buSzPct val="90000"/>
              <a:buFont typeface="Arial" pitchFamily="34" charset="0"/>
              <a:buNone/>
              <a:tabLst/>
              <a:defRPr kumimoji="1" sz="4000" kern="1200" spc="0" baseline="0">
                <a:gradFill>
                  <a:gsLst>
                    <a:gs pos="1250">
                      <a:schemeClr val="tx2"/>
                    </a:gs>
                    <a:gs pos="99000">
                      <a:schemeClr val="tx2"/>
                    </a:gs>
                  </a:gsLst>
                  <a:lin ang="5400000" scaled="0"/>
                </a:gradFill>
                <a:latin typeface="+mn-lt"/>
                <a:ea typeface="+mn-ea"/>
                <a:cs typeface="+mn-cs"/>
              </a:defRPr>
            </a:lvl1pPr>
            <a:lvl2pPr marL="0" marR="0" indent="0" algn="l" defTabSz="932742" rtl="0" eaLnBrk="1" fontAlgn="auto" latinLnBrk="0" hangingPunct="1">
              <a:lnSpc>
                <a:spcPct val="100000"/>
              </a:lnSpc>
              <a:spcBef>
                <a:spcPts val="600"/>
              </a:spcBef>
              <a:spcAft>
                <a:spcPts val="0"/>
              </a:spcAft>
              <a:buClrTx/>
              <a:buSzPct val="90000"/>
              <a:buFontTx/>
              <a:buNone/>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100000"/>
              </a:lnSpc>
              <a:spcBef>
                <a:spcPts val="600"/>
              </a:spcBef>
              <a:spcAft>
                <a:spcPts val="0"/>
              </a:spcAft>
              <a:buClrTx/>
              <a:buSzPct val="90000"/>
              <a:buFont typeface="Arial" pitchFamily="34" charset="0"/>
              <a:buNone/>
              <a:tabLst/>
              <a:defRPr kumimoji="1" sz="24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100000"/>
              </a:lnSpc>
              <a:spcBef>
                <a:spcPts val="600"/>
              </a:spcBef>
              <a:spcAft>
                <a:spcPts val="0"/>
              </a:spcAft>
              <a:buClrTx/>
              <a:buSzPct val="90000"/>
              <a:buFont typeface="Arial" pitchFamily="34" charset="0"/>
              <a:buNone/>
              <a:tabLst/>
              <a:defRPr kumimoji="1"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100000"/>
              </a:lnSpc>
              <a:spcBef>
                <a:spcPts val="600"/>
              </a:spcBef>
              <a:spcAft>
                <a:spcPts val="0"/>
              </a:spcAft>
              <a:buClrTx/>
              <a:buSzPct val="90000"/>
              <a:buFont typeface="Arial" pitchFamily="34" charset="0"/>
              <a:buNone/>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solidFill>
                  <a:schemeClr val="bg1"/>
                </a:solidFill>
                <a:latin typeface="Consolas" panose="020B0609020204030204" pitchFamily="49" charset="0"/>
              </a:rPr>
              <a:t>認証されたプリンシパルで</a:t>
            </a:r>
            <a:r>
              <a:rPr lang="en-US" altLang="ja-JP" sz="2400" dirty="0">
                <a:solidFill>
                  <a:schemeClr val="bg1"/>
                </a:solidFill>
                <a:latin typeface="Consolas" panose="020B0609020204030204" pitchFamily="49" charset="0"/>
              </a:rPr>
              <a:t>Action</a:t>
            </a:r>
            <a:r>
              <a:rPr lang="ja-JP" altLang="en-US" sz="2400" dirty="0">
                <a:solidFill>
                  <a:schemeClr val="bg1"/>
                </a:solidFill>
                <a:latin typeface="Consolas" panose="020B0609020204030204" pitchFamily="49" charset="0"/>
              </a:rPr>
              <a:t>が許可されているか確認</a:t>
            </a:r>
            <a:endParaRPr lang="en-US" altLang="ja-JP" sz="2400" dirty="0">
              <a:solidFill>
                <a:schemeClr val="bg1"/>
              </a:solidFill>
              <a:latin typeface="Consolas" panose="020B0609020204030204" pitchFamily="49" charset="0"/>
            </a:endParaRPr>
          </a:p>
        </p:txBody>
      </p:sp>
      <p:cxnSp>
        <p:nvCxnSpPr>
          <p:cNvPr id="36" name="直線矢印コネクタ 35">
            <a:extLst>
              <a:ext uri="{FF2B5EF4-FFF2-40B4-BE49-F238E27FC236}">
                <a16:creationId xmlns:a16="http://schemas.microsoft.com/office/drawing/2014/main" id="{8FBE7CAC-633E-4C33-87B9-05153297A315}"/>
              </a:ext>
            </a:extLst>
          </p:cNvPr>
          <p:cNvCxnSpPr>
            <a:cxnSpLocks/>
          </p:cNvCxnSpPr>
          <p:nvPr/>
        </p:nvCxnSpPr>
        <p:spPr>
          <a:xfrm flipH="1">
            <a:off x="5066742" y="2110477"/>
            <a:ext cx="284850" cy="2058404"/>
          </a:xfrm>
          <a:prstGeom prst="straightConnector1">
            <a:avLst/>
          </a:prstGeom>
          <a:ln w="38100">
            <a:solidFill>
              <a:schemeClr val="accent4"/>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60231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428E8E4F-047E-4EB4-8B5B-C8F3032B1C21}"/>
              </a:ext>
            </a:extLst>
          </p:cNvPr>
          <p:cNvSpPr>
            <a:spLocks noGrp="1"/>
          </p:cNvSpPr>
          <p:nvPr>
            <p:ph type="body" sz="quarter" idx="10"/>
          </p:nvPr>
        </p:nvSpPr>
        <p:spPr>
          <a:xfrm>
            <a:off x="274637" y="1102469"/>
            <a:ext cx="11887200" cy="1415772"/>
          </a:xfrm>
        </p:spPr>
        <p:txBody>
          <a:bodyPr/>
          <a:lstStyle/>
          <a:p>
            <a:r>
              <a:rPr lang="ja-JP" altLang="en-US" dirty="0"/>
              <a:t>定義されている</a:t>
            </a:r>
            <a:r>
              <a:rPr lang="en-US" altLang="ja-JP" dirty="0"/>
              <a:t>Action</a:t>
            </a:r>
            <a:r>
              <a:rPr lang="ja-JP" altLang="en-US" dirty="0"/>
              <a:t>の上位</a:t>
            </a:r>
            <a:r>
              <a:rPr lang="en-US" altLang="ja-JP" dirty="0"/>
              <a:t>10 </a:t>
            </a:r>
            <a:r>
              <a:rPr lang="ja-JP" altLang="en-US" dirty="0" err="1"/>
              <a:t>、</a:t>
            </a:r>
            <a:r>
              <a:rPr kumimoji="1" lang="en-US" altLang="ja-JP" dirty="0"/>
              <a:t>read/write/delete</a:t>
            </a:r>
            <a:r>
              <a:rPr kumimoji="1" lang="ja-JP" altLang="en-US" dirty="0"/>
              <a:t>が基本、リソース</a:t>
            </a:r>
            <a:r>
              <a:rPr lang="ja-JP" altLang="en-US" dirty="0"/>
              <a:t>固有アクションあり</a:t>
            </a:r>
            <a:endParaRPr kumimoji="1" lang="ja-JP" altLang="en-US" dirty="0"/>
          </a:p>
        </p:txBody>
      </p:sp>
      <p:sp>
        <p:nvSpPr>
          <p:cNvPr id="3" name="タイトル 2">
            <a:extLst>
              <a:ext uri="{FF2B5EF4-FFF2-40B4-BE49-F238E27FC236}">
                <a16:creationId xmlns:a16="http://schemas.microsoft.com/office/drawing/2014/main" id="{239D37AA-441A-43F4-8A76-A943AF136A32}"/>
              </a:ext>
            </a:extLst>
          </p:cNvPr>
          <p:cNvSpPr>
            <a:spLocks noGrp="1"/>
          </p:cNvSpPr>
          <p:nvPr>
            <p:ph type="title"/>
          </p:nvPr>
        </p:nvSpPr>
        <p:spPr/>
        <p:txBody>
          <a:bodyPr/>
          <a:lstStyle/>
          <a:p>
            <a:r>
              <a:rPr lang="en-US" altLang="ja-JP" dirty="0"/>
              <a:t>Action</a:t>
            </a:r>
            <a:r>
              <a:rPr lang="ja-JP" altLang="en-US" dirty="0"/>
              <a:t>の例</a:t>
            </a:r>
            <a:endParaRPr kumimoji="1" lang="ja-JP" altLang="en-US" dirty="0"/>
          </a:p>
        </p:txBody>
      </p:sp>
      <p:graphicFrame>
        <p:nvGraphicFramePr>
          <p:cNvPr id="6" name="表 5">
            <a:extLst>
              <a:ext uri="{FF2B5EF4-FFF2-40B4-BE49-F238E27FC236}">
                <a16:creationId xmlns:a16="http://schemas.microsoft.com/office/drawing/2014/main" id="{D0DF38E3-3CF8-4C1E-A254-4103F56F5E0F}"/>
              </a:ext>
            </a:extLst>
          </p:cNvPr>
          <p:cNvGraphicFramePr>
            <a:graphicFrameLocks noGrp="1"/>
          </p:cNvGraphicFramePr>
          <p:nvPr>
            <p:extLst>
              <p:ext uri="{D42A27DB-BD31-4B8C-83A1-F6EECF244321}">
                <p14:modId xmlns:p14="http://schemas.microsoft.com/office/powerpoint/2010/main" val="541293422"/>
              </p:ext>
            </p:extLst>
          </p:nvPr>
        </p:nvGraphicFramePr>
        <p:xfrm>
          <a:off x="1803400" y="2435684"/>
          <a:ext cx="8829674" cy="4214441"/>
        </p:xfrm>
        <a:graphic>
          <a:graphicData uri="http://schemas.openxmlformats.org/drawingml/2006/table">
            <a:tbl>
              <a:tblPr firstRow="1" firstCol="1" bandRow="1">
                <a:tableStyleId>{5C22544A-7EE6-4342-B048-85BDC9FD1C3A}</a:tableStyleId>
              </a:tblPr>
              <a:tblGrid>
                <a:gridCol w="692935">
                  <a:extLst>
                    <a:ext uri="{9D8B030D-6E8A-4147-A177-3AD203B41FA5}">
                      <a16:colId xmlns:a16="http://schemas.microsoft.com/office/drawing/2014/main" val="3861155144"/>
                    </a:ext>
                  </a:extLst>
                </a:gridCol>
                <a:gridCol w="1193015">
                  <a:extLst>
                    <a:ext uri="{9D8B030D-6E8A-4147-A177-3AD203B41FA5}">
                      <a16:colId xmlns:a16="http://schemas.microsoft.com/office/drawing/2014/main" val="1569593139"/>
                    </a:ext>
                  </a:extLst>
                </a:gridCol>
                <a:gridCol w="1609725">
                  <a:extLst>
                    <a:ext uri="{9D8B030D-6E8A-4147-A177-3AD203B41FA5}">
                      <a16:colId xmlns:a16="http://schemas.microsoft.com/office/drawing/2014/main" val="353376399"/>
                    </a:ext>
                  </a:extLst>
                </a:gridCol>
                <a:gridCol w="5333999">
                  <a:extLst>
                    <a:ext uri="{9D8B030D-6E8A-4147-A177-3AD203B41FA5}">
                      <a16:colId xmlns:a16="http://schemas.microsoft.com/office/drawing/2014/main" val="3671853136"/>
                    </a:ext>
                  </a:extLst>
                </a:gridCol>
              </a:tblGrid>
              <a:tr h="383131">
                <a:tc>
                  <a:txBody>
                    <a:bodyPr/>
                    <a:lstStyle/>
                    <a:p>
                      <a:pPr algn="ctr" fontAlgn="ctr"/>
                      <a:r>
                        <a:rPr lang="ja-JP" altLang="en-US" sz="2000" u="none" strike="noStrike" dirty="0">
                          <a:effectLst/>
                        </a:rPr>
                        <a:t>順位</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2000" marR="72000" marT="9404" marB="0" anchor="ctr"/>
                </a:tc>
                <a:tc>
                  <a:txBody>
                    <a:bodyPr/>
                    <a:lstStyle/>
                    <a:p>
                      <a:pPr algn="ctr" fontAlgn="ctr"/>
                      <a:r>
                        <a:rPr lang="ja-JP" altLang="en-US" sz="2000" u="none" strike="noStrike" dirty="0">
                          <a:effectLst/>
                        </a:rPr>
                        <a:t>頻度</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ctr" fontAlgn="ctr"/>
                      <a:r>
                        <a:rPr lang="ja-JP" altLang="en-US" sz="2000" u="none" strike="noStrike" dirty="0">
                          <a:effectLst/>
                        </a:rPr>
                        <a:t>名前</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ctr" fontAlgn="ctr"/>
                      <a:r>
                        <a:rPr lang="ja-JP" altLang="en-US" sz="2000" u="none" strike="noStrike" dirty="0">
                          <a:effectLst/>
                        </a:rPr>
                        <a:t>例</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extLst>
                  <a:ext uri="{0D108BD9-81ED-4DB2-BD59-A6C34878D82A}">
                    <a16:rowId xmlns:a16="http://schemas.microsoft.com/office/drawing/2014/main" val="4192259300"/>
                  </a:ext>
                </a:extLst>
              </a:tr>
              <a:tr h="383131">
                <a:tc>
                  <a:txBody>
                    <a:bodyPr/>
                    <a:lstStyle/>
                    <a:p>
                      <a:pPr algn="r" fontAlgn="ctr"/>
                      <a:r>
                        <a:rPr lang="en-US" altLang="ja-JP" sz="2000" u="none" strike="noStrike" dirty="0">
                          <a:effectLst/>
                        </a:rPr>
                        <a:t>1</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r" fontAlgn="ctr"/>
                      <a:r>
                        <a:rPr lang="en-US" altLang="ja-JP" sz="2000" u="none" strike="noStrike">
                          <a:effectLst/>
                        </a:rPr>
                        <a:t>2338</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a:effectLst/>
                        </a:rPr>
                        <a:t>read</a:t>
                      </a:r>
                      <a:endParaRPr 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extLst>
                  <a:ext uri="{0D108BD9-81ED-4DB2-BD59-A6C34878D82A}">
                    <a16:rowId xmlns:a16="http://schemas.microsoft.com/office/drawing/2014/main" val="1109583034"/>
                  </a:ext>
                </a:extLst>
              </a:tr>
              <a:tr h="383131">
                <a:tc>
                  <a:txBody>
                    <a:bodyPr/>
                    <a:lstStyle/>
                    <a:p>
                      <a:pPr algn="r" fontAlgn="ctr"/>
                      <a:r>
                        <a:rPr lang="en-US" altLang="ja-JP" sz="2000" u="none" strike="noStrike">
                          <a:effectLst/>
                        </a:rPr>
                        <a:t>2</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r" fontAlgn="ctr"/>
                      <a:r>
                        <a:rPr lang="en-US" altLang="ja-JP" sz="2000" u="none" strike="noStrike">
                          <a:effectLst/>
                        </a:rPr>
                        <a:t>808</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a:effectLst/>
                        </a:rPr>
                        <a:t>write</a:t>
                      </a:r>
                      <a:endParaRPr 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extLst>
                  <a:ext uri="{0D108BD9-81ED-4DB2-BD59-A6C34878D82A}">
                    <a16:rowId xmlns:a16="http://schemas.microsoft.com/office/drawing/2014/main" val="3975177320"/>
                  </a:ext>
                </a:extLst>
              </a:tr>
              <a:tr h="383131">
                <a:tc>
                  <a:txBody>
                    <a:bodyPr/>
                    <a:lstStyle/>
                    <a:p>
                      <a:pPr algn="r" fontAlgn="ctr"/>
                      <a:r>
                        <a:rPr lang="en-US" altLang="ja-JP" sz="2000" u="none" strike="noStrike">
                          <a:effectLst/>
                        </a:rPr>
                        <a:t>3</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r" fontAlgn="ctr"/>
                      <a:r>
                        <a:rPr lang="en-US" altLang="ja-JP" sz="2000" u="none" strike="noStrike">
                          <a:effectLst/>
                        </a:rPr>
                        <a:t>669</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a:effectLst/>
                        </a:rPr>
                        <a:t>delete</a:t>
                      </a:r>
                      <a:endParaRPr 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extLst>
                  <a:ext uri="{0D108BD9-81ED-4DB2-BD59-A6C34878D82A}">
                    <a16:rowId xmlns:a16="http://schemas.microsoft.com/office/drawing/2014/main" val="1511416587"/>
                  </a:ext>
                </a:extLst>
              </a:tr>
              <a:tr h="383131">
                <a:tc>
                  <a:txBody>
                    <a:bodyPr/>
                    <a:lstStyle/>
                    <a:p>
                      <a:pPr algn="r" fontAlgn="ctr"/>
                      <a:r>
                        <a:rPr lang="en-US" altLang="ja-JP" sz="2000" u="none" strike="noStrike">
                          <a:effectLst/>
                        </a:rPr>
                        <a:t>4</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r" fontAlgn="ctr"/>
                      <a:r>
                        <a:rPr lang="en-US" altLang="ja-JP" sz="2000" u="none" strike="noStrike">
                          <a:effectLst/>
                        </a:rPr>
                        <a:t>87</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a:effectLst/>
                        </a:rPr>
                        <a:t>register</a:t>
                      </a:r>
                      <a:endParaRPr 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dirty="0">
                          <a:effectLst/>
                        </a:rPr>
                        <a:t>ADD, </a:t>
                      </a:r>
                      <a:r>
                        <a:rPr lang="en-US" sz="2000" u="none" strike="noStrike" dirty="0" err="1">
                          <a:effectLst/>
                        </a:rPr>
                        <a:t>ApiManagement</a:t>
                      </a:r>
                      <a:r>
                        <a:rPr lang="en-US" sz="2000" u="none" strike="noStrike" dirty="0">
                          <a:effectLst/>
                        </a:rPr>
                        <a:t>, Automation</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extLst>
                  <a:ext uri="{0D108BD9-81ED-4DB2-BD59-A6C34878D82A}">
                    <a16:rowId xmlns:a16="http://schemas.microsoft.com/office/drawing/2014/main" val="3784510908"/>
                  </a:ext>
                </a:extLst>
              </a:tr>
              <a:tr h="383131">
                <a:tc>
                  <a:txBody>
                    <a:bodyPr/>
                    <a:lstStyle/>
                    <a:p>
                      <a:pPr algn="r" fontAlgn="ctr"/>
                      <a:r>
                        <a:rPr lang="en-US" altLang="ja-JP" sz="2000" u="none" strike="noStrike">
                          <a:effectLst/>
                        </a:rPr>
                        <a:t>5</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r" fontAlgn="ctr"/>
                      <a:r>
                        <a:rPr lang="en-US" altLang="ja-JP" sz="2000" u="none" strike="noStrike">
                          <a:effectLst/>
                        </a:rPr>
                        <a:t>36</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a:effectLst/>
                        </a:rPr>
                        <a:t>listkeys</a:t>
                      </a:r>
                      <a:endParaRPr 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dirty="0">
                          <a:effectLst/>
                        </a:rPr>
                        <a:t>Storage, Batch, Automation</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extLst>
                  <a:ext uri="{0D108BD9-81ED-4DB2-BD59-A6C34878D82A}">
                    <a16:rowId xmlns:a16="http://schemas.microsoft.com/office/drawing/2014/main" val="1119635229"/>
                  </a:ext>
                </a:extLst>
              </a:tr>
              <a:tr h="383131">
                <a:tc>
                  <a:txBody>
                    <a:bodyPr/>
                    <a:lstStyle/>
                    <a:p>
                      <a:pPr algn="r" fontAlgn="ctr"/>
                      <a:r>
                        <a:rPr lang="en-US" altLang="ja-JP" sz="2000" u="none" strike="noStrike">
                          <a:effectLst/>
                        </a:rPr>
                        <a:t>6</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r" fontAlgn="ctr"/>
                      <a:r>
                        <a:rPr lang="en-US" altLang="ja-JP" sz="2000" u="none" strike="noStrike">
                          <a:effectLst/>
                        </a:rPr>
                        <a:t>34</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a:effectLst/>
                        </a:rPr>
                        <a:t>stop</a:t>
                      </a:r>
                      <a:endParaRPr 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dirty="0">
                          <a:effectLst/>
                        </a:rPr>
                        <a:t>Automation, Redis</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extLst>
                  <a:ext uri="{0D108BD9-81ED-4DB2-BD59-A6C34878D82A}">
                    <a16:rowId xmlns:a16="http://schemas.microsoft.com/office/drawing/2014/main" val="2672165726"/>
                  </a:ext>
                </a:extLst>
              </a:tr>
              <a:tr h="383131">
                <a:tc>
                  <a:txBody>
                    <a:bodyPr/>
                    <a:lstStyle/>
                    <a:p>
                      <a:pPr algn="r" fontAlgn="ctr"/>
                      <a:r>
                        <a:rPr lang="en-US" altLang="ja-JP" sz="2000" u="none" strike="noStrike">
                          <a:effectLst/>
                        </a:rPr>
                        <a:t>7</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r" fontAlgn="ctr"/>
                      <a:r>
                        <a:rPr lang="en-US" altLang="ja-JP" sz="2000" u="none" strike="noStrike">
                          <a:effectLst/>
                        </a:rPr>
                        <a:t>31</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a:effectLst/>
                        </a:rPr>
                        <a:t>start</a:t>
                      </a:r>
                      <a:endParaRPr 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dirty="0">
                          <a:effectLst/>
                        </a:rPr>
                        <a:t>Automation, Redis</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extLst>
                  <a:ext uri="{0D108BD9-81ED-4DB2-BD59-A6C34878D82A}">
                    <a16:rowId xmlns:a16="http://schemas.microsoft.com/office/drawing/2014/main" val="2605696651"/>
                  </a:ext>
                </a:extLst>
              </a:tr>
              <a:tr h="383131">
                <a:tc>
                  <a:txBody>
                    <a:bodyPr/>
                    <a:lstStyle/>
                    <a:p>
                      <a:pPr algn="r" fontAlgn="ctr"/>
                      <a:r>
                        <a:rPr lang="en-US" altLang="ja-JP" sz="2000" u="none" strike="noStrike">
                          <a:effectLst/>
                        </a:rPr>
                        <a:t>8</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r" fontAlgn="ctr"/>
                      <a:r>
                        <a:rPr lang="en-US" altLang="ja-JP" sz="2000" u="none" strike="noStrike">
                          <a:effectLst/>
                        </a:rPr>
                        <a:t>31</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a:effectLst/>
                        </a:rPr>
                        <a:t>join</a:t>
                      </a:r>
                      <a:endParaRPr 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dirty="0">
                          <a:effectLst/>
                        </a:rPr>
                        <a:t>Network, ML</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extLst>
                  <a:ext uri="{0D108BD9-81ED-4DB2-BD59-A6C34878D82A}">
                    <a16:rowId xmlns:a16="http://schemas.microsoft.com/office/drawing/2014/main" val="1693978840"/>
                  </a:ext>
                </a:extLst>
              </a:tr>
              <a:tr h="383131">
                <a:tc>
                  <a:txBody>
                    <a:bodyPr/>
                    <a:lstStyle/>
                    <a:p>
                      <a:pPr algn="r" fontAlgn="ctr"/>
                      <a:r>
                        <a:rPr lang="en-US" altLang="ja-JP" sz="2000" u="none" strike="noStrike">
                          <a:effectLst/>
                        </a:rPr>
                        <a:t>9</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r" fontAlgn="ctr"/>
                      <a:r>
                        <a:rPr lang="en-US" altLang="ja-JP" sz="2000" u="none" strike="noStrike">
                          <a:effectLst/>
                        </a:rPr>
                        <a:t>29</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a:effectLst/>
                        </a:rPr>
                        <a:t>listsecrets</a:t>
                      </a:r>
                      <a:endParaRPr 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dirty="0">
                          <a:effectLst/>
                        </a:rPr>
                        <a:t>Functions, </a:t>
                      </a:r>
                      <a:r>
                        <a:rPr lang="en-US" sz="2000" u="none" strike="noStrike" dirty="0" err="1">
                          <a:effectLst/>
                        </a:rPr>
                        <a:t>ApiManagement</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extLst>
                  <a:ext uri="{0D108BD9-81ED-4DB2-BD59-A6C34878D82A}">
                    <a16:rowId xmlns:a16="http://schemas.microsoft.com/office/drawing/2014/main" val="69589000"/>
                  </a:ext>
                </a:extLst>
              </a:tr>
              <a:tr h="383131">
                <a:tc>
                  <a:txBody>
                    <a:bodyPr/>
                    <a:lstStyle/>
                    <a:p>
                      <a:pPr algn="r" fontAlgn="ctr"/>
                      <a:r>
                        <a:rPr lang="en-US" altLang="ja-JP" sz="2000" u="none" strike="noStrike">
                          <a:effectLst/>
                        </a:rPr>
                        <a:t>10</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r" fontAlgn="ctr"/>
                      <a:r>
                        <a:rPr lang="en-US" altLang="ja-JP" sz="2000" u="none" strike="noStrike">
                          <a:effectLst/>
                        </a:rPr>
                        <a:t>26</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a:effectLst/>
                        </a:rPr>
                        <a:t>unregister</a:t>
                      </a:r>
                      <a:endParaRPr 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tc>
                  <a:txBody>
                    <a:bodyPr/>
                    <a:lstStyle/>
                    <a:p>
                      <a:pPr algn="l" fontAlgn="ctr"/>
                      <a:r>
                        <a:rPr lang="en-US" sz="2000" u="none" strike="noStrike" dirty="0">
                          <a:effectLst/>
                        </a:rPr>
                        <a:t>ADD, </a:t>
                      </a:r>
                      <a:r>
                        <a:rPr lang="en-US" sz="2000" u="none" strike="noStrike" dirty="0" err="1">
                          <a:effectLst/>
                        </a:rPr>
                        <a:t>ApiManagement</a:t>
                      </a:r>
                      <a:r>
                        <a:rPr lang="en-US" sz="2000" u="none" strike="noStrike" dirty="0">
                          <a:effectLst/>
                        </a:rPr>
                        <a:t>, Automation</a:t>
                      </a: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404" marR="9404" marT="9404" marB="0" anchor="ctr"/>
                </a:tc>
                <a:extLst>
                  <a:ext uri="{0D108BD9-81ED-4DB2-BD59-A6C34878D82A}">
                    <a16:rowId xmlns:a16="http://schemas.microsoft.com/office/drawing/2014/main" val="1605358361"/>
                  </a:ext>
                </a:extLst>
              </a:tr>
            </a:tbl>
          </a:graphicData>
        </a:graphic>
      </p:graphicFrame>
    </p:spTree>
    <p:extLst>
      <p:ext uri="{BB962C8B-B14F-4D97-AF65-F5344CB8AC3E}">
        <p14:creationId xmlns:p14="http://schemas.microsoft.com/office/powerpoint/2010/main" val="208266124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668804-01AE-4743-9F47-CABA2BD9E5D0}"/>
              </a:ext>
            </a:extLst>
          </p:cNvPr>
          <p:cNvSpPr>
            <a:spLocks noGrp="1"/>
          </p:cNvSpPr>
          <p:nvPr>
            <p:ph type="body" sz="quarter" idx="10"/>
          </p:nvPr>
        </p:nvSpPr>
        <p:spPr>
          <a:xfrm>
            <a:off x="274638" y="1212850"/>
            <a:ext cx="11887200" cy="5539978"/>
          </a:xfrm>
        </p:spPr>
        <p:txBody>
          <a:bodyPr/>
          <a:lstStyle/>
          <a:p>
            <a:r>
              <a:rPr lang="ja-JP" altLang="en-US" dirty="0"/>
              <a:t>各</a:t>
            </a:r>
            <a:r>
              <a:rPr lang="en-US" altLang="ja-JP" dirty="0"/>
              <a:t>Azure Resource</a:t>
            </a:r>
            <a:r>
              <a:rPr lang="ja-JP" altLang="en-US" dirty="0"/>
              <a:t> は、内部に独自実装のアクセス制御を持つ </a:t>
            </a:r>
            <a:r>
              <a:rPr lang="en-US" altLang="ja-JP" dirty="0"/>
              <a:t>(Optional)</a:t>
            </a:r>
          </a:p>
          <a:p>
            <a:pPr lvl="1"/>
            <a:r>
              <a:rPr lang="en-US" altLang="ja-JP" dirty="0"/>
              <a:t>Azure AD</a:t>
            </a:r>
            <a:r>
              <a:rPr lang="ja-JP" altLang="en-US" dirty="0"/>
              <a:t>のプリンシパルを利用</a:t>
            </a:r>
            <a:r>
              <a:rPr lang="en-US" altLang="ja-JP" dirty="0"/>
              <a:t>	(Key Vault)</a:t>
            </a:r>
          </a:p>
          <a:p>
            <a:pPr lvl="1"/>
            <a:r>
              <a:rPr lang="ja-JP" altLang="en-US" dirty="0"/>
              <a:t>個別の認証を実装</a:t>
            </a:r>
            <a:r>
              <a:rPr lang="en-US" altLang="ja-JP" dirty="0"/>
              <a:t>			(Cosmos</a:t>
            </a:r>
            <a:r>
              <a:rPr lang="ja-JP" altLang="en-US" dirty="0"/>
              <a:t> </a:t>
            </a:r>
            <a:r>
              <a:rPr lang="en-US" altLang="ja-JP" dirty="0"/>
              <a:t>DB)</a:t>
            </a:r>
          </a:p>
          <a:p>
            <a:pPr lvl="1"/>
            <a:r>
              <a:rPr lang="ja-JP" altLang="en-US" dirty="0"/>
              <a:t>両方利用</a:t>
            </a:r>
            <a:r>
              <a:rPr lang="en-US" altLang="ja-JP" dirty="0"/>
              <a:t>				(SQL Database,</a:t>
            </a:r>
            <a:r>
              <a:rPr lang="ja-JP" altLang="en-US" dirty="0"/>
              <a:t> </a:t>
            </a:r>
            <a:r>
              <a:rPr lang="en-US" altLang="ja-JP" dirty="0"/>
              <a:t>Storage)</a:t>
            </a:r>
          </a:p>
          <a:p>
            <a:r>
              <a:rPr lang="ja-JP" altLang="en-US" dirty="0"/>
              <a:t>アクセス制御のレイヤリングは個別確認が必須 以下例</a:t>
            </a:r>
            <a:endParaRPr lang="en-US" altLang="ja-JP" dirty="0"/>
          </a:p>
          <a:p>
            <a:pPr lvl="1"/>
            <a:r>
              <a:rPr lang="en-US" altLang="ja-JP" dirty="0"/>
              <a:t>SQL Database </a:t>
            </a:r>
            <a:r>
              <a:rPr lang="ja-JP" altLang="en-US" dirty="0"/>
              <a:t>の 行削除は、リソースのアクセス制御機構で管理</a:t>
            </a:r>
          </a:p>
          <a:p>
            <a:pPr lvl="1"/>
            <a:r>
              <a:rPr lang="en-US" altLang="ja-JP" dirty="0"/>
              <a:t>Log Analytics</a:t>
            </a:r>
            <a:r>
              <a:rPr lang="ja-JP" altLang="en-US" dirty="0"/>
              <a:t>の</a:t>
            </a:r>
            <a:r>
              <a:rPr lang="en-US" altLang="ja-JP" dirty="0"/>
              <a:t>Purge</a:t>
            </a:r>
            <a:r>
              <a:rPr lang="ja-JP" altLang="en-US" dirty="0"/>
              <a:t> </a:t>
            </a:r>
            <a:r>
              <a:rPr lang="en-US" altLang="ja-JP" dirty="0"/>
              <a:t>API</a:t>
            </a:r>
            <a:r>
              <a:rPr lang="ja-JP" altLang="en-US" dirty="0"/>
              <a:t>（削除）は、</a:t>
            </a:r>
            <a:r>
              <a:rPr lang="en-US" altLang="ja-JP" dirty="0"/>
              <a:t>ARM</a:t>
            </a:r>
            <a:r>
              <a:rPr lang="ja-JP" altLang="en-US" dirty="0"/>
              <a:t>レベルの機能、</a:t>
            </a:r>
            <a:r>
              <a:rPr lang="en-US" altLang="ja-JP" dirty="0"/>
              <a:t>RBAC</a:t>
            </a:r>
            <a:r>
              <a:rPr lang="ja-JP" altLang="en-US" dirty="0"/>
              <a:t>で制御</a:t>
            </a:r>
            <a:endParaRPr lang="en-US" altLang="ja-JP" dirty="0"/>
          </a:p>
          <a:p>
            <a:pPr lvl="2"/>
            <a:r>
              <a:rPr lang="en-US" altLang="ja-JP" dirty="0" err="1"/>
              <a:t>Microsoft.Insights</a:t>
            </a:r>
            <a:r>
              <a:rPr lang="en-US" altLang="ja-JP" dirty="0"/>
              <a:t>/Components/Purge/Action</a:t>
            </a:r>
          </a:p>
          <a:p>
            <a:pPr lvl="2"/>
            <a:r>
              <a:rPr lang="nn-NO" altLang="ja-JP" dirty="0">
                <a:hlinkClick r:id="rId3"/>
              </a:rPr>
              <a:t>Workspaces 2015-03-20 – Purge</a:t>
            </a:r>
            <a:r>
              <a:rPr lang="ja-JP" altLang="en-US" dirty="0"/>
              <a:t> ユーザー定義フィルターでワークスペースからデータを削除</a:t>
            </a:r>
          </a:p>
        </p:txBody>
      </p:sp>
      <p:sp>
        <p:nvSpPr>
          <p:cNvPr id="3" name="タイトル 2">
            <a:extLst>
              <a:ext uri="{FF2B5EF4-FFF2-40B4-BE49-F238E27FC236}">
                <a16:creationId xmlns:a16="http://schemas.microsoft.com/office/drawing/2014/main" id="{AFEC3CE3-23AC-41DF-A982-CCFE895C2FF2}"/>
              </a:ext>
            </a:extLst>
          </p:cNvPr>
          <p:cNvSpPr>
            <a:spLocks noGrp="1"/>
          </p:cNvSpPr>
          <p:nvPr>
            <p:ph type="title"/>
          </p:nvPr>
        </p:nvSpPr>
        <p:spPr/>
        <p:txBody>
          <a:bodyPr/>
          <a:lstStyle/>
          <a:p>
            <a:r>
              <a:rPr kumimoji="1" lang="en-US" altLang="ja-JP" dirty="0"/>
              <a:t>Azure Resources</a:t>
            </a:r>
            <a:r>
              <a:rPr kumimoji="1" lang="ja-JP" altLang="en-US" dirty="0"/>
              <a:t> 内に実装されたアクセス制御</a:t>
            </a:r>
          </a:p>
        </p:txBody>
      </p:sp>
    </p:spTree>
    <p:extLst>
      <p:ext uri="{BB962C8B-B14F-4D97-AF65-F5344CB8AC3E}">
        <p14:creationId xmlns:p14="http://schemas.microsoft.com/office/powerpoint/2010/main" val="34782632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BDB6BE-A563-4CC9-B61D-1FB8CCA4B46C}"/>
              </a:ext>
            </a:extLst>
          </p:cNvPr>
          <p:cNvSpPr>
            <a:spLocks noGrp="1"/>
          </p:cNvSpPr>
          <p:nvPr>
            <p:ph type="body" sz="quarter" idx="10"/>
          </p:nvPr>
        </p:nvSpPr>
        <p:spPr>
          <a:xfrm>
            <a:off x="274638" y="1212850"/>
            <a:ext cx="11887200" cy="4939814"/>
          </a:xfrm>
        </p:spPr>
        <p:txBody>
          <a:bodyPr/>
          <a:lstStyle/>
          <a:p>
            <a:r>
              <a:rPr lang="ja-JP" altLang="en-US" dirty="0"/>
              <a:t>重要：全てのリソースの構成、設定は、アクセス制御下で、コードで実施可能</a:t>
            </a:r>
            <a:endParaRPr lang="en-US" altLang="ja-JP" dirty="0"/>
          </a:p>
          <a:p>
            <a:pPr lvl="1"/>
            <a:r>
              <a:rPr lang="ja-JP" altLang="en-US" dirty="0"/>
              <a:t>構成基準の明確化、定期な構成確認の現実的な実行が可能。</a:t>
            </a:r>
            <a:r>
              <a:rPr lang="en-US" altLang="ja-JP" dirty="0"/>
              <a:t> </a:t>
            </a:r>
            <a:br>
              <a:rPr lang="en-US" altLang="ja-JP" dirty="0"/>
            </a:br>
            <a:r>
              <a:rPr lang="en-US" altLang="ja-JP" dirty="0"/>
              <a:t>PCI DSS</a:t>
            </a:r>
            <a:r>
              <a:rPr lang="ja-JP" altLang="en-US" dirty="0"/>
              <a:t> 要件では全般的に、構成基準の作成と保持を要求</a:t>
            </a:r>
            <a:endParaRPr lang="en-US" altLang="ja-JP" dirty="0"/>
          </a:p>
          <a:p>
            <a:r>
              <a:rPr lang="en-US" altLang="ja-JP" dirty="0"/>
              <a:t>Azure</a:t>
            </a:r>
            <a:r>
              <a:rPr lang="ja-JP" altLang="en-US" dirty="0"/>
              <a:t> のリソースには固定デフォルトパスワードは無い</a:t>
            </a:r>
            <a:endParaRPr lang="en-US" altLang="ja-JP" dirty="0"/>
          </a:p>
          <a:p>
            <a:pPr lvl="1"/>
            <a:r>
              <a:rPr lang="en-US" altLang="ja-JP" dirty="0"/>
              <a:t>PCI DSS</a:t>
            </a:r>
            <a:r>
              <a:rPr lang="ja-JP" altLang="en-US" dirty="0"/>
              <a:t> 要件</a:t>
            </a:r>
            <a:r>
              <a:rPr lang="en-US" altLang="ja-JP" dirty="0"/>
              <a:t>2</a:t>
            </a:r>
            <a:r>
              <a:rPr lang="ja-JP" altLang="en-US" dirty="0"/>
              <a:t>デフォルトパスワード使用禁止</a:t>
            </a:r>
            <a:endParaRPr lang="en-US" altLang="ja-JP" dirty="0"/>
          </a:p>
          <a:p>
            <a:r>
              <a:rPr lang="ja-JP" altLang="en-US" dirty="0"/>
              <a:t>リソース固有の認証・アクセス制御もある</a:t>
            </a:r>
            <a:endParaRPr lang="en-US" altLang="ja-JP" dirty="0"/>
          </a:p>
          <a:p>
            <a:pPr lvl="1"/>
            <a:r>
              <a:rPr lang="ja-JP" altLang="en-US" dirty="0"/>
              <a:t>個別確認が必要</a:t>
            </a:r>
            <a:endParaRPr lang="en-US" altLang="ja-JP" dirty="0"/>
          </a:p>
        </p:txBody>
      </p:sp>
      <p:sp>
        <p:nvSpPr>
          <p:cNvPr id="3" name="タイトル 2">
            <a:extLst>
              <a:ext uri="{FF2B5EF4-FFF2-40B4-BE49-F238E27FC236}">
                <a16:creationId xmlns:a16="http://schemas.microsoft.com/office/drawing/2014/main" id="{EB41FC8A-CA53-4546-8447-ECDAAD1F446C}"/>
              </a:ext>
            </a:extLst>
          </p:cNvPr>
          <p:cNvSpPr>
            <a:spLocks noGrp="1"/>
          </p:cNvSpPr>
          <p:nvPr>
            <p:ph type="title"/>
          </p:nvPr>
        </p:nvSpPr>
        <p:spPr/>
        <p:txBody>
          <a:bodyPr/>
          <a:lstStyle/>
          <a:p>
            <a:r>
              <a:rPr lang="ja-JP" altLang="en-US" dirty="0"/>
              <a:t>まとめ</a:t>
            </a:r>
            <a:endParaRPr kumimoji="1" lang="ja-JP" altLang="en-US" dirty="0"/>
          </a:p>
        </p:txBody>
      </p:sp>
    </p:spTree>
    <p:extLst>
      <p:ext uri="{BB962C8B-B14F-4D97-AF65-F5344CB8AC3E}">
        <p14:creationId xmlns:p14="http://schemas.microsoft.com/office/powerpoint/2010/main" val="364940897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B2D3DFE-6814-4E33-B36F-28059EB5DAF0}"/>
              </a:ext>
            </a:extLst>
          </p:cNvPr>
          <p:cNvSpPr>
            <a:spLocks noGrp="1"/>
          </p:cNvSpPr>
          <p:nvPr>
            <p:ph type="title"/>
          </p:nvPr>
        </p:nvSpPr>
        <p:spPr>
          <a:xfrm>
            <a:off x="274638" y="2125662"/>
            <a:ext cx="11887200" cy="4173450"/>
          </a:xfrm>
        </p:spPr>
        <p:txBody>
          <a:bodyPr/>
          <a:lstStyle/>
          <a:p>
            <a:r>
              <a:rPr lang="ja-JP" altLang="en-US" dirty="0">
                <a:solidFill>
                  <a:schemeClr val="accent5">
                    <a:lumMod val="60000"/>
                    <a:lumOff val="40000"/>
                  </a:schemeClr>
                </a:solidFill>
              </a:rPr>
              <a:t>認証・アクセス制御</a:t>
            </a:r>
            <a:br>
              <a:rPr lang="ja-JP" altLang="en-US" dirty="0"/>
            </a:br>
            <a:r>
              <a:rPr lang="ja-JP" altLang="en-US" dirty="0"/>
              <a:t>不正アクセス防止</a:t>
            </a:r>
            <a:br>
              <a:rPr lang="ja-JP" altLang="en-US" dirty="0"/>
            </a:br>
            <a:r>
              <a:rPr lang="ja-JP" altLang="en-US" dirty="0">
                <a:solidFill>
                  <a:schemeClr val="accent5">
                    <a:lumMod val="60000"/>
                    <a:lumOff val="40000"/>
                  </a:schemeClr>
                </a:solidFill>
              </a:rPr>
              <a:t>監査・ログ・監視</a:t>
            </a:r>
            <a:br>
              <a:rPr lang="ja-JP" altLang="en-US" dirty="0">
                <a:solidFill>
                  <a:schemeClr val="accent5">
                    <a:lumMod val="60000"/>
                    <a:lumOff val="40000"/>
                  </a:schemeClr>
                </a:solidFill>
              </a:rPr>
            </a:br>
            <a:r>
              <a:rPr lang="ja-JP" altLang="en-US" dirty="0">
                <a:solidFill>
                  <a:schemeClr val="accent5">
                    <a:lumMod val="60000"/>
                    <a:lumOff val="40000"/>
                  </a:schemeClr>
                </a:solidFill>
              </a:rPr>
              <a:t>暗号化 </a:t>
            </a:r>
            <a:r>
              <a:rPr lang="ja-JP" altLang="en-US" dirty="0" err="1">
                <a:solidFill>
                  <a:schemeClr val="accent5">
                    <a:lumMod val="60000"/>
                    <a:lumOff val="40000"/>
                  </a:schemeClr>
                </a:solidFill>
              </a:rPr>
              <a:t>ー</a:t>
            </a:r>
            <a:r>
              <a:rPr lang="ja-JP" altLang="en-US" dirty="0">
                <a:solidFill>
                  <a:schemeClr val="accent5">
                    <a:lumMod val="60000"/>
                    <a:lumOff val="40000"/>
                  </a:schemeClr>
                </a:solidFill>
              </a:rPr>
              <a:t> 鍵管理</a:t>
            </a:r>
            <a:endParaRPr kumimoji="1" lang="ja-JP" altLang="en-US" dirty="0">
              <a:solidFill>
                <a:schemeClr val="accent5">
                  <a:lumMod val="60000"/>
                  <a:lumOff val="40000"/>
                </a:schemeClr>
              </a:solidFill>
            </a:endParaRPr>
          </a:p>
        </p:txBody>
      </p:sp>
    </p:spTree>
    <p:extLst>
      <p:ext uri="{BB962C8B-B14F-4D97-AF65-F5344CB8AC3E}">
        <p14:creationId xmlns:p14="http://schemas.microsoft.com/office/powerpoint/2010/main" val="104620260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357C89-67BE-4FA5-8467-C1BEA31CAC4A}"/>
              </a:ext>
            </a:extLst>
          </p:cNvPr>
          <p:cNvSpPr>
            <a:spLocks noGrp="1"/>
          </p:cNvSpPr>
          <p:nvPr>
            <p:ph type="body" sz="quarter" idx="10"/>
          </p:nvPr>
        </p:nvSpPr>
        <p:spPr/>
        <p:txBody>
          <a:bodyPr/>
          <a:lstStyle/>
          <a:p>
            <a:endParaRPr kumimoji="1" lang="ja-JP" altLang="en-US" dirty="0"/>
          </a:p>
        </p:txBody>
      </p:sp>
      <p:sp>
        <p:nvSpPr>
          <p:cNvPr id="3" name="タイトル 2">
            <a:extLst>
              <a:ext uri="{FF2B5EF4-FFF2-40B4-BE49-F238E27FC236}">
                <a16:creationId xmlns:a16="http://schemas.microsoft.com/office/drawing/2014/main" id="{DA1FBE20-C2AA-41AF-A8CA-830D807A759C}"/>
              </a:ext>
            </a:extLst>
          </p:cNvPr>
          <p:cNvSpPr>
            <a:spLocks noGrp="1"/>
          </p:cNvSpPr>
          <p:nvPr>
            <p:ph type="title"/>
          </p:nvPr>
        </p:nvSpPr>
        <p:spPr/>
        <p:txBody>
          <a:bodyPr/>
          <a:lstStyle/>
          <a:p>
            <a:r>
              <a:rPr lang="ja-JP" altLang="en-US" dirty="0"/>
              <a:t>アーキテクチャ ダイアグラム</a:t>
            </a:r>
          </a:p>
        </p:txBody>
      </p:sp>
      <p:pic>
        <p:nvPicPr>
          <p:cNvPr id="1026" name="Picture 2" descr="PCI DSS ã®ããã® PaaS Web ã¢ããªã±ã¼ã·ã§ã³åç§ã¢ã¼ã­ãã¯ãã£ ãã¤ã¢ã°ã©ã ">
            <a:extLst>
              <a:ext uri="{FF2B5EF4-FFF2-40B4-BE49-F238E27FC236}">
                <a16:creationId xmlns:a16="http://schemas.microsoft.com/office/drawing/2014/main" id="{5C582498-0AEE-4F9D-BCAA-45DD056EB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914" y="1211166"/>
            <a:ext cx="9890646" cy="5154902"/>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1B376F5E-0D58-4EBE-A8EA-6A59B071B8A4}"/>
              </a:ext>
            </a:extLst>
          </p:cNvPr>
          <p:cNvSpPr/>
          <p:nvPr/>
        </p:nvSpPr>
        <p:spPr>
          <a:xfrm>
            <a:off x="97557" y="6474765"/>
            <a:ext cx="12338918" cy="369332"/>
          </a:xfrm>
          <a:prstGeom prst="rect">
            <a:avLst/>
          </a:prstGeom>
        </p:spPr>
        <p:txBody>
          <a:bodyPr wrap="square">
            <a:spAutoFit/>
          </a:bodyPr>
          <a:lstStyle/>
          <a:p>
            <a:pPr algn="r"/>
            <a:r>
              <a:rPr lang="ja-JP" altLang="en-US" dirty="0"/>
              <a:t>https://docs.microsoft.com/ja-jp/azure/security/blueprints/pcidss-paaswa-overview</a:t>
            </a:r>
          </a:p>
        </p:txBody>
      </p:sp>
      <p:sp>
        <p:nvSpPr>
          <p:cNvPr id="6" name="正方形/長方形 5">
            <a:extLst>
              <a:ext uri="{FF2B5EF4-FFF2-40B4-BE49-F238E27FC236}">
                <a16:creationId xmlns:a16="http://schemas.microsoft.com/office/drawing/2014/main" id="{4C240A73-22C4-4EDC-9420-01DA622AC1D8}"/>
              </a:ext>
            </a:extLst>
          </p:cNvPr>
          <p:cNvSpPr/>
          <p:nvPr/>
        </p:nvSpPr>
        <p:spPr bwMode="auto">
          <a:xfrm>
            <a:off x="3673368" y="2384611"/>
            <a:ext cx="4221935" cy="2993634"/>
          </a:xfrm>
          <a:prstGeom prst="rect">
            <a:avLst/>
          </a:prstGeom>
          <a:noFill/>
          <a:ln w="508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正方形/長方形 6">
            <a:extLst>
              <a:ext uri="{FF2B5EF4-FFF2-40B4-BE49-F238E27FC236}">
                <a16:creationId xmlns:a16="http://schemas.microsoft.com/office/drawing/2014/main" id="{03C5ECE2-A863-4183-84EB-88FD48C12A57}"/>
              </a:ext>
            </a:extLst>
          </p:cNvPr>
          <p:cNvSpPr/>
          <p:nvPr/>
        </p:nvSpPr>
        <p:spPr bwMode="auto">
          <a:xfrm>
            <a:off x="8893579" y="2338647"/>
            <a:ext cx="2069389" cy="1377947"/>
          </a:xfrm>
          <a:prstGeom prst="rect">
            <a:avLst/>
          </a:prstGeom>
          <a:noFill/>
          <a:ln w="508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47629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921F5E-D57B-4D2E-AE61-0B9AF6F30E83}"/>
              </a:ext>
            </a:extLst>
          </p:cNvPr>
          <p:cNvSpPr>
            <a:spLocks noGrp="1"/>
          </p:cNvSpPr>
          <p:nvPr>
            <p:ph type="title"/>
          </p:nvPr>
        </p:nvSpPr>
        <p:spPr/>
        <p:txBody>
          <a:bodyPr/>
          <a:lstStyle/>
          <a:p>
            <a:r>
              <a:rPr kumimoji="1" lang="ja-JP" altLang="en-US" dirty="0"/>
              <a:t>本セッションのスライドはここからダウンロードできます</a:t>
            </a:r>
          </a:p>
        </p:txBody>
      </p:sp>
      <p:sp>
        <p:nvSpPr>
          <p:cNvPr id="3" name="テキスト ボックス 2">
            <a:extLst>
              <a:ext uri="{FF2B5EF4-FFF2-40B4-BE49-F238E27FC236}">
                <a16:creationId xmlns:a16="http://schemas.microsoft.com/office/drawing/2014/main" id="{CD05D9A5-2C65-4706-A1AC-3A25DC8D2B6B}"/>
              </a:ext>
            </a:extLst>
          </p:cNvPr>
          <p:cNvSpPr txBox="1"/>
          <p:nvPr/>
        </p:nvSpPr>
        <p:spPr>
          <a:xfrm>
            <a:off x="4274021" y="3497262"/>
            <a:ext cx="3442289" cy="627864"/>
          </a:xfrm>
          <a:prstGeom prst="rect">
            <a:avLst/>
          </a:prstGeom>
          <a:noFill/>
        </p:spPr>
        <p:txBody>
          <a:bodyPr wrap="none" lIns="182880" tIns="146304" rIns="182880" bIns="146304" rtlCol="0">
            <a:spAutoFit/>
          </a:bodyPr>
          <a:lstStyle/>
          <a:p>
            <a:pPr>
              <a:lnSpc>
                <a:spcPct val="90000"/>
              </a:lnSpc>
              <a:spcAft>
                <a:spcPts val="600"/>
              </a:spcAft>
            </a:pPr>
            <a:r>
              <a:rPr kumimoji="1" lang="ja-JP" altLang="en-US" sz="2400" dirty="0">
                <a:gradFill>
                  <a:gsLst>
                    <a:gs pos="2917">
                      <a:schemeClr val="tx1"/>
                    </a:gs>
                    <a:gs pos="30000">
                      <a:schemeClr val="tx1"/>
                    </a:gs>
                  </a:gsLst>
                  <a:lin ang="5400000" scaled="0"/>
                </a:gradFill>
              </a:rPr>
              <a:t>セッション直前までに用意</a:t>
            </a:r>
          </a:p>
        </p:txBody>
      </p:sp>
    </p:spTree>
    <p:extLst>
      <p:ext uri="{BB962C8B-B14F-4D97-AF65-F5344CB8AC3E}">
        <p14:creationId xmlns:p14="http://schemas.microsoft.com/office/powerpoint/2010/main" val="420753386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1D8C7E3-6117-41A0-9C10-BFAE3C3404AE}"/>
              </a:ext>
            </a:extLst>
          </p:cNvPr>
          <p:cNvSpPr>
            <a:spLocks noGrp="1"/>
          </p:cNvSpPr>
          <p:nvPr>
            <p:ph type="body" sz="quarter" idx="10"/>
          </p:nvPr>
        </p:nvSpPr>
        <p:spPr>
          <a:xfrm>
            <a:off x="274638" y="1212850"/>
            <a:ext cx="11887200" cy="5339923"/>
          </a:xfrm>
        </p:spPr>
        <p:txBody>
          <a:bodyPr/>
          <a:lstStyle/>
          <a:p>
            <a:r>
              <a:rPr kumimoji="1" lang="en-US" altLang="ja-JP" dirty="0"/>
              <a:t>AAD</a:t>
            </a:r>
            <a:r>
              <a:rPr kumimoji="1" lang="ja-JP" altLang="en-US" dirty="0"/>
              <a:t> 認証を経由した不正アクセス</a:t>
            </a:r>
            <a:endParaRPr kumimoji="1" lang="en-US" altLang="ja-JP" dirty="0"/>
          </a:p>
          <a:p>
            <a:pPr lvl="1"/>
            <a:r>
              <a:rPr kumimoji="1" lang="ja-JP" altLang="en-US" dirty="0"/>
              <a:t>パスワード漏洩 → </a:t>
            </a:r>
            <a:r>
              <a:rPr kumimoji="1" lang="en-US" altLang="ja-JP" dirty="0"/>
              <a:t>MFA</a:t>
            </a:r>
            <a:r>
              <a:rPr kumimoji="1" lang="ja-JP" altLang="en-US" dirty="0" err="1"/>
              <a:t>、</a:t>
            </a:r>
            <a:r>
              <a:rPr kumimoji="1" lang="ja-JP" altLang="en-US" dirty="0"/>
              <a:t>パスワードロック</a:t>
            </a:r>
            <a:endParaRPr kumimoji="1" lang="en-US" altLang="ja-JP" dirty="0"/>
          </a:p>
          <a:p>
            <a:pPr lvl="1"/>
            <a:r>
              <a:rPr kumimoji="1" lang="ja-JP" altLang="en-US" dirty="0"/>
              <a:t>内部犯行 → 暗号化、監査ログ</a:t>
            </a:r>
            <a:endParaRPr kumimoji="1" lang="en-US" altLang="ja-JP" dirty="0"/>
          </a:p>
          <a:p>
            <a:r>
              <a:rPr kumimoji="1" lang="ja-JP" altLang="en-US" dirty="0"/>
              <a:t>経由しない</a:t>
            </a:r>
            <a:r>
              <a:rPr lang="ja-JP" altLang="en-US" dirty="0"/>
              <a:t>不正アクセス</a:t>
            </a:r>
            <a:endParaRPr lang="en-US" altLang="ja-JP" dirty="0"/>
          </a:p>
          <a:p>
            <a:pPr lvl="1"/>
            <a:r>
              <a:rPr lang="ja-JP" altLang="en-US" dirty="0"/>
              <a:t>ネットワークセキュリティ</a:t>
            </a:r>
            <a:r>
              <a:rPr lang="en-US" altLang="ja-JP" dirty="0"/>
              <a:t>		(</a:t>
            </a:r>
            <a:r>
              <a:rPr lang="en-US" altLang="ja-JP" dirty="0" err="1"/>
              <a:t>VNet</a:t>
            </a:r>
            <a:r>
              <a:rPr lang="ja-JP" altLang="en-US" dirty="0" err="1"/>
              <a:t>、</a:t>
            </a:r>
            <a:r>
              <a:rPr lang="en-US" altLang="ja-JP" dirty="0"/>
              <a:t>NSG</a:t>
            </a:r>
            <a:r>
              <a:rPr lang="ja-JP" altLang="en-US" dirty="0" err="1"/>
              <a:t>、</a:t>
            </a:r>
            <a:r>
              <a:rPr lang="en-US" altLang="ja-JP" dirty="0"/>
              <a:t>WAF)</a:t>
            </a:r>
          </a:p>
          <a:p>
            <a:pPr lvl="1"/>
            <a:r>
              <a:rPr lang="ja-JP" altLang="en-US" dirty="0"/>
              <a:t>セキュリティパッチの自動化</a:t>
            </a:r>
            <a:r>
              <a:rPr lang="en-US" altLang="ja-JP" dirty="0"/>
              <a:t>	(PaaS</a:t>
            </a:r>
            <a:r>
              <a:rPr lang="ja-JP" altLang="en-US" dirty="0"/>
              <a:t> 利用</a:t>
            </a:r>
            <a:r>
              <a:rPr lang="en-US" altLang="ja-JP" dirty="0"/>
              <a:t>)</a:t>
            </a:r>
          </a:p>
          <a:p>
            <a:pPr lvl="1"/>
            <a:r>
              <a:rPr lang="ja-JP" altLang="en-US" dirty="0"/>
              <a:t>多段防御</a:t>
            </a:r>
            <a:endParaRPr lang="en-US" altLang="ja-JP" dirty="0"/>
          </a:p>
          <a:p>
            <a:r>
              <a:rPr lang="ja-JP" altLang="en-US" dirty="0"/>
              <a:t>不正アクセスへの防御は、脅威分析を行い軽減策を</a:t>
            </a:r>
            <a:br>
              <a:rPr lang="en-US" altLang="ja-JP" dirty="0"/>
            </a:br>
            <a:r>
              <a:rPr lang="ja-JP" altLang="en-US" dirty="0"/>
              <a:t>検討する</a:t>
            </a:r>
            <a:endParaRPr lang="en-US" altLang="ja-JP" dirty="0"/>
          </a:p>
        </p:txBody>
      </p:sp>
      <p:sp>
        <p:nvSpPr>
          <p:cNvPr id="3" name="タイトル 2">
            <a:extLst>
              <a:ext uri="{FF2B5EF4-FFF2-40B4-BE49-F238E27FC236}">
                <a16:creationId xmlns:a16="http://schemas.microsoft.com/office/drawing/2014/main" id="{6B1CFCFB-8BAC-4541-BFD4-71CC53C73C4B}"/>
              </a:ext>
            </a:extLst>
          </p:cNvPr>
          <p:cNvSpPr>
            <a:spLocks noGrp="1"/>
          </p:cNvSpPr>
          <p:nvPr>
            <p:ph type="title"/>
          </p:nvPr>
        </p:nvSpPr>
        <p:spPr/>
        <p:txBody>
          <a:bodyPr/>
          <a:lstStyle/>
          <a:p>
            <a:r>
              <a:rPr lang="en-US" altLang="ja-JP" dirty="0"/>
              <a:t>Unauthorized Access</a:t>
            </a:r>
            <a:r>
              <a:rPr lang="ja-JP" altLang="en-US" dirty="0"/>
              <a:t> </a:t>
            </a:r>
            <a:r>
              <a:rPr lang="en-US" altLang="ja-JP" dirty="0"/>
              <a:t>(</a:t>
            </a:r>
            <a:r>
              <a:rPr lang="ja-JP" altLang="en-US" dirty="0"/>
              <a:t>不正アクセス</a:t>
            </a:r>
            <a:r>
              <a:rPr lang="en-US" altLang="ja-JP" dirty="0"/>
              <a:t>)</a:t>
            </a:r>
            <a:endParaRPr kumimoji="1" lang="ja-JP" altLang="en-US" dirty="0"/>
          </a:p>
        </p:txBody>
      </p:sp>
    </p:spTree>
    <p:extLst>
      <p:ext uri="{BB962C8B-B14F-4D97-AF65-F5344CB8AC3E}">
        <p14:creationId xmlns:p14="http://schemas.microsoft.com/office/powerpoint/2010/main" val="371310805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EA8B0E0-387D-4880-9BDD-C346A1F38361}"/>
              </a:ext>
            </a:extLst>
          </p:cNvPr>
          <p:cNvSpPr>
            <a:spLocks noGrp="1"/>
          </p:cNvSpPr>
          <p:nvPr>
            <p:ph type="body" sz="quarter" idx="10"/>
          </p:nvPr>
        </p:nvSpPr>
        <p:spPr>
          <a:xfrm>
            <a:off x="274638" y="1212850"/>
            <a:ext cx="11887200" cy="4724370"/>
          </a:xfrm>
        </p:spPr>
        <p:txBody>
          <a:bodyPr/>
          <a:lstStyle/>
          <a:p>
            <a:r>
              <a:rPr lang="ja-JP" altLang="en-US" dirty="0"/>
              <a:t>攻撃を受けた場合、多段な防衛線は効果的</a:t>
            </a:r>
            <a:endParaRPr lang="en-US" altLang="ja-JP" dirty="0"/>
          </a:p>
          <a:p>
            <a:pPr marL="0" indent="0">
              <a:buNone/>
            </a:pPr>
            <a:endParaRPr kumimoji="1" lang="en-US" altLang="ja-JP" dirty="0"/>
          </a:p>
          <a:p>
            <a:r>
              <a:rPr kumimoji="1" lang="ja-JP" altLang="en-US" dirty="0"/>
              <a:t>本システムでは、下記の方針の下多段防衛とした</a:t>
            </a:r>
            <a:endParaRPr kumimoji="1" lang="en-US" altLang="ja-JP" dirty="0"/>
          </a:p>
          <a:p>
            <a:pPr lvl="1"/>
            <a:r>
              <a:rPr lang="en-US" altLang="ja-JP" dirty="0"/>
              <a:t>VNet</a:t>
            </a:r>
            <a:r>
              <a:rPr lang="ja-JP" altLang="en-US" dirty="0"/>
              <a:t>にサービスを配備する</a:t>
            </a:r>
            <a:endParaRPr lang="en-US" altLang="ja-JP" dirty="0"/>
          </a:p>
          <a:p>
            <a:pPr lvl="1"/>
            <a:r>
              <a:rPr lang="ja-JP" altLang="en-US" dirty="0"/>
              <a:t>役務毎にサブネットを割り当てる</a:t>
            </a:r>
            <a:endParaRPr lang="en-US" altLang="ja-JP" dirty="0"/>
          </a:p>
          <a:p>
            <a:pPr lvl="1"/>
            <a:r>
              <a:rPr kumimoji="1" lang="ja-JP" altLang="en-US" dirty="0"/>
              <a:t>サブネット間の通信は</a:t>
            </a:r>
            <a:r>
              <a:rPr kumimoji="1" lang="en-US" altLang="ja-JP" dirty="0"/>
              <a:t>NSG</a:t>
            </a:r>
            <a:r>
              <a:rPr kumimoji="1" lang="ja-JP" altLang="en-US" dirty="0"/>
              <a:t>で制限する</a:t>
            </a:r>
            <a:endParaRPr kumimoji="1" lang="en-US" altLang="ja-JP" dirty="0"/>
          </a:p>
          <a:p>
            <a:pPr lvl="1"/>
            <a:r>
              <a:rPr lang="ja-JP" altLang="en-US" dirty="0"/>
              <a:t>データは暗号化して保存する</a:t>
            </a:r>
            <a:endParaRPr lang="en-US" altLang="ja-JP" dirty="0"/>
          </a:p>
          <a:p>
            <a:pPr lvl="1"/>
            <a:r>
              <a:rPr kumimoji="1" lang="ja-JP" altLang="en-US" dirty="0"/>
              <a:t>鍵管理は</a:t>
            </a:r>
            <a:r>
              <a:rPr kumimoji="1" lang="en-US" altLang="ja-JP" dirty="0"/>
              <a:t>Key</a:t>
            </a:r>
            <a:r>
              <a:rPr kumimoji="1" lang="ja-JP" altLang="en-US" dirty="0"/>
              <a:t> </a:t>
            </a:r>
            <a:r>
              <a:rPr kumimoji="1" lang="en-US" altLang="ja-JP" dirty="0"/>
              <a:t>Vault</a:t>
            </a:r>
            <a:r>
              <a:rPr kumimoji="1" lang="ja-JP" altLang="en-US" dirty="0"/>
              <a:t>を利用する</a:t>
            </a:r>
            <a:endParaRPr kumimoji="1" lang="en-US" altLang="ja-JP" dirty="0"/>
          </a:p>
        </p:txBody>
      </p:sp>
      <p:sp>
        <p:nvSpPr>
          <p:cNvPr id="3" name="タイトル 2">
            <a:extLst>
              <a:ext uri="{FF2B5EF4-FFF2-40B4-BE49-F238E27FC236}">
                <a16:creationId xmlns:a16="http://schemas.microsoft.com/office/drawing/2014/main" id="{7196176A-4AF3-4F35-A0C2-FE4B077ABB62}"/>
              </a:ext>
            </a:extLst>
          </p:cNvPr>
          <p:cNvSpPr>
            <a:spLocks noGrp="1"/>
          </p:cNvSpPr>
          <p:nvPr>
            <p:ph type="title"/>
          </p:nvPr>
        </p:nvSpPr>
        <p:spPr/>
        <p:txBody>
          <a:bodyPr/>
          <a:lstStyle/>
          <a:p>
            <a:r>
              <a:rPr lang="ja-JP" altLang="en-US" dirty="0"/>
              <a:t>多段防御</a:t>
            </a:r>
            <a:endParaRPr kumimoji="1" lang="ja-JP" altLang="en-US" dirty="0"/>
          </a:p>
        </p:txBody>
      </p:sp>
    </p:spTree>
    <p:extLst>
      <p:ext uri="{BB962C8B-B14F-4D97-AF65-F5344CB8AC3E}">
        <p14:creationId xmlns:p14="http://schemas.microsoft.com/office/powerpoint/2010/main" val="19709070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D175C54-9AEC-4C60-A80A-D7C3E04309C8}"/>
              </a:ext>
            </a:extLst>
          </p:cNvPr>
          <p:cNvSpPr>
            <a:spLocks noGrp="1"/>
          </p:cNvSpPr>
          <p:nvPr>
            <p:ph type="body" sz="quarter" idx="10"/>
          </p:nvPr>
        </p:nvSpPr>
        <p:spPr>
          <a:xfrm>
            <a:off x="274638" y="1212850"/>
            <a:ext cx="11887200" cy="5339923"/>
          </a:xfrm>
        </p:spPr>
        <p:txBody>
          <a:bodyPr/>
          <a:lstStyle/>
          <a:p>
            <a:r>
              <a:rPr lang="ja-JP" altLang="en-US" dirty="0"/>
              <a:t>仮想ネットワーク</a:t>
            </a:r>
            <a:r>
              <a:rPr lang="en-US" altLang="ja-JP" dirty="0"/>
              <a:t>(VNet)</a:t>
            </a:r>
            <a:r>
              <a:rPr lang="ja-JP" altLang="en-US" dirty="0"/>
              <a:t>で、専用のプライベートアドレス空間を用意し、外部からのアクセスを制限</a:t>
            </a:r>
            <a:endParaRPr lang="en-US" altLang="ja-JP" dirty="0"/>
          </a:p>
          <a:p>
            <a:r>
              <a:rPr lang="en-US" altLang="ja-JP" dirty="0"/>
              <a:t>VNet</a:t>
            </a:r>
            <a:r>
              <a:rPr lang="ja-JP" altLang="en-US" dirty="0" err="1"/>
              <a:t>への</a:t>
            </a:r>
            <a:r>
              <a:rPr lang="ja-JP" altLang="en-US" dirty="0"/>
              <a:t>アクセスは、</a:t>
            </a:r>
            <a:r>
              <a:rPr lang="en-US" altLang="ja-JP" dirty="0"/>
              <a:t>Azure Load Balancer (L4)</a:t>
            </a:r>
            <a:r>
              <a:rPr lang="ja-JP" altLang="en-US" dirty="0" err="1"/>
              <a:t>、</a:t>
            </a:r>
            <a:br>
              <a:rPr lang="en-US" altLang="ja-JP" dirty="0"/>
            </a:br>
            <a:r>
              <a:rPr lang="en-US" altLang="ja-JP" dirty="0"/>
              <a:t>Application Gateway </a:t>
            </a:r>
            <a:r>
              <a:rPr lang="ja-JP" altLang="en-US" dirty="0"/>
              <a:t>経由とする。</a:t>
            </a:r>
          </a:p>
          <a:p>
            <a:r>
              <a:rPr lang="en-US" altLang="ja-JP" dirty="0"/>
              <a:t>Subnet </a:t>
            </a:r>
            <a:r>
              <a:rPr lang="ja-JP" altLang="en-US" dirty="0"/>
              <a:t>間通信を </a:t>
            </a:r>
            <a:r>
              <a:rPr lang="en-US" altLang="ja-JP" dirty="0"/>
              <a:t>Network Security Group (NSG)</a:t>
            </a:r>
            <a:r>
              <a:rPr lang="ja-JP" altLang="en-US" dirty="0"/>
              <a:t>で</a:t>
            </a:r>
            <a:br>
              <a:rPr lang="en-US" altLang="ja-JP" dirty="0"/>
            </a:br>
            <a:r>
              <a:rPr lang="ja-JP" altLang="en-US" dirty="0"/>
              <a:t>必要なものだけに制限。</a:t>
            </a:r>
            <a:endParaRPr lang="en-US" altLang="ja-JP" dirty="0"/>
          </a:p>
          <a:p>
            <a:r>
              <a:rPr kumimoji="1" lang="en-US" altLang="ja-JP" dirty="0"/>
              <a:t>SQL Database</a:t>
            </a:r>
            <a:r>
              <a:rPr kumimoji="1" lang="ja-JP" altLang="en-US" dirty="0"/>
              <a:t>等の</a:t>
            </a:r>
            <a:r>
              <a:rPr lang="ja-JP" altLang="en-US" dirty="0"/>
              <a:t>マネージド・サービスとの通信は、</a:t>
            </a:r>
            <a:br>
              <a:rPr lang="en-US" altLang="ja-JP" dirty="0"/>
            </a:br>
            <a:r>
              <a:rPr lang="en-US" altLang="ja-JP" dirty="0"/>
              <a:t>Virtual Network Service Endpoints</a:t>
            </a:r>
            <a:r>
              <a:rPr lang="ja-JP" altLang="en-US" dirty="0"/>
              <a:t> で制限。</a:t>
            </a:r>
            <a:endParaRPr kumimoji="1" lang="ja-JP" altLang="en-US" dirty="0"/>
          </a:p>
        </p:txBody>
      </p:sp>
      <p:sp>
        <p:nvSpPr>
          <p:cNvPr id="3" name="タイトル 2">
            <a:extLst>
              <a:ext uri="{FF2B5EF4-FFF2-40B4-BE49-F238E27FC236}">
                <a16:creationId xmlns:a16="http://schemas.microsoft.com/office/drawing/2014/main" id="{797C59BA-B3B6-4A8F-878B-8D2C6F1ECA84}"/>
              </a:ext>
            </a:extLst>
          </p:cNvPr>
          <p:cNvSpPr>
            <a:spLocks noGrp="1"/>
          </p:cNvSpPr>
          <p:nvPr>
            <p:ph type="title"/>
          </p:nvPr>
        </p:nvSpPr>
        <p:spPr/>
        <p:txBody>
          <a:bodyPr/>
          <a:lstStyle/>
          <a:p>
            <a:r>
              <a:rPr lang="ja-JP" altLang="en-US" dirty="0"/>
              <a:t>ネットワーク分離と通信制限</a:t>
            </a:r>
            <a:endParaRPr kumimoji="1" lang="ja-JP" altLang="en-US" dirty="0"/>
          </a:p>
        </p:txBody>
      </p:sp>
    </p:spTree>
    <p:extLst>
      <p:ext uri="{BB962C8B-B14F-4D97-AF65-F5344CB8AC3E}">
        <p14:creationId xmlns:p14="http://schemas.microsoft.com/office/powerpoint/2010/main" val="321558496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76F9217-B82B-4CCE-B5AE-2C051BA84C94}"/>
              </a:ext>
            </a:extLst>
          </p:cNvPr>
          <p:cNvSpPr>
            <a:spLocks noGrp="1"/>
          </p:cNvSpPr>
          <p:nvPr>
            <p:ph type="title"/>
          </p:nvPr>
        </p:nvSpPr>
        <p:spPr/>
        <p:txBody>
          <a:bodyPr/>
          <a:lstStyle/>
          <a:p>
            <a:endParaRPr lang="ja-JP" altLang="en-US" dirty="0"/>
          </a:p>
        </p:txBody>
      </p:sp>
      <p:pic>
        <p:nvPicPr>
          <p:cNvPr id="5" name="図 4">
            <a:extLst>
              <a:ext uri="{FF2B5EF4-FFF2-40B4-BE49-F238E27FC236}">
                <a16:creationId xmlns:a16="http://schemas.microsoft.com/office/drawing/2014/main" id="{A7AACBB9-7DD9-4E6E-9A69-C64B4E565515}"/>
              </a:ext>
            </a:extLst>
          </p:cNvPr>
          <p:cNvPicPr>
            <a:picLocks noChangeAspect="1"/>
          </p:cNvPicPr>
          <p:nvPr/>
        </p:nvPicPr>
        <p:blipFill>
          <a:blip r:embed="rId3"/>
          <a:stretch>
            <a:fillRect/>
          </a:stretch>
        </p:blipFill>
        <p:spPr>
          <a:xfrm>
            <a:off x="911049" y="149119"/>
            <a:ext cx="10614376" cy="6507601"/>
          </a:xfrm>
          <a:prstGeom prst="rect">
            <a:avLst/>
          </a:prstGeom>
        </p:spPr>
      </p:pic>
    </p:spTree>
    <p:extLst>
      <p:ext uri="{BB962C8B-B14F-4D97-AF65-F5344CB8AC3E}">
        <p14:creationId xmlns:p14="http://schemas.microsoft.com/office/powerpoint/2010/main" val="341357230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B2D3DFE-6814-4E33-B36F-28059EB5DAF0}"/>
              </a:ext>
            </a:extLst>
          </p:cNvPr>
          <p:cNvSpPr>
            <a:spLocks noGrp="1"/>
          </p:cNvSpPr>
          <p:nvPr>
            <p:ph type="title"/>
          </p:nvPr>
        </p:nvSpPr>
        <p:spPr>
          <a:xfrm>
            <a:off x="274638" y="2125662"/>
            <a:ext cx="11887200" cy="4173450"/>
          </a:xfrm>
        </p:spPr>
        <p:txBody>
          <a:bodyPr/>
          <a:lstStyle/>
          <a:p>
            <a:r>
              <a:rPr lang="ja-JP" altLang="en-US" dirty="0">
                <a:solidFill>
                  <a:schemeClr val="accent5">
                    <a:lumMod val="60000"/>
                    <a:lumOff val="40000"/>
                  </a:schemeClr>
                </a:solidFill>
              </a:rPr>
              <a:t>認証・アクセス制御</a:t>
            </a:r>
            <a:br>
              <a:rPr lang="ja-JP" altLang="en-US" dirty="0">
                <a:solidFill>
                  <a:schemeClr val="accent5">
                    <a:lumMod val="60000"/>
                    <a:lumOff val="40000"/>
                  </a:schemeClr>
                </a:solidFill>
              </a:rPr>
            </a:br>
            <a:r>
              <a:rPr lang="ja-JP" altLang="en-US" dirty="0">
                <a:solidFill>
                  <a:schemeClr val="accent5">
                    <a:lumMod val="60000"/>
                    <a:lumOff val="40000"/>
                  </a:schemeClr>
                </a:solidFill>
              </a:rPr>
              <a:t>不正アクセス防止</a:t>
            </a:r>
            <a:br>
              <a:rPr lang="ja-JP" altLang="en-US" dirty="0"/>
            </a:br>
            <a:r>
              <a:rPr lang="ja-JP" altLang="en-US" dirty="0"/>
              <a:t>監査・ログ・監視</a:t>
            </a:r>
            <a:br>
              <a:rPr lang="ja-JP" altLang="en-US" dirty="0"/>
            </a:br>
            <a:r>
              <a:rPr lang="ja-JP" altLang="en-US" dirty="0">
                <a:solidFill>
                  <a:schemeClr val="accent5">
                    <a:lumMod val="60000"/>
                    <a:lumOff val="40000"/>
                  </a:schemeClr>
                </a:solidFill>
              </a:rPr>
              <a:t>暗号化 </a:t>
            </a:r>
            <a:r>
              <a:rPr lang="ja-JP" altLang="en-US" dirty="0" err="1">
                <a:solidFill>
                  <a:schemeClr val="accent5">
                    <a:lumMod val="60000"/>
                    <a:lumOff val="40000"/>
                  </a:schemeClr>
                </a:solidFill>
              </a:rPr>
              <a:t>ー</a:t>
            </a:r>
            <a:r>
              <a:rPr lang="ja-JP" altLang="en-US" dirty="0">
                <a:solidFill>
                  <a:schemeClr val="accent5">
                    <a:lumMod val="60000"/>
                    <a:lumOff val="40000"/>
                  </a:schemeClr>
                </a:solidFill>
              </a:rPr>
              <a:t> 鍵管理</a:t>
            </a:r>
            <a:endParaRPr kumimoji="1" lang="ja-JP" altLang="en-US" dirty="0">
              <a:solidFill>
                <a:schemeClr val="accent5">
                  <a:lumMod val="60000"/>
                  <a:lumOff val="40000"/>
                </a:schemeClr>
              </a:solidFill>
            </a:endParaRPr>
          </a:p>
        </p:txBody>
      </p:sp>
    </p:spTree>
    <p:extLst>
      <p:ext uri="{BB962C8B-B14F-4D97-AF65-F5344CB8AC3E}">
        <p14:creationId xmlns:p14="http://schemas.microsoft.com/office/powerpoint/2010/main" val="139636354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357C89-67BE-4FA5-8467-C1BEA31CAC4A}"/>
              </a:ext>
            </a:extLst>
          </p:cNvPr>
          <p:cNvSpPr>
            <a:spLocks noGrp="1"/>
          </p:cNvSpPr>
          <p:nvPr>
            <p:ph type="body" sz="quarter" idx="10"/>
          </p:nvPr>
        </p:nvSpPr>
        <p:spPr/>
        <p:txBody>
          <a:bodyPr/>
          <a:lstStyle/>
          <a:p>
            <a:endParaRPr kumimoji="1" lang="ja-JP" altLang="en-US" dirty="0"/>
          </a:p>
        </p:txBody>
      </p:sp>
      <p:sp>
        <p:nvSpPr>
          <p:cNvPr id="3" name="タイトル 2">
            <a:extLst>
              <a:ext uri="{FF2B5EF4-FFF2-40B4-BE49-F238E27FC236}">
                <a16:creationId xmlns:a16="http://schemas.microsoft.com/office/drawing/2014/main" id="{DA1FBE20-C2AA-41AF-A8CA-830D807A759C}"/>
              </a:ext>
            </a:extLst>
          </p:cNvPr>
          <p:cNvSpPr>
            <a:spLocks noGrp="1"/>
          </p:cNvSpPr>
          <p:nvPr>
            <p:ph type="title"/>
          </p:nvPr>
        </p:nvSpPr>
        <p:spPr/>
        <p:txBody>
          <a:bodyPr/>
          <a:lstStyle/>
          <a:p>
            <a:r>
              <a:rPr lang="ja-JP" altLang="en-US" dirty="0"/>
              <a:t>アーキテクチャ ダイアグラム</a:t>
            </a:r>
          </a:p>
        </p:txBody>
      </p:sp>
      <p:pic>
        <p:nvPicPr>
          <p:cNvPr id="1026" name="Picture 2" descr="PCI DSS ã®ããã® PaaS Web ã¢ããªã±ã¼ã·ã§ã³åç§ã¢ã¼ã­ãã¯ãã£ ãã¤ã¢ã°ã©ã ">
            <a:extLst>
              <a:ext uri="{FF2B5EF4-FFF2-40B4-BE49-F238E27FC236}">
                <a16:creationId xmlns:a16="http://schemas.microsoft.com/office/drawing/2014/main" id="{5C582498-0AEE-4F9D-BCAA-45DD056EB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914" y="1211166"/>
            <a:ext cx="9890646" cy="5154902"/>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1B376F5E-0D58-4EBE-A8EA-6A59B071B8A4}"/>
              </a:ext>
            </a:extLst>
          </p:cNvPr>
          <p:cNvSpPr/>
          <p:nvPr/>
        </p:nvSpPr>
        <p:spPr>
          <a:xfrm>
            <a:off x="97557" y="6474765"/>
            <a:ext cx="12338918" cy="369332"/>
          </a:xfrm>
          <a:prstGeom prst="rect">
            <a:avLst/>
          </a:prstGeom>
        </p:spPr>
        <p:txBody>
          <a:bodyPr wrap="square">
            <a:spAutoFit/>
          </a:bodyPr>
          <a:lstStyle/>
          <a:p>
            <a:pPr algn="r"/>
            <a:r>
              <a:rPr lang="ja-JP" altLang="en-US" dirty="0"/>
              <a:t>https://docs.microsoft.com/ja-jp/azure/security/blueprints/pcidss-paaswa-overview</a:t>
            </a:r>
          </a:p>
        </p:txBody>
      </p:sp>
      <p:sp>
        <p:nvSpPr>
          <p:cNvPr id="6" name="正方形/長方形 5">
            <a:extLst>
              <a:ext uri="{FF2B5EF4-FFF2-40B4-BE49-F238E27FC236}">
                <a16:creationId xmlns:a16="http://schemas.microsoft.com/office/drawing/2014/main" id="{2C325D15-A976-4342-811C-8873B20BCF5B}"/>
              </a:ext>
            </a:extLst>
          </p:cNvPr>
          <p:cNvSpPr/>
          <p:nvPr/>
        </p:nvSpPr>
        <p:spPr bwMode="auto">
          <a:xfrm>
            <a:off x="9032240" y="3788617"/>
            <a:ext cx="2042488" cy="1377947"/>
          </a:xfrm>
          <a:prstGeom prst="rect">
            <a:avLst/>
          </a:prstGeom>
          <a:noFill/>
          <a:ln w="508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正方形/長方形 6">
            <a:extLst>
              <a:ext uri="{FF2B5EF4-FFF2-40B4-BE49-F238E27FC236}">
                <a16:creationId xmlns:a16="http://schemas.microsoft.com/office/drawing/2014/main" id="{5464C501-28D1-4D27-87F3-E2BDD36D4F46}"/>
              </a:ext>
            </a:extLst>
          </p:cNvPr>
          <p:cNvSpPr/>
          <p:nvPr/>
        </p:nvSpPr>
        <p:spPr bwMode="auto">
          <a:xfrm>
            <a:off x="6094296" y="4535581"/>
            <a:ext cx="1027864" cy="757779"/>
          </a:xfrm>
          <a:prstGeom prst="rect">
            <a:avLst/>
          </a:prstGeom>
          <a:noFill/>
          <a:ln w="508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6938559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31">
            <a:extLst>
              <a:ext uri="{FF2B5EF4-FFF2-40B4-BE49-F238E27FC236}">
                <a16:creationId xmlns:a16="http://schemas.microsoft.com/office/drawing/2014/main" id="{F66A6B21-DEF5-4E88-83A4-B231AC564944}"/>
              </a:ext>
            </a:extLst>
          </p:cNvPr>
          <p:cNvSpPr/>
          <p:nvPr/>
        </p:nvSpPr>
        <p:spPr>
          <a:xfrm>
            <a:off x="630357" y="3866018"/>
            <a:ext cx="2128624" cy="2592800"/>
          </a:xfrm>
          <a:prstGeom prst="rect">
            <a:avLst/>
          </a:prstGeom>
          <a:noFill/>
          <a:ln w="63500" cap="flat" cmpd="sng" algn="ctr">
            <a:solidFill>
              <a:schemeClr val="accent4"/>
            </a:solidFill>
            <a:prstDash val="solid"/>
          </a:ln>
          <a:effectLst/>
        </p:spPr>
        <p:txBody>
          <a:bodyPr lIns="121725" tIns="60862" rIns="121725" bIns="60862"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effectLst/>
                <a:uLnTx/>
                <a:uFillTx/>
                <a:latin typeface="Segoe UI"/>
              </a:rPr>
              <a:t>Log</a:t>
            </a:r>
            <a:r>
              <a:rPr kumimoji="0" lang="ja-JP" altLang="en-US" sz="1600" b="0" i="0" u="none" strike="noStrike" kern="0" cap="none" spc="0" normalizeH="0" baseline="0" noProof="0" dirty="0">
                <a:ln>
                  <a:noFill/>
                </a:ln>
                <a:effectLst/>
                <a:uLnTx/>
                <a:uFillTx/>
                <a:latin typeface="Segoe UI"/>
              </a:rPr>
              <a:t> </a:t>
            </a:r>
            <a:r>
              <a:rPr kumimoji="0" lang="en-US" altLang="ja-JP" sz="1600" b="0" i="0" u="none" strike="noStrike" kern="0" cap="none" spc="0" normalizeH="0" baseline="0" noProof="0" dirty="0">
                <a:ln>
                  <a:noFill/>
                </a:ln>
                <a:effectLst/>
                <a:uLnTx/>
                <a:uFillTx/>
                <a:latin typeface="Segoe UI"/>
              </a:rPr>
              <a:t>Analytics</a:t>
            </a:r>
            <a:endParaRPr kumimoji="0" lang="en-US" sz="1600" b="0" i="0" u="none" strike="noStrike" kern="0" cap="none" spc="0" normalizeH="0" baseline="0" noProof="0" dirty="0">
              <a:ln>
                <a:noFill/>
              </a:ln>
              <a:effectLst/>
              <a:uLnTx/>
              <a:uFillTx/>
              <a:latin typeface="Segoe UI"/>
            </a:endParaRPr>
          </a:p>
        </p:txBody>
      </p:sp>
      <p:sp>
        <p:nvSpPr>
          <p:cNvPr id="50" name="Rectangle 31">
            <a:extLst>
              <a:ext uri="{FF2B5EF4-FFF2-40B4-BE49-F238E27FC236}">
                <a16:creationId xmlns:a16="http://schemas.microsoft.com/office/drawing/2014/main" id="{D8E878F4-A317-4827-AA10-B0D79D5FC0C4}"/>
              </a:ext>
            </a:extLst>
          </p:cNvPr>
          <p:cNvSpPr/>
          <p:nvPr/>
        </p:nvSpPr>
        <p:spPr>
          <a:xfrm>
            <a:off x="610437" y="821129"/>
            <a:ext cx="2128624" cy="2361405"/>
          </a:xfrm>
          <a:prstGeom prst="rect">
            <a:avLst/>
          </a:prstGeom>
          <a:noFill/>
          <a:ln w="63500" cap="flat" cmpd="sng" algn="ctr">
            <a:solidFill>
              <a:schemeClr val="accent4"/>
            </a:solidFill>
            <a:prstDash val="solid"/>
          </a:ln>
          <a:effectLst/>
        </p:spPr>
        <p:txBody>
          <a:bodyPr lIns="121725" tIns="60862" rIns="121725" bIns="60862" rtlCol="0" anchor="t" anchorCtr="0"/>
          <a:lstStyle/>
          <a:p>
            <a:pPr lvl="0" defTabSz="914400">
              <a:defRPr/>
            </a:pPr>
            <a:r>
              <a:rPr lang="en-US" altLang="ja-JP" sz="1600" kern="0" dirty="0"/>
              <a:t>Application Insights</a:t>
            </a:r>
          </a:p>
        </p:txBody>
      </p:sp>
      <p:sp>
        <p:nvSpPr>
          <p:cNvPr id="3" name="タイトル 2">
            <a:extLst>
              <a:ext uri="{FF2B5EF4-FFF2-40B4-BE49-F238E27FC236}">
                <a16:creationId xmlns:a16="http://schemas.microsoft.com/office/drawing/2014/main" id="{3C911F8F-814C-4EA7-AF69-F03E7B6D2A33}"/>
              </a:ext>
            </a:extLst>
          </p:cNvPr>
          <p:cNvSpPr>
            <a:spLocks noGrp="1"/>
          </p:cNvSpPr>
          <p:nvPr>
            <p:ph type="title"/>
          </p:nvPr>
        </p:nvSpPr>
        <p:spPr/>
        <p:txBody>
          <a:bodyPr/>
          <a:lstStyle/>
          <a:p>
            <a:endParaRPr kumimoji="1" lang="ja-JP" altLang="en-US" dirty="0"/>
          </a:p>
        </p:txBody>
      </p:sp>
      <p:grpSp>
        <p:nvGrpSpPr>
          <p:cNvPr id="56" name="グループ化 55">
            <a:extLst>
              <a:ext uri="{FF2B5EF4-FFF2-40B4-BE49-F238E27FC236}">
                <a16:creationId xmlns:a16="http://schemas.microsoft.com/office/drawing/2014/main" id="{797D8667-E5F7-45F5-ABA6-5F4EFE66250D}"/>
              </a:ext>
            </a:extLst>
          </p:cNvPr>
          <p:cNvGrpSpPr/>
          <p:nvPr/>
        </p:nvGrpSpPr>
        <p:grpSpPr>
          <a:xfrm>
            <a:off x="5000519" y="1114425"/>
            <a:ext cx="8183163" cy="5391150"/>
            <a:chOff x="4460875" y="1114425"/>
            <a:chExt cx="8183163" cy="5391150"/>
          </a:xfrm>
        </p:grpSpPr>
        <p:sp>
          <p:nvSpPr>
            <p:cNvPr id="6" name="Rectangle 27">
              <a:extLst>
                <a:ext uri="{FF2B5EF4-FFF2-40B4-BE49-F238E27FC236}">
                  <a16:creationId xmlns:a16="http://schemas.microsoft.com/office/drawing/2014/main" id="{60B2CA73-C6F3-4097-A814-9EC7B81F1EA4}"/>
                </a:ext>
              </a:extLst>
            </p:cNvPr>
            <p:cNvSpPr/>
            <p:nvPr/>
          </p:nvSpPr>
          <p:spPr>
            <a:xfrm>
              <a:off x="4753992" y="4698770"/>
              <a:ext cx="7128790" cy="650695"/>
            </a:xfrm>
            <a:prstGeom prst="rect">
              <a:avLst/>
            </a:prstGeom>
            <a:solidFill>
              <a:schemeClr val="accent1"/>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Azure Resources</a:t>
              </a: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7" name="Rectangle 42">
              <a:extLst>
                <a:ext uri="{FF2B5EF4-FFF2-40B4-BE49-F238E27FC236}">
                  <a16:creationId xmlns:a16="http://schemas.microsoft.com/office/drawing/2014/main" id="{6F4C4490-0E40-4773-905A-EC314EE0872C}"/>
                </a:ext>
              </a:extLst>
            </p:cNvPr>
            <p:cNvSpPr/>
            <p:nvPr/>
          </p:nvSpPr>
          <p:spPr>
            <a:xfrm>
              <a:off x="4728774" y="2012619"/>
              <a:ext cx="5353810" cy="681157"/>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Application</a:t>
              </a:r>
              <a:endParaRPr kumimoji="0" lang="en-US" sz="24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8" name="Rectangle 31">
              <a:extLst>
                <a:ext uri="{FF2B5EF4-FFF2-40B4-BE49-F238E27FC236}">
                  <a16:creationId xmlns:a16="http://schemas.microsoft.com/office/drawing/2014/main" id="{75C0C417-913A-4E63-A00F-F9C7050A4CAB}"/>
                </a:ext>
              </a:extLst>
            </p:cNvPr>
            <p:cNvSpPr/>
            <p:nvPr/>
          </p:nvSpPr>
          <p:spPr>
            <a:xfrm>
              <a:off x="4754227" y="3906682"/>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SQL Database</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9" name="Rectangle 31">
              <a:extLst>
                <a:ext uri="{FF2B5EF4-FFF2-40B4-BE49-F238E27FC236}">
                  <a16:creationId xmlns:a16="http://schemas.microsoft.com/office/drawing/2014/main" id="{6B41C5B6-33C7-4827-9335-62AB90F1D8ED}"/>
                </a:ext>
              </a:extLst>
            </p:cNvPr>
            <p:cNvSpPr/>
            <p:nvPr/>
          </p:nvSpPr>
          <p:spPr>
            <a:xfrm>
              <a:off x="6554192" y="3906682"/>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App Service Environment</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1" name="Rectangle 31">
              <a:extLst>
                <a:ext uri="{FF2B5EF4-FFF2-40B4-BE49-F238E27FC236}">
                  <a16:creationId xmlns:a16="http://schemas.microsoft.com/office/drawing/2014/main" id="{88E3F3AD-B14C-4F9D-B55E-1B5C5EF1FC33}"/>
                </a:ext>
              </a:extLst>
            </p:cNvPr>
            <p:cNvSpPr/>
            <p:nvPr/>
          </p:nvSpPr>
          <p:spPr>
            <a:xfrm>
              <a:off x="8354627" y="3906682"/>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Key</a:t>
              </a:r>
              <a:r>
                <a:rPr kumimoji="0" lang="ja-JP" altLang="en-US" sz="1600" b="0" i="0" u="none" strike="noStrike" kern="0" cap="none" spc="0" normalizeH="0" baseline="0" noProof="0" dirty="0">
                  <a:ln>
                    <a:noFill/>
                  </a:ln>
                  <a:solidFill>
                    <a:schemeClr val="bg1"/>
                  </a:solidFill>
                  <a:effectLst/>
                  <a:uLnTx/>
                  <a:uFillTx/>
                  <a:latin typeface="Segoe UI"/>
                </a:rPr>
                <a:t> </a:t>
              </a:r>
              <a:r>
                <a:rPr kumimoji="0" lang="en-US" altLang="ja-JP" sz="1600" b="0" i="0" u="none" strike="noStrike" kern="0" cap="none" spc="0" normalizeH="0" baseline="0" noProof="0" dirty="0">
                  <a:ln>
                    <a:noFill/>
                  </a:ln>
                  <a:solidFill>
                    <a:schemeClr val="bg1"/>
                  </a:solidFill>
                  <a:effectLst/>
                  <a:uLnTx/>
                  <a:uFillTx/>
                  <a:latin typeface="Segoe UI"/>
                </a:rPr>
                <a:t>Vault</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2" name="Rectangle 31">
              <a:extLst>
                <a:ext uri="{FF2B5EF4-FFF2-40B4-BE49-F238E27FC236}">
                  <a16:creationId xmlns:a16="http://schemas.microsoft.com/office/drawing/2014/main" id="{1C2BBC14-9AC6-4296-B0A3-82C2AC05FA34}"/>
                </a:ext>
              </a:extLst>
            </p:cNvPr>
            <p:cNvSpPr/>
            <p:nvPr/>
          </p:nvSpPr>
          <p:spPr>
            <a:xfrm>
              <a:off x="10154827" y="3906682"/>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Log</a:t>
              </a:r>
              <a:r>
                <a:rPr kumimoji="0" lang="ja-JP" altLang="en-US" sz="1600" b="0" i="0" u="none" strike="noStrike" kern="0" cap="none" spc="0" normalizeH="0" baseline="0" noProof="0" dirty="0">
                  <a:ln>
                    <a:noFill/>
                  </a:ln>
                  <a:solidFill>
                    <a:schemeClr val="bg1"/>
                  </a:solidFill>
                  <a:effectLst/>
                  <a:uLnTx/>
                  <a:uFillTx/>
                  <a:latin typeface="Segoe UI"/>
                </a:rPr>
                <a:t> </a:t>
              </a:r>
              <a:r>
                <a:rPr kumimoji="0" lang="en-US" altLang="ja-JP" sz="1600" b="0" i="0" u="none" strike="noStrike" kern="0" cap="none" spc="0" normalizeH="0" baseline="0" noProof="0" dirty="0">
                  <a:ln>
                    <a:noFill/>
                  </a:ln>
                  <a:solidFill>
                    <a:schemeClr val="bg1"/>
                  </a:solidFill>
                  <a:effectLst/>
                  <a:uLnTx/>
                  <a:uFillTx/>
                  <a:latin typeface="Segoe UI"/>
                </a:rPr>
                <a:t>Analytics</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3" name="Rectangle 31">
              <a:extLst>
                <a:ext uri="{FF2B5EF4-FFF2-40B4-BE49-F238E27FC236}">
                  <a16:creationId xmlns:a16="http://schemas.microsoft.com/office/drawing/2014/main" id="{E6691C11-69C9-4EA0-A92E-B3C03F1ADC0E}"/>
                </a:ext>
              </a:extLst>
            </p:cNvPr>
            <p:cNvSpPr/>
            <p:nvPr/>
          </p:nvSpPr>
          <p:spPr>
            <a:xfrm>
              <a:off x="4754227" y="3114594"/>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Application Insights</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4" name="Rectangle 31">
              <a:extLst>
                <a:ext uri="{FF2B5EF4-FFF2-40B4-BE49-F238E27FC236}">
                  <a16:creationId xmlns:a16="http://schemas.microsoft.com/office/drawing/2014/main" id="{6011E757-E6E3-4207-873A-6C82503CF792}"/>
                </a:ext>
              </a:extLst>
            </p:cNvPr>
            <p:cNvSpPr/>
            <p:nvPr/>
          </p:nvSpPr>
          <p:spPr>
            <a:xfrm>
              <a:off x="6554427" y="3116441"/>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Storage</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6" name="Rectangle 31">
              <a:extLst>
                <a:ext uri="{FF2B5EF4-FFF2-40B4-BE49-F238E27FC236}">
                  <a16:creationId xmlns:a16="http://schemas.microsoft.com/office/drawing/2014/main" id="{B443095A-5D90-4C3A-889B-E4CD61E0DDC7}"/>
                </a:ext>
              </a:extLst>
            </p:cNvPr>
            <p:cNvSpPr/>
            <p:nvPr/>
          </p:nvSpPr>
          <p:spPr>
            <a:xfrm>
              <a:off x="4715915" y="1245009"/>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Public Web </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7" name="Rectangle 31">
              <a:extLst>
                <a:ext uri="{FF2B5EF4-FFF2-40B4-BE49-F238E27FC236}">
                  <a16:creationId xmlns:a16="http://schemas.microsoft.com/office/drawing/2014/main" id="{E3DC60D2-7C53-4B5B-8694-AB2369E25861}"/>
                </a:ext>
              </a:extLst>
            </p:cNvPr>
            <p:cNvSpPr/>
            <p:nvPr/>
          </p:nvSpPr>
          <p:spPr>
            <a:xfrm>
              <a:off x="6554192" y="1245009"/>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Private Web</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8" name="Rectangle 31">
              <a:extLst>
                <a:ext uri="{FF2B5EF4-FFF2-40B4-BE49-F238E27FC236}">
                  <a16:creationId xmlns:a16="http://schemas.microsoft.com/office/drawing/2014/main" id="{86023F59-07B7-4F4B-9AF0-923A5364A573}"/>
                </a:ext>
              </a:extLst>
            </p:cNvPr>
            <p:cNvSpPr/>
            <p:nvPr/>
          </p:nvSpPr>
          <p:spPr>
            <a:xfrm>
              <a:off x="8354627" y="1245009"/>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Batch</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19" name="Rectangle 31">
              <a:extLst>
                <a:ext uri="{FF2B5EF4-FFF2-40B4-BE49-F238E27FC236}">
                  <a16:creationId xmlns:a16="http://schemas.microsoft.com/office/drawing/2014/main" id="{7FFB13B8-4743-4109-8B8D-ECCEE4852F36}"/>
                </a:ext>
              </a:extLst>
            </p:cNvPr>
            <p:cNvSpPr/>
            <p:nvPr/>
          </p:nvSpPr>
          <p:spPr>
            <a:xfrm>
              <a:off x="8354626" y="3114594"/>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Network Security Group</a:t>
              </a:r>
              <a:endParaRPr kumimoji="0" lang="en-US" sz="1600" b="0" i="0" u="none" strike="noStrike" kern="0" cap="none" spc="0" normalizeH="0" baseline="0" noProof="0" dirty="0">
                <a:ln>
                  <a:noFill/>
                </a:ln>
                <a:solidFill>
                  <a:schemeClr val="bg1"/>
                </a:solidFill>
                <a:effectLst/>
                <a:uLnTx/>
                <a:uFillTx/>
                <a:latin typeface="Segoe UI"/>
              </a:endParaRPr>
            </a:p>
          </p:txBody>
        </p:sp>
        <p:sp>
          <p:nvSpPr>
            <p:cNvPr id="20" name="Rectangle 31">
              <a:extLst>
                <a:ext uri="{FF2B5EF4-FFF2-40B4-BE49-F238E27FC236}">
                  <a16:creationId xmlns:a16="http://schemas.microsoft.com/office/drawing/2014/main" id="{97F8040E-9B70-4B60-8A50-84FC531899F4}"/>
                </a:ext>
              </a:extLst>
            </p:cNvPr>
            <p:cNvSpPr/>
            <p:nvPr/>
          </p:nvSpPr>
          <p:spPr>
            <a:xfrm>
              <a:off x="10154825" y="3126256"/>
              <a:ext cx="1727957" cy="691360"/>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chemeClr val="bg1"/>
                  </a:solidFill>
                  <a:effectLst/>
                  <a:uLnTx/>
                  <a:uFillTx/>
                  <a:latin typeface="Segoe UI"/>
                </a:rPr>
                <a:t>VNet</a:t>
              </a:r>
              <a:endParaRPr kumimoji="0" lang="en-US" sz="1600" b="0" i="0" u="none" strike="noStrike" kern="0" cap="none" spc="0" normalizeH="0" baseline="0" noProof="0" dirty="0">
                <a:ln>
                  <a:noFill/>
                </a:ln>
                <a:solidFill>
                  <a:schemeClr val="bg1"/>
                </a:solidFill>
                <a:effectLst/>
                <a:uLnTx/>
                <a:uFillTx/>
                <a:latin typeface="Segoe UI"/>
              </a:endParaRPr>
            </a:p>
          </p:txBody>
        </p:sp>
        <p:cxnSp>
          <p:nvCxnSpPr>
            <p:cNvPr id="22" name="直線コネクタ 21">
              <a:extLst>
                <a:ext uri="{FF2B5EF4-FFF2-40B4-BE49-F238E27FC236}">
                  <a16:creationId xmlns:a16="http://schemas.microsoft.com/office/drawing/2014/main" id="{E9CF7D06-B45F-4231-8A56-3A6393D0E702}"/>
                </a:ext>
              </a:extLst>
            </p:cNvPr>
            <p:cNvCxnSpPr>
              <a:cxnSpLocks/>
            </p:cNvCxnSpPr>
            <p:nvPr/>
          </p:nvCxnSpPr>
          <p:spPr>
            <a:xfrm>
              <a:off x="11974906" y="4028597"/>
              <a:ext cx="669132" cy="0"/>
            </a:xfrm>
            <a:prstGeom prst="line">
              <a:avLst/>
            </a:prstGeom>
            <a:ln w="127000" cap="rnd">
              <a:solidFill>
                <a:schemeClr val="accent5"/>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7">
              <a:extLst>
                <a:ext uri="{FF2B5EF4-FFF2-40B4-BE49-F238E27FC236}">
                  <a16:creationId xmlns:a16="http://schemas.microsoft.com/office/drawing/2014/main" id="{6E63A9B9-65C2-45F4-9259-4D8D519B0E16}"/>
                </a:ext>
              </a:extLst>
            </p:cNvPr>
            <p:cNvSpPr/>
            <p:nvPr/>
          </p:nvSpPr>
          <p:spPr>
            <a:xfrm>
              <a:off x="4753992" y="5729772"/>
              <a:ext cx="7128790" cy="650695"/>
            </a:xfrm>
            <a:prstGeom prst="rect">
              <a:avLst/>
            </a:prstGeom>
            <a:solidFill>
              <a:schemeClr val="accent1"/>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Azure </a:t>
              </a:r>
              <a:r>
                <a:rPr lang="en-US" altLang="ja-JP" sz="2400" kern="0" dirty="0">
                  <a:gradFill>
                    <a:gsLst>
                      <a:gs pos="0">
                        <a:srgbClr val="FFFFFF"/>
                      </a:gs>
                      <a:gs pos="100000">
                        <a:srgbClr val="FFFFFF"/>
                      </a:gs>
                    </a:gsLst>
                    <a:lin ang="5400000" scaled="0"/>
                  </a:gradFill>
                  <a:latin typeface="Segoe UI"/>
                </a:rPr>
                <a:t>Infrastructures</a:t>
              </a: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cxnSp>
          <p:nvCxnSpPr>
            <p:cNvPr id="5" name="直線コネクタ 4">
              <a:extLst>
                <a:ext uri="{FF2B5EF4-FFF2-40B4-BE49-F238E27FC236}">
                  <a16:creationId xmlns:a16="http://schemas.microsoft.com/office/drawing/2014/main" id="{E663C504-55AA-449E-B841-CB63E40803FB}"/>
                </a:ext>
              </a:extLst>
            </p:cNvPr>
            <p:cNvCxnSpPr/>
            <p:nvPr/>
          </p:nvCxnSpPr>
          <p:spPr>
            <a:xfrm>
              <a:off x="4460875" y="1114425"/>
              <a:ext cx="0" cy="5391150"/>
            </a:xfrm>
            <a:prstGeom prst="line">
              <a:avLst/>
            </a:prstGeom>
            <a:ln w="38100">
              <a:solidFill>
                <a:schemeClr val="accent3"/>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6D0C8A9-40E5-4AE4-B2C6-70CCBC00601B}"/>
                </a:ext>
              </a:extLst>
            </p:cNvPr>
            <p:cNvCxnSpPr>
              <a:cxnSpLocks/>
            </p:cNvCxnSpPr>
            <p:nvPr/>
          </p:nvCxnSpPr>
          <p:spPr>
            <a:xfrm>
              <a:off x="4460875" y="2901193"/>
              <a:ext cx="7226300" cy="0"/>
            </a:xfrm>
            <a:prstGeom prst="line">
              <a:avLst/>
            </a:prstGeom>
            <a:ln w="38100">
              <a:solidFill>
                <a:schemeClr val="accent3"/>
              </a:solidFill>
              <a:prstDash val="sysDash"/>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6F90DF9-2CD8-479E-866F-6834C836BEC0}"/>
                </a:ext>
              </a:extLst>
            </p:cNvPr>
            <p:cNvCxnSpPr>
              <a:cxnSpLocks/>
            </p:cNvCxnSpPr>
            <p:nvPr/>
          </p:nvCxnSpPr>
          <p:spPr>
            <a:xfrm>
              <a:off x="4460875" y="5457825"/>
              <a:ext cx="7307114" cy="0"/>
            </a:xfrm>
            <a:prstGeom prst="line">
              <a:avLst/>
            </a:prstGeom>
            <a:ln w="38100">
              <a:solidFill>
                <a:schemeClr val="accent3"/>
              </a:solidFill>
              <a:prstDash val="sysDash"/>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7D412F4A-C13E-4691-A056-35A051682053}"/>
              </a:ext>
            </a:extLst>
          </p:cNvPr>
          <p:cNvGrpSpPr/>
          <p:nvPr/>
        </p:nvGrpSpPr>
        <p:grpSpPr>
          <a:xfrm>
            <a:off x="746474" y="1962252"/>
            <a:ext cx="640678" cy="970380"/>
            <a:chOff x="1503022" y="3190492"/>
            <a:chExt cx="640678" cy="970380"/>
          </a:xfrm>
        </p:grpSpPr>
        <p:sp>
          <p:nvSpPr>
            <p:cNvPr id="34" name="フリーフォーム: 図形 33">
              <a:extLst>
                <a:ext uri="{FF2B5EF4-FFF2-40B4-BE49-F238E27FC236}">
                  <a16:creationId xmlns:a16="http://schemas.microsoft.com/office/drawing/2014/main" id="{9D25B153-8B19-4C1D-83F0-AF7E12B95183}"/>
                </a:ext>
              </a:extLst>
            </p:cNvPr>
            <p:cNvSpPr/>
            <p:nvPr/>
          </p:nvSpPr>
          <p:spPr>
            <a:xfrm>
              <a:off x="1714198" y="3935719"/>
              <a:ext cx="219661" cy="91525"/>
            </a:xfrm>
            <a:custGeom>
              <a:avLst/>
              <a:gdLst>
                <a:gd name="connsiteX0" fmla="*/ 7144 w 114300"/>
                <a:gd name="connsiteY0" fmla="*/ 7144 h 47625"/>
                <a:gd name="connsiteX1" fmla="*/ 111919 w 114300"/>
                <a:gd name="connsiteY1" fmla="*/ 7144 h 47625"/>
                <a:gd name="connsiteX2" fmla="*/ 111919 w 114300"/>
                <a:gd name="connsiteY2" fmla="*/ 40481 h 47625"/>
                <a:gd name="connsiteX3" fmla="*/ 7144 w 114300"/>
                <a:gd name="connsiteY3" fmla="*/ 40481 h 47625"/>
              </a:gdLst>
              <a:ahLst/>
              <a:cxnLst>
                <a:cxn ang="0">
                  <a:pos x="connsiteX0" y="connsiteY0"/>
                </a:cxn>
                <a:cxn ang="0">
                  <a:pos x="connsiteX1" y="connsiteY1"/>
                </a:cxn>
                <a:cxn ang="0">
                  <a:pos x="connsiteX2" y="connsiteY2"/>
                </a:cxn>
                <a:cxn ang="0">
                  <a:pos x="connsiteX3" y="connsiteY3"/>
                </a:cxn>
              </a:cxnLst>
              <a:rect l="l" t="t" r="r" b="b"/>
              <a:pathLst>
                <a:path w="114300" h="47625">
                  <a:moveTo>
                    <a:pt x="7144" y="7144"/>
                  </a:moveTo>
                  <a:lnTo>
                    <a:pt x="111919" y="7144"/>
                  </a:lnTo>
                  <a:lnTo>
                    <a:pt x="111919" y="40481"/>
                  </a:lnTo>
                  <a:lnTo>
                    <a:pt x="7144" y="40481"/>
                  </a:lnTo>
                  <a:close/>
                </a:path>
              </a:pathLst>
            </a:custGeom>
            <a:solidFill>
              <a:srgbClr val="0078D7"/>
            </a:solidFill>
            <a:ln w="9525" cap="flat">
              <a:noFill/>
              <a:prstDash val="solid"/>
              <a:miter/>
            </a:ln>
          </p:spPr>
          <p:txBody>
            <a:bodyPr rtlCol="0" anchor="ctr"/>
            <a:lstStyle/>
            <a:p>
              <a:endParaRPr lang="ja-JP" altLang="en-US"/>
            </a:p>
          </p:txBody>
        </p:sp>
        <p:sp>
          <p:nvSpPr>
            <p:cNvPr id="35" name="フリーフォーム: 図形 34">
              <a:extLst>
                <a:ext uri="{FF2B5EF4-FFF2-40B4-BE49-F238E27FC236}">
                  <a16:creationId xmlns:a16="http://schemas.microsoft.com/office/drawing/2014/main" id="{9427FD20-D335-4211-8983-3826D96ECD24}"/>
                </a:ext>
              </a:extLst>
            </p:cNvPr>
            <p:cNvSpPr/>
            <p:nvPr/>
          </p:nvSpPr>
          <p:spPr>
            <a:xfrm>
              <a:off x="1714198" y="4069347"/>
              <a:ext cx="219661" cy="91525"/>
            </a:xfrm>
            <a:custGeom>
              <a:avLst/>
              <a:gdLst>
                <a:gd name="connsiteX0" fmla="*/ 39529 w 114300"/>
                <a:gd name="connsiteY0" fmla="*/ 42386 h 47625"/>
                <a:gd name="connsiteX1" fmla="*/ 78581 w 114300"/>
                <a:gd name="connsiteY1" fmla="*/ 42386 h 47625"/>
                <a:gd name="connsiteX2" fmla="*/ 110966 w 114300"/>
                <a:gd name="connsiteY2" fmla="*/ 7144 h 47625"/>
                <a:gd name="connsiteX3" fmla="*/ 7144 w 114300"/>
                <a:gd name="connsiteY3" fmla="*/ 7144 h 47625"/>
              </a:gdLst>
              <a:ahLst/>
              <a:cxnLst>
                <a:cxn ang="0">
                  <a:pos x="connsiteX0" y="connsiteY0"/>
                </a:cxn>
                <a:cxn ang="0">
                  <a:pos x="connsiteX1" y="connsiteY1"/>
                </a:cxn>
                <a:cxn ang="0">
                  <a:pos x="connsiteX2" y="connsiteY2"/>
                </a:cxn>
                <a:cxn ang="0">
                  <a:pos x="connsiteX3" y="connsiteY3"/>
                </a:cxn>
              </a:cxnLst>
              <a:rect l="l" t="t" r="r" b="b"/>
              <a:pathLst>
                <a:path w="114300" h="47625">
                  <a:moveTo>
                    <a:pt x="39529" y="42386"/>
                  </a:moveTo>
                  <a:lnTo>
                    <a:pt x="78581" y="42386"/>
                  </a:lnTo>
                  <a:lnTo>
                    <a:pt x="110966" y="7144"/>
                  </a:lnTo>
                  <a:lnTo>
                    <a:pt x="7144" y="7144"/>
                  </a:lnTo>
                  <a:close/>
                </a:path>
              </a:pathLst>
            </a:custGeom>
            <a:solidFill>
              <a:srgbClr val="0078D7"/>
            </a:solidFill>
            <a:ln w="9525" cap="flat">
              <a:noFill/>
              <a:prstDash val="solid"/>
              <a:miter/>
            </a:ln>
          </p:spPr>
          <p:txBody>
            <a:bodyPr rtlCol="0" anchor="ctr"/>
            <a:lstStyle/>
            <a:p>
              <a:endParaRPr lang="ja-JP" altLang="en-US"/>
            </a:p>
          </p:txBody>
        </p:sp>
        <p:sp>
          <p:nvSpPr>
            <p:cNvPr id="36" name="フリーフォーム: 図形 35">
              <a:extLst>
                <a:ext uri="{FF2B5EF4-FFF2-40B4-BE49-F238E27FC236}">
                  <a16:creationId xmlns:a16="http://schemas.microsoft.com/office/drawing/2014/main" id="{D1111651-866A-4B93-967F-5E6CEAD5E1AC}"/>
                </a:ext>
              </a:extLst>
            </p:cNvPr>
            <p:cNvSpPr/>
            <p:nvPr/>
          </p:nvSpPr>
          <p:spPr>
            <a:xfrm>
              <a:off x="1690401" y="3514702"/>
              <a:ext cx="91525" cy="91525"/>
            </a:xfrm>
            <a:custGeom>
              <a:avLst/>
              <a:gdLst>
                <a:gd name="connsiteX0" fmla="*/ 24289 w 47625"/>
                <a:gd name="connsiteY0" fmla="*/ 7144 h 47625"/>
                <a:gd name="connsiteX1" fmla="*/ 7144 w 47625"/>
                <a:gd name="connsiteY1" fmla="*/ 24289 h 47625"/>
                <a:gd name="connsiteX2" fmla="*/ 24289 w 47625"/>
                <a:gd name="connsiteY2" fmla="*/ 41434 h 47625"/>
                <a:gd name="connsiteX3" fmla="*/ 41434 w 47625"/>
                <a:gd name="connsiteY3" fmla="*/ 41434 h 47625"/>
                <a:gd name="connsiteX4" fmla="*/ 41434 w 47625"/>
                <a:gd name="connsiteY4" fmla="*/ 24289 h 47625"/>
                <a:gd name="connsiteX5" fmla="*/ 24289 w 47625"/>
                <a:gd name="connsiteY5" fmla="*/ 71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47625">
                  <a:moveTo>
                    <a:pt x="24289" y="7144"/>
                  </a:moveTo>
                  <a:cubicBezTo>
                    <a:pt x="15716" y="7144"/>
                    <a:pt x="7144" y="14764"/>
                    <a:pt x="7144" y="24289"/>
                  </a:cubicBezTo>
                  <a:cubicBezTo>
                    <a:pt x="7144" y="32861"/>
                    <a:pt x="14764" y="41434"/>
                    <a:pt x="24289" y="41434"/>
                  </a:cubicBezTo>
                  <a:lnTo>
                    <a:pt x="41434" y="41434"/>
                  </a:lnTo>
                  <a:lnTo>
                    <a:pt x="41434" y="24289"/>
                  </a:lnTo>
                  <a:cubicBezTo>
                    <a:pt x="39529" y="14764"/>
                    <a:pt x="32861" y="7144"/>
                    <a:pt x="24289" y="7144"/>
                  </a:cubicBezTo>
                  <a:close/>
                </a:path>
              </a:pathLst>
            </a:custGeom>
            <a:solidFill>
              <a:srgbClr val="0078D7"/>
            </a:solidFill>
            <a:ln w="9525" cap="flat">
              <a:noFill/>
              <a:prstDash val="solid"/>
              <a:miter/>
            </a:ln>
          </p:spPr>
          <p:txBody>
            <a:bodyPr rtlCol="0" anchor="ctr"/>
            <a:lstStyle/>
            <a:p>
              <a:endParaRPr lang="ja-JP" altLang="en-US"/>
            </a:p>
          </p:txBody>
        </p:sp>
        <p:sp>
          <p:nvSpPr>
            <p:cNvPr id="37" name="フリーフォーム: 図形 36">
              <a:extLst>
                <a:ext uri="{FF2B5EF4-FFF2-40B4-BE49-F238E27FC236}">
                  <a16:creationId xmlns:a16="http://schemas.microsoft.com/office/drawing/2014/main" id="{091395CE-1694-4ECB-9F67-EBAEA22B9844}"/>
                </a:ext>
              </a:extLst>
            </p:cNvPr>
            <p:cNvSpPr/>
            <p:nvPr/>
          </p:nvSpPr>
          <p:spPr>
            <a:xfrm>
              <a:off x="1862468" y="3514702"/>
              <a:ext cx="91525" cy="91525"/>
            </a:xfrm>
            <a:custGeom>
              <a:avLst/>
              <a:gdLst>
                <a:gd name="connsiteX0" fmla="*/ 24289 w 47625"/>
                <a:gd name="connsiteY0" fmla="*/ 7144 h 47625"/>
                <a:gd name="connsiteX1" fmla="*/ 7144 w 47625"/>
                <a:gd name="connsiteY1" fmla="*/ 24289 h 47625"/>
                <a:gd name="connsiteX2" fmla="*/ 7144 w 47625"/>
                <a:gd name="connsiteY2" fmla="*/ 41434 h 47625"/>
                <a:gd name="connsiteX3" fmla="*/ 24289 w 47625"/>
                <a:gd name="connsiteY3" fmla="*/ 41434 h 47625"/>
                <a:gd name="connsiteX4" fmla="*/ 41434 w 47625"/>
                <a:gd name="connsiteY4" fmla="*/ 24289 h 47625"/>
                <a:gd name="connsiteX5" fmla="*/ 24289 w 47625"/>
                <a:gd name="connsiteY5" fmla="*/ 71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47625">
                  <a:moveTo>
                    <a:pt x="24289" y="7144"/>
                  </a:moveTo>
                  <a:cubicBezTo>
                    <a:pt x="15716" y="7144"/>
                    <a:pt x="7144" y="14764"/>
                    <a:pt x="7144" y="24289"/>
                  </a:cubicBezTo>
                  <a:lnTo>
                    <a:pt x="7144" y="41434"/>
                  </a:lnTo>
                  <a:lnTo>
                    <a:pt x="24289" y="41434"/>
                  </a:lnTo>
                  <a:cubicBezTo>
                    <a:pt x="32861" y="41434"/>
                    <a:pt x="41434" y="33814"/>
                    <a:pt x="41434" y="24289"/>
                  </a:cubicBezTo>
                  <a:cubicBezTo>
                    <a:pt x="41434" y="15716"/>
                    <a:pt x="34766" y="7144"/>
                    <a:pt x="24289" y="7144"/>
                  </a:cubicBezTo>
                  <a:close/>
                </a:path>
              </a:pathLst>
            </a:custGeom>
            <a:solidFill>
              <a:srgbClr val="0078D7"/>
            </a:solidFill>
            <a:ln w="9525" cap="flat">
              <a:noFill/>
              <a:prstDash val="solid"/>
              <a:miter/>
            </a:ln>
          </p:spPr>
          <p:txBody>
            <a:bodyPr rtlCol="0" anchor="ctr"/>
            <a:lstStyle/>
            <a:p>
              <a:endParaRPr lang="ja-JP" altLang="en-US"/>
            </a:p>
          </p:txBody>
        </p:sp>
        <p:sp>
          <p:nvSpPr>
            <p:cNvPr id="38" name="フリーフォーム: 図形 37">
              <a:extLst>
                <a:ext uri="{FF2B5EF4-FFF2-40B4-BE49-F238E27FC236}">
                  <a16:creationId xmlns:a16="http://schemas.microsoft.com/office/drawing/2014/main" id="{0E4164FD-0AEC-48A7-87A7-75DBCD038B11}"/>
                </a:ext>
              </a:extLst>
            </p:cNvPr>
            <p:cNvSpPr/>
            <p:nvPr/>
          </p:nvSpPr>
          <p:spPr>
            <a:xfrm>
              <a:off x="1503022" y="3190492"/>
              <a:ext cx="640678" cy="695593"/>
            </a:xfrm>
            <a:custGeom>
              <a:avLst/>
              <a:gdLst>
                <a:gd name="connsiteX0" fmla="*/ 328483 w 333375"/>
                <a:gd name="connsiteY0" fmla="*/ 151081 h 361950"/>
                <a:gd name="connsiteX1" fmla="*/ 328483 w 333375"/>
                <a:gd name="connsiteY1" fmla="*/ 148224 h 361950"/>
                <a:gd name="connsiteX2" fmla="*/ 183703 w 333375"/>
                <a:gd name="connsiteY2" fmla="*/ 8206 h 361950"/>
                <a:gd name="connsiteX3" fmla="*/ 136078 w 333375"/>
                <a:gd name="connsiteY3" fmla="*/ 9159 h 361950"/>
                <a:gd name="connsiteX4" fmla="*/ 7491 w 333375"/>
                <a:gd name="connsiteY4" fmla="*/ 147271 h 361950"/>
                <a:gd name="connsiteX5" fmla="*/ 56068 w 333375"/>
                <a:gd name="connsiteY5" fmla="*/ 251094 h 361950"/>
                <a:gd name="connsiteX6" fmla="*/ 112266 w 333375"/>
                <a:gd name="connsiteY6" fmla="*/ 352059 h 361950"/>
                <a:gd name="connsiteX7" fmla="*/ 115123 w 333375"/>
                <a:gd name="connsiteY7" fmla="*/ 357774 h 361950"/>
                <a:gd name="connsiteX8" fmla="*/ 219898 w 333375"/>
                <a:gd name="connsiteY8" fmla="*/ 357774 h 361950"/>
                <a:gd name="connsiteX9" fmla="*/ 222756 w 333375"/>
                <a:gd name="connsiteY9" fmla="*/ 352059 h 361950"/>
                <a:gd name="connsiteX10" fmla="*/ 278953 w 333375"/>
                <a:gd name="connsiteY10" fmla="*/ 251094 h 361950"/>
                <a:gd name="connsiteX11" fmla="*/ 328483 w 333375"/>
                <a:gd name="connsiteY11" fmla="*/ 151081 h 361950"/>
                <a:gd name="connsiteX12" fmla="*/ 212278 w 333375"/>
                <a:gd name="connsiteY12" fmla="*/ 229186 h 361950"/>
                <a:gd name="connsiteX13" fmla="*/ 195133 w 333375"/>
                <a:gd name="connsiteY13" fmla="*/ 229186 h 361950"/>
                <a:gd name="connsiteX14" fmla="*/ 195133 w 333375"/>
                <a:gd name="connsiteY14" fmla="*/ 353964 h 361950"/>
                <a:gd name="connsiteX15" fmla="*/ 176083 w 333375"/>
                <a:gd name="connsiteY15" fmla="*/ 353964 h 361950"/>
                <a:gd name="connsiteX16" fmla="*/ 176083 w 333375"/>
                <a:gd name="connsiteY16" fmla="*/ 229186 h 361950"/>
                <a:gd name="connsiteX17" fmla="*/ 157986 w 333375"/>
                <a:gd name="connsiteY17" fmla="*/ 229186 h 361950"/>
                <a:gd name="connsiteX18" fmla="*/ 157986 w 333375"/>
                <a:gd name="connsiteY18" fmla="*/ 353011 h 361950"/>
                <a:gd name="connsiteX19" fmla="*/ 138936 w 333375"/>
                <a:gd name="connsiteY19" fmla="*/ 353011 h 361950"/>
                <a:gd name="connsiteX20" fmla="*/ 138936 w 333375"/>
                <a:gd name="connsiteY20" fmla="*/ 229186 h 361950"/>
                <a:gd name="connsiteX21" fmla="*/ 121791 w 333375"/>
                <a:gd name="connsiteY21" fmla="*/ 229186 h 361950"/>
                <a:gd name="connsiteX22" fmla="*/ 85596 w 333375"/>
                <a:gd name="connsiteY22" fmla="*/ 192991 h 361950"/>
                <a:gd name="connsiteX23" fmla="*/ 121791 w 333375"/>
                <a:gd name="connsiteY23" fmla="*/ 156796 h 361950"/>
                <a:gd name="connsiteX24" fmla="*/ 157986 w 333375"/>
                <a:gd name="connsiteY24" fmla="*/ 192991 h 361950"/>
                <a:gd name="connsiteX25" fmla="*/ 157986 w 333375"/>
                <a:gd name="connsiteY25" fmla="*/ 210136 h 361950"/>
                <a:gd name="connsiteX26" fmla="*/ 175131 w 333375"/>
                <a:gd name="connsiteY26" fmla="*/ 210136 h 361950"/>
                <a:gd name="connsiteX27" fmla="*/ 175131 w 333375"/>
                <a:gd name="connsiteY27" fmla="*/ 192991 h 361950"/>
                <a:gd name="connsiteX28" fmla="*/ 211326 w 333375"/>
                <a:gd name="connsiteY28" fmla="*/ 156796 h 361950"/>
                <a:gd name="connsiteX29" fmla="*/ 247521 w 333375"/>
                <a:gd name="connsiteY29" fmla="*/ 192991 h 361950"/>
                <a:gd name="connsiteX30" fmla="*/ 212278 w 333375"/>
                <a:gd name="connsiteY30" fmla="*/ 229186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3375" h="361950">
                  <a:moveTo>
                    <a:pt x="328483" y="151081"/>
                  </a:moveTo>
                  <a:lnTo>
                    <a:pt x="328483" y="148224"/>
                  </a:lnTo>
                  <a:cubicBezTo>
                    <a:pt x="328483" y="72024"/>
                    <a:pt x="263713" y="10111"/>
                    <a:pt x="183703" y="8206"/>
                  </a:cubicBezTo>
                  <a:cubicBezTo>
                    <a:pt x="181798" y="5349"/>
                    <a:pt x="136078" y="9159"/>
                    <a:pt x="136078" y="9159"/>
                  </a:cubicBezTo>
                  <a:cubicBezTo>
                    <a:pt x="63688" y="17731"/>
                    <a:pt x="7491" y="77739"/>
                    <a:pt x="7491" y="147271"/>
                  </a:cubicBezTo>
                  <a:cubicBezTo>
                    <a:pt x="7491" y="149176"/>
                    <a:pt x="-129" y="204421"/>
                    <a:pt x="56068" y="251094"/>
                  </a:cubicBezTo>
                  <a:cubicBezTo>
                    <a:pt x="81786" y="273954"/>
                    <a:pt x="108456" y="334914"/>
                    <a:pt x="112266" y="352059"/>
                  </a:cubicBezTo>
                  <a:lnTo>
                    <a:pt x="115123" y="357774"/>
                  </a:lnTo>
                  <a:lnTo>
                    <a:pt x="219898" y="357774"/>
                  </a:lnTo>
                  <a:lnTo>
                    <a:pt x="222756" y="352059"/>
                  </a:lnTo>
                  <a:cubicBezTo>
                    <a:pt x="226566" y="333961"/>
                    <a:pt x="254188" y="273001"/>
                    <a:pt x="278953" y="251094"/>
                  </a:cubicBezTo>
                  <a:cubicBezTo>
                    <a:pt x="335151" y="205374"/>
                    <a:pt x="328483" y="152986"/>
                    <a:pt x="328483" y="151081"/>
                  </a:cubicBezTo>
                  <a:close/>
                  <a:moveTo>
                    <a:pt x="212278" y="229186"/>
                  </a:moveTo>
                  <a:lnTo>
                    <a:pt x="195133" y="229186"/>
                  </a:lnTo>
                  <a:lnTo>
                    <a:pt x="195133" y="353964"/>
                  </a:lnTo>
                  <a:lnTo>
                    <a:pt x="176083" y="353964"/>
                  </a:lnTo>
                  <a:lnTo>
                    <a:pt x="176083" y="229186"/>
                  </a:lnTo>
                  <a:lnTo>
                    <a:pt x="157986" y="229186"/>
                  </a:lnTo>
                  <a:lnTo>
                    <a:pt x="157986" y="353011"/>
                  </a:lnTo>
                  <a:lnTo>
                    <a:pt x="138936" y="353011"/>
                  </a:lnTo>
                  <a:lnTo>
                    <a:pt x="138936" y="229186"/>
                  </a:lnTo>
                  <a:lnTo>
                    <a:pt x="121791" y="229186"/>
                  </a:lnTo>
                  <a:cubicBezTo>
                    <a:pt x="102741" y="229186"/>
                    <a:pt x="85596" y="212041"/>
                    <a:pt x="85596" y="192991"/>
                  </a:cubicBezTo>
                  <a:cubicBezTo>
                    <a:pt x="85596" y="173941"/>
                    <a:pt x="101788" y="156796"/>
                    <a:pt x="121791" y="156796"/>
                  </a:cubicBezTo>
                  <a:cubicBezTo>
                    <a:pt x="141793" y="156796"/>
                    <a:pt x="157986" y="173941"/>
                    <a:pt x="157986" y="192991"/>
                  </a:cubicBezTo>
                  <a:lnTo>
                    <a:pt x="157986" y="210136"/>
                  </a:lnTo>
                  <a:lnTo>
                    <a:pt x="175131" y="210136"/>
                  </a:lnTo>
                  <a:lnTo>
                    <a:pt x="175131" y="192991"/>
                  </a:lnTo>
                  <a:cubicBezTo>
                    <a:pt x="175131" y="173941"/>
                    <a:pt x="192276" y="156796"/>
                    <a:pt x="211326" y="156796"/>
                  </a:cubicBezTo>
                  <a:cubicBezTo>
                    <a:pt x="230376" y="156796"/>
                    <a:pt x="247521" y="173941"/>
                    <a:pt x="247521" y="192991"/>
                  </a:cubicBezTo>
                  <a:cubicBezTo>
                    <a:pt x="248473" y="212994"/>
                    <a:pt x="231328" y="229186"/>
                    <a:pt x="212278" y="229186"/>
                  </a:cubicBezTo>
                  <a:close/>
                </a:path>
              </a:pathLst>
            </a:custGeom>
            <a:solidFill>
              <a:srgbClr val="0078D7"/>
            </a:solidFill>
            <a:ln w="9525" cap="flat">
              <a:noFill/>
              <a:prstDash val="solid"/>
              <a:miter/>
            </a:ln>
          </p:spPr>
          <p:txBody>
            <a:bodyPr rtlCol="0" anchor="ctr"/>
            <a:lstStyle/>
            <a:p>
              <a:endParaRPr lang="ja-JP" altLang="en-US"/>
            </a:p>
          </p:txBody>
        </p:sp>
      </p:grpSp>
      <p:grpSp>
        <p:nvGrpSpPr>
          <p:cNvPr id="44" name="グラフィックス 27">
            <a:extLst>
              <a:ext uri="{FF2B5EF4-FFF2-40B4-BE49-F238E27FC236}">
                <a16:creationId xmlns:a16="http://schemas.microsoft.com/office/drawing/2014/main" id="{93E2C4E1-5E9B-401C-B33E-3092D7D57E44}"/>
              </a:ext>
            </a:extLst>
          </p:cNvPr>
          <p:cNvGrpSpPr/>
          <p:nvPr/>
        </p:nvGrpSpPr>
        <p:grpSpPr>
          <a:xfrm>
            <a:off x="752159" y="5300469"/>
            <a:ext cx="1080000" cy="1080000"/>
            <a:chOff x="1317307" y="1198208"/>
            <a:chExt cx="1080000" cy="1080000"/>
          </a:xfrm>
        </p:grpSpPr>
        <p:sp>
          <p:nvSpPr>
            <p:cNvPr id="45" name="フリーフォーム: 図形 44">
              <a:extLst>
                <a:ext uri="{FF2B5EF4-FFF2-40B4-BE49-F238E27FC236}">
                  <a16:creationId xmlns:a16="http://schemas.microsoft.com/office/drawing/2014/main" id="{57724BF8-2FD0-47C2-B86A-F41A0203AC7E}"/>
                </a:ext>
              </a:extLst>
            </p:cNvPr>
            <p:cNvSpPr/>
            <p:nvPr/>
          </p:nvSpPr>
          <p:spPr>
            <a:xfrm>
              <a:off x="1322499" y="1619893"/>
              <a:ext cx="636923" cy="636923"/>
            </a:xfrm>
            <a:custGeom>
              <a:avLst/>
              <a:gdLst>
                <a:gd name="connsiteX0" fmla="*/ 283638 w 636923"/>
                <a:gd name="connsiteY0" fmla="*/ 365608 h 636923"/>
                <a:gd name="connsiteX1" fmla="*/ 283638 w 636923"/>
                <a:gd name="connsiteY1" fmla="*/ 15577 h 636923"/>
                <a:gd name="connsiteX2" fmla="*/ 15577 w 636923"/>
                <a:gd name="connsiteY2" fmla="*/ 324069 h 636923"/>
                <a:gd name="connsiteX3" fmla="*/ 325177 w 636923"/>
                <a:gd name="connsiteY3" fmla="*/ 633392 h 636923"/>
                <a:gd name="connsiteX4" fmla="*/ 633392 w 636923"/>
                <a:gd name="connsiteY4" fmla="*/ 365608 h 636923"/>
                <a:gd name="connsiteX5" fmla="*/ 283638 w 636923"/>
                <a:gd name="connsiteY5" fmla="*/ 365608 h 636923"/>
                <a:gd name="connsiteX6" fmla="*/ 117485 w 636923"/>
                <a:gd name="connsiteY6" fmla="*/ 240992 h 636923"/>
                <a:gd name="connsiteX7" fmla="*/ 200562 w 636923"/>
                <a:gd name="connsiteY7" fmla="*/ 240992 h 636923"/>
                <a:gd name="connsiteX8" fmla="*/ 200562 w 636923"/>
                <a:gd name="connsiteY8" fmla="*/ 324069 h 636923"/>
                <a:gd name="connsiteX9" fmla="*/ 117485 w 636923"/>
                <a:gd name="connsiteY9" fmla="*/ 324069 h 636923"/>
                <a:gd name="connsiteX10" fmla="*/ 117485 w 636923"/>
                <a:gd name="connsiteY10" fmla="*/ 240992 h 636923"/>
                <a:gd name="connsiteX11" fmla="*/ 283638 w 636923"/>
                <a:gd name="connsiteY11" fmla="*/ 573300 h 636923"/>
                <a:gd name="connsiteX12" fmla="*/ 200562 w 636923"/>
                <a:gd name="connsiteY12" fmla="*/ 573300 h 636923"/>
                <a:gd name="connsiteX13" fmla="*/ 200562 w 636923"/>
                <a:gd name="connsiteY13" fmla="*/ 490223 h 636923"/>
                <a:gd name="connsiteX14" fmla="*/ 283638 w 636923"/>
                <a:gd name="connsiteY14" fmla="*/ 490223 h 636923"/>
                <a:gd name="connsiteX15" fmla="*/ 283638 w 636923"/>
                <a:gd name="connsiteY15" fmla="*/ 573300 h 636923"/>
                <a:gd name="connsiteX16" fmla="*/ 532869 w 636923"/>
                <a:gd name="connsiteY16" fmla="*/ 490223 h 636923"/>
                <a:gd name="connsiteX17" fmla="*/ 449792 w 636923"/>
                <a:gd name="connsiteY17" fmla="*/ 490223 h 636923"/>
                <a:gd name="connsiteX18" fmla="*/ 449792 w 636923"/>
                <a:gd name="connsiteY18" fmla="*/ 407146 h 636923"/>
                <a:gd name="connsiteX19" fmla="*/ 532869 w 636923"/>
                <a:gd name="connsiteY19" fmla="*/ 407146 h 636923"/>
                <a:gd name="connsiteX20" fmla="*/ 532869 w 636923"/>
                <a:gd name="connsiteY20" fmla="*/ 490223 h 63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6923" h="636923">
                  <a:moveTo>
                    <a:pt x="283638" y="365608"/>
                  </a:moveTo>
                  <a:lnTo>
                    <a:pt x="283638" y="15577"/>
                  </a:lnTo>
                  <a:cubicBezTo>
                    <a:pt x="131054" y="35792"/>
                    <a:pt x="15577" y="165946"/>
                    <a:pt x="15577" y="324069"/>
                  </a:cubicBezTo>
                  <a:cubicBezTo>
                    <a:pt x="15577" y="496038"/>
                    <a:pt x="152931" y="633392"/>
                    <a:pt x="325177" y="633392"/>
                  </a:cubicBezTo>
                  <a:cubicBezTo>
                    <a:pt x="483023" y="633392"/>
                    <a:pt x="613177" y="517915"/>
                    <a:pt x="633392" y="365608"/>
                  </a:cubicBezTo>
                  <a:lnTo>
                    <a:pt x="283638" y="365608"/>
                  </a:lnTo>
                  <a:close/>
                  <a:moveTo>
                    <a:pt x="117485" y="240992"/>
                  </a:moveTo>
                  <a:lnTo>
                    <a:pt x="200562" y="240992"/>
                  </a:lnTo>
                  <a:lnTo>
                    <a:pt x="200562" y="324069"/>
                  </a:lnTo>
                  <a:lnTo>
                    <a:pt x="117485" y="324069"/>
                  </a:lnTo>
                  <a:lnTo>
                    <a:pt x="117485" y="240992"/>
                  </a:lnTo>
                  <a:close/>
                  <a:moveTo>
                    <a:pt x="283638" y="573300"/>
                  </a:moveTo>
                  <a:lnTo>
                    <a:pt x="200562" y="573300"/>
                  </a:lnTo>
                  <a:lnTo>
                    <a:pt x="200562" y="490223"/>
                  </a:lnTo>
                  <a:lnTo>
                    <a:pt x="283638" y="490223"/>
                  </a:lnTo>
                  <a:lnTo>
                    <a:pt x="283638" y="573300"/>
                  </a:lnTo>
                  <a:close/>
                  <a:moveTo>
                    <a:pt x="532869" y="490223"/>
                  </a:moveTo>
                  <a:lnTo>
                    <a:pt x="449792" y="490223"/>
                  </a:lnTo>
                  <a:lnTo>
                    <a:pt x="449792" y="407146"/>
                  </a:lnTo>
                  <a:lnTo>
                    <a:pt x="532869" y="407146"/>
                  </a:lnTo>
                  <a:lnTo>
                    <a:pt x="532869" y="490223"/>
                  </a:lnTo>
                  <a:close/>
                </a:path>
              </a:pathLst>
            </a:custGeom>
            <a:solidFill>
              <a:srgbClr val="0078D7"/>
            </a:solidFill>
            <a:ln w="7144" cap="flat">
              <a:noFill/>
              <a:prstDash val="solid"/>
              <a:miter/>
            </a:ln>
          </p:spPr>
          <p:txBody>
            <a:bodyPr rtlCol="0" anchor="ctr"/>
            <a:lstStyle/>
            <a:p>
              <a:endParaRPr lang="ja-JP" altLang="en-US"/>
            </a:p>
          </p:txBody>
        </p:sp>
        <p:sp>
          <p:nvSpPr>
            <p:cNvPr id="46" name="フリーフォーム: 図形 45">
              <a:extLst>
                <a:ext uri="{FF2B5EF4-FFF2-40B4-BE49-F238E27FC236}">
                  <a16:creationId xmlns:a16="http://schemas.microsoft.com/office/drawing/2014/main" id="{B44EEB36-3266-43A8-847B-321B910C0F86}"/>
                </a:ext>
              </a:extLst>
            </p:cNvPr>
            <p:cNvSpPr/>
            <p:nvPr/>
          </p:nvSpPr>
          <p:spPr>
            <a:xfrm>
              <a:off x="1631961" y="1203539"/>
              <a:ext cx="747692" cy="747692"/>
            </a:xfrm>
            <a:custGeom>
              <a:avLst/>
              <a:gdLst>
                <a:gd name="connsiteX0" fmla="*/ 379177 w 747692"/>
                <a:gd name="connsiteY0" fmla="*/ 15577 h 747692"/>
                <a:gd name="connsiteX1" fmla="*/ 15577 w 747692"/>
                <a:gd name="connsiteY1" fmla="*/ 376962 h 747692"/>
                <a:gd name="connsiteX2" fmla="*/ 15577 w 747692"/>
                <a:gd name="connsiteY2" fmla="*/ 740285 h 747692"/>
                <a:gd name="connsiteX3" fmla="*/ 379177 w 747692"/>
                <a:gd name="connsiteY3" fmla="*/ 740285 h 747692"/>
                <a:gd name="connsiteX4" fmla="*/ 740562 w 747692"/>
                <a:gd name="connsiteY4" fmla="*/ 376962 h 747692"/>
                <a:gd name="connsiteX5" fmla="*/ 379177 w 747692"/>
                <a:gd name="connsiteY5" fmla="*/ 15577 h 747692"/>
                <a:gd name="connsiteX6" fmla="*/ 244038 w 747692"/>
                <a:gd name="connsiteY6" fmla="*/ 563885 h 747692"/>
                <a:gd name="connsiteX7" fmla="*/ 171485 w 747692"/>
                <a:gd name="connsiteY7" fmla="*/ 563885 h 747692"/>
                <a:gd name="connsiteX8" fmla="*/ 171485 w 747692"/>
                <a:gd name="connsiteY8" fmla="*/ 324900 h 747692"/>
                <a:gd name="connsiteX9" fmla="*/ 244038 w 747692"/>
                <a:gd name="connsiteY9" fmla="*/ 324900 h 747692"/>
                <a:gd name="connsiteX10" fmla="*/ 244038 w 747692"/>
                <a:gd name="connsiteY10" fmla="*/ 563885 h 747692"/>
                <a:gd name="connsiteX11" fmla="*/ 399946 w 747692"/>
                <a:gd name="connsiteY11" fmla="*/ 563885 h 747692"/>
                <a:gd name="connsiteX12" fmla="*/ 327115 w 747692"/>
                <a:gd name="connsiteY12" fmla="*/ 563885 h 747692"/>
                <a:gd name="connsiteX13" fmla="*/ 327115 w 747692"/>
                <a:gd name="connsiteY13" fmla="*/ 397731 h 747692"/>
                <a:gd name="connsiteX14" fmla="*/ 399946 w 747692"/>
                <a:gd name="connsiteY14" fmla="*/ 397731 h 747692"/>
                <a:gd name="connsiteX15" fmla="*/ 399946 w 747692"/>
                <a:gd name="connsiteY15" fmla="*/ 563885 h 747692"/>
                <a:gd name="connsiteX16" fmla="*/ 555577 w 747692"/>
                <a:gd name="connsiteY16" fmla="*/ 563885 h 747692"/>
                <a:gd name="connsiteX17" fmla="*/ 483023 w 747692"/>
                <a:gd name="connsiteY17" fmla="*/ 563885 h 747692"/>
                <a:gd name="connsiteX18" fmla="*/ 483023 w 747692"/>
                <a:gd name="connsiteY18" fmla="*/ 241823 h 747692"/>
                <a:gd name="connsiteX19" fmla="*/ 555577 w 747692"/>
                <a:gd name="connsiteY19" fmla="*/ 241823 h 747692"/>
                <a:gd name="connsiteX20" fmla="*/ 555577 w 747692"/>
                <a:gd name="connsiteY20" fmla="*/ 563885 h 74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47692" h="747692">
                  <a:moveTo>
                    <a:pt x="379177" y="15577"/>
                  </a:moveTo>
                  <a:cubicBezTo>
                    <a:pt x="175638" y="15577"/>
                    <a:pt x="15577" y="173423"/>
                    <a:pt x="15577" y="376962"/>
                  </a:cubicBezTo>
                  <a:lnTo>
                    <a:pt x="15577" y="740285"/>
                  </a:lnTo>
                  <a:cubicBezTo>
                    <a:pt x="15577" y="740285"/>
                    <a:pt x="285577" y="740285"/>
                    <a:pt x="379177" y="740285"/>
                  </a:cubicBezTo>
                  <a:cubicBezTo>
                    <a:pt x="582438" y="740285"/>
                    <a:pt x="740562" y="580223"/>
                    <a:pt x="740562" y="376962"/>
                  </a:cubicBezTo>
                  <a:cubicBezTo>
                    <a:pt x="740562" y="173423"/>
                    <a:pt x="582438" y="15577"/>
                    <a:pt x="379177" y="15577"/>
                  </a:cubicBezTo>
                  <a:close/>
                  <a:moveTo>
                    <a:pt x="244038" y="563885"/>
                  </a:moveTo>
                  <a:lnTo>
                    <a:pt x="171485" y="563885"/>
                  </a:lnTo>
                  <a:lnTo>
                    <a:pt x="171485" y="324900"/>
                  </a:lnTo>
                  <a:lnTo>
                    <a:pt x="244038" y="324900"/>
                  </a:lnTo>
                  <a:lnTo>
                    <a:pt x="244038" y="563885"/>
                  </a:lnTo>
                  <a:close/>
                  <a:moveTo>
                    <a:pt x="399946" y="563885"/>
                  </a:moveTo>
                  <a:lnTo>
                    <a:pt x="327115" y="563885"/>
                  </a:lnTo>
                  <a:lnTo>
                    <a:pt x="327115" y="397731"/>
                  </a:lnTo>
                  <a:lnTo>
                    <a:pt x="399946" y="397731"/>
                  </a:lnTo>
                  <a:lnTo>
                    <a:pt x="399946" y="563885"/>
                  </a:lnTo>
                  <a:close/>
                  <a:moveTo>
                    <a:pt x="555577" y="563885"/>
                  </a:moveTo>
                  <a:lnTo>
                    <a:pt x="483023" y="563885"/>
                  </a:lnTo>
                  <a:lnTo>
                    <a:pt x="483023" y="241823"/>
                  </a:lnTo>
                  <a:lnTo>
                    <a:pt x="555577" y="241823"/>
                  </a:lnTo>
                  <a:lnTo>
                    <a:pt x="555577" y="563885"/>
                  </a:lnTo>
                  <a:close/>
                </a:path>
              </a:pathLst>
            </a:custGeom>
            <a:solidFill>
              <a:srgbClr val="0078D7"/>
            </a:solidFill>
            <a:ln w="7144" cap="flat">
              <a:noFill/>
              <a:prstDash val="solid"/>
              <a:miter/>
            </a:ln>
          </p:spPr>
          <p:txBody>
            <a:bodyPr rtlCol="0" anchor="ctr"/>
            <a:lstStyle/>
            <a:p>
              <a:endParaRPr lang="ja-JP" altLang="en-US"/>
            </a:p>
          </p:txBody>
        </p:sp>
      </p:grpSp>
      <p:sp>
        <p:nvSpPr>
          <p:cNvPr id="52" name="矢印: 左 51">
            <a:extLst>
              <a:ext uri="{FF2B5EF4-FFF2-40B4-BE49-F238E27FC236}">
                <a16:creationId xmlns:a16="http://schemas.microsoft.com/office/drawing/2014/main" id="{74793012-D9DE-4304-96CF-225069DF30C1}"/>
              </a:ext>
            </a:extLst>
          </p:cNvPr>
          <p:cNvSpPr/>
          <p:nvPr/>
        </p:nvSpPr>
        <p:spPr bwMode="auto">
          <a:xfrm>
            <a:off x="2588432" y="1048990"/>
            <a:ext cx="2160000" cy="1080000"/>
          </a:xfrm>
          <a:prstGeom prst="leftArrow">
            <a:avLst>
              <a:gd name="adj1" fmla="val 48242"/>
              <a:gd name="adj2" fmla="val 26273"/>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400" dirty="0">
                <a:gradFill>
                  <a:gsLst>
                    <a:gs pos="0">
                      <a:srgbClr val="FFFFFF"/>
                    </a:gs>
                    <a:gs pos="100000">
                      <a:srgbClr val="FFFFFF"/>
                    </a:gs>
                  </a:gsLst>
                  <a:lin ang="5400000" scaled="0"/>
                </a:gradFill>
                <a:ea typeface="Segoe UI" pitchFamily="34" charset="0"/>
                <a:cs typeface="Segoe UI" pitchFamily="34" charset="0"/>
              </a:rPr>
              <a:t>Application Log</a:t>
            </a:r>
            <a:endParaRPr kumimoji="1" lang="ja-JP" alt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矢印: 左 52">
            <a:extLst>
              <a:ext uri="{FF2B5EF4-FFF2-40B4-BE49-F238E27FC236}">
                <a16:creationId xmlns:a16="http://schemas.microsoft.com/office/drawing/2014/main" id="{9585A81D-048A-46EE-814D-C90ABBAB67B0}"/>
              </a:ext>
            </a:extLst>
          </p:cNvPr>
          <p:cNvSpPr/>
          <p:nvPr/>
        </p:nvSpPr>
        <p:spPr bwMode="auto">
          <a:xfrm>
            <a:off x="2588433" y="3766116"/>
            <a:ext cx="2160000" cy="1080000"/>
          </a:xfrm>
          <a:prstGeom prst="leftArrow">
            <a:avLst>
              <a:gd name="adj1" fmla="val 48242"/>
              <a:gd name="adj2" fmla="val 26273"/>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400" dirty="0">
                <a:gradFill>
                  <a:gsLst>
                    <a:gs pos="0">
                      <a:srgbClr val="FFFFFF"/>
                    </a:gs>
                    <a:gs pos="100000">
                      <a:srgbClr val="FFFFFF"/>
                    </a:gs>
                  </a:gsLst>
                  <a:lin ang="5400000" scaled="0"/>
                </a:gradFill>
                <a:ea typeface="Segoe UI" pitchFamily="34" charset="0"/>
                <a:cs typeface="Segoe UI" pitchFamily="34" charset="0"/>
              </a:rPr>
              <a:t>Diagnostics</a:t>
            </a:r>
            <a:br>
              <a:rPr kumimoji="1" lang="en-US" altLang="ja-JP" sz="1400" dirty="0">
                <a:gradFill>
                  <a:gsLst>
                    <a:gs pos="0">
                      <a:srgbClr val="FFFFFF"/>
                    </a:gs>
                    <a:gs pos="100000">
                      <a:srgbClr val="FFFFFF"/>
                    </a:gs>
                  </a:gsLst>
                  <a:lin ang="5400000" scaled="0"/>
                </a:gradFill>
                <a:ea typeface="Segoe UI" pitchFamily="34" charset="0"/>
                <a:cs typeface="Segoe UI" pitchFamily="34" charset="0"/>
              </a:rPr>
            </a:br>
            <a:r>
              <a:rPr kumimoji="1" lang="en-US" altLang="ja-JP" sz="1400" dirty="0">
                <a:gradFill>
                  <a:gsLst>
                    <a:gs pos="0">
                      <a:srgbClr val="FFFFFF"/>
                    </a:gs>
                    <a:gs pos="100000">
                      <a:srgbClr val="FFFFFF"/>
                    </a:gs>
                  </a:gsLst>
                  <a:lin ang="5400000" scaled="0"/>
                </a:gradFill>
                <a:ea typeface="Segoe UI" pitchFamily="34" charset="0"/>
                <a:cs typeface="Segoe UI" pitchFamily="34" charset="0"/>
              </a:rPr>
              <a:t>Log</a:t>
            </a:r>
            <a:endParaRPr kumimoji="1" lang="ja-JP" alt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矢印: 左 53">
            <a:extLst>
              <a:ext uri="{FF2B5EF4-FFF2-40B4-BE49-F238E27FC236}">
                <a16:creationId xmlns:a16="http://schemas.microsoft.com/office/drawing/2014/main" id="{9D65061B-C48C-4743-86E4-EB71A281E6CB}"/>
              </a:ext>
            </a:extLst>
          </p:cNvPr>
          <p:cNvSpPr/>
          <p:nvPr/>
        </p:nvSpPr>
        <p:spPr bwMode="auto">
          <a:xfrm>
            <a:off x="2575732" y="4754952"/>
            <a:ext cx="2160000" cy="1080000"/>
          </a:xfrm>
          <a:prstGeom prst="leftArrow">
            <a:avLst>
              <a:gd name="adj1" fmla="val 48242"/>
              <a:gd name="adj2" fmla="val 26273"/>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400" dirty="0">
                <a:gradFill>
                  <a:gsLst>
                    <a:gs pos="0">
                      <a:srgbClr val="FFFFFF"/>
                    </a:gs>
                    <a:gs pos="100000">
                      <a:srgbClr val="FFFFFF"/>
                    </a:gs>
                  </a:gsLst>
                  <a:lin ang="5400000" scaled="0"/>
                </a:gradFill>
                <a:ea typeface="Segoe UI" pitchFamily="34" charset="0"/>
                <a:cs typeface="Segoe UI" pitchFamily="34" charset="0"/>
              </a:rPr>
              <a:t>Activity Log</a:t>
            </a:r>
            <a:endParaRPr kumimoji="1" lang="ja-JP" alt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加算記号 1">
            <a:extLst>
              <a:ext uri="{FF2B5EF4-FFF2-40B4-BE49-F238E27FC236}">
                <a16:creationId xmlns:a16="http://schemas.microsoft.com/office/drawing/2014/main" id="{BDB05800-94F0-4839-BE62-23906050EBCF}"/>
              </a:ext>
            </a:extLst>
          </p:cNvPr>
          <p:cNvSpPr>
            <a:spLocks noChangeAspect="1"/>
          </p:cNvSpPr>
          <p:nvPr/>
        </p:nvSpPr>
        <p:spPr bwMode="auto">
          <a:xfrm>
            <a:off x="1371443" y="3209230"/>
            <a:ext cx="590677" cy="590677"/>
          </a:xfrm>
          <a:prstGeom prst="mathPlus">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矢印: 左 38">
            <a:extLst>
              <a:ext uri="{FF2B5EF4-FFF2-40B4-BE49-F238E27FC236}">
                <a16:creationId xmlns:a16="http://schemas.microsoft.com/office/drawing/2014/main" id="{13606F70-23B0-4183-A15F-22C6B2B3E6CE}"/>
              </a:ext>
            </a:extLst>
          </p:cNvPr>
          <p:cNvSpPr/>
          <p:nvPr/>
        </p:nvSpPr>
        <p:spPr bwMode="auto">
          <a:xfrm>
            <a:off x="2575732" y="5766939"/>
            <a:ext cx="2160000" cy="1080000"/>
          </a:xfrm>
          <a:prstGeom prst="leftArrow">
            <a:avLst>
              <a:gd name="adj1" fmla="val 48242"/>
              <a:gd name="adj2" fmla="val 26273"/>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400" dirty="0">
                <a:gradFill>
                  <a:gsLst>
                    <a:gs pos="0">
                      <a:srgbClr val="FFFFFF"/>
                    </a:gs>
                    <a:gs pos="100000">
                      <a:srgbClr val="FFFFFF"/>
                    </a:gs>
                  </a:gsLst>
                  <a:lin ang="5400000" scaled="0"/>
                </a:gradFill>
                <a:ea typeface="Segoe UI" pitchFamily="34" charset="0"/>
                <a:cs typeface="Segoe UI" pitchFamily="34" charset="0"/>
              </a:rPr>
              <a:t>Metrics</a:t>
            </a:r>
            <a:endParaRPr kumimoji="1" lang="ja-JP" alt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矢印: 左 39">
            <a:extLst>
              <a:ext uri="{FF2B5EF4-FFF2-40B4-BE49-F238E27FC236}">
                <a16:creationId xmlns:a16="http://schemas.microsoft.com/office/drawing/2014/main" id="{584EEA8C-D6F5-4FC1-B81D-AD94074EEEED}"/>
              </a:ext>
            </a:extLst>
          </p:cNvPr>
          <p:cNvSpPr/>
          <p:nvPr/>
        </p:nvSpPr>
        <p:spPr bwMode="auto">
          <a:xfrm>
            <a:off x="2617837" y="2057222"/>
            <a:ext cx="2160000" cy="1080000"/>
          </a:xfrm>
          <a:prstGeom prst="leftArrow">
            <a:avLst>
              <a:gd name="adj1" fmla="val 48242"/>
              <a:gd name="adj2" fmla="val 26273"/>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400" dirty="0">
                <a:gradFill>
                  <a:gsLst>
                    <a:gs pos="0">
                      <a:srgbClr val="FFFFFF"/>
                    </a:gs>
                    <a:gs pos="100000">
                      <a:srgbClr val="FFFFFF"/>
                    </a:gs>
                  </a:gsLst>
                  <a:lin ang="5400000" scaled="0"/>
                </a:gradFill>
                <a:ea typeface="Segoe UI" pitchFamily="34" charset="0"/>
                <a:cs typeface="Segoe UI" pitchFamily="34" charset="0"/>
              </a:rPr>
              <a:t>Metrics</a:t>
            </a:r>
            <a:endParaRPr kumimoji="1" lang="ja-JP" altLang="en-US" sz="1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8035062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E1C79569-CE7C-4958-B857-83848AA445F4}"/>
              </a:ext>
            </a:extLst>
          </p:cNvPr>
          <p:cNvSpPr>
            <a:spLocks noGrp="1"/>
          </p:cNvSpPr>
          <p:nvPr>
            <p:ph type="body" sz="quarter" idx="10"/>
          </p:nvPr>
        </p:nvSpPr>
        <p:spPr>
          <a:xfrm>
            <a:off x="274638" y="1212850"/>
            <a:ext cx="11704637" cy="5478423"/>
          </a:xfrm>
        </p:spPr>
        <p:txBody>
          <a:bodyPr/>
          <a:lstStyle/>
          <a:p>
            <a:r>
              <a:rPr lang="en-US" altLang="ja-JP" dirty="0"/>
              <a:t>Application Insights	(</a:t>
            </a:r>
            <a:r>
              <a:rPr lang="ja-JP" altLang="en-US" dirty="0"/>
              <a:t>アプリケーションのログ</a:t>
            </a:r>
            <a:r>
              <a:rPr lang="en-US" altLang="ja-JP" dirty="0"/>
              <a:t>)</a:t>
            </a:r>
          </a:p>
          <a:p>
            <a:pPr lvl="1"/>
            <a:r>
              <a:rPr lang="ja-JP" altLang="en-US" dirty="0"/>
              <a:t>容量課金無し、最大転送量制限あり</a:t>
            </a:r>
            <a:r>
              <a:rPr lang="en-US" altLang="ja-JP" dirty="0"/>
              <a:t>(500GB/</a:t>
            </a:r>
            <a:r>
              <a:rPr lang="ja-JP" altLang="en-US" dirty="0"/>
              <a:t>日</a:t>
            </a:r>
            <a:r>
              <a:rPr lang="en-US" altLang="ja-JP" dirty="0"/>
              <a:t>)</a:t>
            </a:r>
          </a:p>
          <a:p>
            <a:pPr lvl="1"/>
            <a:r>
              <a:rPr lang="ja-JP" altLang="en-US" dirty="0"/>
              <a:t>アプリ用クライアントライブラリ</a:t>
            </a:r>
            <a:endParaRPr lang="en-US" altLang="ja-JP" dirty="0"/>
          </a:p>
          <a:p>
            <a:pPr lvl="1"/>
            <a:r>
              <a:rPr lang="ja-JP" altLang="en-US" dirty="0"/>
              <a:t>リアルタイムストリーム、短インベストメントタイム、サンプリング、短期保存</a:t>
            </a:r>
            <a:r>
              <a:rPr lang="en-US" altLang="ja-JP" dirty="0"/>
              <a:t>(</a:t>
            </a:r>
            <a:r>
              <a:rPr lang="ja-JP" altLang="en-US" dirty="0"/>
              <a:t>最大</a:t>
            </a:r>
            <a:r>
              <a:rPr lang="en-US" altLang="ja-JP" dirty="0"/>
              <a:t>90</a:t>
            </a:r>
            <a:r>
              <a:rPr lang="ja-JP" altLang="en-US" dirty="0"/>
              <a:t>日</a:t>
            </a:r>
            <a:r>
              <a:rPr lang="en-US" altLang="ja-JP" dirty="0"/>
              <a:t>)</a:t>
            </a:r>
            <a:r>
              <a:rPr lang="ja-JP" altLang="en-US" dirty="0"/>
              <a:t>等</a:t>
            </a:r>
            <a:endParaRPr lang="en-US" altLang="ja-JP" dirty="0"/>
          </a:p>
          <a:p>
            <a:pPr marL="342900" lvl="1" indent="0">
              <a:buNone/>
            </a:pPr>
            <a:endParaRPr kumimoji="1" lang="en-US" altLang="ja-JP" dirty="0"/>
          </a:p>
          <a:p>
            <a:r>
              <a:rPr lang="en-US" altLang="ja-JP" dirty="0"/>
              <a:t>Log Analytics			(</a:t>
            </a:r>
            <a:r>
              <a:rPr lang="ja-JP" altLang="en-US" dirty="0"/>
              <a:t>インフラのログ</a:t>
            </a:r>
            <a:r>
              <a:rPr lang="en-US" altLang="ja-JP" dirty="0"/>
              <a:t>)</a:t>
            </a:r>
          </a:p>
          <a:p>
            <a:pPr lvl="1"/>
            <a:r>
              <a:rPr lang="ja-JP" altLang="en-US" dirty="0"/>
              <a:t>容量課金</a:t>
            </a:r>
            <a:r>
              <a:rPr lang="en-US" altLang="ja-JP" dirty="0"/>
              <a:t>(1 GB </a:t>
            </a:r>
            <a:r>
              <a:rPr lang="ja-JP" altLang="en-US" dirty="0"/>
              <a:t>あたり </a:t>
            </a:r>
            <a:r>
              <a:rPr lang="en-US" altLang="ja-JP" dirty="0"/>
              <a:t>¥16.80/</a:t>
            </a:r>
            <a:r>
              <a:rPr lang="ja-JP" altLang="en-US" dirty="0"/>
              <a:t>月</a:t>
            </a:r>
            <a:r>
              <a:rPr lang="en-US" altLang="ja-JP" dirty="0"/>
              <a:t>)</a:t>
            </a:r>
          </a:p>
          <a:p>
            <a:pPr lvl="1"/>
            <a:r>
              <a:rPr lang="ja-JP" altLang="en-US" dirty="0"/>
              <a:t>仮想マシン、コンテナからのログ収集 </a:t>
            </a:r>
            <a:r>
              <a:rPr lang="en-US" altLang="ja-JP" dirty="0"/>
              <a:t>Agent, Azure</a:t>
            </a:r>
            <a:r>
              <a:rPr lang="ja-JP" altLang="en-US" dirty="0"/>
              <a:t> インフラからのログ収集</a:t>
            </a:r>
            <a:endParaRPr lang="en-US" altLang="ja-JP" dirty="0"/>
          </a:p>
          <a:p>
            <a:pPr lvl="1"/>
            <a:r>
              <a:rPr lang="ja-JP" altLang="en-US" dirty="0"/>
              <a:t>長期保存</a:t>
            </a:r>
            <a:r>
              <a:rPr lang="en-US" altLang="ja-JP" dirty="0"/>
              <a:t>(30</a:t>
            </a:r>
            <a:r>
              <a:rPr lang="ja-JP" altLang="en-US" dirty="0"/>
              <a:t>～</a:t>
            </a:r>
            <a:r>
              <a:rPr lang="en-US" altLang="ja-JP" dirty="0"/>
              <a:t>730</a:t>
            </a:r>
            <a:r>
              <a:rPr lang="ja-JP" altLang="en-US" dirty="0"/>
              <a:t>日</a:t>
            </a:r>
            <a:r>
              <a:rPr lang="en-US" altLang="ja-JP" dirty="0"/>
              <a:t>)</a:t>
            </a:r>
            <a:r>
              <a:rPr lang="ja-JP" altLang="en-US" dirty="0"/>
              <a:t>できるので監査要件にも対応可能。</a:t>
            </a:r>
            <a:endParaRPr lang="en-US" altLang="ja-JP" dirty="0"/>
          </a:p>
        </p:txBody>
      </p:sp>
      <p:sp>
        <p:nvSpPr>
          <p:cNvPr id="2" name="タイトル 1">
            <a:extLst>
              <a:ext uri="{FF2B5EF4-FFF2-40B4-BE49-F238E27FC236}">
                <a16:creationId xmlns:a16="http://schemas.microsoft.com/office/drawing/2014/main" id="{541CC30F-BCD0-4C3F-9D54-6A7938FA1D35}"/>
              </a:ext>
            </a:extLst>
          </p:cNvPr>
          <p:cNvSpPr>
            <a:spLocks noGrp="1"/>
          </p:cNvSpPr>
          <p:nvPr>
            <p:ph type="title"/>
          </p:nvPr>
        </p:nvSpPr>
        <p:spPr/>
        <p:txBody>
          <a:bodyPr/>
          <a:lstStyle/>
          <a:p>
            <a:r>
              <a:rPr lang="ja-JP" altLang="en-US" dirty="0"/>
              <a:t>２つのログ保管サービスと役割</a:t>
            </a:r>
            <a:endParaRPr kumimoji="1" lang="ja-JP" altLang="en-US" dirty="0"/>
          </a:p>
        </p:txBody>
      </p:sp>
      <p:cxnSp>
        <p:nvCxnSpPr>
          <p:cNvPr id="5" name="直線コネクタ 4">
            <a:extLst>
              <a:ext uri="{FF2B5EF4-FFF2-40B4-BE49-F238E27FC236}">
                <a16:creationId xmlns:a16="http://schemas.microsoft.com/office/drawing/2014/main" id="{4130C683-9774-4795-91C5-8306C12BB8AA}"/>
              </a:ext>
            </a:extLst>
          </p:cNvPr>
          <p:cNvCxnSpPr/>
          <p:nvPr/>
        </p:nvCxnSpPr>
        <p:spPr>
          <a:xfrm>
            <a:off x="7658397" y="3425254"/>
            <a:ext cx="1512168"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6DEB762E-2FF7-48C5-8870-BEE13B5FE86C}"/>
              </a:ext>
            </a:extLst>
          </p:cNvPr>
          <p:cNvCxnSpPr/>
          <p:nvPr/>
        </p:nvCxnSpPr>
        <p:spPr>
          <a:xfrm>
            <a:off x="9458597" y="3425254"/>
            <a:ext cx="1512168"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94878CF9-0566-45DD-A905-4F6C2A9139D4}"/>
              </a:ext>
            </a:extLst>
          </p:cNvPr>
          <p:cNvCxnSpPr>
            <a:cxnSpLocks/>
          </p:cNvCxnSpPr>
          <p:nvPr/>
        </p:nvCxnSpPr>
        <p:spPr>
          <a:xfrm>
            <a:off x="1033661" y="2417142"/>
            <a:ext cx="2016224"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F7A57A4-5ECB-4617-A413-C04CD066C395}"/>
              </a:ext>
            </a:extLst>
          </p:cNvPr>
          <p:cNvCxnSpPr>
            <a:cxnSpLocks/>
          </p:cNvCxnSpPr>
          <p:nvPr/>
        </p:nvCxnSpPr>
        <p:spPr>
          <a:xfrm>
            <a:off x="1033661" y="5513486"/>
            <a:ext cx="4896544"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284838E-D8A2-4E28-B96B-BCB4BBB7EC21}"/>
              </a:ext>
            </a:extLst>
          </p:cNvPr>
          <p:cNvCxnSpPr>
            <a:cxnSpLocks/>
          </p:cNvCxnSpPr>
          <p:nvPr/>
        </p:nvCxnSpPr>
        <p:spPr>
          <a:xfrm>
            <a:off x="1033661" y="6521598"/>
            <a:ext cx="8064896"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13431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F1B63AF-2B5E-44F1-BF35-F37184209CCC}"/>
              </a:ext>
            </a:extLst>
          </p:cNvPr>
          <p:cNvSpPr>
            <a:spLocks noGrp="1"/>
          </p:cNvSpPr>
          <p:nvPr>
            <p:ph type="body" sz="quarter" idx="10"/>
          </p:nvPr>
        </p:nvSpPr>
        <p:spPr>
          <a:xfrm>
            <a:off x="274638" y="1212850"/>
            <a:ext cx="11887200" cy="1923604"/>
          </a:xfrm>
        </p:spPr>
        <p:txBody>
          <a:bodyPr/>
          <a:lstStyle/>
          <a:p>
            <a:r>
              <a:rPr kumimoji="1" lang="en-US" altLang="ja-JP" dirty="0"/>
              <a:t>Application Insights</a:t>
            </a:r>
            <a:r>
              <a:rPr kumimoji="1" lang="ja-JP" altLang="en-US" dirty="0"/>
              <a:t> と </a:t>
            </a:r>
            <a:r>
              <a:rPr kumimoji="1" lang="en-US" altLang="ja-JP" dirty="0"/>
              <a:t>Log Analytics</a:t>
            </a:r>
            <a:r>
              <a:rPr kumimoji="1" lang="ja-JP" altLang="en-US" dirty="0"/>
              <a:t> は</a:t>
            </a:r>
            <a:r>
              <a:rPr kumimoji="1" lang="en-US" altLang="ja-JP" dirty="0"/>
              <a:t>Kusto Query Language</a:t>
            </a:r>
            <a:r>
              <a:rPr lang="ja-JP" altLang="en-US" dirty="0"/>
              <a:t> </a:t>
            </a:r>
            <a:r>
              <a:rPr lang="en-US" altLang="ja-JP" dirty="0"/>
              <a:t>(KQL)</a:t>
            </a:r>
            <a:r>
              <a:rPr lang="ja-JP" altLang="en-US" dirty="0"/>
              <a:t> でクエリ</a:t>
            </a:r>
            <a:endParaRPr lang="en-US" altLang="ja-JP" dirty="0"/>
          </a:p>
          <a:p>
            <a:pPr lvl="1"/>
            <a:r>
              <a:rPr kumimoji="1" lang="en-US" altLang="ja-JP" dirty="0"/>
              <a:t>Azure Data Explorer (kusto</a:t>
            </a:r>
            <a:r>
              <a:rPr lang="en-US" altLang="ja-JP" dirty="0"/>
              <a:t>)</a:t>
            </a:r>
            <a:r>
              <a:rPr kumimoji="1" lang="ja-JP" altLang="en-US" dirty="0"/>
              <a:t> を内部的に利用</a:t>
            </a:r>
            <a:endParaRPr kumimoji="1" lang="en-US" altLang="ja-JP" dirty="0"/>
          </a:p>
        </p:txBody>
      </p:sp>
      <p:sp>
        <p:nvSpPr>
          <p:cNvPr id="3" name="タイトル 2">
            <a:extLst>
              <a:ext uri="{FF2B5EF4-FFF2-40B4-BE49-F238E27FC236}">
                <a16:creationId xmlns:a16="http://schemas.microsoft.com/office/drawing/2014/main" id="{6217F1AD-45DA-493B-B0B4-358F6E2AB0CA}"/>
              </a:ext>
            </a:extLst>
          </p:cNvPr>
          <p:cNvSpPr>
            <a:spLocks noGrp="1"/>
          </p:cNvSpPr>
          <p:nvPr>
            <p:ph type="title"/>
          </p:nvPr>
        </p:nvSpPr>
        <p:spPr/>
        <p:txBody>
          <a:bodyPr/>
          <a:lstStyle/>
          <a:p>
            <a:r>
              <a:rPr lang="en-US" altLang="ja-JP" dirty="0"/>
              <a:t>KQL</a:t>
            </a:r>
            <a:r>
              <a:rPr lang="ja-JP" altLang="en-US" dirty="0"/>
              <a:t> によるデータのクエリ</a:t>
            </a:r>
            <a:endParaRPr kumimoji="1" lang="ja-JP" altLang="en-US" dirty="0"/>
          </a:p>
        </p:txBody>
      </p:sp>
      <p:pic>
        <p:nvPicPr>
          <p:cNvPr id="2050" name="Picture 2" descr="Query results">
            <a:extLst>
              <a:ext uri="{FF2B5EF4-FFF2-40B4-BE49-F238E27FC236}">
                <a16:creationId xmlns:a16="http://schemas.microsoft.com/office/drawing/2014/main" id="{ACBFE93B-21F2-43B6-9862-E293863F9C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2891"/>
          <a:stretch/>
        </p:blipFill>
        <p:spPr bwMode="auto">
          <a:xfrm>
            <a:off x="2329805" y="3246835"/>
            <a:ext cx="8594923" cy="3562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73371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8E6239-7B90-48B1-8FD6-EE15A8A5C37A}"/>
              </a:ext>
            </a:extLst>
          </p:cNvPr>
          <p:cNvSpPr>
            <a:spLocks noGrp="1"/>
          </p:cNvSpPr>
          <p:nvPr>
            <p:ph type="body" sz="quarter" idx="10"/>
          </p:nvPr>
        </p:nvSpPr>
        <p:spPr>
          <a:xfrm>
            <a:off x="274638" y="1212850"/>
            <a:ext cx="11887200" cy="4508927"/>
          </a:xfrm>
        </p:spPr>
        <p:txBody>
          <a:bodyPr/>
          <a:lstStyle/>
          <a:p>
            <a:r>
              <a:rPr lang="en-US" altLang="ja-JP" dirty="0"/>
              <a:t>Log</a:t>
            </a:r>
            <a:r>
              <a:rPr lang="ja-JP" altLang="en-US" dirty="0"/>
              <a:t>管理</a:t>
            </a:r>
            <a:r>
              <a:rPr lang="en-US" altLang="ja-JP" dirty="0"/>
              <a:t>(</a:t>
            </a:r>
            <a:r>
              <a:rPr lang="ja-JP" altLang="en-US" dirty="0"/>
              <a:t>集約</a:t>
            </a:r>
            <a:r>
              <a:rPr lang="en-US" altLang="ja-JP" dirty="0"/>
              <a:t>)</a:t>
            </a:r>
            <a:r>
              <a:rPr lang="ja-JP" altLang="en-US" dirty="0"/>
              <a:t>には、</a:t>
            </a:r>
            <a:r>
              <a:rPr lang="en-US" altLang="ja-JP" dirty="0"/>
              <a:t>Application</a:t>
            </a:r>
            <a:r>
              <a:rPr lang="ja-JP" altLang="en-US" dirty="0"/>
              <a:t> </a:t>
            </a:r>
            <a:r>
              <a:rPr lang="en-US" altLang="ja-JP" dirty="0"/>
              <a:t>Insights, Log Analytics</a:t>
            </a:r>
            <a:r>
              <a:rPr lang="ja-JP" altLang="en-US" dirty="0"/>
              <a:t> がお勧め</a:t>
            </a:r>
            <a:endParaRPr lang="en-US" altLang="ja-JP" dirty="0"/>
          </a:p>
          <a:p>
            <a:r>
              <a:rPr lang="ja-JP" altLang="en-US" dirty="0"/>
              <a:t>監査ログは、</a:t>
            </a:r>
            <a:r>
              <a:rPr lang="en-US" altLang="ja-JP" dirty="0"/>
              <a:t> Log Analytics</a:t>
            </a:r>
            <a:r>
              <a:rPr lang="ja-JP" altLang="en-US" dirty="0"/>
              <a:t>へ</a:t>
            </a:r>
            <a:endParaRPr lang="en-US" altLang="ja-JP" dirty="0"/>
          </a:p>
          <a:p>
            <a:pPr lvl="1"/>
            <a:r>
              <a:rPr lang="ja-JP" altLang="en-US" dirty="0"/>
              <a:t>最大</a:t>
            </a:r>
            <a:r>
              <a:rPr lang="en-US" altLang="ja-JP" dirty="0"/>
              <a:t>730</a:t>
            </a:r>
            <a:r>
              <a:rPr lang="ja-JP" altLang="en-US" dirty="0"/>
              <a:t>日保存、 </a:t>
            </a:r>
            <a:r>
              <a:rPr lang="en-US" altLang="ja-JP" dirty="0"/>
              <a:t>RBAC</a:t>
            </a:r>
            <a:r>
              <a:rPr lang="ja-JP" altLang="en-US" dirty="0"/>
              <a:t>による</a:t>
            </a:r>
            <a:r>
              <a:rPr lang="en-US" altLang="ja-JP" dirty="0"/>
              <a:t>ACL</a:t>
            </a:r>
            <a:r>
              <a:rPr lang="ja-JP" altLang="en-US" dirty="0" err="1"/>
              <a:t>、</a:t>
            </a:r>
            <a:r>
              <a:rPr lang="en-US" altLang="ja-JP" dirty="0"/>
              <a:t>KQL</a:t>
            </a:r>
            <a:r>
              <a:rPr lang="ja-JP" altLang="en-US" dirty="0"/>
              <a:t>による柔軟で迅速な分析</a:t>
            </a:r>
            <a:endParaRPr lang="en-US" altLang="ja-JP" dirty="0"/>
          </a:p>
          <a:p>
            <a:pPr lvl="1"/>
            <a:r>
              <a:rPr lang="en-US" altLang="ja-JP" dirty="0"/>
              <a:t>PCI DSS</a:t>
            </a:r>
            <a:r>
              <a:rPr lang="ja-JP" altLang="en-US" dirty="0"/>
              <a:t>要件</a:t>
            </a:r>
            <a:r>
              <a:rPr lang="en-US" altLang="ja-JP" dirty="0"/>
              <a:t>10</a:t>
            </a:r>
          </a:p>
          <a:p>
            <a:pPr marL="0" indent="0">
              <a:buNone/>
            </a:pPr>
            <a:endParaRPr lang="en-US" altLang="ja-JP" dirty="0"/>
          </a:p>
          <a:p>
            <a:pPr marL="0" indent="0">
              <a:buNone/>
            </a:pPr>
            <a:r>
              <a:rPr lang="en-US" altLang="ja-JP" dirty="0"/>
              <a:t>Log Analytics</a:t>
            </a:r>
            <a:r>
              <a:rPr lang="ja-JP" altLang="en-US" dirty="0"/>
              <a:t>の詳細はセッション</a:t>
            </a:r>
            <a:r>
              <a:rPr lang="en-US" altLang="ja-JP" dirty="0"/>
              <a:t>(CI29)</a:t>
            </a:r>
            <a:r>
              <a:rPr lang="ja-JP" altLang="en-US" dirty="0"/>
              <a:t>もどうぞ</a:t>
            </a:r>
            <a:endParaRPr lang="en-US" altLang="ja-JP" dirty="0"/>
          </a:p>
        </p:txBody>
      </p:sp>
      <p:sp>
        <p:nvSpPr>
          <p:cNvPr id="3" name="タイトル 2">
            <a:extLst>
              <a:ext uri="{FF2B5EF4-FFF2-40B4-BE49-F238E27FC236}">
                <a16:creationId xmlns:a16="http://schemas.microsoft.com/office/drawing/2014/main" id="{87D5B4B4-0B76-4715-A916-7C78896EA22A}"/>
              </a:ext>
            </a:extLst>
          </p:cNvPr>
          <p:cNvSpPr>
            <a:spLocks noGrp="1"/>
          </p:cNvSpPr>
          <p:nvPr>
            <p:ph type="title"/>
          </p:nvPr>
        </p:nvSpPr>
        <p:spPr/>
        <p:txBody>
          <a:bodyPr/>
          <a:lstStyle/>
          <a:p>
            <a:r>
              <a:rPr kumimoji="1" lang="ja-JP" altLang="en-US" dirty="0"/>
              <a:t>まとめ</a:t>
            </a:r>
          </a:p>
        </p:txBody>
      </p:sp>
    </p:spTree>
    <p:extLst>
      <p:ext uri="{BB962C8B-B14F-4D97-AF65-F5344CB8AC3E}">
        <p14:creationId xmlns:p14="http://schemas.microsoft.com/office/powerpoint/2010/main" val="36281230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3E300D-65BB-44AA-A749-5ADC8A25B158}"/>
              </a:ext>
            </a:extLst>
          </p:cNvPr>
          <p:cNvSpPr>
            <a:spLocks noGrp="1"/>
          </p:cNvSpPr>
          <p:nvPr>
            <p:ph type="title"/>
          </p:nvPr>
        </p:nvSpPr>
        <p:spPr/>
        <p:txBody>
          <a:bodyPr/>
          <a:lstStyle/>
          <a:p>
            <a:r>
              <a:rPr lang="ja-JP" altLang="en-US" dirty="0"/>
              <a:t>本セッションの禁則事項</a:t>
            </a:r>
            <a:endParaRPr kumimoji="1" lang="ja-JP" altLang="en-US" dirty="0"/>
          </a:p>
        </p:txBody>
      </p:sp>
      <p:sp>
        <p:nvSpPr>
          <p:cNvPr id="3" name="テキスト ボックス 2">
            <a:extLst>
              <a:ext uri="{FF2B5EF4-FFF2-40B4-BE49-F238E27FC236}">
                <a16:creationId xmlns:a16="http://schemas.microsoft.com/office/drawing/2014/main" id="{FBB18D42-8E9E-41F1-806D-C43DBE6483F8}"/>
              </a:ext>
            </a:extLst>
          </p:cNvPr>
          <p:cNvSpPr txBox="1"/>
          <p:nvPr/>
        </p:nvSpPr>
        <p:spPr>
          <a:xfrm>
            <a:off x="468746" y="1102469"/>
            <a:ext cx="11498982" cy="1702004"/>
          </a:xfrm>
          <a:prstGeom prst="rect">
            <a:avLst/>
          </a:prstGeom>
          <a:noFill/>
        </p:spPr>
        <p:txBody>
          <a:bodyPr wrap="none" lIns="182880" tIns="146304" rIns="182880" bIns="146304" rtlCol="0">
            <a:spAutoFit/>
          </a:bodyPr>
          <a:lstStyle/>
          <a:p>
            <a:pPr algn="ctr">
              <a:lnSpc>
                <a:spcPct val="90000"/>
              </a:lnSpc>
              <a:spcAft>
                <a:spcPts val="600"/>
              </a:spcAft>
            </a:pPr>
            <a:r>
              <a:rPr kumimoji="1" lang="ja-JP" altLang="en-US" sz="4800" b="1" dirty="0">
                <a:solidFill>
                  <a:srgbClr val="FF0000"/>
                </a:solidFill>
              </a:rPr>
              <a:t>シャッター音がするカメラでの撮影を禁止します</a:t>
            </a:r>
            <a:endParaRPr kumimoji="1" lang="en-US" altLang="ja-JP" sz="4800" b="1" dirty="0">
              <a:solidFill>
                <a:srgbClr val="FF0000"/>
              </a:solidFill>
            </a:endParaRPr>
          </a:p>
          <a:p>
            <a:pPr algn="ctr">
              <a:lnSpc>
                <a:spcPct val="90000"/>
              </a:lnSpc>
              <a:spcAft>
                <a:spcPts val="600"/>
              </a:spcAft>
            </a:pPr>
            <a:r>
              <a:rPr kumimoji="1" lang="en-US" altLang="ja-JP" sz="4800" dirty="0">
                <a:gradFill>
                  <a:gsLst>
                    <a:gs pos="2917">
                      <a:schemeClr val="tx1"/>
                    </a:gs>
                    <a:gs pos="30000">
                      <a:schemeClr val="tx1"/>
                    </a:gs>
                  </a:gsLst>
                  <a:lin ang="5400000" scaled="0"/>
                </a:gradFill>
              </a:rPr>
              <a:t>(</a:t>
            </a:r>
            <a:r>
              <a:rPr kumimoji="1" lang="ja-JP" altLang="en-US" sz="4800" dirty="0">
                <a:gradFill>
                  <a:gsLst>
                    <a:gs pos="2917">
                      <a:schemeClr val="tx1"/>
                    </a:gs>
                    <a:gs pos="30000">
                      <a:schemeClr val="tx1"/>
                    </a:gs>
                  </a:gsLst>
                  <a:lin ang="5400000" scaled="0"/>
                </a:gradFill>
              </a:rPr>
              <a:t>音が出ないカメラでの撮影はご自由にどうぞ</a:t>
            </a:r>
            <a:r>
              <a:rPr kumimoji="1" lang="en-US" altLang="ja-JP" sz="4800" dirty="0">
                <a:gradFill>
                  <a:gsLst>
                    <a:gs pos="2917">
                      <a:schemeClr val="tx1"/>
                    </a:gs>
                    <a:gs pos="30000">
                      <a:schemeClr val="tx1"/>
                    </a:gs>
                  </a:gsLst>
                  <a:lin ang="5400000" scaled="0"/>
                </a:gradFill>
              </a:rPr>
              <a:t>)</a:t>
            </a:r>
          </a:p>
        </p:txBody>
      </p:sp>
      <p:sp>
        <p:nvSpPr>
          <p:cNvPr id="4" name="正方形/長方形 3">
            <a:extLst>
              <a:ext uri="{FF2B5EF4-FFF2-40B4-BE49-F238E27FC236}">
                <a16:creationId xmlns:a16="http://schemas.microsoft.com/office/drawing/2014/main" id="{322754FB-2257-4287-9951-9FF77827D706}"/>
              </a:ext>
            </a:extLst>
          </p:cNvPr>
          <p:cNvSpPr/>
          <p:nvPr/>
        </p:nvSpPr>
        <p:spPr>
          <a:xfrm>
            <a:off x="3811102" y="6145768"/>
            <a:ext cx="4814267" cy="369332"/>
          </a:xfrm>
          <a:prstGeom prst="rect">
            <a:avLst/>
          </a:prstGeom>
        </p:spPr>
        <p:txBody>
          <a:bodyPr wrap="none">
            <a:spAutoFit/>
          </a:bodyPr>
          <a:lstStyle/>
          <a:p>
            <a:r>
              <a:rPr lang="ja-JP" altLang="en-US" dirty="0"/>
              <a:t>https://www.microsoft.com/ja-jp/microsoftpix</a:t>
            </a:r>
          </a:p>
        </p:txBody>
      </p:sp>
      <p:pic>
        <p:nvPicPr>
          <p:cNvPr id="6" name="図 5" descr="空, 自然, 山, 屋外 が含まれている画像&#10;&#10;非常に高い精度で生成された説明">
            <a:extLst>
              <a:ext uri="{FF2B5EF4-FFF2-40B4-BE49-F238E27FC236}">
                <a16:creationId xmlns:a16="http://schemas.microsoft.com/office/drawing/2014/main" id="{19B2D885-D154-4E84-9B26-C2287332A4DD}"/>
              </a:ext>
            </a:extLst>
          </p:cNvPr>
          <p:cNvPicPr>
            <a:picLocks noChangeAspect="1"/>
          </p:cNvPicPr>
          <p:nvPr/>
        </p:nvPicPr>
        <p:blipFill>
          <a:blip r:embed="rId2"/>
          <a:stretch>
            <a:fillRect/>
          </a:stretch>
        </p:blipFill>
        <p:spPr>
          <a:xfrm>
            <a:off x="2315322" y="2945696"/>
            <a:ext cx="7805825" cy="3231907"/>
          </a:xfrm>
          <a:prstGeom prst="rect">
            <a:avLst/>
          </a:prstGeom>
        </p:spPr>
      </p:pic>
    </p:spTree>
    <p:extLst>
      <p:ext uri="{BB962C8B-B14F-4D97-AF65-F5344CB8AC3E}">
        <p14:creationId xmlns:p14="http://schemas.microsoft.com/office/powerpoint/2010/main" val="258196627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B2D3DFE-6814-4E33-B36F-28059EB5DAF0}"/>
              </a:ext>
            </a:extLst>
          </p:cNvPr>
          <p:cNvSpPr>
            <a:spLocks noGrp="1"/>
          </p:cNvSpPr>
          <p:nvPr>
            <p:ph type="title"/>
          </p:nvPr>
        </p:nvSpPr>
        <p:spPr>
          <a:xfrm>
            <a:off x="274638" y="2125662"/>
            <a:ext cx="11887200" cy="4173450"/>
          </a:xfrm>
        </p:spPr>
        <p:txBody>
          <a:bodyPr/>
          <a:lstStyle/>
          <a:p>
            <a:r>
              <a:rPr lang="ja-JP" altLang="en-US" dirty="0">
                <a:solidFill>
                  <a:schemeClr val="accent5">
                    <a:lumMod val="60000"/>
                    <a:lumOff val="40000"/>
                  </a:schemeClr>
                </a:solidFill>
              </a:rPr>
              <a:t>認証・アクセス制御</a:t>
            </a:r>
            <a:br>
              <a:rPr lang="ja-JP" altLang="en-US" dirty="0">
                <a:solidFill>
                  <a:schemeClr val="accent5">
                    <a:lumMod val="60000"/>
                    <a:lumOff val="40000"/>
                  </a:schemeClr>
                </a:solidFill>
              </a:rPr>
            </a:br>
            <a:r>
              <a:rPr lang="ja-JP" altLang="en-US" dirty="0">
                <a:solidFill>
                  <a:schemeClr val="accent5">
                    <a:lumMod val="60000"/>
                    <a:lumOff val="40000"/>
                  </a:schemeClr>
                </a:solidFill>
              </a:rPr>
              <a:t>不正アクセス防止</a:t>
            </a:r>
            <a:br>
              <a:rPr lang="ja-JP" altLang="en-US" dirty="0">
                <a:solidFill>
                  <a:schemeClr val="accent5">
                    <a:lumMod val="60000"/>
                    <a:lumOff val="40000"/>
                  </a:schemeClr>
                </a:solidFill>
              </a:rPr>
            </a:br>
            <a:r>
              <a:rPr lang="ja-JP" altLang="en-US" dirty="0">
                <a:solidFill>
                  <a:schemeClr val="accent5">
                    <a:lumMod val="60000"/>
                    <a:lumOff val="40000"/>
                  </a:schemeClr>
                </a:solidFill>
              </a:rPr>
              <a:t>監査・ログ・監視</a:t>
            </a:r>
            <a:br>
              <a:rPr lang="ja-JP" altLang="en-US" dirty="0">
                <a:solidFill>
                  <a:schemeClr val="accent6">
                    <a:lumMod val="75000"/>
                  </a:schemeClr>
                </a:solidFill>
              </a:rPr>
            </a:br>
            <a:r>
              <a:rPr lang="ja-JP" altLang="en-US" dirty="0"/>
              <a:t>暗号化 </a:t>
            </a:r>
            <a:r>
              <a:rPr lang="ja-JP" altLang="en-US" dirty="0" err="1"/>
              <a:t>ー</a:t>
            </a:r>
            <a:r>
              <a:rPr lang="ja-JP" altLang="en-US" dirty="0"/>
              <a:t> 鍵管理</a:t>
            </a:r>
            <a:endParaRPr kumimoji="1" lang="ja-JP" altLang="en-US" dirty="0"/>
          </a:p>
        </p:txBody>
      </p:sp>
    </p:spTree>
    <p:extLst>
      <p:ext uri="{BB962C8B-B14F-4D97-AF65-F5344CB8AC3E}">
        <p14:creationId xmlns:p14="http://schemas.microsoft.com/office/powerpoint/2010/main" val="254782813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357C89-67BE-4FA5-8467-C1BEA31CAC4A}"/>
              </a:ext>
            </a:extLst>
          </p:cNvPr>
          <p:cNvSpPr>
            <a:spLocks noGrp="1"/>
          </p:cNvSpPr>
          <p:nvPr>
            <p:ph type="body" sz="quarter" idx="10"/>
          </p:nvPr>
        </p:nvSpPr>
        <p:spPr/>
        <p:txBody>
          <a:bodyPr/>
          <a:lstStyle/>
          <a:p>
            <a:endParaRPr kumimoji="1" lang="ja-JP" altLang="en-US" dirty="0"/>
          </a:p>
        </p:txBody>
      </p:sp>
      <p:sp>
        <p:nvSpPr>
          <p:cNvPr id="3" name="タイトル 2">
            <a:extLst>
              <a:ext uri="{FF2B5EF4-FFF2-40B4-BE49-F238E27FC236}">
                <a16:creationId xmlns:a16="http://schemas.microsoft.com/office/drawing/2014/main" id="{DA1FBE20-C2AA-41AF-A8CA-830D807A759C}"/>
              </a:ext>
            </a:extLst>
          </p:cNvPr>
          <p:cNvSpPr>
            <a:spLocks noGrp="1"/>
          </p:cNvSpPr>
          <p:nvPr>
            <p:ph type="title"/>
          </p:nvPr>
        </p:nvSpPr>
        <p:spPr/>
        <p:txBody>
          <a:bodyPr/>
          <a:lstStyle/>
          <a:p>
            <a:r>
              <a:rPr lang="ja-JP" altLang="en-US" b="1" dirty="0"/>
              <a:t>アーキテクチャ ダイアグラム</a:t>
            </a:r>
          </a:p>
        </p:txBody>
      </p:sp>
      <p:pic>
        <p:nvPicPr>
          <p:cNvPr id="1026" name="Picture 2" descr="PCI DSS ã®ããã® PaaS Web ã¢ããªã±ã¼ã·ã§ã³åç§ã¢ã¼ã­ãã¯ãã£ ãã¤ã¢ã°ã©ã ">
            <a:extLst>
              <a:ext uri="{FF2B5EF4-FFF2-40B4-BE49-F238E27FC236}">
                <a16:creationId xmlns:a16="http://schemas.microsoft.com/office/drawing/2014/main" id="{5C582498-0AEE-4F9D-BCAA-45DD056EB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914" y="1211166"/>
            <a:ext cx="9890646" cy="5154902"/>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1B376F5E-0D58-4EBE-A8EA-6A59B071B8A4}"/>
              </a:ext>
            </a:extLst>
          </p:cNvPr>
          <p:cNvSpPr/>
          <p:nvPr/>
        </p:nvSpPr>
        <p:spPr>
          <a:xfrm>
            <a:off x="97557" y="6474765"/>
            <a:ext cx="12338918" cy="369332"/>
          </a:xfrm>
          <a:prstGeom prst="rect">
            <a:avLst/>
          </a:prstGeom>
        </p:spPr>
        <p:txBody>
          <a:bodyPr wrap="square">
            <a:spAutoFit/>
          </a:bodyPr>
          <a:lstStyle/>
          <a:p>
            <a:pPr algn="r"/>
            <a:r>
              <a:rPr lang="ja-JP" altLang="en-US" dirty="0"/>
              <a:t>https://docs.microsoft.com/ja-jp/azure/security/blueprints/pcidss-paaswa-overview</a:t>
            </a:r>
          </a:p>
        </p:txBody>
      </p:sp>
      <p:sp>
        <p:nvSpPr>
          <p:cNvPr id="6" name="正方形/長方形 5">
            <a:extLst>
              <a:ext uri="{FF2B5EF4-FFF2-40B4-BE49-F238E27FC236}">
                <a16:creationId xmlns:a16="http://schemas.microsoft.com/office/drawing/2014/main" id="{91C1C208-F0A4-4159-B3E0-BC393CE8A6AF}"/>
              </a:ext>
            </a:extLst>
          </p:cNvPr>
          <p:cNvSpPr/>
          <p:nvPr/>
        </p:nvSpPr>
        <p:spPr bwMode="auto">
          <a:xfrm>
            <a:off x="7881574" y="2322420"/>
            <a:ext cx="2080007" cy="1404006"/>
          </a:xfrm>
          <a:prstGeom prst="rect">
            <a:avLst/>
          </a:prstGeom>
          <a:noFill/>
          <a:ln w="508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984335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9AE4800-F39D-4EA4-9848-5013D30E37F8}"/>
              </a:ext>
            </a:extLst>
          </p:cNvPr>
          <p:cNvSpPr>
            <a:spLocks noGrp="1"/>
          </p:cNvSpPr>
          <p:nvPr>
            <p:ph type="body" sz="quarter" idx="10"/>
          </p:nvPr>
        </p:nvSpPr>
        <p:spPr>
          <a:xfrm>
            <a:off x="274638" y="1212850"/>
            <a:ext cx="11887200" cy="4893647"/>
          </a:xfrm>
        </p:spPr>
        <p:txBody>
          <a:bodyPr/>
          <a:lstStyle/>
          <a:p>
            <a:r>
              <a:rPr kumimoji="1" lang="ja-JP" altLang="en-US" dirty="0"/>
              <a:t>暗号化自体のコストは低い</a:t>
            </a:r>
            <a:endParaRPr kumimoji="1" lang="en-US" altLang="ja-JP" dirty="0"/>
          </a:p>
          <a:p>
            <a:pPr lvl="1"/>
            <a:r>
              <a:rPr lang="en-US" altLang="ja-JP" dirty="0"/>
              <a:t>Azure</a:t>
            </a:r>
            <a:r>
              <a:rPr lang="ja-JP" altLang="en-US" dirty="0"/>
              <a:t>ではデフォルトで、</a:t>
            </a:r>
            <a:r>
              <a:rPr lang="en-US" altLang="ja-JP" dirty="0"/>
              <a:t>SQL Database, Storage</a:t>
            </a:r>
            <a:r>
              <a:rPr lang="ja-JP" altLang="en-US" dirty="0"/>
              <a:t>などの内容は暗号化される</a:t>
            </a:r>
            <a:endParaRPr lang="en-US" altLang="ja-JP" dirty="0"/>
          </a:p>
          <a:p>
            <a:pPr lvl="1"/>
            <a:r>
              <a:rPr kumimoji="1" lang="ja-JP" altLang="en-US" dirty="0"/>
              <a:t>暗号化アルゴリズムも、業界標準のものはライブラリでサポートされている</a:t>
            </a:r>
            <a:endParaRPr kumimoji="1" lang="en-US" altLang="ja-JP" dirty="0"/>
          </a:p>
          <a:p>
            <a:r>
              <a:rPr lang="ja-JP" altLang="en-US" dirty="0"/>
              <a:t>問題は、鍵管理</a:t>
            </a:r>
            <a:endParaRPr lang="en-US" altLang="ja-JP" dirty="0"/>
          </a:p>
          <a:p>
            <a:pPr lvl="1"/>
            <a:r>
              <a:rPr kumimoji="1" lang="ja-JP" altLang="en-US" dirty="0"/>
              <a:t>暗号化鍵、データベース接続のシークレットなど機密情報の暗号化では鍵の管理が課題</a:t>
            </a:r>
            <a:endParaRPr kumimoji="1" lang="en-US" altLang="ja-JP" dirty="0"/>
          </a:p>
          <a:p>
            <a:pPr lvl="1"/>
            <a:r>
              <a:rPr lang="ja-JP" altLang="en-US" dirty="0"/>
              <a:t>鍵管理のために、</a:t>
            </a:r>
            <a:r>
              <a:rPr lang="en-US" altLang="ja-JP" dirty="0"/>
              <a:t>HSM</a:t>
            </a:r>
            <a:r>
              <a:rPr lang="ja-JP" altLang="en-US" dirty="0"/>
              <a:t> </a:t>
            </a:r>
            <a:r>
              <a:rPr lang="en-US" altLang="ja-JP" dirty="0"/>
              <a:t>(</a:t>
            </a:r>
            <a:r>
              <a:rPr lang="ja-JP" altLang="en-US" dirty="0"/>
              <a:t>ハードウェア セキュリティ モジュール</a:t>
            </a:r>
            <a:r>
              <a:rPr lang="en-US" altLang="ja-JP" dirty="0"/>
              <a:t>)</a:t>
            </a:r>
            <a:r>
              <a:rPr lang="ja-JP" altLang="en-US" dirty="0"/>
              <a:t>をバックエンドに</a:t>
            </a:r>
            <a:br>
              <a:rPr lang="en-US" altLang="ja-JP" dirty="0"/>
            </a:br>
            <a:r>
              <a:rPr lang="ja-JP" altLang="en-US" dirty="0"/>
              <a:t>使った、</a:t>
            </a:r>
            <a:r>
              <a:rPr lang="en-US" altLang="ja-JP" dirty="0"/>
              <a:t>Azure Key</a:t>
            </a:r>
            <a:r>
              <a:rPr lang="ja-JP" altLang="en-US" dirty="0"/>
              <a:t> </a:t>
            </a:r>
            <a:r>
              <a:rPr lang="en-US" altLang="ja-JP" dirty="0"/>
              <a:t>Vault</a:t>
            </a:r>
            <a:r>
              <a:rPr lang="ja-JP" altLang="en-US" dirty="0"/>
              <a:t>がある</a:t>
            </a:r>
            <a:endParaRPr kumimoji="1" lang="en-US" altLang="ja-JP" dirty="0"/>
          </a:p>
          <a:p>
            <a:pPr lvl="1"/>
            <a:endParaRPr lang="en-US" altLang="ja-JP" dirty="0"/>
          </a:p>
        </p:txBody>
      </p:sp>
      <p:sp>
        <p:nvSpPr>
          <p:cNvPr id="3" name="タイトル 2">
            <a:extLst>
              <a:ext uri="{FF2B5EF4-FFF2-40B4-BE49-F238E27FC236}">
                <a16:creationId xmlns:a16="http://schemas.microsoft.com/office/drawing/2014/main" id="{014547FD-A5E1-4DC1-BA16-324E264C7FA0}"/>
              </a:ext>
            </a:extLst>
          </p:cNvPr>
          <p:cNvSpPr>
            <a:spLocks noGrp="1"/>
          </p:cNvSpPr>
          <p:nvPr>
            <p:ph type="title"/>
          </p:nvPr>
        </p:nvSpPr>
        <p:spPr/>
        <p:txBody>
          <a:bodyPr/>
          <a:lstStyle/>
          <a:p>
            <a:r>
              <a:rPr kumimoji="1" lang="ja-JP" altLang="en-US" dirty="0"/>
              <a:t>データの暗号化</a:t>
            </a:r>
          </a:p>
        </p:txBody>
      </p:sp>
    </p:spTree>
    <p:extLst>
      <p:ext uri="{BB962C8B-B14F-4D97-AF65-F5344CB8AC3E}">
        <p14:creationId xmlns:p14="http://schemas.microsoft.com/office/powerpoint/2010/main" val="329919534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EC5B8E55-87C6-41C9-B7C3-437872D535BA}"/>
              </a:ext>
            </a:extLst>
          </p:cNvPr>
          <p:cNvSpPr>
            <a:spLocks noGrp="1"/>
          </p:cNvSpPr>
          <p:nvPr>
            <p:ph type="body" sz="quarter" idx="10"/>
          </p:nvPr>
        </p:nvSpPr>
        <p:spPr>
          <a:xfrm>
            <a:off x="274638" y="1294333"/>
            <a:ext cx="11704637" cy="5155257"/>
          </a:xfrm>
        </p:spPr>
        <p:txBody>
          <a:bodyPr/>
          <a:lstStyle/>
          <a:p>
            <a:r>
              <a:rPr lang="ja-JP" altLang="en-US" dirty="0"/>
              <a:t>管理プレーン</a:t>
            </a:r>
            <a:endParaRPr lang="en-US" altLang="ja-JP" dirty="0"/>
          </a:p>
          <a:p>
            <a:pPr lvl="1"/>
            <a:r>
              <a:rPr lang="ja-JP" altLang="en-US" dirty="0"/>
              <a:t>データの入れ物になる </a:t>
            </a:r>
            <a:r>
              <a:rPr lang="en-US" altLang="ja-JP" dirty="0"/>
              <a:t>Key Vault</a:t>
            </a:r>
            <a:r>
              <a:rPr lang="ja-JP" altLang="en-US" dirty="0"/>
              <a:t> 自体を操作できる権限</a:t>
            </a:r>
            <a:endParaRPr lang="en-US" altLang="ja-JP" dirty="0"/>
          </a:p>
          <a:p>
            <a:pPr lvl="1"/>
            <a:r>
              <a:rPr lang="en-US" altLang="ja-JP" dirty="0"/>
              <a:t>Azure</a:t>
            </a:r>
            <a:r>
              <a:rPr lang="ja-JP" altLang="en-US" dirty="0"/>
              <a:t> のリソースに対する操作権限</a:t>
            </a:r>
            <a:endParaRPr lang="en-US" altLang="ja-JP" dirty="0"/>
          </a:p>
          <a:p>
            <a:r>
              <a:rPr lang="ja-JP" altLang="en-US" dirty="0"/>
              <a:t>データプレーン </a:t>
            </a:r>
            <a:r>
              <a:rPr lang="en-US" altLang="ja-JP" dirty="0"/>
              <a:t>(Access Policies)</a:t>
            </a:r>
          </a:p>
          <a:p>
            <a:pPr lvl="1"/>
            <a:r>
              <a:rPr lang="en-US" altLang="ja-JP" dirty="0"/>
              <a:t>Key Vault</a:t>
            </a:r>
            <a:r>
              <a:rPr lang="ja-JP" altLang="en-US" dirty="0"/>
              <a:t> の中身に入っているデータを操作できる権限</a:t>
            </a:r>
            <a:endParaRPr lang="en-US" altLang="ja-JP" dirty="0"/>
          </a:p>
          <a:p>
            <a:pPr lvl="1"/>
            <a:r>
              <a:rPr lang="ja-JP" altLang="en-US" dirty="0"/>
              <a:t>管理プレーンの権限</a:t>
            </a:r>
            <a:r>
              <a:rPr lang="en-US" altLang="ja-JP" dirty="0"/>
              <a:t>(</a:t>
            </a:r>
            <a:r>
              <a:rPr lang="en-US" altLang="ja-JP" dirty="0" err="1"/>
              <a:t>Microsoft.KeyVault</a:t>
            </a:r>
            <a:r>
              <a:rPr lang="en-US" altLang="ja-JP" dirty="0"/>
              <a:t>/vaults/</a:t>
            </a:r>
            <a:r>
              <a:rPr lang="en-US" altLang="ja-JP" dirty="0" err="1"/>
              <a:t>accessPolicies</a:t>
            </a:r>
            <a:r>
              <a:rPr lang="en-US" altLang="ja-JP" dirty="0"/>
              <a:t>/write)</a:t>
            </a:r>
            <a:br>
              <a:rPr lang="en-US" altLang="ja-JP" dirty="0"/>
            </a:br>
            <a:r>
              <a:rPr lang="ja-JP" altLang="en-US" dirty="0"/>
              <a:t>があれば、誰が鍵を読めるのかなどを変更できる。</a:t>
            </a:r>
            <a:endParaRPr lang="en-US" altLang="ja-JP" dirty="0"/>
          </a:p>
          <a:p>
            <a:pPr lvl="1"/>
            <a:endParaRPr lang="en-US" altLang="ja-JP" dirty="0"/>
          </a:p>
          <a:p>
            <a:endParaRPr lang="ja-JP" altLang="en-US" dirty="0"/>
          </a:p>
        </p:txBody>
      </p:sp>
      <p:sp>
        <p:nvSpPr>
          <p:cNvPr id="2" name="タイトル 1">
            <a:extLst>
              <a:ext uri="{FF2B5EF4-FFF2-40B4-BE49-F238E27FC236}">
                <a16:creationId xmlns:a16="http://schemas.microsoft.com/office/drawing/2014/main" id="{53D689F0-BDEE-42A1-9BA0-7E4154D6497C}"/>
              </a:ext>
            </a:extLst>
          </p:cNvPr>
          <p:cNvSpPr>
            <a:spLocks noGrp="1"/>
          </p:cNvSpPr>
          <p:nvPr>
            <p:ph type="title"/>
          </p:nvPr>
        </p:nvSpPr>
        <p:spPr/>
        <p:txBody>
          <a:bodyPr/>
          <a:lstStyle/>
          <a:p>
            <a:r>
              <a:rPr lang="en-US" altLang="ja-JP" dirty="0"/>
              <a:t>Key</a:t>
            </a:r>
            <a:r>
              <a:rPr lang="ja-JP" altLang="en-US" dirty="0"/>
              <a:t> </a:t>
            </a:r>
            <a:r>
              <a:rPr lang="en-US" altLang="ja-JP" dirty="0"/>
              <a:t>Vault</a:t>
            </a:r>
            <a:r>
              <a:rPr lang="ja-JP" altLang="en-US" dirty="0"/>
              <a:t> </a:t>
            </a:r>
            <a:r>
              <a:rPr lang="en-US" altLang="ja-JP" dirty="0"/>
              <a:t>2</a:t>
            </a:r>
            <a:r>
              <a:rPr lang="ja-JP" altLang="en-US" dirty="0" err="1"/>
              <a:t>つの</a:t>
            </a:r>
            <a:r>
              <a:rPr lang="ja-JP" altLang="en-US" dirty="0"/>
              <a:t>アクセス制御</a:t>
            </a:r>
          </a:p>
        </p:txBody>
      </p:sp>
    </p:spTree>
    <p:extLst>
      <p:ext uri="{BB962C8B-B14F-4D97-AF65-F5344CB8AC3E}">
        <p14:creationId xmlns:p14="http://schemas.microsoft.com/office/powerpoint/2010/main" val="470529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354D0D3-FA9A-49E5-8C31-C4CAB41342EF}"/>
              </a:ext>
            </a:extLst>
          </p:cNvPr>
          <p:cNvSpPr>
            <a:spLocks noGrp="1"/>
          </p:cNvSpPr>
          <p:nvPr>
            <p:ph type="body" sz="quarter" idx="10"/>
          </p:nvPr>
        </p:nvSpPr>
        <p:spPr>
          <a:xfrm>
            <a:off x="274638" y="1212850"/>
            <a:ext cx="11887200" cy="5232202"/>
          </a:xfrm>
        </p:spPr>
        <p:txBody>
          <a:bodyPr/>
          <a:lstStyle/>
          <a:p>
            <a:r>
              <a:rPr kumimoji="1" lang="en-US" altLang="ja-JP" dirty="0"/>
              <a:t>Azure Key Vault</a:t>
            </a:r>
            <a:r>
              <a:rPr kumimoji="1" lang="ja-JP" altLang="en-US" dirty="0"/>
              <a:t> へのアクセス</a:t>
            </a:r>
            <a:endParaRPr kumimoji="1" lang="en-US" altLang="ja-JP" dirty="0"/>
          </a:p>
          <a:p>
            <a:pPr lvl="1"/>
            <a:r>
              <a:rPr kumimoji="1" lang="ja-JP" altLang="en-US" dirty="0"/>
              <a:t>管理プレーンへのアクセスは、</a:t>
            </a:r>
            <a:r>
              <a:rPr kumimoji="1" lang="en-US" altLang="ja-JP" dirty="0"/>
              <a:t>Azure AD+RBAC</a:t>
            </a:r>
            <a:r>
              <a:rPr kumimoji="1" lang="ja-JP" altLang="en-US" dirty="0"/>
              <a:t>で保護</a:t>
            </a:r>
            <a:endParaRPr lang="en-US" altLang="ja-JP" dirty="0"/>
          </a:p>
          <a:p>
            <a:pPr lvl="1"/>
            <a:r>
              <a:rPr lang="ja-JP" altLang="en-US" dirty="0"/>
              <a:t>データプレーンへのアクセスは、管理プレーンとは別のアクセスポリシーで保護</a:t>
            </a:r>
            <a:endParaRPr lang="en-US" altLang="ja-JP" dirty="0"/>
          </a:p>
          <a:p>
            <a:r>
              <a:rPr lang="ja-JP" altLang="en-US" dirty="0"/>
              <a:t>仮想ネットワークサービスエンドポイント</a:t>
            </a:r>
            <a:endParaRPr lang="en-US" altLang="ja-JP" dirty="0"/>
          </a:p>
          <a:p>
            <a:pPr lvl="1"/>
            <a:r>
              <a:rPr lang="ja-JP" altLang="en-US" dirty="0"/>
              <a:t>特定の仮想ネットワークからのみアクセス可</a:t>
            </a:r>
            <a:endParaRPr lang="en-US" altLang="ja-JP" dirty="0"/>
          </a:p>
          <a:p>
            <a:pPr lvl="1"/>
            <a:r>
              <a:rPr lang="ja-JP" altLang="en-US" dirty="0"/>
              <a:t>制限はデータプレーンのみ</a:t>
            </a:r>
            <a:endParaRPr lang="en-US" altLang="ja-JP" dirty="0"/>
          </a:p>
          <a:p>
            <a:r>
              <a:rPr lang="ja-JP" altLang="en-US" dirty="0"/>
              <a:t>監査ログ</a:t>
            </a:r>
            <a:endParaRPr lang="en-US" altLang="ja-JP" dirty="0"/>
          </a:p>
          <a:p>
            <a:pPr lvl="1"/>
            <a:r>
              <a:rPr lang="en-US" altLang="ja-JP" dirty="0"/>
              <a:t>Log Analytics</a:t>
            </a:r>
            <a:r>
              <a:rPr lang="ja-JP" altLang="en-US" dirty="0"/>
              <a:t>に保存</a:t>
            </a:r>
            <a:endParaRPr lang="en-US" altLang="ja-JP" dirty="0"/>
          </a:p>
          <a:p>
            <a:pPr lvl="1"/>
            <a:r>
              <a:rPr lang="en-US" altLang="ja-JP" dirty="0"/>
              <a:t>Azure Storage</a:t>
            </a:r>
            <a:r>
              <a:rPr lang="ja-JP" altLang="en-US" dirty="0"/>
              <a:t>へ保存</a:t>
            </a:r>
            <a:endParaRPr lang="en-US" altLang="ja-JP" dirty="0"/>
          </a:p>
        </p:txBody>
      </p:sp>
      <p:sp>
        <p:nvSpPr>
          <p:cNvPr id="3" name="タイトル 2">
            <a:extLst>
              <a:ext uri="{FF2B5EF4-FFF2-40B4-BE49-F238E27FC236}">
                <a16:creationId xmlns:a16="http://schemas.microsoft.com/office/drawing/2014/main" id="{30EBD3EC-09AB-466D-917E-9524DDFDAE81}"/>
              </a:ext>
            </a:extLst>
          </p:cNvPr>
          <p:cNvSpPr>
            <a:spLocks noGrp="1"/>
          </p:cNvSpPr>
          <p:nvPr>
            <p:ph type="title"/>
          </p:nvPr>
        </p:nvSpPr>
        <p:spPr/>
        <p:txBody>
          <a:bodyPr/>
          <a:lstStyle/>
          <a:p>
            <a:r>
              <a:rPr kumimoji="1" lang="ja-JP" altLang="en-US" dirty="0"/>
              <a:t>アクセス制御と監査ログ</a:t>
            </a:r>
          </a:p>
        </p:txBody>
      </p:sp>
      <p:sp>
        <p:nvSpPr>
          <p:cNvPr id="4" name="正方形/長方形 3">
            <a:extLst>
              <a:ext uri="{FF2B5EF4-FFF2-40B4-BE49-F238E27FC236}">
                <a16:creationId xmlns:a16="http://schemas.microsoft.com/office/drawing/2014/main" id="{DE5B3406-387F-43FE-B0E8-2D5A2B0FAEFD}"/>
              </a:ext>
            </a:extLst>
          </p:cNvPr>
          <p:cNvSpPr/>
          <p:nvPr/>
        </p:nvSpPr>
        <p:spPr bwMode="auto">
          <a:xfrm>
            <a:off x="688489" y="5346551"/>
            <a:ext cx="3539266" cy="494851"/>
          </a:xfrm>
          <a:prstGeom prst="rect">
            <a:avLst/>
          </a:prstGeom>
          <a:noFill/>
          <a:ln w="635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吹き出し: 角を丸めた四角形 5">
            <a:extLst>
              <a:ext uri="{FF2B5EF4-FFF2-40B4-BE49-F238E27FC236}">
                <a16:creationId xmlns:a16="http://schemas.microsoft.com/office/drawing/2014/main" id="{0172CB3E-070B-49EF-9439-000B93C6EAAD}"/>
              </a:ext>
            </a:extLst>
          </p:cNvPr>
          <p:cNvSpPr/>
          <p:nvPr/>
        </p:nvSpPr>
        <p:spPr bwMode="auto">
          <a:xfrm>
            <a:off x="6002212" y="4577382"/>
            <a:ext cx="4330825" cy="864096"/>
          </a:xfrm>
          <a:prstGeom prst="wedgeRoundRectCallout">
            <a:avLst>
              <a:gd name="adj1" fmla="val -89180"/>
              <a:gd name="adj2" fmla="val 68818"/>
              <a:gd name="adj3" fmla="val 16667"/>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sz="3600" dirty="0">
                <a:solidFill>
                  <a:schemeClr val="bg1"/>
                </a:solidFill>
              </a:rPr>
              <a:t>必ずこっちを使うこと</a:t>
            </a:r>
          </a:p>
        </p:txBody>
      </p:sp>
    </p:spTree>
    <p:extLst>
      <p:ext uri="{BB962C8B-B14F-4D97-AF65-F5344CB8AC3E}">
        <p14:creationId xmlns:p14="http://schemas.microsoft.com/office/powerpoint/2010/main" val="404689214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73E2B3-EB07-4B76-ABB0-95BC712C89B9}"/>
              </a:ext>
            </a:extLst>
          </p:cNvPr>
          <p:cNvSpPr>
            <a:spLocks noGrp="1"/>
          </p:cNvSpPr>
          <p:nvPr>
            <p:ph type="body" sz="quarter" idx="10"/>
          </p:nvPr>
        </p:nvSpPr>
        <p:spPr>
          <a:xfrm>
            <a:off x="274638" y="1212850"/>
            <a:ext cx="11704637" cy="4862870"/>
          </a:xfrm>
        </p:spPr>
        <p:txBody>
          <a:bodyPr/>
          <a:lstStyle/>
          <a:p>
            <a:r>
              <a:rPr lang="ja-JP" altLang="en-US" dirty="0"/>
              <a:t>地理的に同じリージョンに属する </a:t>
            </a:r>
            <a:r>
              <a:rPr lang="en-US" altLang="ja-JP" dirty="0"/>
              <a:t>Azure </a:t>
            </a:r>
            <a:r>
              <a:rPr lang="ja-JP" altLang="en-US" dirty="0"/>
              <a:t>の場所にある</a:t>
            </a:r>
            <a:br>
              <a:rPr lang="en-US" altLang="ja-JP" dirty="0"/>
            </a:br>
            <a:r>
              <a:rPr lang="en-US" altLang="ja-JP" dirty="0"/>
              <a:t>HSM </a:t>
            </a:r>
            <a:r>
              <a:rPr lang="ja-JP" altLang="en-US" dirty="0"/>
              <a:t>はすべて、同じ暗号化境界 </a:t>
            </a:r>
            <a:br>
              <a:rPr lang="en-US" altLang="ja-JP" dirty="0"/>
            </a:br>
            <a:r>
              <a:rPr lang="en-US" altLang="ja-JP" dirty="0"/>
              <a:t>(Thales Security World) </a:t>
            </a:r>
            <a:r>
              <a:rPr lang="ja-JP" altLang="en-US" dirty="0"/>
              <a:t>を共有</a:t>
            </a:r>
            <a:endParaRPr lang="en-US" altLang="ja-JP" dirty="0"/>
          </a:p>
          <a:p>
            <a:pPr lvl="1"/>
            <a:r>
              <a:rPr lang="en-US" altLang="ja-JP" dirty="0"/>
              <a:t>Thales</a:t>
            </a:r>
            <a:r>
              <a:rPr lang="ja-JP" altLang="en-US" dirty="0"/>
              <a:t> </a:t>
            </a:r>
            <a:r>
              <a:rPr lang="en-US" altLang="ja-JP" dirty="0"/>
              <a:t>(</a:t>
            </a:r>
            <a:r>
              <a:rPr lang="ja-JP" altLang="en-US" dirty="0"/>
              <a:t>タレス</a:t>
            </a:r>
            <a:r>
              <a:rPr lang="en-US" altLang="ja-JP" dirty="0"/>
              <a:t>)</a:t>
            </a:r>
            <a:r>
              <a:rPr lang="ja-JP" altLang="en-US" dirty="0"/>
              <a:t> </a:t>
            </a:r>
            <a:r>
              <a:rPr lang="en-US" altLang="ja-JP" dirty="0"/>
              <a:t>=</a:t>
            </a:r>
            <a:r>
              <a:rPr lang="ja-JP" altLang="en-US" dirty="0"/>
              <a:t> セキュリティ製品の名前</a:t>
            </a:r>
            <a:endParaRPr lang="en-US" altLang="ja-JP" dirty="0"/>
          </a:p>
          <a:p>
            <a:pPr lvl="1"/>
            <a:endParaRPr lang="en-US" altLang="ja-JP" dirty="0"/>
          </a:p>
          <a:p>
            <a:r>
              <a:rPr lang="ja-JP" altLang="en-US" dirty="0"/>
              <a:t>同一リージョンの同一サブスクリプションの場合だけ</a:t>
            </a:r>
            <a:br>
              <a:rPr lang="en-US" altLang="ja-JP" dirty="0"/>
            </a:br>
            <a:r>
              <a:rPr lang="ja-JP" altLang="en-US" dirty="0"/>
              <a:t>バックアップをリストア可</a:t>
            </a:r>
            <a:endParaRPr lang="en-US" altLang="ja-JP" dirty="0"/>
          </a:p>
          <a:p>
            <a:pPr lvl="1"/>
            <a:r>
              <a:rPr lang="ja-JP" altLang="en-US" dirty="0"/>
              <a:t>日本だと、</a:t>
            </a:r>
            <a:r>
              <a:rPr lang="en-US" altLang="ja-JP" dirty="0"/>
              <a:t>Japan</a:t>
            </a:r>
            <a:r>
              <a:rPr lang="ja-JP" altLang="en-US" dirty="0"/>
              <a:t> </a:t>
            </a:r>
            <a:r>
              <a:rPr lang="en-US" altLang="ja-JP" dirty="0"/>
              <a:t>East</a:t>
            </a:r>
            <a:r>
              <a:rPr lang="ja-JP" altLang="en-US" dirty="0"/>
              <a:t> と </a:t>
            </a:r>
            <a:r>
              <a:rPr lang="en-US" altLang="ja-JP" dirty="0"/>
              <a:t>Japan</a:t>
            </a:r>
            <a:r>
              <a:rPr lang="ja-JP" altLang="en-US" dirty="0"/>
              <a:t> </a:t>
            </a:r>
            <a:r>
              <a:rPr lang="en-US" altLang="ja-JP" dirty="0"/>
              <a:t>West</a:t>
            </a:r>
            <a:r>
              <a:rPr lang="ja-JP" altLang="en-US" dirty="0"/>
              <a:t> が </a:t>
            </a:r>
            <a:r>
              <a:rPr lang="en-US" altLang="ja-JP" dirty="0"/>
              <a:t>Thales Security World</a:t>
            </a:r>
            <a:r>
              <a:rPr lang="ja-JP" altLang="en-US" dirty="0"/>
              <a:t> を共有</a:t>
            </a:r>
            <a:endParaRPr lang="en-US" altLang="ja-JP" dirty="0"/>
          </a:p>
        </p:txBody>
      </p:sp>
      <p:sp>
        <p:nvSpPr>
          <p:cNvPr id="3" name="タイトル 2">
            <a:extLst>
              <a:ext uri="{FF2B5EF4-FFF2-40B4-BE49-F238E27FC236}">
                <a16:creationId xmlns:a16="http://schemas.microsoft.com/office/drawing/2014/main" id="{76157F46-7940-43E6-8308-F639D7D709AC}"/>
              </a:ext>
            </a:extLst>
          </p:cNvPr>
          <p:cNvSpPr>
            <a:spLocks noGrp="1"/>
          </p:cNvSpPr>
          <p:nvPr>
            <p:ph type="title"/>
          </p:nvPr>
        </p:nvSpPr>
        <p:spPr/>
        <p:txBody>
          <a:bodyPr/>
          <a:lstStyle/>
          <a:p>
            <a:r>
              <a:rPr lang="ja-JP" altLang="en-US" dirty="0"/>
              <a:t>セキュリティワールド</a:t>
            </a:r>
            <a:endParaRPr kumimoji="1" lang="ja-JP" altLang="en-US" dirty="0"/>
          </a:p>
        </p:txBody>
      </p:sp>
    </p:spTree>
    <p:extLst>
      <p:ext uri="{BB962C8B-B14F-4D97-AF65-F5344CB8AC3E}">
        <p14:creationId xmlns:p14="http://schemas.microsoft.com/office/powerpoint/2010/main" val="226698082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C6CBAB-760E-4D16-BDF6-D60D4990E0F6}"/>
              </a:ext>
            </a:extLst>
          </p:cNvPr>
          <p:cNvSpPr>
            <a:spLocks noGrp="1"/>
          </p:cNvSpPr>
          <p:nvPr>
            <p:ph type="body" sz="quarter" idx="10"/>
          </p:nvPr>
        </p:nvSpPr>
        <p:spPr>
          <a:xfrm>
            <a:off x="274638" y="1212850"/>
            <a:ext cx="11887200" cy="4262705"/>
          </a:xfrm>
        </p:spPr>
        <p:txBody>
          <a:bodyPr/>
          <a:lstStyle/>
          <a:p>
            <a:r>
              <a:rPr lang="ja-JP" altLang="en-US" dirty="0"/>
              <a:t>鍵管理</a:t>
            </a:r>
            <a:r>
              <a:rPr lang="en-US" altLang="ja-JP" dirty="0"/>
              <a:t>/HSM</a:t>
            </a:r>
            <a:r>
              <a:rPr lang="ja-JP" altLang="en-US" dirty="0"/>
              <a:t>には、</a:t>
            </a:r>
            <a:r>
              <a:rPr lang="en-US" altLang="ja-JP" dirty="0"/>
              <a:t>Key Vault</a:t>
            </a:r>
          </a:p>
          <a:p>
            <a:r>
              <a:rPr lang="en-US" altLang="ja-JP" dirty="0"/>
              <a:t>RBAC,</a:t>
            </a:r>
            <a:r>
              <a:rPr lang="ja-JP" altLang="en-US" dirty="0"/>
              <a:t> </a:t>
            </a:r>
            <a:r>
              <a:rPr lang="en-US" altLang="ja-JP" dirty="0"/>
              <a:t>Access</a:t>
            </a:r>
            <a:r>
              <a:rPr lang="ja-JP" altLang="en-US" dirty="0"/>
              <a:t> </a:t>
            </a:r>
            <a:r>
              <a:rPr lang="en-US" altLang="ja-JP" dirty="0"/>
              <a:t>Policy</a:t>
            </a:r>
            <a:r>
              <a:rPr lang="ja-JP" altLang="en-US" dirty="0"/>
              <a:t> によるアクセス制御。</a:t>
            </a:r>
            <a:r>
              <a:rPr lang="en-US" altLang="ja-JP" dirty="0"/>
              <a:t>※</a:t>
            </a:r>
          </a:p>
          <a:p>
            <a:r>
              <a:rPr lang="ja-JP" altLang="en-US" dirty="0"/>
              <a:t>監査ログ、強力な暗号化。 </a:t>
            </a:r>
            <a:r>
              <a:rPr lang="en-US" altLang="ja-JP" dirty="0"/>
              <a:t>※</a:t>
            </a:r>
          </a:p>
          <a:p>
            <a:pPr marL="0" indent="0">
              <a:buNone/>
            </a:pPr>
            <a:endParaRPr lang="en-US" altLang="ja-JP" dirty="0"/>
          </a:p>
          <a:p>
            <a:pPr marL="0" indent="0">
              <a:buNone/>
            </a:pPr>
            <a:r>
              <a:rPr lang="en-US" altLang="ja-JP"/>
              <a:t>※ </a:t>
            </a:r>
            <a:r>
              <a:rPr lang="en-US" altLang="ja-JP" dirty="0"/>
              <a:t>PCI DSS</a:t>
            </a:r>
            <a:r>
              <a:rPr lang="ja-JP" altLang="en-US" dirty="0"/>
              <a:t> 要件</a:t>
            </a:r>
            <a:r>
              <a:rPr lang="en-US" altLang="ja-JP" dirty="0"/>
              <a:t>3</a:t>
            </a:r>
          </a:p>
          <a:p>
            <a:pPr marL="0" indent="0">
              <a:buNone/>
            </a:pPr>
            <a:r>
              <a:rPr lang="en-US" altLang="ja-JP" dirty="0"/>
              <a:t>Key Vault</a:t>
            </a:r>
            <a:r>
              <a:rPr lang="ja-JP" altLang="en-US" dirty="0"/>
              <a:t>の詳細は安納さんのセッション</a:t>
            </a:r>
            <a:r>
              <a:rPr lang="en-US" altLang="ja-JP" dirty="0"/>
              <a:t>(CI01)</a:t>
            </a:r>
            <a:r>
              <a:rPr lang="ja-JP" altLang="en-US" dirty="0"/>
              <a:t>でどうぞ</a:t>
            </a:r>
            <a:endParaRPr kumimoji="1" lang="ja-JP" altLang="en-US" dirty="0"/>
          </a:p>
        </p:txBody>
      </p:sp>
      <p:sp>
        <p:nvSpPr>
          <p:cNvPr id="3" name="タイトル 2">
            <a:extLst>
              <a:ext uri="{FF2B5EF4-FFF2-40B4-BE49-F238E27FC236}">
                <a16:creationId xmlns:a16="http://schemas.microsoft.com/office/drawing/2014/main" id="{D5B004F1-FA9D-43D3-9A41-9C10AE8A53AC}"/>
              </a:ext>
            </a:extLst>
          </p:cNvPr>
          <p:cNvSpPr>
            <a:spLocks noGrp="1"/>
          </p:cNvSpPr>
          <p:nvPr>
            <p:ph type="title"/>
          </p:nvPr>
        </p:nvSpPr>
        <p:spPr/>
        <p:txBody>
          <a:bodyPr/>
          <a:lstStyle/>
          <a:p>
            <a:r>
              <a:rPr kumimoji="1" lang="ja-JP" altLang="en-US" dirty="0"/>
              <a:t>まとめ</a:t>
            </a:r>
          </a:p>
        </p:txBody>
      </p:sp>
    </p:spTree>
    <p:extLst>
      <p:ext uri="{BB962C8B-B14F-4D97-AF65-F5344CB8AC3E}">
        <p14:creationId xmlns:p14="http://schemas.microsoft.com/office/powerpoint/2010/main" val="225731132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245851-84F1-4A8E-9415-D3B69D13A807}"/>
              </a:ext>
            </a:extLst>
          </p:cNvPr>
          <p:cNvSpPr>
            <a:spLocks noGrp="1"/>
          </p:cNvSpPr>
          <p:nvPr>
            <p:ph type="title"/>
          </p:nvPr>
        </p:nvSpPr>
        <p:spPr/>
        <p:txBody>
          <a:bodyPr/>
          <a:lstStyle/>
          <a:p>
            <a:r>
              <a:rPr kumimoji="1" lang="ja-JP" altLang="en-US"/>
              <a:t>最後に</a:t>
            </a:r>
          </a:p>
        </p:txBody>
      </p:sp>
    </p:spTree>
    <p:extLst>
      <p:ext uri="{BB962C8B-B14F-4D97-AF65-F5344CB8AC3E}">
        <p14:creationId xmlns:p14="http://schemas.microsoft.com/office/powerpoint/2010/main" val="2854291425"/>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351D3692-9117-4260-AC2A-41CEE0E84710}"/>
              </a:ext>
            </a:extLst>
          </p:cNvPr>
          <p:cNvSpPr>
            <a:spLocks noGrp="1"/>
          </p:cNvSpPr>
          <p:nvPr>
            <p:ph type="body" sz="quarter" idx="10"/>
          </p:nvPr>
        </p:nvSpPr>
        <p:spPr>
          <a:xfrm>
            <a:off x="274638" y="1212850"/>
            <a:ext cx="11887200" cy="3985706"/>
          </a:xfrm>
        </p:spPr>
        <p:txBody>
          <a:bodyPr/>
          <a:lstStyle/>
          <a:p>
            <a:r>
              <a:rPr lang="ja-JP" altLang="en-US" dirty="0"/>
              <a:t>クラウドではセキュアなアプリケーションを迅速、低コストで作成する道具立てが揃っている</a:t>
            </a:r>
            <a:endParaRPr lang="en-US" altLang="ja-JP" dirty="0"/>
          </a:p>
          <a:p>
            <a:endParaRPr lang="en-US" altLang="ja-JP" dirty="0"/>
          </a:p>
          <a:p>
            <a:pPr lvl="1"/>
            <a:r>
              <a:rPr lang="ja-JP" altLang="en-US" dirty="0"/>
              <a:t>マネージド・サービスを上手く使うように設計しよう＝クラウドネイティブアプリケーション</a:t>
            </a:r>
            <a:endParaRPr lang="en-US" altLang="ja-JP" dirty="0"/>
          </a:p>
          <a:p>
            <a:pPr lvl="1"/>
            <a:r>
              <a:rPr lang="ja-JP" altLang="en-US" dirty="0"/>
              <a:t>マネージド・サービスは、情報セキュリティの３要素が考慮され、設計、運用されている。</a:t>
            </a:r>
            <a:endParaRPr lang="en-US" altLang="ja-JP" dirty="0"/>
          </a:p>
        </p:txBody>
      </p:sp>
      <p:sp>
        <p:nvSpPr>
          <p:cNvPr id="3" name="タイトル 2">
            <a:extLst>
              <a:ext uri="{FF2B5EF4-FFF2-40B4-BE49-F238E27FC236}">
                <a16:creationId xmlns:a16="http://schemas.microsoft.com/office/drawing/2014/main" id="{6A9AEDBA-8F9A-414B-BCD8-6134FFF94B84}"/>
              </a:ext>
            </a:extLst>
          </p:cNvPr>
          <p:cNvSpPr>
            <a:spLocks noGrp="1"/>
          </p:cNvSpPr>
          <p:nvPr>
            <p:ph type="title"/>
          </p:nvPr>
        </p:nvSpPr>
        <p:spPr/>
        <p:txBody>
          <a:bodyPr/>
          <a:lstStyle/>
          <a:p>
            <a:r>
              <a:rPr lang="ja-JP" altLang="en-US" dirty="0"/>
              <a:t>最後に</a:t>
            </a:r>
          </a:p>
        </p:txBody>
      </p:sp>
    </p:spTree>
    <p:extLst>
      <p:ext uri="{BB962C8B-B14F-4D97-AF65-F5344CB8AC3E}">
        <p14:creationId xmlns:p14="http://schemas.microsoft.com/office/powerpoint/2010/main" val="178207809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16BA7A4-207A-4FFD-AD58-F485AEF972BC}"/>
              </a:ext>
            </a:extLst>
          </p:cNvPr>
          <p:cNvSpPr/>
          <p:nvPr/>
        </p:nvSpPr>
        <p:spPr>
          <a:xfrm>
            <a:off x="352124" y="161384"/>
            <a:ext cx="3675157" cy="958518"/>
          </a:xfrm>
          <a:prstGeom prst="rect">
            <a:avLst/>
          </a:prstGeom>
        </p:spPr>
        <p:txBody>
          <a:bodyPr wrap="none">
            <a:spAutoFit/>
          </a:bodyPr>
          <a:lstStyle/>
          <a:p>
            <a:pPr defTabSz="932597"/>
            <a:r>
              <a:rPr kumimoji="1" lang="en-US" altLang="ja-JP" sz="5507" dirty="0">
                <a:solidFill>
                  <a:prstClr val="white"/>
                </a:solidFill>
                <a:latin typeface="Segoe UI Light" panose="020B0502040204020203" pitchFamily="34" charset="0"/>
                <a:ea typeface="Yu Gothic UI"/>
                <a:cs typeface="Segoe UI Light" panose="020B0502040204020203" pitchFamily="34" charset="0"/>
              </a:rPr>
              <a:t>Information</a:t>
            </a:r>
            <a:endParaRPr kumimoji="1" lang="en-US" altLang="ja-JP" sz="4488" dirty="0">
              <a:solidFill>
                <a:prstClr val="white"/>
              </a:solidFill>
              <a:latin typeface="Segoe UI Light" panose="020B0502040204020203" pitchFamily="34" charset="0"/>
              <a:ea typeface="Yu Gothic UI"/>
              <a:cs typeface="Segoe UI Light" panose="020B0502040204020203" pitchFamily="34" charset="0"/>
            </a:endParaRPr>
          </a:p>
        </p:txBody>
      </p:sp>
      <p:sp>
        <p:nvSpPr>
          <p:cNvPr id="9" name="正方形/長方形 8">
            <a:extLst>
              <a:ext uri="{FF2B5EF4-FFF2-40B4-BE49-F238E27FC236}">
                <a16:creationId xmlns:a16="http://schemas.microsoft.com/office/drawing/2014/main" id="{AC123792-25BD-4A47-B131-A8EC52713D21}"/>
              </a:ext>
            </a:extLst>
          </p:cNvPr>
          <p:cNvSpPr/>
          <p:nvPr/>
        </p:nvSpPr>
        <p:spPr>
          <a:xfrm>
            <a:off x="882" y="5753023"/>
            <a:ext cx="2584088" cy="12415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kumimoji="1" lang="ja-JP" altLang="en-US" sz="1836" dirty="0">
              <a:solidFill>
                <a:prstClr val="white"/>
              </a:solidFill>
              <a:latin typeface="Segoe UI"/>
              <a:ea typeface="Yu Gothic UI"/>
            </a:endParaRPr>
          </a:p>
        </p:txBody>
      </p:sp>
      <p:pic>
        <p:nvPicPr>
          <p:cNvPr id="4" name="図 3" descr="スクリーンショット が含まれている画像&#10;&#10;自動的に生成された説明">
            <a:extLst>
              <a:ext uri="{FF2B5EF4-FFF2-40B4-BE49-F238E27FC236}">
                <a16:creationId xmlns:a16="http://schemas.microsoft.com/office/drawing/2014/main" id="{1006FC45-62AE-4991-8CBC-40D6D922376C}"/>
              </a:ext>
            </a:extLst>
          </p:cNvPr>
          <p:cNvPicPr>
            <a:picLocks noChangeAspect="1"/>
          </p:cNvPicPr>
          <p:nvPr/>
        </p:nvPicPr>
        <p:blipFill rotWithShape="1">
          <a:blip r:embed="rId2">
            <a:extLst>
              <a:ext uri="{28A0092B-C50C-407E-A947-70E740481C1C}">
                <a14:useLocalDpi xmlns:a14="http://schemas.microsoft.com/office/drawing/2010/main" val="0"/>
              </a:ext>
            </a:extLst>
          </a:blip>
          <a:srcRect t="9445" b="8869"/>
          <a:stretch/>
        </p:blipFill>
        <p:spPr>
          <a:xfrm>
            <a:off x="1244931" y="1280933"/>
            <a:ext cx="4495536" cy="5713592"/>
          </a:xfrm>
          <a:prstGeom prst="rect">
            <a:avLst/>
          </a:prstGeom>
        </p:spPr>
      </p:pic>
      <p:sp>
        <p:nvSpPr>
          <p:cNvPr id="5" name="正方形/長方形 4">
            <a:extLst>
              <a:ext uri="{FF2B5EF4-FFF2-40B4-BE49-F238E27FC236}">
                <a16:creationId xmlns:a16="http://schemas.microsoft.com/office/drawing/2014/main" id="{70771781-A93E-406E-B086-3428D5D977F5}"/>
              </a:ext>
            </a:extLst>
          </p:cNvPr>
          <p:cNvSpPr/>
          <p:nvPr/>
        </p:nvSpPr>
        <p:spPr bwMode="auto">
          <a:xfrm>
            <a:off x="4589334" y="5579006"/>
            <a:ext cx="477771" cy="348036"/>
          </a:xfrm>
          <a:prstGeom prst="rect">
            <a:avLst/>
          </a:prstGeom>
          <a:solidFill>
            <a:srgbClr val="FF0000"/>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kumimoji="1" lang="ja-JP" altLang="en-US" sz="244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7" name="直線矢印コネクタ 6">
            <a:extLst>
              <a:ext uri="{FF2B5EF4-FFF2-40B4-BE49-F238E27FC236}">
                <a16:creationId xmlns:a16="http://schemas.microsoft.com/office/drawing/2014/main" id="{55ADF0EB-4CB1-4225-9B41-12F94793A53D}"/>
              </a:ext>
            </a:extLst>
          </p:cNvPr>
          <p:cNvCxnSpPr>
            <a:cxnSpLocks/>
            <a:endCxn id="5" idx="3"/>
          </p:cNvCxnSpPr>
          <p:nvPr/>
        </p:nvCxnSpPr>
        <p:spPr>
          <a:xfrm flipH="1" flipV="1">
            <a:off x="5067104" y="5753024"/>
            <a:ext cx="1429688" cy="334678"/>
          </a:xfrm>
          <a:prstGeom prst="straightConnector1">
            <a:avLst/>
          </a:prstGeom>
          <a:noFill/>
          <a:ln w="28575">
            <a:solidFill>
              <a:srgbClr val="FF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6" name="テキスト ボックス 5">
            <a:extLst>
              <a:ext uri="{FF2B5EF4-FFF2-40B4-BE49-F238E27FC236}">
                <a16:creationId xmlns:a16="http://schemas.microsoft.com/office/drawing/2014/main" id="{DFF46196-2CA3-4040-81D8-DF986DF98844}"/>
              </a:ext>
            </a:extLst>
          </p:cNvPr>
          <p:cNvSpPr txBox="1"/>
          <p:nvPr/>
        </p:nvSpPr>
        <p:spPr>
          <a:xfrm>
            <a:off x="6218238" y="5753024"/>
            <a:ext cx="4968178" cy="704779"/>
          </a:xfrm>
          <a:prstGeom prst="rect">
            <a:avLst/>
          </a:prstGeom>
          <a:noFill/>
        </p:spPr>
        <p:txBody>
          <a:bodyPr wrap="none" lIns="186521" tIns="149217" rIns="186521" bIns="149217" rtlCol="0">
            <a:spAutoFit/>
          </a:bodyPr>
          <a:lstStyle/>
          <a:p>
            <a:pPr defTabSz="932597">
              <a:lnSpc>
                <a:spcPct val="90000"/>
              </a:lnSpc>
              <a:spcAft>
                <a:spcPts val="612"/>
              </a:spcAft>
            </a:pPr>
            <a:r>
              <a:rPr kumimoji="1" lang="ja-JP" altLang="en-US" sz="2856" dirty="0">
                <a:gradFill>
                  <a:gsLst>
                    <a:gs pos="2917">
                      <a:prstClr val="black"/>
                    </a:gs>
                    <a:gs pos="30000">
                      <a:prstClr val="black"/>
                    </a:gs>
                  </a:gsLst>
                  <a:lin ang="5400000" scaled="0"/>
                </a:gradFill>
                <a:latin typeface="Segoe UI"/>
                <a:ea typeface="Yu Gothic UI"/>
              </a:rPr>
              <a:t>■</a:t>
            </a:r>
            <a:r>
              <a:rPr kumimoji="1" lang="ja-JP" altLang="en-US" sz="1836" dirty="0">
                <a:gradFill>
                  <a:gsLst>
                    <a:gs pos="2917">
                      <a:prstClr val="black"/>
                    </a:gs>
                    <a:gs pos="30000">
                      <a:prstClr val="black"/>
                    </a:gs>
                  </a:gsLst>
                  <a:lin ang="5400000" scaled="0"/>
                </a:gradFill>
                <a:latin typeface="Segoe UI"/>
                <a:ea typeface="Yu Gothic UI"/>
              </a:rPr>
              <a:t> </a:t>
            </a:r>
            <a:r>
              <a:rPr kumimoji="1" lang="ja-JP" altLang="en-US" sz="2856" dirty="0">
                <a:solidFill>
                  <a:prstClr val="black"/>
                </a:solidFill>
                <a:latin typeface="Yu Gothic UI"/>
                <a:ea typeface="Yu Gothic UI"/>
              </a:rPr>
              <a:t>「</a:t>
            </a:r>
            <a:r>
              <a:rPr kumimoji="1" lang="en-US" altLang="ja-JP" sz="2856" dirty="0">
                <a:solidFill>
                  <a:prstClr val="black"/>
                </a:solidFill>
                <a:latin typeface="Yu Gothic UI"/>
                <a:ea typeface="Yu Gothic UI"/>
              </a:rPr>
              <a:t>Ask </a:t>
            </a:r>
            <a:r>
              <a:rPr kumimoji="1" lang="en-US" altLang="ja-JP" sz="2856">
                <a:solidFill>
                  <a:prstClr val="black"/>
                </a:solidFill>
                <a:latin typeface="Yu Gothic UI"/>
                <a:ea typeface="Yu Gothic UI"/>
              </a:rPr>
              <a:t>The Speaker</a:t>
            </a:r>
            <a:r>
              <a:rPr kumimoji="1" lang="ja-JP" altLang="en-US" sz="2856">
                <a:solidFill>
                  <a:prstClr val="black"/>
                </a:solidFill>
                <a:latin typeface="Yu Gothic UI"/>
                <a:ea typeface="Yu Gothic UI"/>
              </a:rPr>
              <a:t>」 </a:t>
            </a:r>
            <a:r>
              <a:rPr kumimoji="1" lang="en-US" altLang="ja-JP" sz="2856" dirty="0">
                <a:gradFill>
                  <a:gsLst>
                    <a:gs pos="2917">
                      <a:prstClr val="black"/>
                    </a:gs>
                    <a:gs pos="30000">
                      <a:prstClr val="black"/>
                    </a:gs>
                  </a:gsLst>
                  <a:lin ang="5400000" scaled="0"/>
                </a:gradFill>
                <a:latin typeface="Segoe UI"/>
                <a:ea typeface="Yu Gothic UI"/>
              </a:rPr>
              <a:t>Room</a:t>
            </a:r>
          </a:p>
        </p:txBody>
      </p:sp>
      <p:sp>
        <p:nvSpPr>
          <p:cNvPr id="10" name="正方形/長方形 9">
            <a:extLst>
              <a:ext uri="{FF2B5EF4-FFF2-40B4-BE49-F238E27FC236}">
                <a16:creationId xmlns:a16="http://schemas.microsoft.com/office/drawing/2014/main" id="{3850E878-CA80-4285-BFF9-B72BDAB9CB90}"/>
              </a:ext>
            </a:extLst>
          </p:cNvPr>
          <p:cNvSpPr/>
          <p:nvPr/>
        </p:nvSpPr>
        <p:spPr>
          <a:xfrm>
            <a:off x="5905036" y="2571433"/>
            <a:ext cx="6518509" cy="2943631"/>
          </a:xfrm>
          <a:prstGeom prst="rect">
            <a:avLst/>
          </a:prstGeom>
        </p:spPr>
        <p:txBody>
          <a:bodyPr wrap="square">
            <a:spAutoFit/>
          </a:bodyPr>
          <a:lstStyle/>
          <a:p>
            <a:pPr defTabSz="932597"/>
            <a:r>
              <a:rPr kumimoji="1" lang="ja-JP" altLang="en-US" sz="2448" b="1" dirty="0">
                <a:solidFill>
                  <a:prstClr val="black"/>
                </a:solidFill>
                <a:latin typeface="Yu Gothic UI"/>
                <a:ea typeface="Yu Gothic UI"/>
              </a:rPr>
              <a:t>各ブレイクアウトセッション終了後の休憩時間に、</a:t>
            </a:r>
            <a:endParaRPr kumimoji="1" lang="en-US" altLang="ja-JP" sz="2448" b="1" dirty="0">
              <a:solidFill>
                <a:prstClr val="black"/>
              </a:solidFill>
              <a:latin typeface="Yu Gothic UI"/>
              <a:ea typeface="Yu Gothic UI"/>
            </a:endParaRPr>
          </a:p>
          <a:p>
            <a:pPr defTabSz="932597"/>
            <a:r>
              <a:rPr kumimoji="1" lang="ja-JP" altLang="en-US" sz="2448" b="1" dirty="0">
                <a:solidFill>
                  <a:prstClr val="black"/>
                </a:solidFill>
                <a:latin typeface="Yu Gothic UI"/>
                <a:ea typeface="Yu Gothic UI"/>
              </a:rPr>
              <a:t>登壇したスピーカーに直接ご質問いただけるコーナーを </a:t>
            </a:r>
            <a:r>
              <a:rPr kumimoji="1" lang="en-US" altLang="ja-JP" sz="2856" b="1" dirty="0">
                <a:solidFill>
                  <a:prstClr val="black"/>
                </a:solidFill>
                <a:latin typeface="Yu Gothic UI"/>
                <a:ea typeface="Yu Gothic UI"/>
              </a:rPr>
              <a:t>B2F </a:t>
            </a:r>
            <a:r>
              <a:rPr kumimoji="1" lang="ja-JP" altLang="en-US" sz="2448" b="1" dirty="0">
                <a:solidFill>
                  <a:prstClr val="black"/>
                </a:solidFill>
                <a:latin typeface="Yu Gothic UI"/>
                <a:ea typeface="Yu Gothic UI"/>
              </a:rPr>
              <a:t>「</a:t>
            </a:r>
            <a:r>
              <a:rPr kumimoji="1" lang="en-US" altLang="ja-JP" sz="2856" b="1" dirty="0">
                <a:solidFill>
                  <a:prstClr val="black"/>
                </a:solidFill>
                <a:latin typeface="Yu Gothic UI"/>
                <a:ea typeface="Yu Gothic UI"/>
              </a:rPr>
              <a:t>Ask The Speaker</a:t>
            </a:r>
            <a:r>
              <a:rPr kumimoji="1" lang="ja-JP" altLang="en-US" sz="2448" b="1" dirty="0">
                <a:solidFill>
                  <a:prstClr val="black"/>
                </a:solidFill>
                <a:latin typeface="Yu Gothic UI"/>
                <a:ea typeface="Yu Gothic UI"/>
              </a:rPr>
              <a:t>」 </a:t>
            </a:r>
            <a:r>
              <a:rPr kumimoji="1" lang="en-US" altLang="ja-JP" sz="2856" b="1" dirty="0">
                <a:solidFill>
                  <a:prstClr val="black"/>
                </a:solidFill>
                <a:latin typeface="Yu Gothic UI"/>
                <a:ea typeface="Yu Gothic UI"/>
              </a:rPr>
              <a:t>Room </a:t>
            </a:r>
            <a:r>
              <a:rPr kumimoji="1" lang="ja-JP" altLang="en-US" sz="2448" b="1" dirty="0">
                <a:solidFill>
                  <a:prstClr val="black"/>
                </a:solidFill>
                <a:latin typeface="Yu Gothic UI"/>
                <a:ea typeface="Yu Gothic UI"/>
              </a:rPr>
              <a:t>に用意</a:t>
            </a:r>
            <a:endParaRPr kumimoji="1" lang="en-US" altLang="ja-JP" sz="2448" b="1" dirty="0">
              <a:solidFill>
                <a:prstClr val="black"/>
              </a:solidFill>
              <a:latin typeface="Yu Gothic UI"/>
              <a:ea typeface="Yu Gothic UI"/>
            </a:endParaRPr>
          </a:p>
          <a:p>
            <a:pPr defTabSz="932597"/>
            <a:r>
              <a:rPr kumimoji="1" lang="ja-JP" altLang="en-US" sz="2448" b="1" dirty="0">
                <a:solidFill>
                  <a:prstClr val="black"/>
                </a:solidFill>
                <a:latin typeface="Yu Gothic UI"/>
                <a:ea typeface="Yu Gothic UI"/>
              </a:rPr>
              <a:t>しています。セッション内容のより深い理解のため、</a:t>
            </a:r>
            <a:endParaRPr kumimoji="1" lang="en-US" altLang="ja-JP" sz="2448" b="1" dirty="0">
              <a:solidFill>
                <a:prstClr val="black"/>
              </a:solidFill>
              <a:latin typeface="Yu Gothic UI"/>
              <a:ea typeface="Yu Gothic UI"/>
            </a:endParaRPr>
          </a:p>
          <a:p>
            <a:pPr defTabSz="932597"/>
            <a:r>
              <a:rPr kumimoji="1" lang="ja-JP" altLang="en-US" sz="2448" b="1" dirty="0">
                <a:solidFill>
                  <a:prstClr val="black"/>
                </a:solidFill>
                <a:latin typeface="Yu Gothic UI"/>
                <a:ea typeface="Yu Gothic UI"/>
              </a:rPr>
              <a:t>ぜひお役立てください。</a:t>
            </a:r>
          </a:p>
          <a:p>
            <a:pPr defTabSz="932597"/>
            <a:endParaRPr kumimoji="1" lang="en-US" altLang="ja-JP" sz="1836" b="1" dirty="0">
              <a:solidFill>
                <a:prstClr val="black"/>
              </a:solidFill>
              <a:latin typeface="Yu Gothic UI"/>
              <a:ea typeface="Yu Gothic UI"/>
            </a:endParaRPr>
          </a:p>
          <a:p>
            <a:pPr defTabSz="932597"/>
            <a:r>
              <a:rPr kumimoji="1" lang="ja-JP" altLang="en-US" sz="1836" b="1" dirty="0">
                <a:solidFill>
                  <a:prstClr val="black"/>
                </a:solidFill>
                <a:latin typeface="Yu Gothic UI"/>
                <a:ea typeface="Yu Gothic UI"/>
              </a:rPr>
              <a:t>（</a:t>
            </a:r>
            <a:r>
              <a:rPr kumimoji="1" lang="en-US" altLang="ja-JP" sz="1836" b="1" dirty="0">
                <a:solidFill>
                  <a:prstClr val="black"/>
                </a:solidFill>
                <a:latin typeface="Yu Gothic UI"/>
                <a:ea typeface="Yu Gothic UI"/>
              </a:rPr>
              <a:t>※</a:t>
            </a:r>
            <a:r>
              <a:rPr kumimoji="1" lang="ja-JP" altLang="en-US" sz="1836" b="1" dirty="0">
                <a:solidFill>
                  <a:prstClr val="black"/>
                </a:solidFill>
                <a:latin typeface="Yu Gothic UI"/>
                <a:ea typeface="Yu Gothic UI"/>
              </a:rPr>
              <a:t>ハンズオンラーニング、シアターセッション、ビジネストラック</a:t>
            </a:r>
            <a:endParaRPr kumimoji="1" lang="en-US" altLang="ja-JP" sz="1836" b="1" dirty="0">
              <a:solidFill>
                <a:prstClr val="black"/>
              </a:solidFill>
              <a:latin typeface="Yu Gothic UI"/>
              <a:ea typeface="Yu Gothic UI"/>
            </a:endParaRPr>
          </a:p>
          <a:p>
            <a:pPr defTabSz="932597"/>
            <a:r>
              <a:rPr kumimoji="1" lang="ja-JP" altLang="en-US" sz="1836" b="1" dirty="0">
                <a:solidFill>
                  <a:prstClr val="black"/>
                </a:solidFill>
                <a:latin typeface="Yu Gothic UI"/>
                <a:ea typeface="Yu Gothic UI"/>
              </a:rPr>
              <a:t>　 及び 一部のセッションを除きます）</a:t>
            </a:r>
          </a:p>
        </p:txBody>
      </p:sp>
    </p:spTree>
    <p:extLst>
      <p:ext uri="{BB962C8B-B14F-4D97-AF65-F5344CB8AC3E}">
        <p14:creationId xmlns:p14="http://schemas.microsoft.com/office/powerpoint/2010/main" val="87819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3369D1-6B47-4F68-A0F3-9748515810ED}"/>
              </a:ext>
            </a:extLst>
          </p:cNvPr>
          <p:cNvSpPr>
            <a:spLocks noGrp="1"/>
          </p:cNvSpPr>
          <p:nvPr>
            <p:ph type="body" sz="quarter" idx="10"/>
          </p:nvPr>
        </p:nvSpPr>
        <p:spPr>
          <a:xfrm>
            <a:off x="274638" y="1212850"/>
            <a:ext cx="11891962" cy="4785926"/>
          </a:xfrm>
        </p:spPr>
        <p:txBody>
          <a:bodyPr/>
          <a:lstStyle/>
          <a:p>
            <a:r>
              <a:rPr kumimoji="1" lang="ja-JP" altLang="en-US" dirty="0"/>
              <a:t>本セッションは非常に広範な内容を取り扱うため、</a:t>
            </a:r>
            <a:br>
              <a:rPr kumimoji="1" lang="en-US" altLang="ja-JP" dirty="0"/>
            </a:br>
            <a:r>
              <a:rPr kumimoji="1" lang="ja-JP" altLang="en-US" dirty="0"/>
              <a:t>セッションレベルを </a:t>
            </a:r>
            <a:r>
              <a:rPr kumimoji="1" lang="en-US" altLang="ja-JP" dirty="0"/>
              <a:t>400</a:t>
            </a:r>
            <a:r>
              <a:rPr kumimoji="1" lang="ja-JP" altLang="en-US" dirty="0"/>
              <a:t> に設定しています。</a:t>
            </a:r>
            <a:endParaRPr kumimoji="1" lang="en-US" altLang="ja-JP" dirty="0"/>
          </a:p>
          <a:p>
            <a:pPr lvl="1"/>
            <a:r>
              <a:rPr kumimoji="1" lang="en-US" altLang="ja-JP" dirty="0"/>
              <a:t>Azure</a:t>
            </a:r>
            <a:r>
              <a:rPr kumimoji="1" lang="ja-JP" altLang="en-US" dirty="0"/>
              <a:t> と付随する基礎知識</a:t>
            </a:r>
            <a:endParaRPr kumimoji="1" lang="en-US" altLang="ja-JP" dirty="0"/>
          </a:p>
          <a:p>
            <a:pPr lvl="2"/>
            <a:r>
              <a:rPr lang="ja-JP" altLang="en-US" dirty="0"/>
              <a:t>デプロイメント</a:t>
            </a:r>
            <a:r>
              <a:rPr lang="en-US" altLang="ja-JP" dirty="0"/>
              <a:t>	ARM</a:t>
            </a:r>
            <a:r>
              <a:rPr lang="ja-JP" altLang="en-US" dirty="0"/>
              <a:t> テンプレート、</a:t>
            </a:r>
            <a:r>
              <a:rPr lang="en-US" altLang="ja-JP" dirty="0"/>
              <a:t>Az</a:t>
            </a:r>
            <a:r>
              <a:rPr lang="ja-JP" altLang="en-US" dirty="0"/>
              <a:t> コマンド、</a:t>
            </a:r>
            <a:r>
              <a:rPr lang="en-US" altLang="ja-JP" dirty="0"/>
              <a:t>Az</a:t>
            </a:r>
            <a:r>
              <a:rPr lang="ja-JP" altLang="en-US" dirty="0"/>
              <a:t> </a:t>
            </a:r>
            <a:r>
              <a:rPr lang="en-US" altLang="ja-JP" dirty="0"/>
              <a:t>(</a:t>
            </a:r>
            <a:r>
              <a:rPr lang="en-US" altLang="ja-JP" dirty="0" err="1"/>
              <a:t>AzureRm</a:t>
            </a:r>
            <a:r>
              <a:rPr lang="en-US" altLang="ja-JP" dirty="0"/>
              <a:t>)</a:t>
            </a:r>
            <a:r>
              <a:rPr lang="ja-JP" altLang="en-US" dirty="0"/>
              <a:t> </a:t>
            </a:r>
            <a:r>
              <a:rPr lang="en-US" altLang="ja-JP" dirty="0"/>
              <a:t>PowerShell</a:t>
            </a:r>
            <a:r>
              <a:rPr lang="ja-JP" altLang="en-US" dirty="0"/>
              <a:t> コマンド</a:t>
            </a:r>
            <a:endParaRPr kumimoji="1" lang="en-US" altLang="ja-JP" dirty="0"/>
          </a:p>
          <a:p>
            <a:pPr lvl="2"/>
            <a:r>
              <a:rPr lang="ja-JP" altLang="en-US" dirty="0"/>
              <a:t>インフラ</a:t>
            </a:r>
            <a:r>
              <a:rPr lang="en-US" altLang="ja-JP" dirty="0"/>
              <a:t>		</a:t>
            </a:r>
            <a:r>
              <a:rPr lang="ja-JP" altLang="en-US" dirty="0"/>
              <a:t>仮想ネットワーク、</a:t>
            </a:r>
            <a:r>
              <a:rPr lang="en-US" altLang="ja-JP" dirty="0"/>
              <a:t>Express Route</a:t>
            </a:r>
            <a:r>
              <a:rPr lang="ja-JP" altLang="en-US" dirty="0" err="1"/>
              <a:t>、</a:t>
            </a:r>
            <a:r>
              <a:rPr lang="en-US" altLang="ja-JP" dirty="0"/>
              <a:t>NSG</a:t>
            </a:r>
            <a:r>
              <a:rPr lang="ja-JP" altLang="en-US" dirty="0" err="1"/>
              <a:t>、</a:t>
            </a:r>
            <a:r>
              <a:rPr lang="en-US" altLang="ja-JP" dirty="0"/>
              <a:t>…</a:t>
            </a:r>
          </a:p>
          <a:p>
            <a:pPr lvl="2"/>
            <a:r>
              <a:rPr lang="ja-JP" altLang="en-US" dirty="0"/>
              <a:t>ロギング</a:t>
            </a:r>
            <a:r>
              <a:rPr kumimoji="1" lang="en-US" altLang="ja-JP" dirty="0"/>
              <a:t>		Log Analytics</a:t>
            </a:r>
            <a:r>
              <a:rPr kumimoji="1" lang="ja-JP" altLang="en-US" dirty="0" err="1"/>
              <a:t>、</a:t>
            </a:r>
            <a:r>
              <a:rPr kumimoji="1" lang="en-US" altLang="ja-JP" dirty="0"/>
              <a:t>Application Insight</a:t>
            </a:r>
            <a:r>
              <a:rPr kumimoji="1" lang="ja-JP" altLang="en-US" dirty="0" err="1"/>
              <a:t>、</a:t>
            </a:r>
            <a:r>
              <a:rPr kumimoji="1" lang="en-US" altLang="ja-JP" dirty="0"/>
              <a:t>…</a:t>
            </a:r>
          </a:p>
          <a:p>
            <a:pPr lvl="1"/>
            <a:r>
              <a:rPr lang="en-US" altLang="ja-JP" dirty="0"/>
              <a:t>PCI</a:t>
            </a:r>
            <a:r>
              <a:rPr lang="ja-JP" altLang="en-US" dirty="0"/>
              <a:t> </a:t>
            </a:r>
            <a:r>
              <a:rPr lang="en-US" altLang="ja-JP" dirty="0"/>
              <a:t>DSS</a:t>
            </a:r>
            <a:r>
              <a:rPr lang="ja-JP" altLang="en-US" dirty="0"/>
              <a:t> の基礎知識 </a:t>
            </a:r>
            <a:r>
              <a:rPr lang="en-US" altLang="ja-JP" dirty="0"/>
              <a:t>(</a:t>
            </a:r>
            <a:r>
              <a:rPr lang="ja-JP" altLang="en-US" dirty="0"/>
              <a:t>要件全体をざっくりと見たことがあるレベル</a:t>
            </a:r>
            <a:r>
              <a:rPr lang="en-US" altLang="ja-JP" dirty="0"/>
              <a:t>)</a:t>
            </a:r>
          </a:p>
          <a:p>
            <a:pPr lvl="1"/>
            <a:r>
              <a:rPr lang="en-US" altLang="ja-JP" dirty="0"/>
              <a:t>PMBOK</a:t>
            </a:r>
            <a:r>
              <a:rPr lang="ja-JP" altLang="en-US" dirty="0"/>
              <a:t> のようなプロジェクトマネジメントの知識</a:t>
            </a:r>
            <a:endParaRPr lang="en-US" altLang="ja-JP" dirty="0"/>
          </a:p>
          <a:p>
            <a:pPr lvl="1"/>
            <a:r>
              <a:rPr kumimoji="1" lang="ja-JP" altLang="en-US" dirty="0"/>
              <a:t>ちょっとだけ金融の世界の話とか、安全衛生の話とか。</a:t>
            </a:r>
          </a:p>
        </p:txBody>
      </p:sp>
      <p:sp>
        <p:nvSpPr>
          <p:cNvPr id="3" name="タイトル 2">
            <a:extLst>
              <a:ext uri="{FF2B5EF4-FFF2-40B4-BE49-F238E27FC236}">
                <a16:creationId xmlns:a16="http://schemas.microsoft.com/office/drawing/2014/main" id="{231B9C13-93C6-471D-8CB4-CA42A2A7D014}"/>
              </a:ext>
            </a:extLst>
          </p:cNvPr>
          <p:cNvSpPr>
            <a:spLocks noGrp="1"/>
          </p:cNvSpPr>
          <p:nvPr>
            <p:ph type="title"/>
          </p:nvPr>
        </p:nvSpPr>
        <p:spPr/>
        <p:txBody>
          <a:bodyPr/>
          <a:lstStyle/>
          <a:p>
            <a:r>
              <a:rPr kumimoji="1" lang="ja-JP" altLang="en-US" dirty="0"/>
              <a:t>本セッションのレベルは</a:t>
            </a:r>
            <a:r>
              <a:rPr kumimoji="1" lang="en-US" altLang="ja-JP" dirty="0"/>
              <a:t>400</a:t>
            </a:r>
            <a:r>
              <a:rPr kumimoji="1" lang="ja-JP" altLang="en-US" dirty="0"/>
              <a:t>です</a:t>
            </a:r>
          </a:p>
        </p:txBody>
      </p:sp>
    </p:spTree>
    <p:extLst>
      <p:ext uri="{BB962C8B-B14F-4D97-AF65-F5344CB8AC3E}">
        <p14:creationId xmlns:p14="http://schemas.microsoft.com/office/powerpoint/2010/main" val="1490944529"/>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16BA7A4-207A-4FFD-AD58-F485AEF972BC}"/>
              </a:ext>
            </a:extLst>
          </p:cNvPr>
          <p:cNvSpPr/>
          <p:nvPr/>
        </p:nvSpPr>
        <p:spPr>
          <a:xfrm>
            <a:off x="439556" y="1416709"/>
            <a:ext cx="7929663" cy="734534"/>
          </a:xfrm>
          <a:prstGeom prst="rect">
            <a:avLst/>
          </a:prstGeom>
        </p:spPr>
        <p:txBody>
          <a:bodyPr wrap="none">
            <a:spAutoFit/>
          </a:bodyPr>
          <a:lstStyle/>
          <a:p>
            <a:pPr defTabSz="932597"/>
            <a:r>
              <a:rPr kumimoji="1" lang="ja-JP" altLang="en-US" sz="4080" b="1" dirty="0">
                <a:solidFill>
                  <a:srgbClr val="D83B01"/>
                </a:solidFill>
                <a:latin typeface="Segoe UI"/>
                <a:ea typeface="Yu Gothic UI"/>
              </a:rPr>
              <a:t>セッションアンケートにご協力ください</a:t>
            </a:r>
            <a:r>
              <a:rPr kumimoji="1" lang="ja-JP" altLang="en-US" sz="3264" b="1" dirty="0">
                <a:solidFill>
                  <a:srgbClr val="D83B01"/>
                </a:solidFill>
                <a:latin typeface="Yu Gothic UI"/>
                <a:ea typeface="Yu Gothic UI"/>
              </a:rPr>
              <a:t>。</a:t>
            </a:r>
            <a:endParaRPr kumimoji="1" lang="ja-JP" altLang="en-US" sz="4080" b="1" dirty="0">
              <a:solidFill>
                <a:srgbClr val="D83B01"/>
              </a:solidFill>
              <a:latin typeface="Segoe UI"/>
              <a:ea typeface="Yu Gothic UI"/>
            </a:endParaRPr>
          </a:p>
        </p:txBody>
      </p:sp>
      <p:sp>
        <p:nvSpPr>
          <p:cNvPr id="10" name="正方形/長方形 9">
            <a:extLst>
              <a:ext uri="{FF2B5EF4-FFF2-40B4-BE49-F238E27FC236}">
                <a16:creationId xmlns:a16="http://schemas.microsoft.com/office/drawing/2014/main" id="{3850E878-CA80-4285-BFF9-B72BDAB9CB90}"/>
              </a:ext>
            </a:extLst>
          </p:cNvPr>
          <p:cNvSpPr/>
          <p:nvPr/>
        </p:nvSpPr>
        <p:spPr>
          <a:xfrm>
            <a:off x="979724" y="2224465"/>
            <a:ext cx="11427785" cy="1353645"/>
          </a:xfrm>
          <a:prstGeom prst="rect">
            <a:avLst/>
          </a:prstGeom>
        </p:spPr>
        <p:txBody>
          <a:bodyPr wrap="square">
            <a:spAutoFit/>
          </a:bodyPr>
          <a:lstStyle/>
          <a:p>
            <a:pPr defTabSz="932597">
              <a:lnSpc>
                <a:spcPts val="3264"/>
              </a:lnSpc>
            </a:pPr>
            <a:r>
              <a:rPr kumimoji="1" lang="ja-JP" altLang="en-US" sz="2448" b="1" dirty="0">
                <a:solidFill>
                  <a:prstClr val="black"/>
                </a:solidFill>
                <a:latin typeface="Yu Gothic UI"/>
                <a:ea typeface="Yu Gothic UI"/>
              </a:rPr>
              <a:t>公式イベントアプリで、「</a:t>
            </a:r>
            <a:r>
              <a:rPr kumimoji="1" lang="en-US" altLang="ja-JP" sz="2448" b="1" dirty="0">
                <a:solidFill>
                  <a:prstClr val="black"/>
                </a:solidFill>
                <a:latin typeface="Yu Gothic UI"/>
                <a:ea typeface="Yu Gothic UI"/>
              </a:rPr>
              <a:t>Microsoft Tech Summit 2018 </a:t>
            </a:r>
            <a:r>
              <a:rPr kumimoji="1" lang="ja-JP" altLang="en-US" sz="2448" b="1" dirty="0">
                <a:solidFill>
                  <a:prstClr val="black"/>
                </a:solidFill>
                <a:latin typeface="Yu Gothic UI"/>
                <a:ea typeface="Yu Gothic UI"/>
              </a:rPr>
              <a:t>参加者アンケート（必須）」と</a:t>
            </a:r>
            <a:endParaRPr kumimoji="1" lang="en-US" altLang="ja-JP" sz="2448" b="1" dirty="0">
              <a:solidFill>
                <a:prstClr val="black"/>
              </a:solidFill>
              <a:latin typeface="Yu Gothic UI"/>
              <a:ea typeface="Yu Gothic UI"/>
            </a:endParaRPr>
          </a:p>
          <a:p>
            <a:pPr defTabSz="932597">
              <a:lnSpc>
                <a:spcPts val="3264"/>
              </a:lnSpc>
            </a:pPr>
            <a:r>
              <a:rPr kumimoji="1" lang="ja-JP" altLang="en-US" sz="2448" b="1" dirty="0">
                <a:solidFill>
                  <a:prstClr val="black"/>
                </a:solidFill>
                <a:latin typeface="Yu Gothic UI"/>
                <a:ea typeface="Yu Gothic UI"/>
              </a:rPr>
              <a:t>「各セッションアンケート（ </a:t>
            </a:r>
            <a:r>
              <a:rPr kumimoji="1" lang="en-US" altLang="ja-JP" sz="2448" b="1" dirty="0">
                <a:solidFill>
                  <a:prstClr val="black"/>
                </a:solidFill>
                <a:latin typeface="Yu Gothic UI"/>
                <a:ea typeface="Yu Gothic UI"/>
              </a:rPr>
              <a:t>5 </a:t>
            </a:r>
            <a:r>
              <a:rPr kumimoji="1" lang="ja-JP" altLang="en-US" sz="2448" b="1" dirty="0">
                <a:solidFill>
                  <a:prstClr val="black"/>
                </a:solidFill>
                <a:latin typeface="Yu Gothic UI"/>
                <a:ea typeface="Yu Gothic UI"/>
              </a:rPr>
              <a:t>つ以上）」、合わせて </a:t>
            </a:r>
            <a:r>
              <a:rPr kumimoji="1" lang="en-US" altLang="ja-JP" sz="2448" b="1" dirty="0">
                <a:solidFill>
                  <a:prstClr val="black"/>
                </a:solidFill>
                <a:latin typeface="Yu Gothic UI"/>
                <a:ea typeface="Yu Gothic UI"/>
              </a:rPr>
              <a:t>6 </a:t>
            </a:r>
            <a:r>
              <a:rPr kumimoji="1" lang="ja-JP" altLang="en-US" sz="2448" b="1" dirty="0">
                <a:solidFill>
                  <a:prstClr val="black"/>
                </a:solidFill>
                <a:latin typeface="Yu Gothic UI"/>
                <a:ea typeface="Yu Gothic UI"/>
              </a:rPr>
              <a:t>つ以上のアンケートにご回答ください。</a:t>
            </a:r>
            <a:endParaRPr kumimoji="1" lang="en-US" altLang="ja-JP" sz="2448" b="1" dirty="0">
              <a:solidFill>
                <a:prstClr val="black"/>
              </a:solidFill>
              <a:latin typeface="Yu Gothic UI"/>
              <a:ea typeface="Yu Gothic UI"/>
            </a:endParaRPr>
          </a:p>
          <a:p>
            <a:pPr defTabSz="932597">
              <a:lnSpc>
                <a:spcPts val="3264"/>
              </a:lnSpc>
            </a:pPr>
            <a:r>
              <a:rPr kumimoji="1" lang="ja-JP" altLang="en-US" sz="2448" b="1" dirty="0">
                <a:solidFill>
                  <a:prstClr val="black"/>
                </a:solidFill>
                <a:latin typeface="Yu Gothic UI"/>
                <a:ea typeface="Yu Gothic UI"/>
              </a:rPr>
              <a:t>もれなくオリジナルグッズを贈呈いたします。</a:t>
            </a:r>
          </a:p>
        </p:txBody>
      </p:sp>
      <p:sp>
        <p:nvSpPr>
          <p:cNvPr id="11" name="正方形/長方形 10">
            <a:extLst>
              <a:ext uri="{FF2B5EF4-FFF2-40B4-BE49-F238E27FC236}">
                <a16:creationId xmlns:a16="http://schemas.microsoft.com/office/drawing/2014/main" id="{61EE223C-4085-47A9-B0B7-CFEB4C334511}"/>
              </a:ext>
            </a:extLst>
          </p:cNvPr>
          <p:cNvSpPr/>
          <p:nvPr/>
        </p:nvSpPr>
        <p:spPr>
          <a:xfrm>
            <a:off x="352124" y="161384"/>
            <a:ext cx="3675157" cy="958518"/>
          </a:xfrm>
          <a:prstGeom prst="rect">
            <a:avLst/>
          </a:prstGeom>
        </p:spPr>
        <p:txBody>
          <a:bodyPr wrap="none">
            <a:spAutoFit/>
          </a:bodyPr>
          <a:lstStyle/>
          <a:p>
            <a:pPr defTabSz="932597"/>
            <a:r>
              <a:rPr kumimoji="1" lang="en-US" altLang="ja-JP" sz="5507" dirty="0">
                <a:solidFill>
                  <a:prstClr val="white"/>
                </a:solidFill>
                <a:latin typeface="Segoe UI Light" panose="020B0502040204020203" pitchFamily="34" charset="0"/>
                <a:ea typeface="Yu Gothic UI"/>
                <a:cs typeface="Segoe UI Light" panose="020B0502040204020203" pitchFamily="34" charset="0"/>
              </a:rPr>
              <a:t>Information</a:t>
            </a:r>
            <a:endParaRPr kumimoji="1" lang="en-US" altLang="ja-JP" sz="4488" dirty="0">
              <a:solidFill>
                <a:prstClr val="white"/>
              </a:solidFill>
              <a:latin typeface="Segoe UI Light" panose="020B0502040204020203" pitchFamily="34" charset="0"/>
              <a:ea typeface="Yu Gothic UI"/>
              <a:cs typeface="Segoe UI Light" panose="020B0502040204020203" pitchFamily="34" charset="0"/>
            </a:endParaRPr>
          </a:p>
        </p:txBody>
      </p:sp>
      <p:sp>
        <p:nvSpPr>
          <p:cNvPr id="12" name="テキスト ボックス 11">
            <a:extLst>
              <a:ext uri="{FF2B5EF4-FFF2-40B4-BE49-F238E27FC236}">
                <a16:creationId xmlns:a16="http://schemas.microsoft.com/office/drawing/2014/main" id="{1E26F951-3377-4421-A5D2-E023D177C44D}"/>
              </a:ext>
            </a:extLst>
          </p:cNvPr>
          <p:cNvSpPr txBox="1"/>
          <p:nvPr/>
        </p:nvSpPr>
        <p:spPr>
          <a:xfrm>
            <a:off x="497794" y="4095303"/>
            <a:ext cx="4670050" cy="798558"/>
          </a:xfrm>
          <a:prstGeom prst="rect">
            <a:avLst/>
          </a:prstGeom>
          <a:noFill/>
        </p:spPr>
        <p:txBody>
          <a:bodyPr wrap="square" rtlCol="0">
            <a:spAutoFit/>
          </a:bodyPr>
          <a:lstStyle/>
          <a:p>
            <a:pPr defTabSz="932597"/>
            <a:r>
              <a:rPr kumimoji="1" lang="en-US" altLang="ja-JP" sz="4488" dirty="0">
                <a:solidFill>
                  <a:srgbClr val="D83B01"/>
                </a:solidFill>
                <a:latin typeface="Segoe UI"/>
                <a:ea typeface="Yu Gothic UI"/>
              </a:rPr>
              <a:t>Twitter</a:t>
            </a:r>
            <a:r>
              <a:rPr kumimoji="1" lang="en-US" altLang="ja-JP" sz="4080" b="1" dirty="0">
                <a:solidFill>
                  <a:srgbClr val="D83B01"/>
                </a:solidFill>
                <a:latin typeface="Segoe UI"/>
                <a:ea typeface="Yu Gothic UI"/>
              </a:rPr>
              <a:t> </a:t>
            </a:r>
            <a:r>
              <a:rPr kumimoji="1" lang="ja-JP" altLang="en-US" sz="4080" b="1" dirty="0">
                <a:solidFill>
                  <a:srgbClr val="D83B01"/>
                </a:solidFill>
                <a:latin typeface="Segoe UI"/>
                <a:ea typeface="Yu Gothic UI"/>
              </a:rPr>
              <a:t>のご案内</a:t>
            </a:r>
          </a:p>
        </p:txBody>
      </p:sp>
      <p:sp>
        <p:nvSpPr>
          <p:cNvPr id="13" name="Title 1">
            <a:extLst>
              <a:ext uri="{FF2B5EF4-FFF2-40B4-BE49-F238E27FC236}">
                <a16:creationId xmlns:a16="http://schemas.microsoft.com/office/drawing/2014/main" id="{D1501D34-20C0-46A7-9A96-0A500EE34AD9}"/>
              </a:ext>
            </a:extLst>
          </p:cNvPr>
          <p:cNvSpPr txBox="1">
            <a:spLocks/>
          </p:cNvSpPr>
          <p:nvPr/>
        </p:nvSpPr>
        <p:spPr>
          <a:xfrm>
            <a:off x="982600" y="5102412"/>
            <a:ext cx="10568873" cy="1186985"/>
          </a:xfrm>
          <a:prstGeom prst="rect">
            <a:avLst/>
          </a:prstGeom>
        </p:spPr>
        <p:txBody>
          <a:bodyPr/>
          <a:lstStyle>
            <a:lvl1pPr algn="l" defTabSz="914363" rtl="0" eaLnBrk="1" latinLnBrk="0" hangingPunct="1">
              <a:lnSpc>
                <a:spcPct val="100000"/>
              </a:lnSpc>
              <a:spcBef>
                <a:spcPct val="0"/>
              </a:spcBef>
              <a:buNone/>
              <a:defRPr kumimoji="1"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mj-lt"/>
                <a:ea typeface="+mn-ea"/>
                <a:cs typeface="Arial" charset="0"/>
              </a:defRPr>
            </a:lvl1pPr>
          </a:lstStyle>
          <a:p>
            <a:pPr defTabSz="932559">
              <a:lnSpc>
                <a:spcPts val="3672"/>
              </a:lnSpc>
            </a:pPr>
            <a:r>
              <a:rPr lang="ja-JP" altLang="en-US" sz="2448" b="1" spc="-102" dirty="0">
                <a:solidFill>
                  <a:prstClr val="black"/>
                </a:solidFill>
                <a:latin typeface="Yu Gothic UI"/>
                <a:ea typeface="Yu Gothic UI"/>
              </a:rPr>
              <a:t>本セッションに関するご質問やご感想は、</a:t>
            </a:r>
            <a:r>
              <a:rPr lang="en-US" altLang="ja-JP" sz="2448" spc="-102" dirty="0">
                <a:gradFill flip="none" rotWithShape="1">
                  <a:gsLst>
                    <a:gs pos="0">
                      <a:prstClr val="black">
                        <a:lumMod val="65000"/>
                        <a:lumOff val="35000"/>
                      </a:prstClr>
                    </a:gs>
                    <a:gs pos="86000">
                      <a:prstClr val="black">
                        <a:lumMod val="65000"/>
                        <a:lumOff val="35000"/>
                      </a:prstClr>
                    </a:gs>
                  </a:gsLst>
                  <a:lin ang="5400000" scaled="0"/>
                  <a:tileRect/>
                </a:gradFill>
                <a:latin typeface="Yu Gothic UI"/>
                <a:ea typeface="Yu Gothic UI"/>
              </a:rPr>
              <a:t> </a:t>
            </a:r>
            <a:r>
              <a:rPr lang="en-US" altLang="ja-JP" sz="2448" b="1" spc="-102" dirty="0">
                <a:solidFill>
                  <a:prstClr val="black"/>
                </a:solidFill>
                <a:latin typeface="Yu Gothic UI"/>
                <a:ea typeface="Yu Gothic UI"/>
              </a:rPr>
              <a:t>#</a:t>
            </a:r>
            <a:r>
              <a:rPr lang="en-US" altLang="ja-JP" sz="2448" b="1" spc="0" dirty="0">
                <a:solidFill>
                  <a:prstClr val="black"/>
                </a:solidFill>
                <a:latin typeface="Yu Gothic UI"/>
                <a:ea typeface="Yu Gothic UI"/>
              </a:rPr>
              <a:t>mstsjp18</a:t>
            </a:r>
            <a:r>
              <a:rPr lang="ja-JP" altLang="en-US" sz="2448" b="1" spc="-102" dirty="0">
                <a:solidFill>
                  <a:prstClr val="black"/>
                </a:solidFill>
                <a:latin typeface="Yu Gothic UI"/>
                <a:ea typeface="Yu Gothic UI"/>
              </a:rPr>
              <a:t> と セッション </a:t>
            </a:r>
            <a:r>
              <a:rPr lang="en-US" altLang="ja-JP" sz="2448" b="1" spc="-102" dirty="0">
                <a:solidFill>
                  <a:prstClr val="black"/>
                </a:solidFill>
                <a:latin typeface="Yu Gothic UI"/>
                <a:ea typeface="Yu Gothic UI"/>
              </a:rPr>
              <a:t>ID </a:t>
            </a:r>
            <a:r>
              <a:rPr lang="ja-JP" altLang="en-US" sz="2448" b="1" spc="-102" dirty="0">
                <a:solidFill>
                  <a:prstClr val="black"/>
                </a:solidFill>
                <a:latin typeface="Yu Gothic UI"/>
                <a:ea typeface="Yu Gothic UI"/>
              </a:rPr>
              <a:t>の</a:t>
            </a:r>
            <a:endParaRPr lang="en-US" altLang="ja-JP" sz="2448" b="1" spc="-102" dirty="0">
              <a:solidFill>
                <a:prstClr val="black"/>
              </a:solidFill>
              <a:latin typeface="Yu Gothic UI"/>
              <a:ea typeface="Yu Gothic UI"/>
            </a:endParaRPr>
          </a:p>
          <a:p>
            <a:pPr defTabSz="932559">
              <a:lnSpc>
                <a:spcPts val="3672"/>
              </a:lnSpc>
            </a:pPr>
            <a:r>
              <a:rPr lang="ja-JP" altLang="en-US" sz="2448" b="1" spc="-102" dirty="0">
                <a:solidFill>
                  <a:prstClr val="black"/>
                </a:solidFill>
                <a:latin typeface="Yu Gothic UI"/>
                <a:ea typeface="Yu Gothic UI"/>
              </a:rPr>
              <a:t>ハッシュタグで、ご投稿をお願いします。</a:t>
            </a:r>
            <a:endParaRPr lang="en-US" altLang="ja-JP" sz="2448" b="1" spc="-102" dirty="0">
              <a:solidFill>
                <a:prstClr val="black"/>
              </a:solidFill>
              <a:latin typeface="Yu Gothic UI"/>
              <a:ea typeface="Yu Gothic UI"/>
            </a:endParaRPr>
          </a:p>
        </p:txBody>
      </p:sp>
      <p:sp>
        <p:nvSpPr>
          <p:cNvPr id="14" name="正方形/長方形 13">
            <a:extLst>
              <a:ext uri="{FF2B5EF4-FFF2-40B4-BE49-F238E27FC236}">
                <a16:creationId xmlns:a16="http://schemas.microsoft.com/office/drawing/2014/main" id="{E2736987-A4C1-41E2-A546-EC868711CD62}"/>
              </a:ext>
            </a:extLst>
          </p:cNvPr>
          <p:cNvSpPr/>
          <p:nvPr/>
        </p:nvSpPr>
        <p:spPr bwMode="auto">
          <a:xfrm>
            <a:off x="4805459" y="4037840"/>
            <a:ext cx="4856523" cy="868042"/>
          </a:xfrm>
          <a:prstGeom prst="rect">
            <a:avLst/>
          </a:prstGeom>
          <a:solidFill>
            <a:srgbClr val="00B0F0"/>
          </a:solidFill>
          <a:ln w="3810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ts val="4794"/>
              </a:lnSpc>
              <a:spcBef>
                <a:spcPct val="0"/>
              </a:spcBef>
              <a:spcAft>
                <a:spcPct val="0"/>
              </a:spcAft>
            </a:pPr>
            <a:r>
              <a:rPr kumimoji="1" lang="en-US" altLang="ja-JP" sz="4488" dirty="0">
                <a:solidFill>
                  <a:prstClr val="white"/>
                </a:solidFill>
                <a:latin typeface="Segoe UI" panose="020B0502040204020203" pitchFamily="34" charset="0"/>
                <a:ea typeface="Yu Gothic UI"/>
                <a:cs typeface="Segoe UI" panose="020B0502040204020203" pitchFamily="34" charset="0"/>
              </a:rPr>
              <a:t>#mstsjp18 </a:t>
            </a:r>
            <a:r>
              <a:rPr kumimoji="1" lang="en-US" altLang="ja-JP" sz="4488"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#AD19</a:t>
            </a:r>
            <a:endParaRPr kumimoji="1" lang="ja-JP" altLang="en-US" sz="4488"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483094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AFBA3E-6A85-4A85-85AD-2AF55020AA1E}"/>
              </a:ext>
            </a:extLst>
          </p:cNvPr>
          <p:cNvSpPr>
            <a:spLocks noGrp="1"/>
          </p:cNvSpPr>
          <p:nvPr>
            <p:ph type="title"/>
          </p:nvPr>
        </p:nvSpPr>
        <p:spPr/>
        <p:txBody>
          <a:bodyPr/>
          <a:lstStyle/>
          <a:p>
            <a:r>
              <a:rPr kumimoji="1" lang="ja-JP" altLang="en-US" dirty="0"/>
              <a:t>関連セッション</a:t>
            </a:r>
          </a:p>
        </p:txBody>
      </p:sp>
    </p:spTree>
    <p:extLst>
      <p:ext uri="{BB962C8B-B14F-4D97-AF65-F5344CB8AC3E}">
        <p14:creationId xmlns:p14="http://schemas.microsoft.com/office/powerpoint/2010/main" val="649460587"/>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87A7AF-3A44-45EC-95C1-AF20C44A534A}"/>
              </a:ext>
            </a:extLst>
          </p:cNvPr>
          <p:cNvSpPr>
            <a:spLocks noGrp="1"/>
          </p:cNvSpPr>
          <p:nvPr>
            <p:ph type="body" sz="quarter" idx="10"/>
          </p:nvPr>
        </p:nvSpPr>
        <p:spPr>
          <a:xfrm>
            <a:off x="274638" y="1212850"/>
            <a:ext cx="11887200" cy="5432256"/>
          </a:xfrm>
        </p:spPr>
        <p:txBody>
          <a:bodyPr/>
          <a:lstStyle/>
          <a:p>
            <a:r>
              <a:rPr lang="en-US" altLang="ja-JP" dirty="0"/>
              <a:t>DAY2</a:t>
            </a:r>
            <a:r>
              <a:rPr lang="ja-JP" altLang="en-US" dirty="0"/>
              <a:t>　</a:t>
            </a:r>
            <a:r>
              <a:rPr lang="en-US" altLang="ja-JP" dirty="0"/>
              <a:t>11:00 – 11:50 PR30</a:t>
            </a:r>
          </a:p>
          <a:p>
            <a:pPr lvl="1"/>
            <a:r>
              <a:rPr lang="ja-JP" altLang="en-US" dirty="0"/>
              <a:t>変わるサイバー セキュリティ プラットフォーム</a:t>
            </a:r>
            <a:br>
              <a:rPr lang="en-US" altLang="ja-JP" dirty="0"/>
            </a:br>
            <a:r>
              <a:rPr lang="ja-JP" altLang="en-US" dirty="0"/>
              <a:t>河野 省二</a:t>
            </a:r>
            <a:endParaRPr lang="en-US" altLang="ja-JP" dirty="0"/>
          </a:p>
          <a:p>
            <a:r>
              <a:rPr lang="en-US" altLang="ja-JP" dirty="0"/>
              <a:t>DAY3</a:t>
            </a:r>
            <a:r>
              <a:rPr lang="ja-JP" altLang="en-US" dirty="0"/>
              <a:t>　</a:t>
            </a:r>
            <a:r>
              <a:rPr lang="en-US" altLang="ja-JP" dirty="0"/>
              <a:t>16:10 – 17:00 CI33</a:t>
            </a:r>
          </a:p>
          <a:p>
            <a:pPr lvl="1"/>
            <a:r>
              <a:rPr lang="ja-JP" altLang="en-US" dirty="0"/>
              <a:t>今、</a:t>
            </a:r>
            <a:r>
              <a:rPr lang="en-US" altLang="ja-JP" dirty="0"/>
              <a:t>0</a:t>
            </a:r>
            <a:r>
              <a:rPr lang="ja-JP" altLang="en-US" dirty="0"/>
              <a:t>からセキュリティ対策を考えると、どうしますか</a:t>
            </a:r>
            <a:r>
              <a:rPr lang="en-US" altLang="ja-JP" dirty="0"/>
              <a:t>?</a:t>
            </a:r>
            <a:br>
              <a:rPr lang="en-US" altLang="ja-JP" dirty="0"/>
            </a:br>
            <a:r>
              <a:rPr lang="ja-JP" altLang="en-US" dirty="0"/>
              <a:t>三浦 俊平太</a:t>
            </a:r>
            <a:r>
              <a:rPr lang="en-US" altLang="ja-JP" dirty="0"/>
              <a:t>	</a:t>
            </a:r>
            <a:r>
              <a:rPr lang="ja-JP" altLang="en-US" dirty="0"/>
              <a:t>成田 翔</a:t>
            </a:r>
            <a:endParaRPr lang="en-US" altLang="ja-JP" dirty="0"/>
          </a:p>
          <a:p>
            <a:r>
              <a:rPr lang="en-US" altLang="ja-JP" dirty="0"/>
              <a:t>DAY3</a:t>
            </a:r>
            <a:r>
              <a:rPr lang="ja-JP" altLang="en-US" dirty="0"/>
              <a:t>　</a:t>
            </a:r>
            <a:r>
              <a:rPr lang="en-US" altLang="ja-JP" dirty="0"/>
              <a:t>13:30 – 14:20 CI02</a:t>
            </a:r>
          </a:p>
          <a:p>
            <a:pPr lvl="1"/>
            <a:r>
              <a:rPr lang="ja-JP" altLang="en-US" dirty="0"/>
              <a:t>金融機関へのクラウド サービス活用のススメ </a:t>
            </a:r>
            <a:br>
              <a:rPr lang="en-US" altLang="ja-JP" dirty="0"/>
            </a:br>
            <a:r>
              <a:rPr lang="ja-JP" altLang="en-US" dirty="0"/>
              <a:t>～金融機関向け</a:t>
            </a:r>
            <a:r>
              <a:rPr lang="en-US" altLang="ja-JP" dirty="0"/>
              <a:t>『Microsoft Azure』</a:t>
            </a:r>
            <a:r>
              <a:rPr lang="ja-JP" altLang="en-US" dirty="0"/>
              <a:t>対応セキュリティ リファレンス解説～</a:t>
            </a:r>
            <a:br>
              <a:rPr lang="en-US" altLang="ja-JP" dirty="0"/>
            </a:br>
            <a:r>
              <a:rPr lang="ja-JP" altLang="en-US" dirty="0"/>
              <a:t>内藤 稔</a:t>
            </a:r>
            <a:endParaRPr kumimoji="1" lang="ja-JP" altLang="en-US" dirty="0"/>
          </a:p>
        </p:txBody>
      </p:sp>
      <p:sp>
        <p:nvSpPr>
          <p:cNvPr id="3" name="タイトル 2">
            <a:extLst>
              <a:ext uri="{FF2B5EF4-FFF2-40B4-BE49-F238E27FC236}">
                <a16:creationId xmlns:a16="http://schemas.microsoft.com/office/drawing/2014/main" id="{F87F2771-7A41-43F1-9E9B-C857AFD508DC}"/>
              </a:ext>
            </a:extLst>
          </p:cNvPr>
          <p:cNvSpPr>
            <a:spLocks noGrp="1"/>
          </p:cNvSpPr>
          <p:nvPr>
            <p:ph type="title"/>
          </p:nvPr>
        </p:nvSpPr>
        <p:spPr/>
        <p:txBody>
          <a:bodyPr/>
          <a:lstStyle/>
          <a:p>
            <a:r>
              <a:rPr kumimoji="1" lang="ja-JP" altLang="en-US" dirty="0"/>
              <a:t>セキュリティ関連</a:t>
            </a:r>
          </a:p>
        </p:txBody>
      </p:sp>
    </p:spTree>
    <p:extLst>
      <p:ext uri="{BB962C8B-B14F-4D97-AF65-F5344CB8AC3E}">
        <p14:creationId xmlns:p14="http://schemas.microsoft.com/office/powerpoint/2010/main" val="496527255"/>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B36E1FD-D1A2-4D2A-8873-01105F4CBD76}"/>
              </a:ext>
            </a:extLst>
          </p:cNvPr>
          <p:cNvSpPr>
            <a:spLocks noGrp="1"/>
          </p:cNvSpPr>
          <p:nvPr>
            <p:ph type="body" sz="quarter" idx="10"/>
          </p:nvPr>
        </p:nvSpPr>
        <p:spPr>
          <a:xfrm>
            <a:off x="274638" y="1212850"/>
            <a:ext cx="11887200" cy="5432256"/>
          </a:xfrm>
        </p:spPr>
        <p:txBody>
          <a:bodyPr/>
          <a:lstStyle/>
          <a:p>
            <a:r>
              <a:rPr lang="en-US" altLang="ja-JP" dirty="0"/>
              <a:t>DAY3</a:t>
            </a:r>
            <a:r>
              <a:rPr lang="ja-JP" altLang="en-US" dirty="0"/>
              <a:t>　</a:t>
            </a:r>
            <a:r>
              <a:rPr lang="en-US" altLang="ja-JP" dirty="0"/>
              <a:t>16:20 – 17:10 SP04</a:t>
            </a:r>
          </a:p>
          <a:p>
            <a:pPr lvl="1"/>
            <a:r>
              <a:rPr lang="ja-JP" altLang="en-US" dirty="0"/>
              <a:t>インフラ エンジニア エボリューション </a:t>
            </a:r>
            <a:br>
              <a:rPr lang="en-US" altLang="ja-JP" dirty="0"/>
            </a:br>
            <a:r>
              <a:rPr lang="ja-JP" altLang="en-US" dirty="0"/>
              <a:t>～激変する </a:t>
            </a:r>
            <a:r>
              <a:rPr lang="en-US" altLang="ja-JP" dirty="0"/>
              <a:t>IT </a:t>
            </a:r>
            <a:r>
              <a:rPr lang="ja-JP" altLang="en-US" dirty="0"/>
              <a:t>インフラ技術者像、キャリアとスキルを考える～</a:t>
            </a:r>
            <a:br>
              <a:rPr lang="en-US" altLang="ja-JP" dirty="0"/>
            </a:br>
            <a:r>
              <a:rPr lang="ja-JP" altLang="en-US" dirty="0"/>
              <a:t>真壁 徹</a:t>
            </a:r>
            <a:endParaRPr lang="en-US" altLang="ja-JP" dirty="0"/>
          </a:p>
          <a:p>
            <a:r>
              <a:rPr lang="en-US" altLang="ja-JP" dirty="0"/>
              <a:t>DAY3</a:t>
            </a:r>
            <a:r>
              <a:rPr lang="ja-JP" altLang="en-US" dirty="0"/>
              <a:t>　</a:t>
            </a:r>
            <a:r>
              <a:rPr lang="en-US" altLang="ja-JP" dirty="0"/>
              <a:t>12:10 – 13:00 CI34 Cloud Infrastructure</a:t>
            </a:r>
          </a:p>
          <a:p>
            <a:pPr lvl="1"/>
            <a:r>
              <a:rPr lang="ja-JP" altLang="en-US" dirty="0"/>
              <a:t>システム運用のプロフェッショナルがおくる、</a:t>
            </a:r>
            <a:r>
              <a:rPr lang="en-US" altLang="ja-JP" dirty="0"/>
              <a:t>Azure </a:t>
            </a:r>
            <a:r>
              <a:rPr lang="ja-JP" altLang="en-US" dirty="0"/>
              <a:t>運用設計</a:t>
            </a:r>
            <a:br>
              <a:rPr lang="en-US" altLang="ja-JP" dirty="0"/>
            </a:br>
            <a:r>
              <a:rPr lang="ja-JP" altLang="en-US" dirty="0"/>
              <a:t>大田原 慶道</a:t>
            </a:r>
            <a:r>
              <a:rPr lang="en-US" altLang="ja-JP" dirty="0"/>
              <a:t>	</a:t>
            </a:r>
            <a:r>
              <a:rPr lang="ja-JP" altLang="en-US" dirty="0"/>
              <a:t>小嶋 一毅</a:t>
            </a:r>
          </a:p>
          <a:p>
            <a:r>
              <a:rPr lang="en-US" altLang="ja-JP" dirty="0"/>
              <a:t>DAY3</a:t>
            </a:r>
            <a:r>
              <a:rPr lang="ja-JP" altLang="en-US" dirty="0"/>
              <a:t>　</a:t>
            </a:r>
            <a:r>
              <a:rPr lang="en-US" altLang="ja-JP" dirty="0"/>
              <a:t>11:00 – 11:50 CI29</a:t>
            </a:r>
          </a:p>
          <a:p>
            <a:pPr lvl="1"/>
            <a:r>
              <a:rPr lang="en-US" altLang="ja-JP" dirty="0"/>
              <a:t>Azure Monitor </a:t>
            </a:r>
            <a:r>
              <a:rPr lang="ja-JP" altLang="en-US" dirty="0"/>
              <a:t>の進化とコンテナー監視</a:t>
            </a:r>
            <a:br>
              <a:rPr lang="en-US" altLang="ja-JP" dirty="0"/>
            </a:br>
            <a:r>
              <a:rPr lang="ja-JP" altLang="en-US" dirty="0"/>
              <a:t>原田 慶子　</a:t>
            </a:r>
            <a:r>
              <a:rPr lang="en-US" altLang="ja-JP" dirty="0" err="1"/>
              <a:t>Kan</a:t>
            </a:r>
            <a:r>
              <a:rPr lang="en-US" altLang="ja-JP" dirty="0"/>
              <a:t> Yuki</a:t>
            </a:r>
            <a:endParaRPr kumimoji="1" lang="ja-JP" altLang="en-US" dirty="0"/>
          </a:p>
        </p:txBody>
      </p:sp>
      <p:sp>
        <p:nvSpPr>
          <p:cNvPr id="3" name="タイトル 2">
            <a:extLst>
              <a:ext uri="{FF2B5EF4-FFF2-40B4-BE49-F238E27FC236}">
                <a16:creationId xmlns:a16="http://schemas.microsoft.com/office/drawing/2014/main" id="{C88DB476-9650-4FB5-B579-0AFF0FC00475}"/>
              </a:ext>
            </a:extLst>
          </p:cNvPr>
          <p:cNvSpPr>
            <a:spLocks noGrp="1"/>
          </p:cNvSpPr>
          <p:nvPr>
            <p:ph type="title"/>
          </p:nvPr>
        </p:nvSpPr>
        <p:spPr/>
        <p:txBody>
          <a:bodyPr/>
          <a:lstStyle/>
          <a:p>
            <a:r>
              <a:rPr kumimoji="1" lang="ja-JP" altLang="en-US" dirty="0"/>
              <a:t>インフラ関連</a:t>
            </a:r>
          </a:p>
        </p:txBody>
      </p:sp>
    </p:spTree>
    <p:extLst>
      <p:ext uri="{BB962C8B-B14F-4D97-AF65-F5344CB8AC3E}">
        <p14:creationId xmlns:p14="http://schemas.microsoft.com/office/powerpoint/2010/main" val="307169979"/>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3E79D7A-4CDB-41FF-B5B4-BD21DC3FFE7D}"/>
              </a:ext>
            </a:extLst>
          </p:cNvPr>
          <p:cNvSpPr>
            <a:spLocks noGrp="1"/>
          </p:cNvSpPr>
          <p:nvPr>
            <p:ph type="body" sz="quarter" idx="10"/>
          </p:nvPr>
        </p:nvSpPr>
        <p:spPr>
          <a:xfrm>
            <a:off x="274638" y="1212850"/>
            <a:ext cx="11887200" cy="3801041"/>
          </a:xfrm>
        </p:spPr>
        <p:txBody>
          <a:bodyPr/>
          <a:lstStyle/>
          <a:p>
            <a:r>
              <a:rPr lang="en-US" altLang="ja-JP" dirty="0"/>
              <a:t>DAY2</a:t>
            </a:r>
            <a:r>
              <a:rPr lang="ja-JP" altLang="en-US" dirty="0"/>
              <a:t>　</a:t>
            </a:r>
            <a:r>
              <a:rPr lang="en-US" altLang="ja-JP" dirty="0"/>
              <a:t>13:30 – 14:20 AD03</a:t>
            </a:r>
          </a:p>
          <a:p>
            <a:pPr lvl="1"/>
            <a:r>
              <a:rPr lang="ja-JP" altLang="en-US" dirty="0"/>
              <a:t>企業内ネットワークでも </a:t>
            </a:r>
            <a:r>
              <a:rPr lang="en-US" altLang="ja-JP" dirty="0"/>
              <a:t>Azure PaaS </a:t>
            </a:r>
            <a:r>
              <a:rPr lang="ja-JP" altLang="en-US" dirty="0"/>
              <a:t>でビジネスをスピードアップ</a:t>
            </a:r>
            <a:r>
              <a:rPr lang="en-US" altLang="ja-JP" dirty="0"/>
              <a:t>! </a:t>
            </a:r>
            <a:r>
              <a:rPr lang="ja-JP" altLang="en-US" dirty="0"/>
              <a:t>～今知っておくべき </a:t>
            </a:r>
            <a:r>
              <a:rPr lang="en-US" altLang="ja-JP" dirty="0"/>
              <a:t>PaaS </a:t>
            </a:r>
            <a:r>
              <a:rPr lang="ja-JP" altLang="en-US" dirty="0"/>
              <a:t>と </a:t>
            </a:r>
            <a:r>
              <a:rPr lang="en-US" altLang="ja-JP" dirty="0"/>
              <a:t>VNET </a:t>
            </a:r>
            <a:r>
              <a:rPr lang="ja-JP" altLang="en-US" dirty="0"/>
              <a:t>のイイ関係～</a:t>
            </a:r>
            <a:br>
              <a:rPr lang="en-US" altLang="ja-JP" dirty="0"/>
            </a:br>
            <a:r>
              <a:rPr lang="ja-JP" altLang="en-US" dirty="0"/>
              <a:t>小丸 芳弘</a:t>
            </a:r>
            <a:endParaRPr lang="en-US" altLang="ja-JP" dirty="0"/>
          </a:p>
          <a:p>
            <a:r>
              <a:rPr lang="en-US" altLang="ja-JP" dirty="0"/>
              <a:t>DAY2</a:t>
            </a:r>
            <a:r>
              <a:rPr lang="ja-JP" altLang="en-US" dirty="0"/>
              <a:t>　</a:t>
            </a:r>
            <a:r>
              <a:rPr lang="en-US" altLang="ja-JP" dirty="0"/>
              <a:t>09:30 – 10:20 AD07App Development</a:t>
            </a:r>
          </a:p>
          <a:p>
            <a:pPr lvl="1"/>
            <a:r>
              <a:rPr lang="ja-JP" altLang="en-US" dirty="0"/>
              <a:t>改めて ”</a:t>
            </a:r>
            <a:r>
              <a:rPr lang="en-US" altLang="ja-JP" dirty="0"/>
              <a:t>PaaS” </a:t>
            </a:r>
            <a:r>
              <a:rPr lang="ja-JP" altLang="en-US" dirty="0"/>
              <a:t>について考えてみよう</a:t>
            </a:r>
            <a:br>
              <a:rPr lang="en-US" altLang="ja-JP" dirty="0"/>
            </a:br>
            <a:r>
              <a:rPr lang="ja-JP" altLang="en-US" dirty="0"/>
              <a:t>吉田 雄哉 </a:t>
            </a:r>
            <a:r>
              <a:rPr lang="en-US" altLang="ja-JP" dirty="0"/>
              <a:t>(</a:t>
            </a:r>
            <a:r>
              <a:rPr lang="ja-JP" altLang="en-US" dirty="0"/>
              <a:t>パク</a:t>
            </a:r>
            <a:r>
              <a:rPr lang="ja-JP" altLang="en-US" dirty="0" err="1"/>
              <a:t>え</a:t>
            </a:r>
            <a:r>
              <a:rPr lang="en-US" altLang="ja-JP" dirty="0"/>
              <a:t>)</a:t>
            </a:r>
            <a:endParaRPr kumimoji="1" lang="ja-JP" altLang="en-US" dirty="0"/>
          </a:p>
        </p:txBody>
      </p:sp>
      <p:sp>
        <p:nvSpPr>
          <p:cNvPr id="3" name="タイトル 2">
            <a:extLst>
              <a:ext uri="{FF2B5EF4-FFF2-40B4-BE49-F238E27FC236}">
                <a16:creationId xmlns:a16="http://schemas.microsoft.com/office/drawing/2014/main" id="{9A49D340-AAFC-4684-859C-CE0EFAF0A521}"/>
              </a:ext>
            </a:extLst>
          </p:cNvPr>
          <p:cNvSpPr>
            <a:spLocks noGrp="1"/>
          </p:cNvSpPr>
          <p:nvPr>
            <p:ph type="title"/>
          </p:nvPr>
        </p:nvSpPr>
        <p:spPr/>
        <p:txBody>
          <a:bodyPr/>
          <a:lstStyle/>
          <a:p>
            <a:r>
              <a:rPr kumimoji="1" lang="en-US" altLang="ja-JP" dirty="0"/>
              <a:t>PaaS</a:t>
            </a:r>
            <a:r>
              <a:rPr kumimoji="1" lang="ja-JP" altLang="en-US" dirty="0"/>
              <a:t> 関連</a:t>
            </a:r>
          </a:p>
        </p:txBody>
      </p:sp>
    </p:spTree>
    <p:extLst>
      <p:ext uri="{BB962C8B-B14F-4D97-AF65-F5344CB8AC3E}">
        <p14:creationId xmlns:p14="http://schemas.microsoft.com/office/powerpoint/2010/main" val="797939097"/>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70FB3FF-7E09-4AF4-A793-F92EFCA7789C}"/>
              </a:ext>
            </a:extLst>
          </p:cNvPr>
          <p:cNvSpPr>
            <a:spLocks noGrp="1"/>
          </p:cNvSpPr>
          <p:nvPr>
            <p:ph type="body" sz="quarter" idx="10"/>
          </p:nvPr>
        </p:nvSpPr>
        <p:spPr>
          <a:xfrm>
            <a:off x="274638" y="1212850"/>
            <a:ext cx="11887200" cy="3877985"/>
          </a:xfrm>
        </p:spPr>
        <p:txBody>
          <a:bodyPr/>
          <a:lstStyle/>
          <a:p>
            <a:r>
              <a:rPr lang="en-US" altLang="ja-JP" dirty="0"/>
              <a:t>DAY3</a:t>
            </a:r>
            <a:r>
              <a:rPr lang="ja-JP" altLang="en-US" dirty="0"/>
              <a:t>　</a:t>
            </a:r>
            <a:r>
              <a:rPr lang="en-US" altLang="ja-JP" dirty="0"/>
              <a:t>17:30 – 18:20 CI01</a:t>
            </a:r>
          </a:p>
          <a:p>
            <a:pPr lvl="1"/>
            <a:r>
              <a:rPr lang="ja-JP" altLang="en-US" dirty="0"/>
              <a:t>コストと脅威を同時に削減</a:t>
            </a:r>
            <a:r>
              <a:rPr lang="en-US" altLang="ja-JP" dirty="0"/>
              <a:t>! Azure</a:t>
            </a:r>
            <a:r>
              <a:rPr lang="ja-JP" altLang="en-US" dirty="0"/>
              <a:t>リソースを </a:t>
            </a:r>
            <a:r>
              <a:rPr lang="en-US" altLang="ja-JP" dirty="0"/>
              <a:t>Azure AD </a:t>
            </a:r>
            <a:r>
              <a:rPr lang="ja-JP" altLang="en-US" dirty="0"/>
              <a:t>で効率的に守るためのノウハウ集</a:t>
            </a:r>
            <a:br>
              <a:rPr lang="en-US" altLang="ja-JP" dirty="0"/>
            </a:br>
            <a:r>
              <a:rPr lang="ja-JP" altLang="en-US" dirty="0"/>
              <a:t>安納 順一</a:t>
            </a:r>
            <a:endParaRPr lang="en-US" altLang="ja-JP" dirty="0"/>
          </a:p>
          <a:p>
            <a:r>
              <a:rPr lang="en-US" altLang="ja-JP" dirty="0"/>
              <a:t>DAY3</a:t>
            </a:r>
            <a:r>
              <a:rPr lang="ja-JP" altLang="en-US" dirty="0"/>
              <a:t>　</a:t>
            </a:r>
            <a:r>
              <a:rPr lang="en-US" altLang="ja-JP" dirty="0"/>
              <a:t>12:10 – 13:00 PR14</a:t>
            </a:r>
          </a:p>
          <a:p>
            <a:pPr lvl="1"/>
            <a:r>
              <a:rPr lang="ja-JP" altLang="en-US" dirty="0"/>
              <a:t>アンドキュメンテッド </a:t>
            </a:r>
            <a:r>
              <a:rPr lang="en-US" altLang="ja-JP" dirty="0"/>
              <a:t>Azure AD </a:t>
            </a:r>
            <a:r>
              <a:rPr lang="ja-JP" altLang="en-US" dirty="0"/>
              <a:t>～現場で遭遇する予期せぬ事態と対応～</a:t>
            </a:r>
            <a:br>
              <a:rPr lang="en-US" altLang="ja-JP" dirty="0"/>
            </a:br>
            <a:r>
              <a:rPr lang="ja-JP" altLang="en-US" dirty="0"/>
              <a:t>富士榮 尚寛</a:t>
            </a:r>
            <a:endParaRPr lang="en-US" altLang="ja-JP" dirty="0"/>
          </a:p>
        </p:txBody>
      </p:sp>
      <p:sp>
        <p:nvSpPr>
          <p:cNvPr id="3" name="タイトル 2">
            <a:extLst>
              <a:ext uri="{FF2B5EF4-FFF2-40B4-BE49-F238E27FC236}">
                <a16:creationId xmlns:a16="http://schemas.microsoft.com/office/drawing/2014/main" id="{3F893AA1-AF51-48A5-A780-92FF191C0D04}"/>
              </a:ext>
            </a:extLst>
          </p:cNvPr>
          <p:cNvSpPr>
            <a:spLocks noGrp="1"/>
          </p:cNvSpPr>
          <p:nvPr>
            <p:ph type="title"/>
          </p:nvPr>
        </p:nvSpPr>
        <p:spPr/>
        <p:txBody>
          <a:bodyPr/>
          <a:lstStyle/>
          <a:p>
            <a:r>
              <a:rPr kumimoji="1" lang="en-US" altLang="ja-JP" dirty="0"/>
              <a:t>Azure</a:t>
            </a:r>
            <a:r>
              <a:rPr kumimoji="1" lang="ja-JP" altLang="en-US" dirty="0"/>
              <a:t> </a:t>
            </a:r>
            <a:r>
              <a:rPr kumimoji="1" lang="en-US" altLang="ja-JP" dirty="0"/>
              <a:t>AD</a:t>
            </a:r>
            <a:endParaRPr kumimoji="1" lang="ja-JP" altLang="en-US" dirty="0"/>
          </a:p>
        </p:txBody>
      </p:sp>
    </p:spTree>
    <p:extLst>
      <p:ext uri="{BB962C8B-B14F-4D97-AF65-F5344CB8AC3E}">
        <p14:creationId xmlns:p14="http://schemas.microsoft.com/office/powerpoint/2010/main" val="2069092341"/>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3472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750F22-AF75-4681-B420-37D2FA3711FC}"/>
              </a:ext>
            </a:extLst>
          </p:cNvPr>
          <p:cNvSpPr>
            <a:spLocks noGrp="1"/>
          </p:cNvSpPr>
          <p:nvPr>
            <p:ph type="body" sz="quarter" idx="10"/>
          </p:nvPr>
        </p:nvSpPr>
        <p:spPr>
          <a:xfrm>
            <a:off x="274638" y="1212850"/>
            <a:ext cx="11887200" cy="5447645"/>
          </a:xfrm>
        </p:spPr>
        <p:txBody>
          <a:bodyPr/>
          <a:lstStyle/>
          <a:p>
            <a:pPr marL="0" indent="0">
              <a:buNone/>
            </a:pPr>
            <a:r>
              <a:rPr lang="ja-JP" altLang="en-US" dirty="0"/>
              <a:t>以下に関連する事項については説明しません</a:t>
            </a:r>
            <a:endParaRPr lang="en-US" altLang="ja-JP" dirty="0"/>
          </a:p>
          <a:p>
            <a:r>
              <a:rPr kumimoji="1" lang="en-US" altLang="ja-JP" dirty="0"/>
              <a:t>Azure</a:t>
            </a:r>
            <a:r>
              <a:rPr kumimoji="1" lang="ja-JP" altLang="en-US" dirty="0"/>
              <a:t> で提供される機能概要</a:t>
            </a:r>
            <a:endParaRPr kumimoji="1" lang="en-US" altLang="ja-JP" dirty="0"/>
          </a:p>
          <a:p>
            <a:pPr lvl="1"/>
            <a:r>
              <a:rPr lang="ja-JP" altLang="en-US" dirty="0"/>
              <a:t>ドキュメント</a:t>
            </a:r>
            <a:br>
              <a:rPr lang="en-US" altLang="ja-JP" dirty="0"/>
            </a:br>
            <a:r>
              <a:rPr lang="en-US" altLang="ja-JP" dirty="0">
                <a:hlinkClick r:id="rId3"/>
              </a:rPr>
              <a:t>https://docs.microsoft.com/ja-jp/azure/</a:t>
            </a:r>
            <a:endParaRPr kumimoji="1" lang="en-US" altLang="ja-JP" dirty="0"/>
          </a:p>
          <a:p>
            <a:r>
              <a:rPr kumimoji="1" lang="ja-JP" altLang="en-US" dirty="0"/>
              <a:t>個別の </a:t>
            </a:r>
            <a:r>
              <a:rPr kumimoji="1" lang="en-US" altLang="ja-JP" dirty="0"/>
              <a:t>PCI</a:t>
            </a:r>
            <a:r>
              <a:rPr kumimoji="1" lang="ja-JP" altLang="en-US" dirty="0"/>
              <a:t> </a:t>
            </a:r>
            <a:r>
              <a:rPr kumimoji="1" lang="en-US" altLang="ja-JP" dirty="0"/>
              <a:t>DSS</a:t>
            </a:r>
            <a:r>
              <a:rPr kumimoji="1" lang="ja-JP" altLang="en-US" dirty="0"/>
              <a:t> 要件にどのように対応するのか</a:t>
            </a:r>
            <a:r>
              <a:rPr kumimoji="1" lang="en-US" altLang="ja-JP" dirty="0"/>
              <a:t>?</a:t>
            </a:r>
          </a:p>
          <a:p>
            <a:pPr lvl="1"/>
            <a:r>
              <a:rPr kumimoji="1" lang="en-US" altLang="ja-JP" dirty="0"/>
              <a:t>Trust</a:t>
            </a:r>
            <a:r>
              <a:rPr kumimoji="1" lang="ja-JP" altLang="en-US" dirty="0"/>
              <a:t> </a:t>
            </a:r>
            <a:r>
              <a:rPr kumimoji="1" lang="en-US" altLang="ja-JP" dirty="0"/>
              <a:t>Center</a:t>
            </a:r>
            <a:r>
              <a:rPr kumimoji="1" lang="ja-JP" altLang="en-US" dirty="0"/>
              <a:t> にドキュメントが用意されています</a:t>
            </a:r>
            <a:br>
              <a:rPr kumimoji="1" lang="en-US" altLang="ja-JP" dirty="0"/>
            </a:br>
            <a:r>
              <a:rPr lang="en-US" altLang="ja-JP" dirty="0">
                <a:hlinkClick r:id="rId4"/>
              </a:rPr>
              <a:t>https://www.microsoft.com/ja-jp/TrustCenter/Compliance/PCI</a:t>
            </a:r>
            <a:endParaRPr kumimoji="1" lang="en-US" altLang="ja-JP" dirty="0"/>
          </a:p>
          <a:p>
            <a:endParaRPr kumimoji="1" lang="en-US" altLang="ja-JP" dirty="0"/>
          </a:p>
          <a:p>
            <a:endParaRPr kumimoji="1" lang="en-US" altLang="ja-JP" dirty="0"/>
          </a:p>
        </p:txBody>
      </p:sp>
      <p:sp>
        <p:nvSpPr>
          <p:cNvPr id="3" name="タイトル 2">
            <a:extLst>
              <a:ext uri="{FF2B5EF4-FFF2-40B4-BE49-F238E27FC236}">
                <a16:creationId xmlns:a16="http://schemas.microsoft.com/office/drawing/2014/main" id="{E320D32D-E4E3-4CB4-802D-B455E0B167B0}"/>
              </a:ext>
            </a:extLst>
          </p:cNvPr>
          <p:cNvSpPr>
            <a:spLocks noGrp="1"/>
          </p:cNvSpPr>
          <p:nvPr>
            <p:ph type="title"/>
          </p:nvPr>
        </p:nvSpPr>
        <p:spPr/>
        <p:txBody>
          <a:bodyPr/>
          <a:lstStyle/>
          <a:p>
            <a:r>
              <a:rPr kumimoji="1" lang="ja-JP" altLang="en-US" dirty="0"/>
              <a:t>本セッションで取り扱わないこと</a:t>
            </a:r>
          </a:p>
        </p:txBody>
      </p:sp>
    </p:spTree>
    <p:extLst>
      <p:ext uri="{BB962C8B-B14F-4D97-AF65-F5344CB8AC3E}">
        <p14:creationId xmlns:p14="http://schemas.microsoft.com/office/powerpoint/2010/main" val="16582680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6EA2C7-92EB-4D88-BC27-013DCD1BA828}"/>
              </a:ext>
            </a:extLst>
          </p:cNvPr>
          <p:cNvSpPr>
            <a:spLocks noGrp="1"/>
          </p:cNvSpPr>
          <p:nvPr>
            <p:ph type="title"/>
          </p:nvPr>
        </p:nvSpPr>
        <p:spPr>
          <a:xfrm>
            <a:off x="274638" y="2125662"/>
            <a:ext cx="11887200" cy="2179058"/>
          </a:xfrm>
        </p:spPr>
        <p:txBody>
          <a:bodyPr/>
          <a:lstStyle/>
          <a:p>
            <a:r>
              <a:rPr lang="ja-JP" altLang="en-US" dirty="0"/>
              <a:t>セッション</a:t>
            </a:r>
            <a:r>
              <a:rPr kumimoji="1" lang="ja-JP" altLang="en-US" dirty="0"/>
              <a:t>の枕</a:t>
            </a:r>
            <a:br>
              <a:rPr kumimoji="1" lang="en-US" altLang="ja-JP" dirty="0"/>
            </a:br>
            <a:r>
              <a:rPr kumimoji="1" lang="ja-JP" altLang="en-US" dirty="0"/>
              <a:t>セキュア と リスク</a:t>
            </a:r>
          </a:p>
        </p:txBody>
      </p:sp>
    </p:spTree>
    <p:extLst>
      <p:ext uri="{BB962C8B-B14F-4D97-AF65-F5344CB8AC3E}">
        <p14:creationId xmlns:p14="http://schemas.microsoft.com/office/powerpoint/2010/main" val="127952256"/>
      </p:ext>
    </p:extLst>
  </p:cSld>
  <p:clrMapOvr>
    <a:masterClrMapping/>
  </p:clrMapOvr>
  <p:transition>
    <p:fade/>
  </p:transition>
</p:sld>
</file>

<file path=ppt/theme/theme1.xml><?xml version="1.0" encoding="utf-8"?>
<a:theme xmlns:a="http://schemas.openxmlformats.org/drawingml/2006/main" name="1_5-30721_Build_2016_Template_Light">
  <a:themeElements>
    <a:clrScheme name="TechSummit2018">
      <a:dk1>
        <a:srgbClr val="1A1A1A"/>
      </a:dk1>
      <a:lt1>
        <a:srgbClr val="FFFFFF"/>
      </a:lt1>
      <a:dk2>
        <a:srgbClr val="0D0D0D"/>
      </a:dk2>
      <a:lt2>
        <a:srgbClr val="0D0D0D"/>
      </a:lt2>
      <a:accent1>
        <a:srgbClr val="0070C0"/>
      </a:accent1>
      <a:accent2>
        <a:srgbClr val="002060"/>
      </a:accent2>
      <a:accent3>
        <a:srgbClr val="D83B01"/>
      </a:accent3>
      <a:accent4>
        <a:srgbClr val="FF8C00"/>
      </a:accent4>
      <a:accent5>
        <a:srgbClr val="757575"/>
      </a:accent5>
      <a:accent6>
        <a:srgbClr val="C4C4C4"/>
      </a:accent6>
      <a:hlink>
        <a:srgbClr val="00B0F0"/>
      </a:hlink>
      <a:folHlink>
        <a:srgbClr val="505050"/>
      </a:folHlink>
    </a:clrScheme>
    <a:fontScheme name="decode2018">
      <a:majorFont>
        <a:latin typeface="Segoe UI Light"/>
        <a:ea typeface="Yu Gothic UI"/>
        <a:cs typeface=""/>
      </a:majorFont>
      <a:minorFont>
        <a:latin typeface="Segoe UI"/>
        <a:ea typeface="Yu Gothic UI"/>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chSummit">
      <a:majorFont>
        <a:latin typeface="Segoe UI"/>
        <a:ea typeface="Yu Gothic UI"/>
        <a:cs typeface=""/>
      </a:majorFont>
      <a:minorFont>
        <a:latin typeface="Segoe UI"/>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5-30721_Build_2016_Template_Light">
  <a:themeElements>
    <a:clrScheme name="decode2018">
      <a:dk1>
        <a:srgbClr val="1A1A1A"/>
      </a:dk1>
      <a:lt1>
        <a:srgbClr val="FFFFFF"/>
      </a:lt1>
      <a:dk2>
        <a:srgbClr val="0D0D0D"/>
      </a:dk2>
      <a:lt2>
        <a:srgbClr val="0D0D0D"/>
      </a:lt2>
      <a:accent1>
        <a:srgbClr val="505050"/>
      </a:accent1>
      <a:accent2>
        <a:srgbClr val="E3008C"/>
      </a:accent2>
      <a:accent3>
        <a:srgbClr val="32145A"/>
      </a:accent3>
      <a:accent4>
        <a:srgbClr val="2139B5"/>
      </a:accent4>
      <a:accent5>
        <a:srgbClr val="9D9D9D"/>
      </a:accent5>
      <a:accent6>
        <a:srgbClr val="E6E6E6"/>
      </a:accent6>
      <a:hlink>
        <a:srgbClr val="00B0F0"/>
      </a:hlink>
      <a:folHlink>
        <a:srgbClr val="AA0069"/>
      </a:folHlink>
    </a:clrScheme>
    <a:fontScheme name="decode2018">
      <a:majorFont>
        <a:latin typeface="Segoe UI Light"/>
        <a:ea typeface="Yu Gothic UI"/>
        <a:cs typeface=""/>
      </a:majorFont>
      <a:minorFont>
        <a:latin typeface="Segoe UI"/>
        <a:ea typeface="Yu Gothic UI"/>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C54617C35A1074F8600DC48F6875AFF" ma:contentTypeVersion="6" ma:contentTypeDescription="Create a new document." ma:contentTypeScope="" ma:versionID="412acab48271937454574167e0458581">
  <xsd:schema xmlns:xsd="http://www.w3.org/2001/XMLSchema" xmlns:xs="http://www.w3.org/2001/XMLSchema" xmlns:p="http://schemas.microsoft.com/office/2006/metadata/properties" xmlns:ns2="23ce663d-78ec-4732-ad2d-a7087832c5eb" xmlns:ns3="bc0f06ff-896c-4002-857c-088f702138e7" targetNamespace="http://schemas.microsoft.com/office/2006/metadata/properties" ma:root="true" ma:fieldsID="2432d60e8d57724596404801976bf361" ns2:_="" ns3:_="">
    <xsd:import namespace="23ce663d-78ec-4732-ad2d-a7087832c5eb"/>
    <xsd:import namespace="bc0f06ff-896c-4002-857c-088f702138e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e663d-78ec-4732-ad2d-a7087832c5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c0f06ff-896c-4002-857c-088f702138e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23ce663d-78ec-4732-ad2d-a7087832c5eb"/>
    <ds:schemaRef ds:uri="http://schemas.openxmlformats.org/package/2006/metadata/core-properties"/>
    <ds:schemaRef ds:uri="http://schemas.microsoft.com/office/2006/metadata/properties"/>
    <ds:schemaRef ds:uri="http://purl.org/dc/elements/1.1/"/>
    <ds:schemaRef ds:uri="http://purl.org/dc/dcmitype/"/>
    <ds:schemaRef ds:uri="http://schemas.microsoft.com/office/infopath/2007/PartnerControls"/>
    <ds:schemaRef ds:uri="bc0f06ff-896c-4002-857c-088f702138e7"/>
    <ds:schemaRef ds:uri="http://www.w3.org/XML/1998/namespace"/>
  </ds:schemaRefs>
</ds:datastoreItem>
</file>

<file path=customXml/itemProps3.xml><?xml version="1.0" encoding="utf-8"?>
<ds:datastoreItem xmlns:ds="http://schemas.openxmlformats.org/officeDocument/2006/customXml" ds:itemID="{A7741140-F4FC-45FE-885F-054F8904CB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ce663d-78ec-4732-ad2d-a7087832c5eb"/>
    <ds:schemaRef ds:uri="bc0f06ff-896c-4002-857c-088f702138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2728</TotalTime>
  <Words>4734</Words>
  <Application>Microsoft Office PowerPoint</Application>
  <PresentationFormat>ユーザー設定</PresentationFormat>
  <Paragraphs>789</Paragraphs>
  <Slides>76</Slides>
  <Notes>35</Notes>
  <HiddenSlides>0</HiddenSlides>
  <MMClips>0</MMClips>
  <ScaleCrop>false</ScaleCrop>
  <HeadingPairs>
    <vt:vector size="6" baseType="variant">
      <vt:variant>
        <vt:lpstr>使用されているフォント</vt:lpstr>
      </vt:variant>
      <vt:variant>
        <vt:i4>7</vt:i4>
      </vt:variant>
      <vt:variant>
        <vt:lpstr>テーマ</vt:lpstr>
      </vt:variant>
      <vt:variant>
        <vt:i4>3</vt:i4>
      </vt:variant>
      <vt:variant>
        <vt:lpstr>スライド タイトル</vt:lpstr>
      </vt:variant>
      <vt:variant>
        <vt:i4>76</vt:i4>
      </vt:variant>
    </vt:vector>
  </HeadingPairs>
  <TitlesOfParts>
    <vt:vector size="86" baseType="lpstr">
      <vt:lpstr>ＭＳ Ｐゴシック</vt:lpstr>
      <vt:lpstr>Yu Gothic UI</vt:lpstr>
      <vt:lpstr>游ゴシック</vt:lpstr>
      <vt:lpstr>Arial</vt:lpstr>
      <vt:lpstr>Consolas</vt:lpstr>
      <vt:lpstr>Segoe UI</vt:lpstr>
      <vt:lpstr>Segoe UI Light</vt:lpstr>
      <vt:lpstr>1_5-30721_Build_2016_Template_Light</vt:lpstr>
      <vt:lpstr>1_Office テーマ</vt:lpstr>
      <vt:lpstr>2_5-30721_Build_2016_Template_Light</vt:lpstr>
      <vt:lpstr>PowerPoint プレゼンテーション</vt:lpstr>
      <vt:lpstr>ようこそ本セッションへ</vt:lpstr>
      <vt:lpstr>PowerPoint プレゼンテーション</vt:lpstr>
      <vt:lpstr>本セッションの注意事項</vt:lpstr>
      <vt:lpstr>本セッションのスライドはここからダウンロードできます</vt:lpstr>
      <vt:lpstr>本セッションの禁則事項</vt:lpstr>
      <vt:lpstr>本セッションのレベルは400です</vt:lpstr>
      <vt:lpstr>本セッションで取り扱わないこと</vt:lpstr>
      <vt:lpstr>セッションの枕 セキュア と リスク</vt:lpstr>
      <vt:lpstr>セキュア = 安全</vt:lpstr>
      <vt:lpstr>安全とは?</vt:lpstr>
      <vt:lpstr>安全とは?</vt:lpstr>
      <vt:lpstr>ここまでまとめ</vt:lpstr>
      <vt:lpstr>この人が言っている「リスク」ってなんでしょう ?</vt:lpstr>
      <vt:lpstr>金融におけるリスクの定義</vt:lpstr>
      <vt:lpstr>アップサイドリスク と ダウンサイドリスク</vt:lpstr>
      <vt:lpstr>PMBOK でのリスクとは?</vt:lpstr>
      <vt:lpstr>PMBOK におけるリスクを図にすると</vt:lpstr>
      <vt:lpstr>ここまでまとめ</vt:lpstr>
      <vt:lpstr>本セッションで話したいこと</vt:lpstr>
      <vt:lpstr>こんなのはセキュアじゃない</vt:lpstr>
      <vt:lpstr>本セッションで言いたいこと</vt:lpstr>
      <vt:lpstr>本セッションの構造</vt:lpstr>
      <vt:lpstr>目的と目標</vt:lpstr>
      <vt:lpstr>本セッションの構造</vt:lpstr>
      <vt:lpstr>Key Goal Indicator (KGI)</vt:lpstr>
      <vt:lpstr>クラウドはセキュリティにとっての「好機」だと考えます</vt:lpstr>
      <vt:lpstr>本セッションの構造</vt:lpstr>
      <vt:lpstr>Key Performance Indicator (KPI)</vt:lpstr>
      <vt:lpstr>ここから本編</vt:lpstr>
      <vt:lpstr>今日のお話</vt:lpstr>
      <vt:lpstr>PowerPoint プレゼンテーション</vt:lpstr>
      <vt:lpstr>Shared responsibility model – 共有責任モデル</vt:lpstr>
      <vt:lpstr>Blueprint: PaaS Web Application for PCI DSS</vt:lpstr>
      <vt:lpstr>情報セキュリティ (CIA) 対策の方針</vt:lpstr>
      <vt:lpstr>キーノートの話にもありましたね</vt:lpstr>
      <vt:lpstr>アーキテクチャ ダイアグラム</vt:lpstr>
      <vt:lpstr>構成 ーインフラ視点</vt:lpstr>
      <vt:lpstr>Demo: Azure Security Center</vt:lpstr>
      <vt:lpstr>認証・アクセス制御 不正アクセス防止 監査・ログ・監視 暗号化 ー 鍵管理</vt:lpstr>
      <vt:lpstr>アーキテクチャ ダイアグラム</vt:lpstr>
      <vt:lpstr>３層のアクセス制御</vt:lpstr>
      <vt:lpstr>Azure Resource Manager と Resource</vt:lpstr>
      <vt:lpstr>例： SQL DatabaseのDatabaseの作成</vt:lpstr>
      <vt:lpstr>Actionの例</vt:lpstr>
      <vt:lpstr>Azure Resources 内に実装されたアクセス制御</vt:lpstr>
      <vt:lpstr>まとめ</vt:lpstr>
      <vt:lpstr>認証・アクセス制御 不正アクセス防止 監査・ログ・監視 暗号化 ー 鍵管理</vt:lpstr>
      <vt:lpstr>アーキテクチャ ダイアグラム</vt:lpstr>
      <vt:lpstr>Unauthorized Access (不正アクセス)</vt:lpstr>
      <vt:lpstr>多段防御</vt:lpstr>
      <vt:lpstr>ネットワーク分離と通信制限</vt:lpstr>
      <vt:lpstr>PowerPoint プレゼンテーション</vt:lpstr>
      <vt:lpstr>認証・アクセス制御 不正アクセス防止 監査・ログ・監視 暗号化 ー 鍵管理</vt:lpstr>
      <vt:lpstr>アーキテクチャ ダイアグラム</vt:lpstr>
      <vt:lpstr>PowerPoint プレゼンテーション</vt:lpstr>
      <vt:lpstr>２つのログ保管サービスと役割</vt:lpstr>
      <vt:lpstr>KQL によるデータのクエリ</vt:lpstr>
      <vt:lpstr>まとめ</vt:lpstr>
      <vt:lpstr>認証・アクセス制御 不正アクセス防止 監査・ログ・監視 暗号化 ー 鍵管理</vt:lpstr>
      <vt:lpstr>アーキテクチャ ダイアグラム</vt:lpstr>
      <vt:lpstr>データの暗号化</vt:lpstr>
      <vt:lpstr>Key Vault 2つのアクセス制御</vt:lpstr>
      <vt:lpstr>アクセス制御と監査ログ</vt:lpstr>
      <vt:lpstr>セキュリティワールド</vt:lpstr>
      <vt:lpstr>まとめ</vt:lpstr>
      <vt:lpstr>最後に</vt:lpstr>
      <vt:lpstr>最後に</vt:lpstr>
      <vt:lpstr>PowerPoint プレゼンテーション</vt:lpstr>
      <vt:lpstr>PowerPoint プレゼンテーション</vt:lpstr>
      <vt:lpstr>関連セッション</vt:lpstr>
      <vt:lpstr>セキュリティ関連</vt:lpstr>
      <vt:lpstr>インフラ関連</vt:lpstr>
      <vt:lpstr>PaaS 関連</vt:lpstr>
      <vt:lpstr>Azure AD</vt:lpstr>
      <vt:lpstr>PowerPoint プレゼンテーション</vt:lpstr>
    </vt:vector>
  </TitlesOfParts>
  <Manager/>
  <Company>Microsoft Japan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Template</dc:title>
  <dc:subject>&lt;Speech title here&gt;</dc:subject>
  <dc:creator>Ryuta Suzuki</dc:creator>
  <cp:keywords>TechSummit2018</cp:keywords>
  <dc:description>Audience Type:</dc:description>
  <cp:lastModifiedBy>Omi Takekazu</cp:lastModifiedBy>
  <cp:revision>233</cp:revision>
  <dcterms:created xsi:type="dcterms:W3CDTF">2016-03-28T12:00:00Z</dcterms:created>
  <dcterms:modified xsi:type="dcterms:W3CDTF">2019-08-01T10:10:43Z</dcterms:modified>
  <cp:category>de:code 2018</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0x0101003C54617C35A1074F8600DC48F6875AFF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shintak@microsoft.com</vt:lpwstr>
  </property>
  <property fmtid="{D5CDD505-2E9C-101B-9397-08002B2CF9AE}" pid="17" name="MSIP_Label_f42aa342-8706-4288-bd11-ebb85995028c_SetDate">
    <vt:lpwstr>2018-04-16T12:41:18.3352789Z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