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9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34AA0-F8AF-4690-BE1B-3D7AA61FD7A4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AAE80-7DCC-40AD-B4D7-D1DF6B35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44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4D02E8-87FC-4FC1-B0F9-6310F177F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DD7008-BD82-4512-A6B0-0FADF6695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F5598-9DE8-4551-BC21-02D4031D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528B1B-DBB3-4FD2-A251-B728E771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F0D4F6-1822-40C6-B5E7-B0FEAA40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30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BEEC4-EFD2-42C2-B5A8-9A3A2449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3AAD00-DD87-4F8E-B906-577677088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F18866-BB6C-4EB8-8BC1-D29520E1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DBD1D4-3A68-41C4-ABF3-DE54074E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08325B-6C9C-4742-B0C2-6B287EAA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91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01774E0-DD88-43B8-B1EF-BD50A6849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FCFA70-E59D-4BC6-8AFC-5DC56408C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40420E-93ED-4976-B7DA-127CC015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1A13A1-725E-4C00-9D80-A8A92262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2B7DC9-476D-4783-8FFC-1A56393B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2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28BFE-E5DA-4EDB-860E-9381436A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22FF06-DA3F-4675-B56D-CF099030E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5ED5B0-917B-41ED-A96B-FE425F99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8106A3-7F1A-4D0C-ADC1-BA895D6C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5FD541-389C-4E77-9B5A-5EEE0F08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5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06B86-DF57-4689-B96C-91BA16DD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AAA9B6-2C1D-4DF0-AFFB-6BCF3B3E2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60FF23-D9AF-4B09-B892-71ADBC6A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1F23E7-497A-458E-B581-5D99FE5F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9C0562-E537-4808-9180-A496DC81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44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A07603-B320-4D50-A6A5-CC8764B6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FC95BE-62CB-4AC8-ADE8-67163D2E9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A8F322-7DF0-4C27-8F9F-205AFB57B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F9CC0B-8682-4A21-A8EF-C8F3D8A8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013F7C-9229-40DA-A978-B7530A74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1C8F42-7E83-484A-98B5-1A73C3B1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5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3DFB7-BBE2-4FCA-B8F1-3670C4BF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D868C8-D95E-4E19-A86B-5CAA02AF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FB7560-7C3D-4F19-A749-05C5D4C6D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E7780F-A34B-41D6-8A71-B86AA6136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A080F7-2E84-4347-A23A-190C97BD2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BA8BB9-9044-420B-8747-D5DCED44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A33F06-EA2B-4821-B678-1B2FD28C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BE239E-20F4-4BA6-8EBB-0D1A1B04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9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F3B392-C5FF-4362-976B-CBC9B30B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D351E2-D5C4-490D-9D2F-EA1B75B8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3794CA-C8F9-4330-B70E-719EC466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7F37B7-894F-45CA-BCD7-88232082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85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B335F5-34C1-4990-B2BD-5B3BFAA8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82B541-E27F-4A4B-A133-C4DF4DAC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61FBA5-EA7B-4FCB-955E-41529CBD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94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E9F98-5BBD-4AC3-B764-6673475F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B8D46F-956C-4B41-9AEF-9CEF5BDC4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CEBAF6-0957-40E8-8B7B-BC622AD87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3DC224-88B0-4206-8C6F-D011C976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6824A7-B628-428C-BC06-D4C3CF42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177D08-3A61-432E-B8DA-8FE6E123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09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F9022-1B9A-4B74-BDCA-591DB92C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C5F1E6-33AA-4FD2-97B6-E6CA1B2AC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547FF8-313E-4E5E-96C0-E3922DEE4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AA8B77-D05B-4BEC-B0F0-553DF1FB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3B9DB4-B4EE-4DFF-A589-63910687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92E94-230A-4491-8C57-1562F885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14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BF199D4-6C6D-4551-ACCB-79CF13B4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D2C3ED-C6C2-4684-BAF6-21654007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ADA157-8073-4466-AEC0-B20C70600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8E700-03AA-4D91-9C77-329D7597348F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C77ACB-EB52-49DC-A014-1EA1A0ABF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BFB2CD-6A2B-441A-A6AB-A256521ED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92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0" y="0"/>
            <a:ext cx="3996647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200" dirty="0">
                <a:solidFill>
                  <a:schemeClr val="dk1"/>
                </a:solidFill>
                <a:highlight>
                  <a:srgbClr val="FFFFFF"/>
                </a:highlight>
              </a:rPr>
              <a:t>本日のスケジュール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p13"/>
          <p:cNvGraphicFramePr/>
          <p:nvPr>
            <p:extLst>
              <p:ext uri="{D42A27DB-BD31-4B8C-83A1-F6EECF244321}">
                <p14:modId xmlns:p14="http://schemas.microsoft.com/office/powerpoint/2010/main" val="4067766093"/>
              </p:ext>
            </p:extLst>
          </p:nvPr>
        </p:nvGraphicFramePr>
        <p:xfrm>
          <a:off x="99170" y="1012240"/>
          <a:ext cx="11997580" cy="47425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9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2725">
                  <a:extLst>
                    <a:ext uri="{9D8B030D-6E8A-4147-A177-3AD203B41FA5}">
                      <a16:colId xmlns:a16="http://schemas.microsoft.com/office/drawing/2014/main" val="362694768"/>
                    </a:ext>
                  </a:extLst>
                </a:gridCol>
              </a:tblGrid>
              <a:tr h="4338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strike="noStrike" cap="none" dirty="0"/>
                        <a:t>時刻</a:t>
                      </a:r>
                      <a:endParaRPr sz="24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strike="noStrike" cap="none" dirty="0"/>
                        <a:t>内容</a:t>
                      </a:r>
                      <a:endParaRPr sz="24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dirty="0">
                          <a:latin typeface="+mn-lt"/>
                        </a:rPr>
                        <a:t>担当、時間</a:t>
                      </a:r>
                      <a:endParaRPr sz="24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525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dirty="0">
                          <a:solidFill>
                            <a:schemeClr val="dk1"/>
                          </a:solidFill>
                          <a:latin typeface="游ゴシック"/>
                          <a:ea typeface="游ゴシック"/>
                          <a:cs typeface="游ゴシック"/>
                          <a:sym typeface="游ゴシック"/>
                        </a:rPr>
                        <a:t>講演会</a:t>
                      </a:r>
                      <a:endParaRPr sz="2400" dirty="0">
                        <a:solidFill>
                          <a:schemeClr val="dk1"/>
                        </a:solidFill>
                        <a:latin typeface="游ゴシック"/>
                        <a:ea typeface="游ゴシック"/>
                        <a:cs typeface="游ゴシック"/>
                        <a:sym typeface="游ゴシック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400" dirty="0"/>
                        <a:t>19:00</a:t>
                      </a:r>
                      <a:endParaRPr lang="ja-JP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ja-JP" altLang="en-US" sz="2400" dirty="0"/>
                        <a:t>本日の</a:t>
                      </a:r>
                      <a:r>
                        <a:rPr lang="ja-JP" sz="2400" dirty="0"/>
                        <a:t>概要説明</a:t>
                      </a:r>
                      <a:endParaRPr sz="24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ja-JP" altLang="en-US" sz="2400"/>
                        <a:t>小林</a:t>
                      </a:r>
                      <a:endParaRPr sz="24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49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游ゴシック"/>
                        <a:ea typeface="游ゴシック"/>
                        <a:cs typeface="游ゴシック"/>
                        <a:sym typeface="游ゴシック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dirty="0"/>
                        <a:t>19:</a:t>
                      </a:r>
                      <a:r>
                        <a:rPr lang="en-US" altLang="ja-JP" sz="2400" dirty="0"/>
                        <a:t>02</a:t>
                      </a:r>
                      <a:endParaRPr sz="24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ja-JP" sz="24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dk1"/>
                        </a:solidFill>
                        <a:latin typeface="游ゴシック"/>
                        <a:ea typeface="游ゴシック"/>
                        <a:cs typeface="游ゴシック"/>
                        <a:sym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2400" dirty="0">
                          <a:solidFill>
                            <a:schemeClr val="dk1"/>
                          </a:solidFill>
                          <a:latin typeface="游ゴシック"/>
                          <a:ea typeface="游ゴシック"/>
                          <a:cs typeface="游ゴシック"/>
                          <a:sym typeface="游ゴシック"/>
                        </a:rPr>
                        <a:t>20:10</a:t>
                      </a:r>
                      <a:endParaRPr sz="2400" dirty="0">
                        <a:solidFill>
                          <a:schemeClr val="dk1"/>
                        </a:solidFill>
                        <a:latin typeface="游ゴシック"/>
                        <a:ea typeface="游ゴシック"/>
                        <a:cs typeface="游ゴシック"/>
                        <a:sym typeface="游ゴシック"/>
                      </a:endParaRPr>
                    </a:p>
                  </a:txBody>
                  <a:tcPr marL="91450" marR="91450" marT="45725" marB="457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ja-JP" altLang="en-US" sz="2400" dirty="0"/>
                        <a:t>次回例会の案内</a:t>
                      </a:r>
                      <a:endParaRPr sz="2400" dirty="0"/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ja-JP" altLang="en-US" sz="2400" dirty="0"/>
                        <a:t>小林</a:t>
                      </a:r>
                      <a:endParaRPr sz="2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3547"/>
                  </a:ext>
                </a:extLst>
              </a:tr>
              <a:tr h="22860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2400" dirty="0">
                          <a:solidFill>
                            <a:schemeClr val="dk1"/>
                          </a:solidFill>
                          <a:latin typeface="游ゴシック"/>
                          <a:ea typeface="游ゴシック"/>
                          <a:cs typeface="游ゴシック"/>
                          <a:sym typeface="游ゴシック"/>
                        </a:rPr>
                        <a:t>20:10</a:t>
                      </a:r>
                      <a:endParaRPr sz="2400" dirty="0">
                        <a:solidFill>
                          <a:schemeClr val="dk1"/>
                        </a:solidFill>
                        <a:latin typeface="游ゴシック"/>
                        <a:ea typeface="游ゴシック"/>
                        <a:cs typeface="游ゴシック"/>
                        <a:sym typeface="游ゴシック"/>
                      </a:endParaRPr>
                    </a:p>
                  </a:txBody>
                  <a:tcPr marL="91450" marR="91450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ja-JP" altLang="en-US" sz="2400" dirty="0"/>
                        <a:t>終了</a:t>
                      </a:r>
                      <a:endParaRPr sz="2400" dirty="0"/>
                    </a:p>
                  </a:txBody>
                  <a:tcPr marL="91450" marR="91450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游ゴシック"/>
                        <a:ea typeface="游ゴシック"/>
                        <a:cs typeface="游ゴシック"/>
                        <a:sym typeface="游ゴシック"/>
                      </a:endParaRPr>
                    </a:p>
                  </a:txBody>
                  <a:tcPr marL="91450" marR="91450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84840"/>
                  </a:ext>
                </a:extLst>
              </a:tr>
              <a:tr h="13687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2400" dirty="0">
                          <a:solidFill>
                            <a:schemeClr val="dk1"/>
                          </a:solidFill>
                          <a:latin typeface="游ゴシック"/>
                          <a:ea typeface="游ゴシック"/>
                          <a:cs typeface="游ゴシック"/>
                          <a:sym typeface="游ゴシック"/>
                        </a:rPr>
                        <a:t>例会</a:t>
                      </a:r>
                      <a:endParaRPr sz="2400" dirty="0">
                        <a:solidFill>
                          <a:schemeClr val="dk1"/>
                        </a:solidFill>
                        <a:latin typeface="游ゴシック"/>
                        <a:ea typeface="游ゴシック"/>
                        <a:cs typeface="游ゴシック"/>
                        <a:sym typeface="游ゴシック"/>
                      </a:endParaRPr>
                    </a:p>
                  </a:txBody>
                  <a:tcPr marL="91450" marR="91450" marT="45725" marB="4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2400" dirty="0">
                          <a:solidFill>
                            <a:schemeClr val="dk1"/>
                          </a:solidFill>
                          <a:latin typeface="游ゴシック"/>
                          <a:ea typeface="游ゴシック"/>
                          <a:cs typeface="游ゴシック"/>
                          <a:sym typeface="游ゴシック"/>
                        </a:rPr>
                        <a:t>20:15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2400" dirty="0">
                          <a:solidFill>
                            <a:schemeClr val="dk1"/>
                          </a:solidFill>
                          <a:latin typeface="游ゴシック"/>
                          <a:ea typeface="游ゴシック"/>
                          <a:cs typeface="游ゴシック"/>
                          <a:sym typeface="游ゴシック"/>
                        </a:rPr>
                        <a:t>～</a:t>
                      </a:r>
                      <a:r>
                        <a:rPr lang="en-US" altLang="ja-JP" sz="2400" dirty="0">
                          <a:solidFill>
                            <a:schemeClr val="dk1"/>
                          </a:solidFill>
                          <a:latin typeface="游ゴシック"/>
                          <a:ea typeface="游ゴシック"/>
                          <a:cs typeface="游ゴシック"/>
                          <a:sym typeface="游ゴシック"/>
                        </a:rPr>
                        <a:t>20:45</a:t>
                      </a:r>
                      <a:endParaRPr sz="2400" dirty="0">
                        <a:solidFill>
                          <a:schemeClr val="dk1"/>
                        </a:solidFill>
                        <a:latin typeface="游ゴシック"/>
                        <a:ea typeface="游ゴシック"/>
                        <a:cs typeface="游ゴシック"/>
                        <a:sym typeface="游ゴシック"/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endParaRPr lang="en-US" altLang="ja-JP" sz="240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endParaRPr lang="en-US" altLang="ja-JP" sz="240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endParaRPr lang="en-US" altLang="ja-JP" sz="240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endParaRPr lang="en-US" altLang="ja-JP" sz="240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endParaRPr lang="en-US" altLang="ja-JP" sz="2400" dirty="0">
                        <a:latin typeface="+mn-lt"/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2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03599"/>
                  </a:ext>
                </a:extLst>
              </a:tr>
            </a:tbl>
          </a:graphicData>
        </a:graphic>
      </p:graphicFrame>
      <p:sp>
        <p:nvSpPr>
          <p:cNvPr id="2" name="txtbox_koushi_endai">
            <a:extLst>
              <a:ext uri="{FF2B5EF4-FFF2-40B4-BE49-F238E27FC236}">
                <a16:creationId xmlns:a16="http://schemas.microsoft.com/office/drawing/2014/main" id="{2666B3F5-DAE5-734C-7166-08F72C9CAE3D}"/>
              </a:ext>
            </a:extLst>
          </p:cNvPr>
          <p:cNvSpPr txBox="1"/>
          <p:nvPr/>
        </p:nvSpPr>
        <p:spPr>
          <a:xfrm>
            <a:off x="1620456" y="1967696"/>
            <a:ext cx="9230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ja-JP" sz="2400" b="0" kern="120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講師：</a:t>
            </a:r>
            <a:r>
              <a:rPr kumimoji="1" lang="ja-JP" altLang="ja-JP"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加納 一成 氏（復建調査設計株式会社　修習技術者）</a:t>
            </a:r>
          </a:p>
          <a:p>
            <a:r>
              <a:rPr kumimoji="1" lang="ja-JP" altLang="ja-JP" sz="2400" b="0" kern="120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演題：</a:t>
            </a:r>
            <a:r>
              <a:rPr kumimoji="1" lang="ja-JP" altLang="ja-JP"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「建設コンサルタント企業における</a:t>
            </a:r>
            <a:r>
              <a:rPr kumimoji="1" lang="en-US" altLang="ja-JP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DX</a:t>
            </a:r>
            <a:r>
              <a:rPr kumimoji="1" lang="ja-JP" altLang="ja-JP"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推進の活動の紹介」</a:t>
            </a:r>
            <a:endParaRPr kumimoji="1" lang="ja-JP" altLang="ja-JP" sz="2400" b="0" kern="120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</p:txBody>
      </p:sp>
      <p:sp>
        <p:nvSpPr>
          <p:cNvPr id="3" name="txtbox_reikai_contents">
            <a:extLst>
              <a:ext uri="{FF2B5EF4-FFF2-40B4-BE49-F238E27FC236}">
                <a16:creationId xmlns:a16="http://schemas.microsoft.com/office/drawing/2014/main" id="{2C5E9768-007E-8A25-074C-D9688698EF90}"/>
              </a:ext>
            </a:extLst>
          </p:cNvPr>
          <p:cNvSpPr txBox="1"/>
          <p:nvPr/>
        </p:nvSpPr>
        <p:spPr>
          <a:xfrm>
            <a:off x="1620456" y="3842794"/>
            <a:ext cx="10472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tabLst/>
              <a:defRPr/>
            </a:pPr>
            <a:r>
              <a:rPr lang="ja-JP" altLang="en-US" sz="2400">
                <a:latin typeface="+mn-lt"/>
              </a:rPr>
              <a:t>青年技術士交流会 例会</a:t>
            </a:r>
            <a:endParaRPr lang="en-US" altLang="ja-JP" sz="2400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tabLst/>
              <a:defRPr/>
            </a:pPr>
            <a:r>
              <a:rPr lang="ja-JP" altLang="en-US" sz="2400">
                <a:latin typeface="+mn-lt"/>
              </a:rPr>
              <a:t>　①理科教室について</a:t>
            </a:r>
            <a:endParaRPr lang="en-US" altLang="ja-JP" sz="2400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tabLst/>
              <a:defRPr/>
            </a:pPr>
            <a:r>
              <a:rPr lang="ja-JP" altLang="en-US" sz="2400">
                <a:latin typeface="+mn-lt"/>
              </a:rPr>
              <a:t>　②青年中国大会について</a:t>
            </a:r>
            <a:endParaRPr lang="en-US" altLang="ja-JP" sz="2400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tabLst/>
              <a:defRPr/>
            </a:pPr>
            <a:r>
              <a:rPr lang="ja-JP" altLang="en-US" sz="2400">
                <a:latin typeface="+mn-lt"/>
              </a:rPr>
              <a:t>　③朝活について</a:t>
            </a:r>
            <a:endParaRPr lang="en-US" altLang="ja-JP" sz="2400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tabLst/>
              <a:defRPr/>
            </a:pPr>
            <a:r>
              <a:rPr lang="ja-JP" altLang="en-US" sz="2400">
                <a:latin typeface="+mn-lt"/>
              </a:rPr>
              <a:t>　④その他</a:t>
            </a:r>
            <a:endParaRPr kumimoji="1" lang="ja-JP" altLang="ja-JP" sz="2400" b="0" kern="120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95C3177-CCE4-45CB-A2B1-AC48FD58DF84}"/>
              </a:ext>
            </a:extLst>
          </p:cNvPr>
          <p:cNvSpPr/>
          <p:nvPr/>
        </p:nvSpPr>
        <p:spPr>
          <a:xfrm>
            <a:off x="205767" y="647700"/>
            <a:ext cx="11818567" cy="6067425"/>
          </a:xfrm>
          <a:prstGeom prst="roundRect">
            <a:avLst>
              <a:gd name="adj" fmla="val 77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クロール: 横 2">
            <a:extLst>
              <a:ext uri="{FF2B5EF4-FFF2-40B4-BE49-F238E27FC236}">
                <a16:creationId xmlns:a16="http://schemas.microsoft.com/office/drawing/2014/main" id="{4268585B-E5AF-449B-BA90-23214A9761F8}"/>
              </a:ext>
            </a:extLst>
          </p:cNvPr>
          <p:cNvSpPr/>
          <p:nvPr/>
        </p:nvSpPr>
        <p:spPr>
          <a:xfrm>
            <a:off x="1735211" y="56374"/>
            <a:ext cx="8273143" cy="98676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本日はありがとうございました！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32CF72-E3E3-4722-8A0D-03A95F62192E}"/>
              </a:ext>
            </a:extLst>
          </p:cNvPr>
          <p:cNvSpPr txBox="1"/>
          <p:nvPr/>
        </p:nvSpPr>
        <p:spPr>
          <a:xfrm>
            <a:off x="548666" y="1174157"/>
            <a:ext cx="1136710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【</a:t>
            </a:r>
            <a:r>
              <a:rPr kumimoji="1" lang="ja-JP" altLang="en-US" sz="2400" dirty="0"/>
              <a:t>お願い</a:t>
            </a:r>
            <a:r>
              <a:rPr kumimoji="1" lang="en-US" altLang="ja-JP" sz="2400" dirty="0"/>
              <a:t>】</a:t>
            </a:r>
          </a:p>
          <a:p>
            <a:r>
              <a:rPr lang="ja-JP" altLang="en-US" sz="2400" dirty="0"/>
              <a:t>　・今後のためにアンケートにご協力願います。</a:t>
            </a:r>
            <a:endParaRPr lang="en-US" altLang="ja-JP" sz="2400" dirty="0"/>
          </a:p>
          <a:p>
            <a:r>
              <a:rPr lang="ja-JP" altLang="en-US" sz="2400" dirty="0"/>
              <a:t>　・本日の講演は</a:t>
            </a:r>
            <a:r>
              <a:rPr lang="en-US" altLang="ja-JP" sz="2400" dirty="0"/>
              <a:t>1</a:t>
            </a:r>
            <a:r>
              <a:rPr lang="ja-JP" altLang="en-US" sz="2400" dirty="0"/>
              <a:t>時間の</a:t>
            </a:r>
            <a:r>
              <a:rPr lang="en-US" altLang="ja-JP" sz="2400" dirty="0"/>
              <a:t>CPD</a:t>
            </a:r>
            <a:r>
              <a:rPr lang="ja-JP" altLang="en-US" sz="2400" dirty="0"/>
              <a:t>が計上できます（形態</a:t>
            </a:r>
            <a:r>
              <a:rPr lang="en-US" altLang="ja-JP" sz="2400" dirty="0"/>
              <a:t>1</a:t>
            </a:r>
            <a:r>
              <a:rPr lang="ja-JP" altLang="en-US" sz="2400" dirty="0"/>
              <a:t>）。</a:t>
            </a:r>
            <a:endParaRPr lang="en-US" altLang="ja-JP" sz="2400" dirty="0"/>
          </a:p>
          <a:p>
            <a:r>
              <a:rPr lang="ja-JP" altLang="en-US" sz="2400" dirty="0"/>
              <a:t>　　希望者には</a:t>
            </a:r>
            <a:r>
              <a:rPr lang="en-US" altLang="ja-JP" sz="2400" dirty="0"/>
              <a:t>CPD</a:t>
            </a:r>
            <a:r>
              <a:rPr lang="ja-JP" altLang="en-US" sz="2400" dirty="0"/>
              <a:t>参加票（</a:t>
            </a:r>
            <a:r>
              <a:rPr lang="en-US" altLang="ja-JP" sz="2400" dirty="0"/>
              <a:t>pdf</a:t>
            </a:r>
            <a:r>
              <a:rPr lang="ja-JP" altLang="en-US" sz="2400" dirty="0"/>
              <a:t>）を送信します。</a:t>
            </a:r>
            <a:endParaRPr lang="en-US" altLang="ja-JP" sz="2000" dirty="0"/>
          </a:p>
          <a:p>
            <a:endParaRPr lang="en-US" altLang="ja-JP" sz="1000" dirty="0"/>
          </a:p>
          <a:p>
            <a:r>
              <a:rPr lang="en-US" altLang="ja-JP" sz="2400" dirty="0"/>
              <a:t>【</a:t>
            </a:r>
            <a:r>
              <a:rPr lang="ja-JP" altLang="en-US" sz="2400" dirty="0"/>
              <a:t>次回例会</a:t>
            </a:r>
            <a:r>
              <a:rPr lang="en-US" altLang="ja-JP" sz="2400" dirty="0"/>
              <a:t>】</a:t>
            </a:r>
          </a:p>
          <a:p>
            <a:endParaRPr lang="en-US" altLang="ja-JP" sz="2400" dirty="0"/>
          </a:p>
          <a:p>
            <a:pPr fontAlgn="t"/>
            <a:r>
              <a:rPr lang="ja-JP" altLang="en-US" sz="2400" dirty="0"/>
              <a:t>　</a:t>
            </a:r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【</a:t>
            </a:r>
            <a:r>
              <a:rPr lang="ja-JP" altLang="en-US" sz="2400" dirty="0"/>
              <a:t>青年技術士交流会例会</a:t>
            </a:r>
            <a:r>
              <a:rPr lang="en-US" altLang="ja-JP" sz="2400" dirty="0"/>
              <a:t>】</a:t>
            </a:r>
          </a:p>
          <a:p>
            <a:r>
              <a:rPr kumimoji="1" lang="ja-JP" altLang="en-US" sz="2400" dirty="0"/>
              <a:t>　・５分休憩後、打合せがありますのでお残り下さい（所要時間：約</a:t>
            </a:r>
            <a:r>
              <a:rPr kumimoji="1" lang="en-US" altLang="ja-JP" sz="2400" dirty="0"/>
              <a:t>30</a:t>
            </a:r>
            <a:r>
              <a:rPr kumimoji="1" lang="ja-JP" altLang="en-US" sz="2400" dirty="0"/>
              <a:t>分）。</a:t>
            </a:r>
            <a:endParaRPr kumimoji="1" lang="en-US" altLang="ja-JP" sz="2400" dirty="0"/>
          </a:p>
          <a:p>
            <a:r>
              <a:rPr lang="ja-JP" altLang="en-US" sz="2400" dirty="0"/>
              <a:t>　・活動に興味を持たれた方は、是非ご参加ください。</a:t>
            </a:r>
            <a:endParaRPr kumimoji="1" lang="ja-JP" altLang="en-US" sz="2400" dirty="0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B89FE1CC-4607-4E00-A1B7-22FC65A0E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7710"/>
              </p:ext>
            </p:extLst>
          </p:nvPr>
        </p:nvGraphicFramePr>
        <p:xfrm>
          <a:off x="992607" y="3308639"/>
          <a:ext cx="10993625" cy="1310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0897">
                  <a:extLst>
                    <a:ext uri="{9D8B030D-6E8A-4147-A177-3AD203B41FA5}">
                      <a16:colId xmlns:a16="http://schemas.microsoft.com/office/drawing/2014/main" val="245960883"/>
                    </a:ext>
                  </a:extLst>
                </a:gridCol>
                <a:gridCol w="2311419">
                  <a:extLst>
                    <a:ext uri="{9D8B030D-6E8A-4147-A177-3AD203B41FA5}">
                      <a16:colId xmlns:a16="http://schemas.microsoft.com/office/drawing/2014/main" val="2476208259"/>
                    </a:ext>
                  </a:extLst>
                </a:gridCol>
                <a:gridCol w="7091309">
                  <a:extLst>
                    <a:ext uri="{9D8B030D-6E8A-4147-A177-3AD203B41FA5}">
                      <a16:colId xmlns:a16="http://schemas.microsoft.com/office/drawing/2014/main" val="1256655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887072730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CAD9216-F098-4AFB-B320-73065EAFAF75}"/>
              </a:ext>
            </a:extLst>
          </p:cNvPr>
          <p:cNvSpPr/>
          <p:nvPr/>
        </p:nvSpPr>
        <p:spPr>
          <a:xfrm>
            <a:off x="8547709" y="2631799"/>
            <a:ext cx="3819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accent2"/>
                </a:solidFill>
              </a:rPr>
              <a:t>アンケート</a:t>
            </a:r>
            <a:r>
              <a:rPr lang="en-US" altLang="ja-JP" sz="1200" dirty="0">
                <a:solidFill>
                  <a:schemeClr val="accent2"/>
                </a:solidFill>
              </a:rPr>
              <a:t>URL</a:t>
            </a:r>
            <a:r>
              <a:rPr lang="ja-JP" altLang="en-US" sz="1200" dirty="0">
                <a:solidFill>
                  <a:schemeClr val="accent2"/>
                </a:solidFill>
              </a:rPr>
              <a:t>：</a:t>
            </a:r>
            <a:endParaRPr lang="en-US" altLang="ja-JP" sz="1200" dirty="0">
              <a:solidFill>
                <a:schemeClr val="accent2"/>
              </a:solidFill>
            </a:endParaRPr>
          </a:p>
          <a:p>
            <a:endParaRPr lang="en-US" altLang="ja-JP" sz="1200" dirty="0">
              <a:solidFill>
                <a:schemeClr val="accent2"/>
              </a:solidFill>
            </a:endParaRPr>
          </a:p>
          <a:p>
            <a:r>
              <a:rPr lang="ja-JP" altLang="en-US" sz="1200" dirty="0">
                <a:solidFill>
                  <a:schemeClr val="accent2"/>
                </a:solidFill>
              </a:rPr>
              <a:t>（</a:t>
            </a:r>
            <a:r>
              <a:rPr lang="en-US" altLang="ja-JP" sz="1200" dirty="0">
                <a:solidFill>
                  <a:schemeClr val="accent2"/>
                </a:solidFill>
              </a:rPr>
              <a:t>Teams</a:t>
            </a:r>
            <a:r>
              <a:rPr lang="ja-JP" altLang="en-US" sz="1200" dirty="0">
                <a:solidFill>
                  <a:schemeClr val="accent2"/>
                </a:solidFill>
              </a:rPr>
              <a:t>招待メールに</a:t>
            </a:r>
            <a:r>
              <a:rPr lang="en-US" altLang="ja-JP" sz="1200" dirty="0">
                <a:solidFill>
                  <a:schemeClr val="accent2"/>
                </a:solidFill>
              </a:rPr>
              <a:t>URL</a:t>
            </a:r>
            <a:r>
              <a:rPr lang="ja-JP" altLang="en-US" sz="1200" dirty="0">
                <a:solidFill>
                  <a:schemeClr val="accent2"/>
                </a:solidFill>
              </a:rPr>
              <a:t>を案内しております）</a:t>
            </a:r>
            <a:endParaRPr lang="en-US" altLang="ja-JP" sz="1200" dirty="0">
              <a:solidFill>
                <a:schemeClr val="accent2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B4C079B-3E83-41E5-85B7-EE1C57D5C456}"/>
              </a:ext>
            </a:extLst>
          </p:cNvPr>
          <p:cNvSpPr/>
          <p:nvPr/>
        </p:nvSpPr>
        <p:spPr>
          <a:xfrm>
            <a:off x="9404879" y="958676"/>
            <a:ext cx="16192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accent2"/>
                </a:solidFill>
              </a:rPr>
              <a:t>アンケート</a:t>
            </a:r>
            <a:r>
              <a:rPr lang="en-US" altLang="ja-JP" sz="1200" dirty="0">
                <a:solidFill>
                  <a:schemeClr val="accent2"/>
                </a:solidFill>
              </a:rPr>
              <a:t>QR</a:t>
            </a:r>
            <a:r>
              <a:rPr lang="ja-JP" altLang="en-US" sz="1200" dirty="0">
                <a:solidFill>
                  <a:schemeClr val="accent2"/>
                </a:solidFill>
              </a:rPr>
              <a:t>コード</a:t>
            </a:r>
            <a:endParaRPr lang="en-US" altLang="ja-JP" sz="1200" dirty="0">
              <a:solidFill>
                <a:schemeClr val="accent2"/>
              </a:solidFill>
            </a:endParaRPr>
          </a:p>
        </p:txBody>
      </p:sp>
      <p:pic>
        <p:nvPicPr>
          <p:cNvPr id="12" name="pict_qrcode">
            <a:extLst>
              <a:ext uri="{FF2B5EF4-FFF2-40B4-BE49-F238E27FC236}">
                <a16:creationId xmlns:a16="http://schemas.microsoft.com/office/drawing/2014/main" id="{32EB11EC-5581-4F0B-A502-A40744D6A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796" y="1147979"/>
            <a:ext cx="1489415" cy="1489415"/>
          </a:xfrm>
          <a:prstGeom prst="rect">
            <a:avLst/>
          </a:prstGeom>
        </p:spPr>
      </p:pic>
      <p:sp>
        <p:nvSpPr>
          <p:cNvPr id="2" name="txtbox_ enquete_url">
            <a:extLst>
              <a:ext uri="{FF2B5EF4-FFF2-40B4-BE49-F238E27FC236}">
                <a16:creationId xmlns:a16="http://schemas.microsoft.com/office/drawing/2014/main" id="{4D1D027C-5031-43BC-85D4-F7B78ABEBFBA}"/>
              </a:ext>
            </a:extLst>
          </p:cNvPr>
          <p:cNvSpPr txBox="1"/>
          <p:nvPr/>
        </p:nvSpPr>
        <p:spPr>
          <a:xfrm>
            <a:off x="8856210" y="2808288"/>
            <a:ext cx="3232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u="sng" dirty="0">
                <a:solidFill>
                  <a:schemeClr val="accent5">
                    <a:lumMod val="75000"/>
                  </a:schemeClr>
                </a:solidFill>
              </a:rPr>
              <a:t>URL</a:t>
            </a:r>
            <a:endParaRPr kumimoji="1" lang="ja-JP" altLang="en-US" sz="11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xtbox_next_title">
            <a:extLst>
              <a:ext uri="{FF2B5EF4-FFF2-40B4-BE49-F238E27FC236}">
                <a16:creationId xmlns:a16="http://schemas.microsoft.com/office/drawing/2014/main" id="{2F449A3F-3D40-5BBD-B177-732559947362}"/>
              </a:ext>
            </a:extLst>
          </p:cNvPr>
          <p:cNvSpPr txBox="1"/>
          <p:nvPr/>
        </p:nvSpPr>
        <p:spPr>
          <a:xfrm>
            <a:off x="1027325" y="3379599"/>
            <a:ext cx="1505966" cy="11810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2400"/>
              <a:t>９月例会</a:t>
            </a:r>
          </a:p>
          <a:p>
            <a:endParaRPr kumimoji="1" lang="ja-JP" altLang="ja-JP" sz="2400" b="0" kern="120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</p:txBody>
      </p:sp>
      <p:sp>
        <p:nvSpPr>
          <p:cNvPr id="6" name="txtbox_next_schedule">
            <a:extLst>
              <a:ext uri="{FF2B5EF4-FFF2-40B4-BE49-F238E27FC236}">
                <a16:creationId xmlns:a16="http://schemas.microsoft.com/office/drawing/2014/main" id="{EEEE9227-420C-880A-C3C4-2AA4B0719B34}"/>
              </a:ext>
            </a:extLst>
          </p:cNvPr>
          <p:cNvSpPr txBox="1"/>
          <p:nvPr/>
        </p:nvSpPr>
        <p:spPr>
          <a:xfrm>
            <a:off x="2641850" y="3379600"/>
            <a:ext cx="2066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2400" dirty="0"/>
              <a:t>9</a:t>
            </a:r>
            <a:r>
              <a:rPr lang="ja-JP" altLang="en-US" sz="2400"/>
              <a:t>月</a:t>
            </a:r>
            <a:r>
              <a:rPr lang="en-US" altLang="ja-JP" sz="2400" dirty="0"/>
              <a:t>8</a:t>
            </a:r>
            <a:r>
              <a:rPr lang="ja-JP" altLang="en-US" sz="2400"/>
              <a:t>日（水）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2400" dirty="0"/>
              <a:t>19:00</a:t>
            </a:r>
            <a:r>
              <a:rPr lang="ja-JP" altLang="en-US" sz="2400"/>
              <a:t>～</a:t>
            </a:r>
          </a:p>
        </p:txBody>
      </p:sp>
      <p:sp>
        <p:nvSpPr>
          <p:cNvPr id="9" name="txtbox_next_koushi_endai">
            <a:extLst>
              <a:ext uri="{FF2B5EF4-FFF2-40B4-BE49-F238E27FC236}">
                <a16:creationId xmlns:a16="http://schemas.microsoft.com/office/drawing/2014/main" id="{8AEC4B1D-2477-C5CB-5619-F783D93BA790}"/>
              </a:ext>
            </a:extLst>
          </p:cNvPr>
          <p:cNvSpPr txBox="1"/>
          <p:nvPr/>
        </p:nvSpPr>
        <p:spPr>
          <a:xfrm>
            <a:off x="4907195" y="3379601"/>
            <a:ext cx="6736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ja-JP"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講師：</a:t>
            </a:r>
            <a:r>
              <a:rPr kumimoji="1" lang="ja-JP" altLang="en-US"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海原一仁</a:t>
            </a:r>
            <a:r>
              <a:rPr kumimoji="1" lang="ja-JP" altLang="ja-JP"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氏（</a:t>
            </a:r>
            <a:r>
              <a:rPr kumimoji="1" lang="zh-TW" alt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修習技術者</a:t>
            </a:r>
            <a:r>
              <a:rPr kumimoji="1" lang="en-US" altLang="ja-JP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kumimoji="1" lang="zh-TW" alt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衛生工学部門</a:t>
            </a:r>
            <a:r>
              <a:rPr kumimoji="1" lang="ja-JP" altLang="ja-JP"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ja-JP"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演題：「</a:t>
            </a:r>
            <a:r>
              <a:rPr kumimoji="1" lang="ja-JP" alt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小規模自転車イベントの開催事例</a:t>
            </a:r>
            <a:r>
              <a:rPr kumimoji="1" lang="ja-JP" altLang="ja-JP"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</a:t>
            </a:r>
            <a:endParaRPr kumimoji="1" lang="en-US" altLang="ja-JP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txtbox_seigikou_only">
            <a:extLst>
              <a:ext uri="{FF2B5EF4-FFF2-40B4-BE49-F238E27FC236}">
                <a16:creationId xmlns:a16="http://schemas.microsoft.com/office/drawing/2014/main" id="{FF30EFDD-C899-DE7F-71BD-A8F67039C491}"/>
              </a:ext>
            </a:extLst>
          </p:cNvPr>
          <p:cNvSpPr txBox="1"/>
          <p:nvPr/>
        </p:nvSpPr>
        <p:spPr>
          <a:xfrm>
            <a:off x="4975904" y="419128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※</a:t>
            </a:r>
            <a:r>
              <a:rPr kumimoji="1" lang="ja-JP" altLang="en-US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青年技術士交流会の内部勉強会になります。</a:t>
            </a:r>
            <a:endParaRPr kumimoji="1" lang="en-US" altLang="ja-JP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5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240</Words>
  <Application>Microsoft Macintosh PowerPoint</Application>
  <PresentationFormat>ワイド画面</PresentationFormat>
  <Paragraphs>55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祥二 双和</dc:creator>
  <cp:lastModifiedBy>春樹 三角</cp:lastModifiedBy>
  <cp:revision>107</cp:revision>
  <cp:lastPrinted>2020-06-09T04:14:09Z</cp:lastPrinted>
  <dcterms:created xsi:type="dcterms:W3CDTF">2020-06-04T05:33:34Z</dcterms:created>
  <dcterms:modified xsi:type="dcterms:W3CDTF">2023-12-23T15:04:47Z</dcterms:modified>
</cp:coreProperties>
</file>