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15" r:id="rId2"/>
    <p:sldId id="423" r:id="rId3"/>
    <p:sldId id="424" r:id="rId4"/>
    <p:sldId id="425" r:id="rId5"/>
    <p:sldId id="426" r:id="rId6"/>
    <p:sldId id="429" r:id="rId7"/>
    <p:sldId id="428" r:id="rId8"/>
    <p:sldId id="430" r:id="rId9"/>
    <p:sldId id="431" r:id="rId10"/>
    <p:sldId id="427" r:id="rId11"/>
    <p:sldId id="432" r:id="rId12"/>
    <p:sldId id="43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BD4"/>
    <a:srgbClr val="FFB300"/>
    <a:srgbClr val="2ECC71"/>
    <a:srgbClr val="EDBBC4"/>
    <a:srgbClr val="E2B2CD"/>
    <a:srgbClr val="D13A84"/>
    <a:srgbClr val="DA508F"/>
    <a:srgbClr val="FFBCEF"/>
    <a:srgbClr val="FF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8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EDC3-CE89-DA49-B890-1FB27A969DAC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46259-BE68-234F-80AD-F0B10A140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2192000" cy="2897312"/>
          </a:xfrm>
          <a:prstGeom prst="rect">
            <a:avLst/>
          </a:prstGeom>
          <a:solidFill>
            <a:srgbClr val="E2B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6331" y="1109610"/>
            <a:ext cx="10331669" cy="176089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6331" y="3007140"/>
            <a:ext cx="11445766" cy="1016113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92CE-ED8B-3748-AB3F-E5F44E6E3E96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3" hasCustomPrompt="1"/>
          </p:nvPr>
        </p:nvSpPr>
        <p:spPr>
          <a:xfrm>
            <a:off x="849086" y="5936154"/>
            <a:ext cx="10238400" cy="40679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担当者名の書式設定</a:t>
            </a:r>
          </a:p>
        </p:txBody>
      </p:sp>
      <p:sp>
        <p:nvSpPr>
          <p:cNvPr id="32" name="テキスト プレースホルダー 30"/>
          <p:cNvSpPr>
            <a:spLocks noGrp="1"/>
          </p:cNvSpPr>
          <p:nvPr>
            <p:ph type="body" sz="quarter" idx="14" hasCustomPrompt="1"/>
          </p:nvPr>
        </p:nvSpPr>
        <p:spPr>
          <a:xfrm>
            <a:off x="849086" y="5466330"/>
            <a:ext cx="10236730" cy="406799"/>
          </a:xfrm>
        </p:spPr>
        <p:txBody>
          <a:bodyPr anchor="ctr" anchorCtr="0"/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日付・イベント・会場の書式設定</a:t>
            </a:r>
          </a:p>
        </p:txBody>
      </p:sp>
      <p:pic>
        <p:nvPicPr>
          <p:cNvPr id="14" name="図 13" descr="fa-calendar_256_0_000000_no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8" y="5445141"/>
            <a:ext cx="380901" cy="380901"/>
          </a:xfrm>
          <a:prstGeom prst="rect">
            <a:avLst/>
          </a:prstGeom>
        </p:spPr>
      </p:pic>
      <p:pic>
        <p:nvPicPr>
          <p:cNvPr id="16" name="図 15" descr="icomoon-user_256_0_000000_no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8" y="5902387"/>
            <a:ext cx="380901" cy="3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2FEC-B14C-354E-BC4D-1A5BA13DBABF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5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27B-CC83-5942-882C-7A3C3D79BBF6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7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02F268C-14AB-4868-B95C-66E7DB9E1C75}" type="datetime1">
              <a:rPr kumimoji="1" lang="ja-JP" altLang="en-US" smtClean="0"/>
              <a:pPr/>
              <a:t>2018/2/5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1BF1AAB-3A6F-468A-BAE5-B2BAEA2B06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6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0331"/>
            <a:ext cx="12192000" cy="833522"/>
          </a:xfrm>
          <a:prstGeom prst="rect">
            <a:avLst/>
          </a:prstGeom>
          <a:solidFill>
            <a:srgbClr val="ED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611" y="297952"/>
            <a:ext cx="11973911" cy="55480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611" y="1500027"/>
            <a:ext cx="11973911" cy="49323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119-AF90-6C4F-93A0-3CFF4ED5C8AE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3385" y="80874"/>
            <a:ext cx="4911725" cy="23762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kumimoji="1" lang="ja-JP" altLang="en-US"/>
              <a:t>章の書式設定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5611" y="992824"/>
            <a:ext cx="11973911" cy="367137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kumimoji="1" lang="ja-JP" altLang="en-US" dirty="0"/>
              <a:t>スライド説明文の書式設定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169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959426"/>
            <a:ext cx="12192000" cy="1558877"/>
          </a:xfrm>
          <a:prstGeom prst="rect">
            <a:avLst/>
          </a:prstGeom>
          <a:solidFill>
            <a:srgbClr val="EDB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0263" y="1959426"/>
            <a:ext cx="10877187" cy="153189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9531" y="3688126"/>
            <a:ext cx="10197919" cy="18897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32D8-4C61-C848-9398-55ADA99DF915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12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9A87-8EF1-5742-A814-8B6E1F26CDA0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4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9B31-30E5-0D42-8B8A-35FB87254FC9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1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3436-0F93-B347-AACA-31149E77FCCA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7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A1CB-98BF-E14F-9D6B-578C36CC70CB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56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98EA-422A-B84F-9C76-2E94DEE499A7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953-CC47-354E-AC9E-A2E17289FC61}" type="datetime1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0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551378"/>
            <a:ext cx="12192000" cy="26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5611" y="141469"/>
            <a:ext cx="11973911" cy="894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5611" y="1219200"/>
            <a:ext cx="11973911" cy="521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184522" y="6572398"/>
            <a:ext cx="1132489" cy="254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1851CC-C9AE-204B-96D6-73AA5B482B2C}" type="datetime1">
              <a:rPr lang="ja-JP" altLang="en-US" smtClean="0"/>
              <a:t>2018/2/5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7949" y="6572398"/>
            <a:ext cx="6387662" cy="254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Copyright (C) Takeshi </a:t>
            </a:r>
            <a:r>
              <a:rPr lang="en-US" altLang="ja-JP" dirty="0" err="1"/>
              <a:t>Mikami</a:t>
            </a:r>
            <a:r>
              <a:rPr lang="en-US" altLang="ja-JP" dirty="0"/>
              <a:t>.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330152" y="6572398"/>
            <a:ext cx="759371" cy="254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8EC7863-7C1E-C248-82E9-3CD24A05048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6737747" y="6561761"/>
            <a:ext cx="3947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solidFill>
                  <a:schemeClr val="bg1"/>
                </a:solidFill>
              </a:rPr>
              <a:t>takemikami’s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note </a:t>
            </a:r>
            <a:r>
              <a:rPr kumimoji="1" lang="mr-IN" altLang="ja-JP" sz="1200" b="1" dirty="0">
                <a:solidFill>
                  <a:schemeClr val="bg1"/>
                </a:solidFill>
              </a:rPr>
              <a:t>–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http://</a:t>
            </a:r>
            <a:r>
              <a:rPr kumimoji="1" lang="en-US" altLang="ja-JP" sz="1200" b="1" dirty="0" err="1">
                <a:solidFill>
                  <a:schemeClr val="bg1"/>
                </a:solidFill>
              </a:rPr>
              <a:t>takemikami.com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/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6330" y="1109610"/>
            <a:ext cx="10993821" cy="1760896"/>
          </a:xfrm>
        </p:spPr>
        <p:txBody>
          <a:bodyPr/>
          <a:lstStyle/>
          <a:p>
            <a:r>
              <a:rPr lang="ja-JP" altLang="en-US" dirty="0"/>
              <a:t>○○○○○○システム</a:t>
            </a:r>
            <a:br>
              <a:rPr kumimoji="1" lang="en-US" altLang="ja-JP" dirty="0"/>
            </a:br>
            <a:r>
              <a:rPr kumimoji="1" lang="ja-JP" altLang="en-US" dirty="0"/>
              <a:t>要求仕様定義書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三上 威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2018/2/XX </a:t>
            </a:r>
            <a:r>
              <a:rPr kumimoji="1" lang="ja-JP" altLang="en-US" dirty="0"/>
              <a:t>ドラフト版</a:t>
            </a:r>
          </a:p>
        </p:txBody>
      </p:sp>
    </p:spTree>
    <p:extLst>
      <p:ext uri="{BB962C8B-B14F-4D97-AF65-F5344CB8AC3E}">
        <p14:creationId xmlns:p14="http://schemas.microsoft.com/office/powerpoint/2010/main" val="47364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A838C-4204-D241-AD47-40F9D0C6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要求一覧　</a:t>
            </a:r>
            <a:r>
              <a:rPr kumimoji="1" lang="en-US" altLang="ja-JP" dirty="0"/>
              <a:t>〜</a:t>
            </a:r>
            <a:r>
              <a:rPr kumimoji="1" lang="ja-JP" altLang="en-US" dirty="0"/>
              <a:t>運用要件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7E96E-792C-4344-99FD-A3E8D1F7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業務運用要件</a:t>
            </a:r>
            <a:endParaRPr kumimoji="1"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ファイルによるマスターデータ反映が出来ること（</a:t>
            </a:r>
            <a:r>
              <a:rPr lang="en-US" altLang="ja-JP" dirty="0"/>
              <a:t>DBMS</a:t>
            </a:r>
            <a:r>
              <a:rPr lang="ja-JP" altLang="en-US" dirty="0"/>
              <a:t>の管理ツールを利用する、手順は業務運用マニュアルに記載）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システム運用要件</a:t>
            </a:r>
            <a:endParaRPr kumimoji="1" lang="en-US" altLang="ja-JP" dirty="0"/>
          </a:p>
          <a:p>
            <a:pPr lvl="1"/>
            <a:r>
              <a:rPr lang="ja-JP" altLang="en-US" dirty="0"/>
              <a:t>営業業務時間内を稼働時間とする</a:t>
            </a:r>
            <a:endParaRPr lang="en-US" altLang="ja-JP" dirty="0"/>
          </a:p>
          <a:p>
            <a:pPr lvl="1"/>
            <a:r>
              <a:rPr lang="ja-JP" altLang="en-US" dirty="0"/>
              <a:t>システムが以下の状態になった時、自動メール通知を行うこと</a:t>
            </a:r>
            <a:endParaRPr lang="en-US" altLang="ja-JP" dirty="0"/>
          </a:p>
          <a:p>
            <a:pPr lvl="2"/>
            <a:r>
              <a:rPr lang="ja-JP" altLang="en-US" dirty="0"/>
              <a:t>外形監視でシステム応答が確認出来なくなった場合</a:t>
            </a:r>
            <a:endParaRPr lang="en-US" altLang="ja-JP" dirty="0"/>
          </a:p>
          <a:p>
            <a:pPr lvl="2"/>
            <a:r>
              <a:rPr lang="ja-JP" altLang="en-US" dirty="0"/>
              <a:t>ハードディスク、メモリの残容量が閾値以下となった場合</a:t>
            </a:r>
            <a:endParaRPr lang="en-US" altLang="ja-JP" dirty="0"/>
          </a:p>
          <a:p>
            <a:pPr lvl="1"/>
            <a:r>
              <a:rPr lang="ja-JP" altLang="en-US" dirty="0"/>
              <a:t>データベースは夜間に日次でバックアップを行う</a:t>
            </a:r>
            <a:endParaRPr lang="en-US" altLang="ja-JP" dirty="0"/>
          </a:p>
          <a:p>
            <a:pPr lvl="1"/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89773A-AD94-094C-9F80-C620DBDA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0DDD83-995D-4343-83E7-B2703579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10113AE-956B-B142-ADFD-65FDE80A0C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DC38BDF-C451-4142-A4DF-1E312FC111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本システムの機能要件を示す</a:t>
            </a:r>
          </a:p>
        </p:txBody>
      </p:sp>
    </p:spTree>
    <p:extLst>
      <p:ext uri="{BB962C8B-B14F-4D97-AF65-F5344CB8AC3E}">
        <p14:creationId xmlns:p14="http://schemas.microsoft.com/office/powerpoint/2010/main" val="422497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AC43E-77A8-F140-8C29-77793C0C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　</a:t>
            </a:r>
            <a:r>
              <a:rPr kumimoji="1" lang="en-US" altLang="ja-JP" dirty="0"/>
              <a:t>〜</a:t>
            </a:r>
            <a:r>
              <a:rPr lang="ja-JP" altLang="en-US" dirty="0"/>
              <a:t>ネットワーク構成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92F5F2-7925-DF4B-9E1F-1526B59C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56CC75-5747-BD4C-BD34-7AFECA04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D8A3908-586D-E04D-A462-7A8B71B1A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F364E9E-1326-B64F-A6AE-97989E193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本システムのネットワーク構成を示す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82B825-3986-E949-9798-077E092F4136}"/>
              </a:ext>
            </a:extLst>
          </p:cNvPr>
          <p:cNvSpPr/>
          <p:nvPr/>
        </p:nvSpPr>
        <p:spPr>
          <a:xfrm>
            <a:off x="2324559" y="1510543"/>
            <a:ext cx="9764964" cy="4921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AWS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C5BE24-B169-754C-8A52-06AE64386706}"/>
              </a:ext>
            </a:extLst>
          </p:cNvPr>
          <p:cNvSpPr/>
          <p:nvPr/>
        </p:nvSpPr>
        <p:spPr>
          <a:xfrm>
            <a:off x="133385" y="1500028"/>
            <a:ext cx="2081005" cy="2733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社内</a:t>
            </a:r>
            <a:r>
              <a:rPr lang="en-US" altLang="ja-JP" dirty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8B5B7D0-4FBB-234C-9127-4D812FC20619}"/>
              </a:ext>
            </a:extLst>
          </p:cNvPr>
          <p:cNvSpPr/>
          <p:nvPr/>
        </p:nvSpPr>
        <p:spPr>
          <a:xfrm>
            <a:off x="133385" y="4373471"/>
            <a:ext cx="2081005" cy="205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The </a:t>
            </a:r>
            <a:r>
              <a:rPr kumimoji="1" lang="en-US" altLang="ja-JP" dirty="0" err="1">
                <a:solidFill>
                  <a:schemeClr val="tx1"/>
                </a:solidFill>
              </a:rPr>
              <a:t>Inernet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10BBB7-761A-E940-9C12-D4DB75FED400}"/>
              </a:ext>
            </a:extLst>
          </p:cNvPr>
          <p:cNvSpPr/>
          <p:nvPr/>
        </p:nvSpPr>
        <p:spPr>
          <a:xfrm>
            <a:off x="307609" y="3019525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社用</a:t>
            </a:r>
            <a:r>
              <a:rPr lang="en-US" altLang="ja-JP" sz="1400" dirty="0"/>
              <a:t>PC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475464-AEF6-E443-BAC6-E9FFC63C30BD}"/>
              </a:ext>
            </a:extLst>
          </p:cNvPr>
          <p:cNvSpPr/>
          <p:nvPr/>
        </p:nvSpPr>
        <p:spPr>
          <a:xfrm>
            <a:off x="2930548" y="3019524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ELB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F7E3B9-0F3A-2C40-93B3-41ED15F8A00C}"/>
              </a:ext>
            </a:extLst>
          </p:cNvPr>
          <p:cNvSpPr/>
          <p:nvPr/>
        </p:nvSpPr>
        <p:spPr>
          <a:xfrm>
            <a:off x="7516833" y="2526818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Elasticache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Redis</a:t>
            </a:r>
            <a:endParaRPr lang="en-US" altLang="ja-JP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D211FED-1393-F746-A912-4DE2FDE893C9}"/>
              </a:ext>
            </a:extLst>
          </p:cNvPr>
          <p:cNvSpPr/>
          <p:nvPr/>
        </p:nvSpPr>
        <p:spPr>
          <a:xfrm>
            <a:off x="7516833" y="3509108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RDS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0025BF0-C757-C140-8CA0-8331442F1A0D}"/>
              </a:ext>
            </a:extLst>
          </p:cNvPr>
          <p:cNvSpPr/>
          <p:nvPr/>
        </p:nvSpPr>
        <p:spPr>
          <a:xfrm>
            <a:off x="307608" y="5432364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社用スマホ</a:t>
            </a:r>
            <a:endParaRPr lang="en-US" altLang="ja-JP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0126A7-8D00-1A4D-A2BB-FA5CFBBD2CAB}"/>
              </a:ext>
            </a:extLst>
          </p:cNvPr>
          <p:cNvSpPr/>
          <p:nvPr/>
        </p:nvSpPr>
        <p:spPr>
          <a:xfrm>
            <a:off x="7516832" y="4344914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S3</a:t>
            </a:r>
          </a:p>
        </p:txBody>
      </p: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32F5415A-7955-144B-AF84-C8E788B65172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1994052" y="3166008"/>
            <a:ext cx="936496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D6598D8-66C5-644E-A76C-7FB8B9281FBC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1994051" y="3166008"/>
            <a:ext cx="936497" cy="2412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54E6A16E-F3A5-AE48-ACC9-6FD73AA24A1B}"/>
              </a:ext>
            </a:extLst>
          </p:cNvPr>
          <p:cNvCxnSpPr>
            <a:cxnSpLocks/>
            <a:stCxn id="50" idx="1"/>
            <a:endCxn id="16" idx="3"/>
          </p:cNvCxnSpPr>
          <p:nvPr/>
        </p:nvCxnSpPr>
        <p:spPr>
          <a:xfrm rot="10800000" flipV="1">
            <a:off x="4616992" y="3166006"/>
            <a:ext cx="524843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283021E4-CBCE-694A-B919-C861D79D4546}"/>
              </a:ext>
            </a:extLst>
          </p:cNvPr>
          <p:cNvCxnSpPr>
            <a:cxnSpLocks/>
            <a:stCxn id="17" idx="1"/>
            <a:endCxn id="50" idx="3"/>
          </p:cNvCxnSpPr>
          <p:nvPr/>
        </p:nvCxnSpPr>
        <p:spPr>
          <a:xfrm rot="10800000" flipV="1">
            <a:off x="6828277" y="2673302"/>
            <a:ext cx="688556" cy="492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EE1FB912-4F3B-0645-823C-4D51F3591B4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6822079" y="3162884"/>
            <a:ext cx="694755" cy="4927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85C2DC29-5EE6-1343-A5CB-D8BB645A761D}"/>
              </a:ext>
            </a:extLst>
          </p:cNvPr>
          <p:cNvCxnSpPr>
            <a:cxnSpLocks/>
            <a:stCxn id="20" idx="1"/>
            <a:endCxn id="50" idx="3"/>
          </p:cNvCxnSpPr>
          <p:nvPr/>
        </p:nvCxnSpPr>
        <p:spPr>
          <a:xfrm rot="10800000">
            <a:off x="6828278" y="3166006"/>
            <a:ext cx="688555" cy="13253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9013AB11-F1E5-4343-B9EC-46AD6706D798}"/>
              </a:ext>
            </a:extLst>
          </p:cNvPr>
          <p:cNvCxnSpPr>
            <a:cxnSpLocks/>
            <a:stCxn id="55" idx="1"/>
            <a:endCxn id="17" idx="3"/>
          </p:cNvCxnSpPr>
          <p:nvPr/>
        </p:nvCxnSpPr>
        <p:spPr>
          <a:xfrm rot="10800000">
            <a:off x="9203276" y="2673302"/>
            <a:ext cx="586356" cy="489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5D2D9ADE-A2BB-8940-B825-6EB9A1247307}"/>
              </a:ext>
            </a:extLst>
          </p:cNvPr>
          <p:cNvCxnSpPr>
            <a:cxnSpLocks/>
            <a:stCxn id="55" idx="1"/>
            <a:endCxn id="18" idx="3"/>
          </p:cNvCxnSpPr>
          <p:nvPr/>
        </p:nvCxnSpPr>
        <p:spPr>
          <a:xfrm rot="10800000" flipV="1">
            <a:off x="9203276" y="3162884"/>
            <a:ext cx="586356" cy="4927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058E7D61-10E9-B74D-ACF4-7DC4CD2C3715}"/>
              </a:ext>
            </a:extLst>
          </p:cNvPr>
          <p:cNvCxnSpPr>
            <a:cxnSpLocks/>
            <a:stCxn id="55" idx="1"/>
            <a:endCxn id="20" idx="3"/>
          </p:cNvCxnSpPr>
          <p:nvPr/>
        </p:nvCxnSpPr>
        <p:spPr>
          <a:xfrm rot="10800000" flipV="1">
            <a:off x="9203276" y="3162884"/>
            <a:ext cx="586357" cy="13285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E955609-FDA5-EC44-9185-E9B9C2C18369}"/>
              </a:ext>
            </a:extLst>
          </p:cNvPr>
          <p:cNvSpPr/>
          <p:nvPr/>
        </p:nvSpPr>
        <p:spPr>
          <a:xfrm>
            <a:off x="5141834" y="3019522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EC2 (</a:t>
            </a:r>
            <a:r>
              <a:rPr lang="en-US" altLang="ja-JP" sz="1400" dirty="0" err="1"/>
              <a:t>WebAP</a:t>
            </a:r>
            <a:r>
              <a:rPr lang="en-US" altLang="ja-JP" sz="1400" dirty="0"/>
              <a:t>)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69DF676-4465-6A4A-AEFC-A9E75A178E08}"/>
              </a:ext>
            </a:extLst>
          </p:cNvPr>
          <p:cNvSpPr/>
          <p:nvPr/>
        </p:nvSpPr>
        <p:spPr>
          <a:xfrm>
            <a:off x="9789632" y="3016400"/>
            <a:ext cx="1686443" cy="292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EC2 (</a:t>
            </a:r>
            <a:r>
              <a:rPr lang="ja-JP" altLang="en-US" sz="1400" dirty="0"/>
              <a:t>バッチ</a:t>
            </a:r>
            <a:r>
              <a:rPr lang="en-US" altLang="ja-JP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024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BAFA2-E09D-8D43-BF24-845ED4D9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システム構成　</a:t>
            </a:r>
            <a:r>
              <a:rPr lang="en-US" altLang="ja-JP" dirty="0"/>
              <a:t>〜</a:t>
            </a:r>
            <a:r>
              <a:rPr lang="ja-JP" altLang="en-US" dirty="0"/>
              <a:t>ソフトウェア構成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03D565-F907-764D-8833-284BF755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E0A02A-94BC-E749-81D2-74A11478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5FB491-401D-F14C-8D32-BEE57BE6A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F6287F8-3678-DF4C-80A8-9BAD18704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本システムのソフトウェア構成を示す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387252-699F-534B-A9EA-C7E763CF9E6C}"/>
              </a:ext>
            </a:extLst>
          </p:cNvPr>
          <p:cNvSpPr/>
          <p:nvPr/>
        </p:nvSpPr>
        <p:spPr>
          <a:xfrm>
            <a:off x="209665" y="1510543"/>
            <a:ext cx="4329267" cy="4921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Web/AP</a:t>
            </a:r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10BE92-D8C0-E243-A361-5D3FCE9CFADE}"/>
              </a:ext>
            </a:extLst>
          </p:cNvPr>
          <p:cNvSpPr/>
          <p:nvPr/>
        </p:nvSpPr>
        <p:spPr>
          <a:xfrm>
            <a:off x="6445611" y="1510543"/>
            <a:ext cx="5643911" cy="4921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バッチサーバ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8D78F9-4000-CF4E-A418-EBB73ABDA8F9}"/>
              </a:ext>
            </a:extLst>
          </p:cNvPr>
          <p:cNvSpPr/>
          <p:nvPr/>
        </p:nvSpPr>
        <p:spPr>
          <a:xfrm>
            <a:off x="534151" y="5530937"/>
            <a:ext cx="3795459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OS (CentOS)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4E2DF0-AAD2-E640-A14C-256CD1119DEC}"/>
              </a:ext>
            </a:extLst>
          </p:cNvPr>
          <p:cNvSpPr/>
          <p:nvPr/>
        </p:nvSpPr>
        <p:spPr>
          <a:xfrm>
            <a:off x="534151" y="5122843"/>
            <a:ext cx="3795459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nginx</a:t>
            </a:r>
            <a:endParaRPr lang="en-US" altLang="ja-JP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5D501-9608-4B46-9C6C-D7C8FAD3915B}"/>
              </a:ext>
            </a:extLst>
          </p:cNvPr>
          <p:cNvSpPr/>
          <p:nvPr/>
        </p:nvSpPr>
        <p:spPr>
          <a:xfrm>
            <a:off x="534150" y="4714749"/>
            <a:ext cx="3795459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Ruby On Rails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E814A59-B549-9B44-A2D2-2E7C864FDDD7}"/>
              </a:ext>
            </a:extLst>
          </p:cNvPr>
          <p:cNvSpPr/>
          <p:nvPr/>
        </p:nvSpPr>
        <p:spPr>
          <a:xfrm>
            <a:off x="534149" y="4306655"/>
            <a:ext cx="3795460" cy="4080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カスタム</a:t>
            </a:r>
            <a:r>
              <a:rPr lang="en-US" altLang="ja-JP" sz="1400" dirty="0" err="1"/>
              <a:t>WebAP</a:t>
            </a:r>
            <a:endParaRPr lang="en-US" altLang="ja-JP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2901BA-F1DF-E941-9462-296FCCCDD250}"/>
              </a:ext>
            </a:extLst>
          </p:cNvPr>
          <p:cNvSpPr/>
          <p:nvPr/>
        </p:nvSpPr>
        <p:spPr>
          <a:xfrm>
            <a:off x="6764901" y="5530937"/>
            <a:ext cx="5054364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OS (CoreOS)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85D8A6-F833-4848-864C-424E8DE924AC}"/>
              </a:ext>
            </a:extLst>
          </p:cNvPr>
          <p:cNvSpPr/>
          <p:nvPr/>
        </p:nvSpPr>
        <p:spPr>
          <a:xfrm>
            <a:off x="8023805" y="5122843"/>
            <a:ext cx="3795459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docker</a:t>
            </a:r>
            <a:endParaRPr lang="en-US" altLang="ja-JP" sz="1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E4BEC22-6C72-164C-8E39-7DE4FAA0C0F8}"/>
              </a:ext>
            </a:extLst>
          </p:cNvPr>
          <p:cNvSpPr/>
          <p:nvPr/>
        </p:nvSpPr>
        <p:spPr>
          <a:xfrm>
            <a:off x="8023805" y="4714749"/>
            <a:ext cx="1880158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Ruby Container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3F9EC9F-7902-184A-A6DB-725D67EA5754}"/>
              </a:ext>
            </a:extLst>
          </p:cNvPr>
          <p:cNvSpPr/>
          <p:nvPr/>
        </p:nvSpPr>
        <p:spPr>
          <a:xfrm>
            <a:off x="8023803" y="4306655"/>
            <a:ext cx="1880158" cy="4080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バッチ</a:t>
            </a:r>
            <a:r>
              <a:rPr lang="en-US" altLang="ja-JP" sz="1400" dirty="0"/>
              <a:t>(Ruby)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4933532-9080-844E-A2FD-81A5EB301B41}"/>
              </a:ext>
            </a:extLst>
          </p:cNvPr>
          <p:cNvSpPr/>
          <p:nvPr/>
        </p:nvSpPr>
        <p:spPr>
          <a:xfrm>
            <a:off x="9903961" y="4306655"/>
            <a:ext cx="1915305" cy="4080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バッチ</a:t>
            </a:r>
            <a:r>
              <a:rPr lang="en-US" altLang="ja-JP" sz="1400" dirty="0"/>
              <a:t>(Python)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83CD17D-EB01-CD45-869F-2FFF0151C2F8}"/>
              </a:ext>
            </a:extLst>
          </p:cNvPr>
          <p:cNvSpPr/>
          <p:nvPr/>
        </p:nvSpPr>
        <p:spPr>
          <a:xfrm>
            <a:off x="9903963" y="4714749"/>
            <a:ext cx="1915301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Python Container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0341985-DE56-EF4D-A60B-C12A7A79117C}"/>
              </a:ext>
            </a:extLst>
          </p:cNvPr>
          <p:cNvSpPr/>
          <p:nvPr/>
        </p:nvSpPr>
        <p:spPr>
          <a:xfrm>
            <a:off x="6764901" y="5122843"/>
            <a:ext cx="1258902" cy="4080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JobRunner</a:t>
            </a:r>
            <a:endParaRPr lang="en-US" altLang="ja-JP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E7423B-3B4D-B34F-9809-A62DCE2B9EE3}"/>
              </a:ext>
            </a:extLst>
          </p:cNvPr>
          <p:cNvSpPr/>
          <p:nvPr/>
        </p:nvSpPr>
        <p:spPr>
          <a:xfrm>
            <a:off x="4654093" y="1510543"/>
            <a:ext cx="1669589" cy="23012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ElastiCache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DD8CB60-E8E8-9D40-95FF-72FE75EEBD4B}"/>
              </a:ext>
            </a:extLst>
          </p:cNvPr>
          <p:cNvSpPr/>
          <p:nvPr/>
        </p:nvSpPr>
        <p:spPr>
          <a:xfrm>
            <a:off x="4660861" y="3951905"/>
            <a:ext cx="1669589" cy="2480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RDS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9380BD-635A-964B-9A1E-F6DBCD0D8F4D}"/>
              </a:ext>
            </a:extLst>
          </p:cNvPr>
          <p:cNvSpPr/>
          <p:nvPr/>
        </p:nvSpPr>
        <p:spPr>
          <a:xfrm>
            <a:off x="4835135" y="5122843"/>
            <a:ext cx="1307503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Redis</a:t>
            </a:r>
            <a:endParaRPr lang="en-US" altLang="ja-JP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1BEB38D-7C0F-4C4E-B203-C24425A750B4}"/>
              </a:ext>
            </a:extLst>
          </p:cNvPr>
          <p:cNvSpPr/>
          <p:nvPr/>
        </p:nvSpPr>
        <p:spPr>
          <a:xfrm>
            <a:off x="4841903" y="2540559"/>
            <a:ext cx="1307503" cy="40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mariaDB</a:t>
            </a:r>
            <a:endParaRPr lang="en-US" altLang="ja-JP" sz="1400" dirty="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F3A06C82-3888-3449-87ED-83F7EE73DE73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4329609" y="4510702"/>
            <a:ext cx="505526" cy="8161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B938F8A-C9B2-5F4A-9024-3C5CBDD42E6F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4329609" y="2744606"/>
            <a:ext cx="512294" cy="1766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49D64D84-10EF-3345-A143-9FDF128F6616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6142638" y="5326890"/>
            <a:ext cx="62226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CB56C296-F08C-CA40-84C8-6AF5E89FD6DA}"/>
              </a:ext>
            </a:extLst>
          </p:cNvPr>
          <p:cNvCxnSpPr>
            <a:cxnSpLocks/>
            <a:stCxn id="18" idx="0"/>
            <a:endCxn id="25" idx="3"/>
          </p:cNvCxnSpPr>
          <p:nvPr/>
        </p:nvCxnSpPr>
        <p:spPr>
          <a:xfrm rot="16200000" flipV="1">
            <a:off x="6775620" y="2118393"/>
            <a:ext cx="1562049" cy="2814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1C889178-BAD2-E547-9420-2F2DA0FAA238}"/>
              </a:ext>
            </a:extLst>
          </p:cNvPr>
          <p:cNvCxnSpPr>
            <a:cxnSpLocks/>
            <a:stCxn id="19" idx="0"/>
            <a:endCxn id="25" idx="3"/>
          </p:cNvCxnSpPr>
          <p:nvPr/>
        </p:nvCxnSpPr>
        <p:spPr>
          <a:xfrm rot="16200000" flipV="1">
            <a:off x="7724486" y="1169527"/>
            <a:ext cx="1562049" cy="47122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867E2843-7249-3047-A776-F81F3092EC66}"/>
              </a:ext>
            </a:extLst>
          </p:cNvPr>
          <p:cNvCxnSpPr>
            <a:cxnSpLocks/>
            <a:stCxn id="21" idx="0"/>
            <a:endCxn id="25" idx="3"/>
          </p:cNvCxnSpPr>
          <p:nvPr/>
        </p:nvCxnSpPr>
        <p:spPr>
          <a:xfrm rot="16200000" flipV="1">
            <a:off x="5582761" y="3311252"/>
            <a:ext cx="2378237" cy="1244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DE89620-3083-E844-8192-294FB19AA47F}"/>
              </a:ext>
            </a:extLst>
          </p:cNvPr>
          <p:cNvSpPr/>
          <p:nvPr/>
        </p:nvSpPr>
        <p:spPr>
          <a:xfrm>
            <a:off x="9997604" y="328755"/>
            <a:ext cx="2090083" cy="2014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カスタムコンポーネント</a:t>
            </a:r>
            <a:endParaRPr lang="en-US" altLang="ja-JP" sz="11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9F08723-E358-EB49-A5A3-3275666A4ADC}"/>
              </a:ext>
            </a:extLst>
          </p:cNvPr>
          <p:cNvSpPr/>
          <p:nvPr/>
        </p:nvSpPr>
        <p:spPr>
          <a:xfrm>
            <a:off x="9999439" y="580085"/>
            <a:ext cx="2090083" cy="213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既存コンポーネント</a:t>
            </a:r>
            <a:endParaRPr lang="en-US" altLang="ja-JP" sz="11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D6B1049-D850-4E48-B9BD-F722DC5598B5}"/>
              </a:ext>
            </a:extLst>
          </p:cNvPr>
          <p:cNvSpPr txBox="1"/>
          <p:nvPr/>
        </p:nvSpPr>
        <p:spPr>
          <a:xfrm>
            <a:off x="9347168" y="255031"/>
            <a:ext cx="94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凡例：</a:t>
            </a:r>
          </a:p>
        </p:txBody>
      </p:sp>
    </p:spTree>
    <p:extLst>
      <p:ext uri="{BB962C8B-B14F-4D97-AF65-F5344CB8AC3E}">
        <p14:creationId xmlns:p14="http://schemas.microsoft.com/office/powerpoint/2010/main" val="28478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97CA0-55B8-4F4C-B5CE-136948B0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8CE7C-152C-184B-B8F3-02FDECED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システムの目的</a:t>
            </a:r>
            <a:endParaRPr kumimoji="1" lang="en-US" altLang="ja-JP" dirty="0"/>
          </a:p>
          <a:p>
            <a:r>
              <a:rPr lang="ja-JP" altLang="en-US" dirty="0"/>
              <a:t>想定業務フロー</a:t>
            </a:r>
            <a:endParaRPr lang="en-US" altLang="ja-JP" dirty="0"/>
          </a:p>
          <a:p>
            <a:pPr lvl="1"/>
            <a:r>
              <a:rPr lang="ja-JP" altLang="en-US" dirty="0"/>
              <a:t>ロール一覧</a:t>
            </a:r>
            <a:endParaRPr lang="en-US" altLang="ja-JP" dirty="0"/>
          </a:p>
          <a:p>
            <a:pPr lvl="1"/>
            <a:r>
              <a:rPr lang="ja-JP" altLang="en-US" dirty="0"/>
              <a:t>業務一覧</a:t>
            </a:r>
            <a:endParaRPr lang="en-US" altLang="ja-JP" dirty="0"/>
          </a:p>
          <a:p>
            <a:r>
              <a:rPr kumimoji="1" lang="ja-JP" altLang="en-US" dirty="0"/>
              <a:t>要求一覧</a:t>
            </a:r>
            <a:endParaRPr kumimoji="1" lang="en-US" altLang="ja-JP" dirty="0"/>
          </a:p>
          <a:p>
            <a:pPr lvl="1"/>
            <a:r>
              <a:rPr lang="ja-JP" altLang="en-US" dirty="0"/>
              <a:t>機能要件、性能要件、運用要件</a:t>
            </a:r>
            <a:endParaRPr kumimoji="1" lang="en-US" altLang="ja-JP" dirty="0"/>
          </a:p>
          <a:p>
            <a:r>
              <a:rPr lang="ja-JP" altLang="en-US" dirty="0"/>
              <a:t>システム構成</a:t>
            </a:r>
            <a:endParaRPr lang="en-US" altLang="ja-JP" dirty="0"/>
          </a:p>
          <a:p>
            <a:pPr lvl="1"/>
            <a:r>
              <a:rPr kumimoji="1" lang="ja-JP" altLang="en-US" dirty="0"/>
              <a:t>ハードウェア・ネットワーク構成</a:t>
            </a:r>
            <a:endParaRPr kumimoji="1" lang="en-US" altLang="ja-JP" dirty="0"/>
          </a:p>
          <a:p>
            <a:pPr lvl="1"/>
            <a:r>
              <a:rPr lang="ja-JP" altLang="en-US" dirty="0"/>
              <a:t>ソフトウェア構成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7AEA2F-C77B-2949-AD60-1CB4E499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AB5DB2-145F-CA49-B29E-6D7574E5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EC6F96F-266A-BC4D-A023-A65CFB1773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219132F-4383-E240-95F8-4B83D4024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○○○○システムの要求仕様定義書</a:t>
            </a:r>
            <a:r>
              <a:rPr lang="ja-JP" altLang="en-US" dirty="0"/>
              <a:t>の目次を示す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920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6A8E-CDE6-0142-8CA7-6B456CE3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A3061-2413-1546-931E-94BB701D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目的：</a:t>
            </a:r>
            <a:br>
              <a:rPr kumimoji="1" lang="en-US" altLang="ja-JP" dirty="0"/>
            </a:br>
            <a:r>
              <a:rPr kumimoji="1" lang="ja-JP" altLang="en-US" dirty="0"/>
              <a:t>　本システムは○○業務の○○を自動化・支援することを目的とする</a:t>
            </a:r>
            <a:endParaRPr kumimoji="1" lang="en-US" altLang="ja-JP" dirty="0"/>
          </a:p>
          <a:p>
            <a:r>
              <a:rPr lang="ja-JP" altLang="en-US" dirty="0"/>
              <a:t>実現する機能：</a:t>
            </a:r>
            <a:endParaRPr lang="en-US" altLang="ja-JP" dirty="0"/>
          </a:p>
          <a:p>
            <a:pPr lvl="1"/>
            <a:r>
              <a:rPr lang="ja-JP" altLang="en-US" dirty="0"/>
              <a:t>○○のフォーマット化</a:t>
            </a:r>
            <a:endParaRPr lang="en-US" altLang="ja-JP" dirty="0"/>
          </a:p>
          <a:p>
            <a:pPr lvl="1"/>
            <a:r>
              <a:rPr lang="ja-JP" altLang="en-US" dirty="0"/>
              <a:t>○○の自動化</a:t>
            </a:r>
            <a:endParaRPr lang="en-US" altLang="ja-JP" dirty="0"/>
          </a:p>
          <a:p>
            <a:pPr lvl="1"/>
            <a:r>
              <a:rPr lang="ja-JP" altLang="en-US" dirty="0"/>
              <a:t>○○のステータス管理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本フェーズで実現するスコープ：</a:t>
            </a:r>
            <a:br>
              <a:rPr lang="en-US" altLang="ja-JP" dirty="0"/>
            </a:br>
            <a:r>
              <a:rPr lang="ja-JP" altLang="en-US" dirty="0"/>
              <a:t>　本フェーズでは○○機能の実現までを対象とする</a:t>
            </a:r>
            <a:br>
              <a:rPr lang="en-US" altLang="ja-JP" dirty="0"/>
            </a:br>
            <a:r>
              <a:rPr lang="ja-JP" altLang="en-US" dirty="0"/>
              <a:t>　○○については次期フェーズ以降に対応する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20B922-0AF1-D345-B3FA-B299E275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AAF540-94B2-AE45-912A-CFD70A0F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F3BD280-5606-474D-A53C-C103046FF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624BF07-B152-A74C-8B95-16047CE3DF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○○○○システムの目的を示す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93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ECC06-5E26-DA47-B6D9-7274893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想定業務フロー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E4A1C-7FB4-2444-BC77-34311F7B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本システムが対象とする業務は</a:t>
            </a:r>
            <a:r>
              <a:rPr kumimoji="1" lang="ja-JP" altLang="en-US" dirty="0"/>
              <a:t>、</a:t>
            </a:r>
            <a:r>
              <a:rPr lang="ja-JP" altLang="en-US" dirty="0"/>
              <a:t>○○○○における○○である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本システムでは○○の○○部分のシステム化を想定する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EC01BB-0C70-8442-9894-850FBA65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B6E755-B854-5949-9CBB-D171A8F2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A657963-DFA6-1442-A4CD-C959E7C49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84C474C-0AA5-AE41-8BFD-2003035771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○○○○システムが対象とする業務について説明する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62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A149A-5161-F748-A456-4D4105E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想定業務フロー　</a:t>
            </a:r>
            <a:r>
              <a:rPr kumimoji="1" lang="en-US" altLang="ja-JP" dirty="0"/>
              <a:t>〜</a:t>
            </a:r>
            <a:r>
              <a:rPr kumimoji="1" lang="ja-JP" altLang="en-US" dirty="0"/>
              <a:t>ロール一覧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A86FD2-89E4-4841-8005-DB454DB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950D60-3C52-1247-8570-BC2EE575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153B642-98B2-B34A-8373-6A06379BA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5109BBE-293B-5949-A54A-004588D30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本システムの対象業務に関連するロール一覧を示す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159487E-57F3-C246-9704-0F5072CE0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94871"/>
              </p:ext>
            </p:extLst>
          </p:nvPr>
        </p:nvGraphicFramePr>
        <p:xfrm>
          <a:off x="133385" y="1667358"/>
          <a:ext cx="11956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557">
                  <a:extLst>
                    <a:ext uri="{9D8B030D-6E8A-4147-A177-3AD203B41FA5}">
                      <a16:colId xmlns:a16="http://schemas.microsoft.com/office/drawing/2014/main" val="2927428841"/>
                    </a:ext>
                  </a:extLst>
                </a:gridCol>
                <a:gridCol w="8861581">
                  <a:extLst>
                    <a:ext uri="{9D8B030D-6E8A-4147-A177-3AD203B41FA5}">
                      <a16:colId xmlns:a16="http://schemas.microsoft.com/office/drawing/2014/main" val="240557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8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○○管理者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4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○○担当者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顧客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1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システム運用担当者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3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7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6AC94-CAD8-C04A-83FB-DC4D9358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想定業務フロー　</a:t>
            </a:r>
            <a:r>
              <a:rPr kumimoji="1" lang="en-US" altLang="ja-JP" dirty="0"/>
              <a:t>〜</a:t>
            </a:r>
            <a:r>
              <a:rPr kumimoji="1" lang="ja-JP" altLang="en-US" dirty="0"/>
              <a:t>業務一覧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5F537D-01C5-E84E-84E6-58B6F90F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4BFB30-4184-EA4D-98A6-1376D5DD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ABE669F-D1B6-A044-9805-19F8E3861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DF99E7A-3749-314A-9A73-B966998F4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本システムの対象業務一覧を示す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F5DD08E-669C-6D4B-9203-F5A5FECBE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60712"/>
              </p:ext>
            </p:extLst>
          </p:nvPr>
        </p:nvGraphicFramePr>
        <p:xfrm>
          <a:off x="133385" y="1667358"/>
          <a:ext cx="119561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557">
                  <a:extLst>
                    <a:ext uri="{9D8B030D-6E8A-4147-A177-3AD203B41FA5}">
                      <a16:colId xmlns:a16="http://schemas.microsoft.com/office/drawing/2014/main" val="2927428841"/>
                    </a:ext>
                  </a:extLst>
                </a:gridCol>
                <a:gridCol w="8861581">
                  <a:extLst>
                    <a:ext uri="{9D8B030D-6E8A-4147-A177-3AD203B41FA5}">
                      <a16:colId xmlns:a16="http://schemas.microsoft.com/office/drawing/2014/main" val="240557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業務名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8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○○業務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4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○○業務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○○業務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1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○○業務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3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7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28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1C270-64AC-1D41-8AF9-744F9F57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想定業務フロー　</a:t>
            </a:r>
            <a:r>
              <a:rPr lang="en-US" altLang="ja-JP" dirty="0"/>
              <a:t>〜</a:t>
            </a:r>
            <a:r>
              <a:rPr lang="ja-JP" altLang="en-US" dirty="0"/>
              <a:t>○○業務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0A48E0-06EA-704E-B35D-012A446C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1401D2-FEB6-E24E-AB17-E4000A38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AF944EF-A628-FD43-8161-5E5C01B81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BBF9E1E-B141-EE42-AF6B-B40AFDF9E5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○○業務の業務フロー図を示す</a:t>
            </a:r>
          </a:p>
        </p:txBody>
      </p:sp>
      <p:sp>
        <p:nvSpPr>
          <p:cNvPr id="8" name="フローチャート: 準備 7">
            <a:extLst>
              <a:ext uri="{FF2B5EF4-FFF2-40B4-BE49-F238E27FC236}">
                <a16:creationId xmlns:a16="http://schemas.microsoft.com/office/drawing/2014/main" id="{81F18A41-2423-CB44-A5FE-EC36BCF49229}"/>
              </a:ext>
            </a:extLst>
          </p:cNvPr>
          <p:cNvSpPr/>
          <p:nvPr/>
        </p:nvSpPr>
        <p:spPr>
          <a:xfrm>
            <a:off x="210505" y="1564395"/>
            <a:ext cx="2929303" cy="275421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顧客</a:t>
            </a:r>
          </a:p>
        </p:txBody>
      </p:sp>
      <p:sp>
        <p:nvSpPr>
          <p:cNvPr id="16" name="フローチャート: 準備 15">
            <a:extLst>
              <a:ext uri="{FF2B5EF4-FFF2-40B4-BE49-F238E27FC236}">
                <a16:creationId xmlns:a16="http://schemas.microsoft.com/office/drawing/2014/main" id="{47ABD63A-3CAE-194E-9261-C37503EBF30F}"/>
              </a:ext>
            </a:extLst>
          </p:cNvPr>
          <p:cNvSpPr/>
          <p:nvPr/>
        </p:nvSpPr>
        <p:spPr>
          <a:xfrm>
            <a:off x="3152134" y="1564393"/>
            <a:ext cx="2929303" cy="275421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○○システム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フローチャート: 準備 16">
            <a:extLst>
              <a:ext uri="{FF2B5EF4-FFF2-40B4-BE49-F238E27FC236}">
                <a16:creationId xmlns:a16="http://schemas.microsoft.com/office/drawing/2014/main" id="{3269DB4A-3BB8-6A4D-A097-E77EA60FECF0}"/>
              </a:ext>
            </a:extLst>
          </p:cNvPr>
          <p:cNvSpPr/>
          <p:nvPr/>
        </p:nvSpPr>
        <p:spPr>
          <a:xfrm>
            <a:off x="6094507" y="1564393"/>
            <a:ext cx="2929303" cy="275421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○○担当者</a:t>
            </a:r>
          </a:p>
        </p:txBody>
      </p:sp>
      <p:sp>
        <p:nvSpPr>
          <p:cNvPr id="18" name="フローチャート: 準備 17">
            <a:extLst>
              <a:ext uri="{FF2B5EF4-FFF2-40B4-BE49-F238E27FC236}">
                <a16:creationId xmlns:a16="http://schemas.microsoft.com/office/drawing/2014/main" id="{7FAD2085-EF71-2D4E-AF20-825A50591885}"/>
              </a:ext>
            </a:extLst>
          </p:cNvPr>
          <p:cNvSpPr/>
          <p:nvPr/>
        </p:nvSpPr>
        <p:spPr>
          <a:xfrm>
            <a:off x="9023810" y="1564392"/>
            <a:ext cx="2929303" cy="275421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○○管理者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137C74D-9FBB-2E4B-B6CF-A0B1F92F7E68}"/>
              </a:ext>
            </a:extLst>
          </p:cNvPr>
          <p:cNvCxnSpPr/>
          <p:nvPr/>
        </p:nvCxnSpPr>
        <p:spPr>
          <a:xfrm flipH="1">
            <a:off x="3139808" y="1597443"/>
            <a:ext cx="12326" cy="48914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7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CAC6FA1-F909-2E4D-894B-FFCB3D462F1B}"/>
              </a:ext>
            </a:extLst>
          </p:cNvPr>
          <p:cNvCxnSpPr/>
          <p:nvPr/>
        </p:nvCxnSpPr>
        <p:spPr>
          <a:xfrm flipH="1">
            <a:off x="6102566" y="1608569"/>
            <a:ext cx="12326" cy="48914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7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24BCEE-3E72-1843-8865-17DE0C09096C}"/>
              </a:ext>
            </a:extLst>
          </p:cNvPr>
          <p:cNvCxnSpPr/>
          <p:nvPr/>
        </p:nvCxnSpPr>
        <p:spPr>
          <a:xfrm flipH="1">
            <a:off x="8990355" y="1610198"/>
            <a:ext cx="12326" cy="48914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7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214E547-728D-994D-A2D8-9EF34BFF979D}"/>
              </a:ext>
            </a:extLst>
          </p:cNvPr>
          <p:cNvSpPr/>
          <p:nvPr/>
        </p:nvSpPr>
        <p:spPr>
          <a:xfrm>
            <a:off x="425195" y="2152836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FB8EAF-FDA5-E04E-ABE2-A26430B3F807}"/>
              </a:ext>
            </a:extLst>
          </p:cNvPr>
          <p:cNvSpPr/>
          <p:nvPr/>
        </p:nvSpPr>
        <p:spPr>
          <a:xfrm>
            <a:off x="3367195" y="2704904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823E628-6D3F-F548-9758-22678110FFB7}"/>
              </a:ext>
            </a:extLst>
          </p:cNvPr>
          <p:cNvSpPr/>
          <p:nvPr/>
        </p:nvSpPr>
        <p:spPr>
          <a:xfrm>
            <a:off x="3367193" y="5122087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33E87D-EDD0-6746-9760-F6043F6D8B5A}"/>
              </a:ext>
            </a:extLst>
          </p:cNvPr>
          <p:cNvSpPr/>
          <p:nvPr/>
        </p:nvSpPr>
        <p:spPr>
          <a:xfrm>
            <a:off x="6318936" y="3276449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EC9BAD-A24A-3743-91EB-DD628FE20E15}"/>
              </a:ext>
            </a:extLst>
          </p:cNvPr>
          <p:cNvSpPr/>
          <p:nvPr/>
        </p:nvSpPr>
        <p:spPr>
          <a:xfrm>
            <a:off x="3367194" y="3847266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A43901F-B189-F94E-AD83-B3EF68E18E84}"/>
              </a:ext>
            </a:extLst>
          </p:cNvPr>
          <p:cNvSpPr/>
          <p:nvPr/>
        </p:nvSpPr>
        <p:spPr>
          <a:xfrm>
            <a:off x="9206725" y="4501651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5FE087C1-C8EF-AA4E-B58E-346E9377C80D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16200000" flipH="1">
            <a:off x="2994996" y="1093307"/>
            <a:ext cx="281194" cy="2942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F4BD5004-A732-D04B-8402-C296D91D6D1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5932128" y="1650242"/>
            <a:ext cx="300671" cy="295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7125BE15-7336-8E4B-B974-0C89CB4E7B2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932492" y="2221423"/>
            <a:ext cx="299943" cy="2951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31673377-65F5-9C41-B655-9B7980E33B4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7334602" y="1390129"/>
            <a:ext cx="383511" cy="583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32234B1B-41A3-9B4F-9C48-2A9A2A34CBB4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5400000">
            <a:off x="7351576" y="2027540"/>
            <a:ext cx="349562" cy="5839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89B78E4-F537-3945-8B85-14B3D81A416D}"/>
              </a:ext>
            </a:extLst>
          </p:cNvPr>
          <p:cNvSpPr/>
          <p:nvPr/>
        </p:nvSpPr>
        <p:spPr>
          <a:xfrm>
            <a:off x="3367192" y="5541444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AECC90B-D14F-D64E-9220-A95C677E15BA}"/>
              </a:ext>
            </a:extLst>
          </p:cNvPr>
          <p:cNvSpPr/>
          <p:nvPr/>
        </p:nvSpPr>
        <p:spPr>
          <a:xfrm>
            <a:off x="462679" y="6088968"/>
            <a:ext cx="2478795" cy="270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</a:t>
            </a:r>
          </a:p>
        </p:txBody>
      </p: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011B825F-FBCE-F74C-AE12-AA9648539878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rot="5400000">
            <a:off x="4532350" y="5467202"/>
            <a:ext cx="1484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148B7A45-DBB5-5247-A770-63796E9F62C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3016009" y="4498387"/>
            <a:ext cx="276650" cy="2904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17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32006-2D33-854E-AFBE-8D647618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要求一覧　</a:t>
            </a:r>
            <a:r>
              <a:rPr lang="en-US" altLang="ja-JP" dirty="0"/>
              <a:t>〜</a:t>
            </a:r>
            <a:r>
              <a:rPr lang="ja-JP" altLang="en-US" dirty="0"/>
              <a:t>機能要件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771D7D-C491-5640-9B9D-A9DE12AB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○○業務</a:t>
            </a:r>
            <a:endParaRPr kumimoji="1" lang="en-US" altLang="ja-JP" dirty="0"/>
          </a:p>
          <a:p>
            <a:pPr lvl="1"/>
            <a:r>
              <a:rPr lang="ja-JP" altLang="en-US" dirty="0"/>
              <a:t>○○の申し込みが出来ること</a:t>
            </a:r>
            <a:endParaRPr lang="en-US" altLang="ja-JP" dirty="0"/>
          </a:p>
          <a:p>
            <a:pPr lvl="1"/>
            <a:r>
              <a:rPr kumimoji="1" lang="ja-JP" altLang="en-US" dirty="0"/>
              <a:t>管理者による承認が出来ること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○○業務</a:t>
            </a:r>
            <a:endParaRPr lang="en-US" altLang="ja-JP" dirty="0"/>
          </a:p>
          <a:p>
            <a:pPr lvl="1"/>
            <a:r>
              <a:rPr kumimoji="1" lang="ja-JP" altLang="en-US" dirty="0"/>
              <a:t>○○ができること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F4B735-7011-A848-B4CD-AFC0861D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5EF477-9674-5648-992B-341A3750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3E13297-8A18-A84F-A672-C84193299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A5D77A0-0453-124A-B00C-6B1875A49B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本システムの機能要件を示す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30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41010-34F0-7443-B219-2A2A97F7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要求一覧　</a:t>
            </a:r>
            <a:r>
              <a:rPr kumimoji="1" lang="en-US" altLang="ja-JP" dirty="0"/>
              <a:t>〜</a:t>
            </a:r>
            <a:r>
              <a:rPr kumimoji="1" lang="ja-JP" altLang="en-US" dirty="0"/>
              <a:t>性能要件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1886A-580F-8144-80C5-B12A1DE6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オンライン性能要件</a:t>
            </a:r>
            <a:endParaRPr kumimoji="1" lang="en-US" altLang="ja-JP" dirty="0"/>
          </a:p>
          <a:p>
            <a:pPr lvl="1"/>
            <a:r>
              <a:rPr lang="ja-JP" altLang="en-US" dirty="0"/>
              <a:t>表示系画面が○秒以内に表示出来ること</a:t>
            </a:r>
            <a:endParaRPr lang="en-US" altLang="ja-JP" dirty="0"/>
          </a:p>
          <a:p>
            <a:pPr lvl="1"/>
            <a:r>
              <a:rPr lang="ja-JP" altLang="en-US" dirty="0"/>
              <a:t>検索系画面が○秒以内に表示出来ること</a:t>
            </a:r>
            <a:endParaRPr lang="en-US" altLang="ja-JP" dirty="0"/>
          </a:p>
          <a:p>
            <a:pPr lvl="1"/>
            <a:r>
              <a:rPr lang="ja-JP" altLang="en-US" dirty="0"/>
              <a:t>更新処理が○秒以内に完了出来ること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  <a:p>
            <a:pPr lvl="1"/>
            <a:endParaRPr kumimoji="1" lang="en-US" altLang="ja-JP" dirty="0"/>
          </a:p>
          <a:p>
            <a:r>
              <a:rPr lang="ja-JP" altLang="en-US" dirty="0"/>
              <a:t>バッチ性能要件</a:t>
            </a:r>
            <a:endParaRPr lang="en-US" altLang="ja-JP" dirty="0"/>
          </a:p>
          <a:p>
            <a:pPr lvl="1"/>
            <a:r>
              <a:rPr lang="ja-JP" altLang="en-US" dirty="0"/>
              <a:t>非同期処理バッチが○分以内に完了すること</a:t>
            </a:r>
            <a:endParaRPr lang="en-US" altLang="ja-JP" dirty="0"/>
          </a:p>
          <a:p>
            <a:pPr lvl="1"/>
            <a:r>
              <a:rPr lang="ja-JP" altLang="en-US" dirty="0"/>
              <a:t>日次バッチが○時間以内に完了すること</a:t>
            </a:r>
            <a:endParaRPr lang="en-US" altLang="ja-JP" dirty="0"/>
          </a:p>
          <a:p>
            <a:pPr lvl="1"/>
            <a:r>
              <a:rPr lang="ja-JP" altLang="en-US" dirty="0"/>
              <a:t>月次バッチが○時間以内に完了すること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6F8A84-C87B-CA4D-B335-44E2CAF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Takeshi Mikami.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594B0C-CC43-074A-8735-621201F4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7863-7C1E-C248-82E9-3CD24A05048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F722C97-374C-074C-B6E3-538060554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637361-F08F-6040-BA13-14A5EC1F1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本システムの機能要件を示す</a:t>
            </a:r>
          </a:p>
        </p:txBody>
      </p:sp>
    </p:spTree>
    <p:extLst>
      <p:ext uri="{BB962C8B-B14F-4D97-AF65-F5344CB8AC3E}">
        <p14:creationId xmlns:p14="http://schemas.microsoft.com/office/powerpoint/2010/main" val="37320170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631</Words>
  <Application>Microsoft Macintosh PowerPoint</Application>
  <PresentationFormat>ワイド画面</PresentationFormat>
  <Paragraphs>155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Yu Gothic</vt:lpstr>
      <vt:lpstr>Yu Gothic Light</vt:lpstr>
      <vt:lpstr>Arial</vt:lpstr>
      <vt:lpstr>Mangal</vt:lpstr>
      <vt:lpstr>ホワイト</vt:lpstr>
      <vt:lpstr>○○○○○○システム 要求仕様定義書</vt:lpstr>
      <vt:lpstr>目次</vt:lpstr>
      <vt:lpstr>システムの目的</vt:lpstr>
      <vt:lpstr>想定業務フロー</vt:lpstr>
      <vt:lpstr>想定業務フロー　〜ロール一覧</vt:lpstr>
      <vt:lpstr>想定業務フロー　〜業務一覧</vt:lpstr>
      <vt:lpstr>想定業務フロー　〜○○業務</vt:lpstr>
      <vt:lpstr>要求一覧　〜機能要件</vt:lpstr>
      <vt:lpstr>要求一覧　〜性能要件</vt:lpstr>
      <vt:lpstr>要求一覧　〜運用要件</vt:lpstr>
      <vt:lpstr>システム構成　〜ネットワーク構成</vt:lpstr>
      <vt:lpstr>システム構成　〜ソフトウェア構成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三上威</dc:creator>
  <cp:lastModifiedBy>三上威</cp:lastModifiedBy>
  <cp:revision>701</cp:revision>
  <dcterms:created xsi:type="dcterms:W3CDTF">2017-05-31T01:18:33Z</dcterms:created>
  <dcterms:modified xsi:type="dcterms:W3CDTF">2018-02-05T13:49:11Z</dcterms:modified>
</cp:coreProperties>
</file>