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415814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375287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2945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2113451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119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1306887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604420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333696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2908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25409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59800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337592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9971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397871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375900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E820B7-0750-A746-AC9D-9E01AA1D31C2}" type="datetimeFigureOut">
              <a:rPr kumimoji="1" lang="ja-JP" altLang="en-US" smtClean="0"/>
              <a:t>2024/2/12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271636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E820B7-0750-A746-AC9D-9E01AA1D31C2}" type="datetimeFigureOut">
              <a:rPr kumimoji="1" lang="ja-JP" altLang="en-US" smtClean="0"/>
              <a:t>2024/2/12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97D6E4-0CC7-D842-9132-76853DB511A7}" type="slidenum">
              <a:rPr kumimoji="1" lang="ja-JP" altLang="en-US" smtClean="0"/>
              <a:t>‹#›</a:t>
            </a:fld>
            <a:endParaRPr kumimoji="1" lang="ja-JP" altLang="en-US"/>
          </a:p>
        </p:txBody>
      </p:sp>
    </p:spTree>
    <p:extLst>
      <p:ext uri="{BB962C8B-B14F-4D97-AF65-F5344CB8AC3E}">
        <p14:creationId xmlns:p14="http://schemas.microsoft.com/office/powerpoint/2010/main" val="3023537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6xHxgaWhSk8"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9E22B-2BBC-FA7A-C19D-CA9C49D6FB8B}"/>
              </a:ext>
            </a:extLst>
          </p:cNvPr>
          <p:cNvSpPr>
            <a:spLocks noGrp="1"/>
          </p:cNvSpPr>
          <p:nvPr>
            <p:ph type="ctrTitle"/>
          </p:nvPr>
        </p:nvSpPr>
        <p:spPr/>
        <p:txBody>
          <a:bodyPr/>
          <a:lstStyle/>
          <a:p>
            <a:r>
              <a:rPr kumimoji="1" lang="ja-JP" altLang="en-US" sz="6600"/>
              <a:t>サッカー競技の精神</a:t>
            </a:r>
          </a:p>
        </p:txBody>
      </p:sp>
      <p:sp>
        <p:nvSpPr>
          <p:cNvPr id="3" name="字幕 2">
            <a:extLst>
              <a:ext uri="{FF2B5EF4-FFF2-40B4-BE49-F238E27FC236}">
                <a16:creationId xmlns:a16="http://schemas.microsoft.com/office/drawing/2014/main" id="{0CA45545-BF20-25E9-6C2E-07BCE5C77644}"/>
              </a:ext>
            </a:extLst>
          </p:cNvPr>
          <p:cNvSpPr>
            <a:spLocks noGrp="1"/>
          </p:cNvSpPr>
          <p:nvPr>
            <p:ph type="subTitle" idx="1"/>
          </p:nvPr>
        </p:nvSpPr>
        <p:spPr/>
        <p:txBody>
          <a:bodyPr>
            <a:normAutofit/>
          </a:bodyPr>
          <a:lstStyle/>
          <a:p>
            <a:r>
              <a:rPr lang="en-US" altLang="ja-JP" sz="2800" dirty="0"/>
              <a:t>〜</a:t>
            </a:r>
            <a:r>
              <a:rPr lang="ja-JP" altLang="en-US" sz="2800"/>
              <a:t>２種への講習会に向けて</a:t>
            </a:r>
            <a:r>
              <a:rPr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91F21951-D25E-E9AE-951B-27DC37A6550F}"/>
              </a:ext>
            </a:extLst>
          </p:cNvPr>
          <p:cNvSpPr txBox="1"/>
          <p:nvPr/>
        </p:nvSpPr>
        <p:spPr>
          <a:xfrm>
            <a:off x="7935175" y="4963066"/>
            <a:ext cx="1980029" cy="523220"/>
          </a:xfrm>
          <a:prstGeom prst="rect">
            <a:avLst/>
          </a:prstGeom>
          <a:noFill/>
        </p:spPr>
        <p:txBody>
          <a:bodyPr wrap="none" rtlCol="0">
            <a:spAutoFit/>
          </a:bodyPr>
          <a:lstStyle/>
          <a:p>
            <a:r>
              <a:rPr kumimoji="1" lang="ja-JP" altLang="en-US" sz="2800"/>
              <a:t>竹永　耕大</a:t>
            </a:r>
          </a:p>
        </p:txBody>
      </p:sp>
    </p:spTree>
    <p:extLst>
      <p:ext uri="{BB962C8B-B14F-4D97-AF65-F5344CB8AC3E}">
        <p14:creationId xmlns:p14="http://schemas.microsoft.com/office/powerpoint/2010/main" val="292398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2B3A3-AA9A-F78C-63E8-498FAFA502EE}"/>
              </a:ext>
            </a:extLst>
          </p:cNvPr>
          <p:cNvSpPr>
            <a:spLocks noGrp="1"/>
          </p:cNvSpPr>
          <p:nvPr>
            <p:ph type="title"/>
          </p:nvPr>
        </p:nvSpPr>
        <p:spPr/>
        <p:txBody>
          <a:bodyPr>
            <a:normAutofit/>
          </a:bodyPr>
          <a:lstStyle/>
          <a:p>
            <a:r>
              <a:rPr kumimoji="1" lang="ja-JP" altLang="en-US" sz="4800"/>
              <a:t>サッカーについて</a:t>
            </a:r>
          </a:p>
        </p:txBody>
      </p:sp>
      <p:sp>
        <p:nvSpPr>
          <p:cNvPr id="3" name="コンテンツ プレースホルダー 2">
            <a:extLst>
              <a:ext uri="{FF2B5EF4-FFF2-40B4-BE49-F238E27FC236}">
                <a16:creationId xmlns:a16="http://schemas.microsoft.com/office/drawing/2014/main" id="{C9A715F7-7008-A0F8-7341-1BDA63197F18}"/>
              </a:ext>
            </a:extLst>
          </p:cNvPr>
          <p:cNvSpPr>
            <a:spLocks noGrp="1"/>
          </p:cNvSpPr>
          <p:nvPr>
            <p:ph sz="half" idx="1"/>
          </p:nvPr>
        </p:nvSpPr>
        <p:spPr>
          <a:xfrm>
            <a:off x="677334" y="2160589"/>
            <a:ext cx="8596668" cy="2030681"/>
          </a:xfrm>
        </p:spPr>
        <p:txBody>
          <a:bodyPr>
            <a:normAutofit/>
          </a:bodyPr>
          <a:lstStyle/>
          <a:p>
            <a:r>
              <a:rPr kumimoji="1" lang="ja-JP" altLang="en-US" sz="2800"/>
              <a:t>世界最高のスポーツ</a:t>
            </a:r>
            <a:endParaRPr kumimoji="1" lang="en-US" altLang="ja-JP" sz="2800" dirty="0"/>
          </a:p>
          <a:p>
            <a:pPr marL="400050" lvl="1" indent="0">
              <a:buNone/>
            </a:pPr>
            <a:r>
              <a:rPr lang="ja-JP" altLang="en-US" sz="2400"/>
              <a:t>・・すべての大陸、すべての国、さまざまなレベルでプレーされている。</a:t>
            </a:r>
            <a:endParaRPr kumimoji="1" lang="ja-JP" altLang="en-US" sz="2400"/>
          </a:p>
        </p:txBody>
      </p:sp>
      <p:sp>
        <p:nvSpPr>
          <p:cNvPr id="4" name="コンテンツ プレースホルダー 3">
            <a:extLst>
              <a:ext uri="{FF2B5EF4-FFF2-40B4-BE49-F238E27FC236}">
                <a16:creationId xmlns:a16="http://schemas.microsoft.com/office/drawing/2014/main" id="{E5A57473-5DE5-A1C0-9E48-542BEF513728}"/>
              </a:ext>
            </a:extLst>
          </p:cNvPr>
          <p:cNvSpPr>
            <a:spLocks noGrp="1"/>
          </p:cNvSpPr>
          <p:nvPr>
            <p:ph sz="half" idx="2"/>
          </p:nvPr>
        </p:nvSpPr>
        <p:spPr>
          <a:xfrm>
            <a:off x="791634" y="4202426"/>
            <a:ext cx="8482368" cy="3880773"/>
          </a:xfrm>
        </p:spPr>
        <p:txBody>
          <a:bodyPr>
            <a:normAutofit/>
          </a:bodyPr>
          <a:lstStyle/>
          <a:p>
            <a:r>
              <a:rPr kumimoji="1" lang="ja-JP" altLang="en-US" sz="2800"/>
              <a:t>強み</a:t>
            </a:r>
            <a:endParaRPr kumimoji="1" lang="en-US" altLang="ja-JP" sz="2800" dirty="0"/>
          </a:p>
          <a:p>
            <a:pPr marL="0" indent="0">
              <a:buNone/>
            </a:pPr>
            <a:r>
              <a:rPr lang="ja-JP" altLang="en-US" sz="2800"/>
              <a:t>・・世界中、全ての試合において同じように競技規則が適用される。</a:t>
            </a:r>
            <a:endParaRPr kumimoji="1" lang="ja-JP" altLang="en-US" sz="2800"/>
          </a:p>
        </p:txBody>
      </p:sp>
    </p:spTree>
    <p:extLst>
      <p:ext uri="{BB962C8B-B14F-4D97-AF65-F5344CB8AC3E}">
        <p14:creationId xmlns:p14="http://schemas.microsoft.com/office/powerpoint/2010/main" val="101567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F1E688-9E7A-8507-D574-37CDF6C5E01D}"/>
              </a:ext>
            </a:extLst>
          </p:cNvPr>
          <p:cNvSpPr>
            <a:spLocks noGrp="1"/>
          </p:cNvSpPr>
          <p:nvPr>
            <p:ph type="title"/>
          </p:nvPr>
        </p:nvSpPr>
        <p:spPr/>
        <p:txBody>
          <a:bodyPr>
            <a:normAutofit fontScale="90000"/>
          </a:bodyPr>
          <a:lstStyle/>
          <a:p>
            <a:r>
              <a:rPr kumimoji="1" lang="ja-JP" altLang="en-US" sz="4800"/>
              <a:t>「美しい試合」「最高の試合」</a:t>
            </a:r>
          </a:p>
        </p:txBody>
      </p:sp>
      <p:sp>
        <p:nvSpPr>
          <p:cNvPr id="7" name="コンテンツ プレースホルダー 4">
            <a:extLst>
              <a:ext uri="{FF2B5EF4-FFF2-40B4-BE49-F238E27FC236}">
                <a16:creationId xmlns:a16="http://schemas.microsoft.com/office/drawing/2014/main" id="{730C5284-2F68-4CA4-5486-85C6C1E19BA9}"/>
              </a:ext>
            </a:extLst>
          </p:cNvPr>
          <p:cNvSpPr txBox="1">
            <a:spLocks/>
          </p:cNvSpPr>
          <p:nvPr/>
        </p:nvSpPr>
        <p:spPr>
          <a:xfrm>
            <a:off x="677334" y="1930400"/>
            <a:ext cx="8596668" cy="7296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3200" dirty="0"/>
              <a:t>Q.</a:t>
            </a:r>
            <a:r>
              <a:rPr lang="ja-JP" altLang="en-US" sz="3200"/>
              <a:t>「美しい試合」とは</a:t>
            </a:r>
          </a:p>
        </p:txBody>
      </p:sp>
      <p:sp>
        <p:nvSpPr>
          <p:cNvPr id="8" name="テキスト ボックス 7">
            <a:extLst>
              <a:ext uri="{FF2B5EF4-FFF2-40B4-BE49-F238E27FC236}">
                <a16:creationId xmlns:a16="http://schemas.microsoft.com/office/drawing/2014/main" id="{F5A80FFF-42C3-6016-72A8-798D40B41631}"/>
              </a:ext>
            </a:extLst>
          </p:cNvPr>
          <p:cNvSpPr txBox="1"/>
          <p:nvPr/>
        </p:nvSpPr>
        <p:spPr>
          <a:xfrm>
            <a:off x="4607626" y="2185060"/>
            <a:ext cx="184731" cy="369332"/>
          </a:xfrm>
          <a:prstGeom prst="rect">
            <a:avLst/>
          </a:prstGeom>
          <a:noFill/>
        </p:spPr>
        <p:txBody>
          <a:bodyPr wrap="none" rtlCol="0">
            <a:spAutoFit/>
          </a:bodyPr>
          <a:lstStyle/>
          <a:p>
            <a:endParaRPr kumimoji="1" lang="ja-JP" altLang="en-US"/>
          </a:p>
        </p:txBody>
      </p:sp>
      <p:sp>
        <p:nvSpPr>
          <p:cNvPr id="12" name="コンテンツ プレースホルダー 4">
            <a:extLst>
              <a:ext uri="{FF2B5EF4-FFF2-40B4-BE49-F238E27FC236}">
                <a16:creationId xmlns:a16="http://schemas.microsoft.com/office/drawing/2014/main" id="{AB4A4EAA-2E43-516B-9E5C-C8EFB38808D1}"/>
              </a:ext>
            </a:extLst>
          </p:cNvPr>
          <p:cNvSpPr txBox="1">
            <a:spLocks/>
          </p:cNvSpPr>
          <p:nvPr/>
        </p:nvSpPr>
        <p:spPr>
          <a:xfrm>
            <a:off x="1043490" y="2721099"/>
            <a:ext cx="8596668" cy="7296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3200" dirty="0"/>
              <a:t>A.</a:t>
            </a:r>
            <a:r>
              <a:rPr lang="ja-JP" altLang="en-US" sz="3200"/>
              <a:t>サッカーがフェアであること。</a:t>
            </a:r>
          </a:p>
        </p:txBody>
      </p:sp>
      <p:sp>
        <p:nvSpPr>
          <p:cNvPr id="13" name="コンテンツ プレースホルダー 4">
            <a:extLst>
              <a:ext uri="{FF2B5EF4-FFF2-40B4-BE49-F238E27FC236}">
                <a16:creationId xmlns:a16="http://schemas.microsoft.com/office/drawing/2014/main" id="{A525E98E-068F-E82A-8ED8-2827AD781942}"/>
              </a:ext>
            </a:extLst>
          </p:cNvPr>
          <p:cNvSpPr txBox="1">
            <a:spLocks/>
          </p:cNvSpPr>
          <p:nvPr/>
        </p:nvSpPr>
        <p:spPr>
          <a:xfrm>
            <a:off x="677334" y="3833091"/>
            <a:ext cx="8596668" cy="7296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3200" dirty="0"/>
              <a:t>Q.</a:t>
            </a:r>
            <a:r>
              <a:rPr lang="ja-JP" altLang="en-US" sz="3200"/>
              <a:t>「最高の試合」とは</a:t>
            </a:r>
          </a:p>
        </p:txBody>
      </p:sp>
      <p:sp>
        <p:nvSpPr>
          <p:cNvPr id="14" name="コンテンツ プレースホルダー 4">
            <a:extLst>
              <a:ext uri="{FF2B5EF4-FFF2-40B4-BE49-F238E27FC236}">
                <a16:creationId xmlns:a16="http://schemas.microsoft.com/office/drawing/2014/main" id="{334F80CB-A532-125C-EC15-F1E956EF4155}"/>
              </a:ext>
            </a:extLst>
          </p:cNvPr>
          <p:cNvSpPr txBox="1">
            <a:spLocks/>
          </p:cNvSpPr>
          <p:nvPr/>
        </p:nvSpPr>
        <p:spPr>
          <a:xfrm>
            <a:off x="1043489" y="4630057"/>
            <a:ext cx="10012437" cy="7296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3200" dirty="0"/>
              <a:t>A.</a:t>
            </a:r>
            <a:r>
              <a:rPr lang="ja-JP" altLang="en-US" sz="3200"/>
              <a:t>競技者がお互いにリスペクトしてプレーしている</a:t>
            </a:r>
            <a:endParaRPr lang="en-US" altLang="ja-JP" sz="3200" dirty="0"/>
          </a:p>
        </p:txBody>
      </p:sp>
      <p:sp>
        <p:nvSpPr>
          <p:cNvPr id="15" name="コンテンツ プレースホルダー 4">
            <a:extLst>
              <a:ext uri="{FF2B5EF4-FFF2-40B4-BE49-F238E27FC236}">
                <a16:creationId xmlns:a16="http://schemas.microsoft.com/office/drawing/2014/main" id="{B629D8F5-C2C5-AF35-0B0A-2E1B92AFE205}"/>
              </a:ext>
            </a:extLst>
          </p:cNvPr>
          <p:cNvSpPr txBox="1">
            <a:spLocks/>
          </p:cNvSpPr>
          <p:nvPr/>
        </p:nvSpPr>
        <p:spPr>
          <a:xfrm>
            <a:off x="1043489" y="5328063"/>
            <a:ext cx="9406797" cy="10727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3200" dirty="0"/>
              <a:t>A.</a:t>
            </a:r>
            <a:r>
              <a:rPr lang="ja-JP" altLang="en-US" sz="3200"/>
              <a:t>審判・競技規則もリスペクトし、審判がほとんど登場しない試合</a:t>
            </a:r>
            <a:endParaRPr lang="en-US" altLang="ja-JP" sz="3200" dirty="0"/>
          </a:p>
        </p:txBody>
      </p:sp>
    </p:spTree>
    <p:extLst>
      <p:ext uri="{BB962C8B-B14F-4D97-AF65-F5344CB8AC3E}">
        <p14:creationId xmlns:p14="http://schemas.microsoft.com/office/powerpoint/2010/main" val="36101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8BC25-6B05-E758-D565-F0367F8DD4D7}"/>
              </a:ext>
            </a:extLst>
          </p:cNvPr>
          <p:cNvSpPr>
            <a:spLocks noGrp="1"/>
          </p:cNvSpPr>
          <p:nvPr>
            <p:ph type="title"/>
          </p:nvPr>
        </p:nvSpPr>
        <p:spPr/>
        <p:txBody>
          <a:bodyPr>
            <a:normAutofit/>
          </a:bodyPr>
          <a:lstStyle/>
          <a:p>
            <a:r>
              <a:rPr kumimoji="1" lang="ja-JP" altLang="en-US" sz="4800"/>
              <a:t>競技の精神</a:t>
            </a:r>
          </a:p>
        </p:txBody>
      </p:sp>
      <p:pic>
        <p:nvPicPr>
          <p:cNvPr id="5" name="コンテンツ プレースホルダー 4" descr="タイムライン&#10;&#10;中程度の精度で自動的に生成された説明">
            <a:extLst>
              <a:ext uri="{FF2B5EF4-FFF2-40B4-BE49-F238E27FC236}">
                <a16:creationId xmlns:a16="http://schemas.microsoft.com/office/drawing/2014/main" id="{B99F03E0-0F48-4FB6-515A-A5CBC9D33974}"/>
              </a:ext>
            </a:extLst>
          </p:cNvPr>
          <p:cNvPicPr>
            <a:picLocks noGrp="1" noChangeAspect="1"/>
          </p:cNvPicPr>
          <p:nvPr>
            <p:ph idx="1"/>
          </p:nvPr>
        </p:nvPicPr>
        <p:blipFill>
          <a:blip r:embed="rId2"/>
          <a:stretch>
            <a:fillRect/>
          </a:stretch>
        </p:blipFill>
        <p:spPr>
          <a:xfrm>
            <a:off x="3741288" y="1153296"/>
            <a:ext cx="4808946" cy="5671056"/>
          </a:xfrm>
        </p:spPr>
      </p:pic>
      <p:sp>
        <p:nvSpPr>
          <p:cNvPr id="6" name="テキスト ボックス 5">
            <a:extLst>
              <a:ext uri="{FF2B5EF4-FFF2-40B4-BE49-F238E27FC236}">
                <a16:creationId xmlns:a16="http://schemas.microsoft.com/office/drawing/2014/main" id="{A88993B8-4981-C2B7-C590-6060A9868F61}"/>
              </a:ext>
            </a:extLst>
          </p:cNvPr>
          <p:cNvSpPr txBox="1"/>
          <p:nvPr/>
        </p:nvSpPr>
        <p:spPr>
          <a:xfrm>
            <a:off x="8811491" y="6488668"/>
            <a:ext cx="3280065" cy="369332"/>
          </a:xfrm>
          <a:prstGeom prst="rect">
            <a:avLst/>
          </a:prstGeom>
          <a:noFill/>
        </p:spPr>
        <p:txBody>
          <a:bodyPr wrap="none" rtlCol="0">
            <a:spAutoFit/>
          </a:bodyPr>
          <a:lstStyle/>
          <a:p>
            <a:r>
              <a:rPr kumimoji="1" lang="en-US" altLang="ja-JP" dirty="0"/>
              <a:t>(Laws of the Game 23/24  P2)</a:t>
            </a:r>
            <a:endParaRPr kumimoji="1" lang="ja-JP" altLang="en-US"/>
          </a:p>
        </p:txBody>
      </p:sp>
      <p:sp>
        <p:nvSpPr>
          <p:cNvPr id="8" name="テキスト ボックス 7">
            <a:extLst>
              <a:ext uri="{FF2B5EF4-FFF2-40B4-BE49-F238E27FC236}">
                <a16:creationId xmlns:a16="http://schemas.microsoft.com/office/drawing/2014/main" id="{EC513618-5963-D2DB-EBF4-F4A9F257ABA0}"/>
              </a:ext>
            </a:extLst>
          </p:cNvPr>
          <p:cNvSpPr txBox="1"/>
          <p:nvPr/>
        </p:nvSpPr>
        <p:spPr>
          <a:xfrm>
            <a:off x="8811491" y="5879068"/>
            <a:ext cx="1338828" cy="369332"/>
          </a:xfrm>
          <a:prstGeom prst="rect">
            <a:avLst/>
          </a:prstGeom>
          <a:noFill/>
        </p:spPr>
        <p:txBody>
          <a:bodyPr wrap="none" rtlCol="0">
            <a:spAutoFit/>
          </a:bodyPr>
          <a:lstStyle/>
          <a:p>
            <a:r>
              <a:rPr kumimoji="1" lang="ja-JP" altLang="en-US">
                <a:hlinkClick r:id="rId3"/>
              </a:rPr>
              <a:t>リスペクト</a:t>
            </a:r>
            <a:endParaRPr kumimoji="1" lang="en-US" altLang="ja-JP" dirty="0"/>
          </a:p>
        </p:txBody>
      </p:sp>
    </p:spTree>
    <p:extLst>
      <p:ext uri="{BB962C8B-B14F-4D97-AF65-F5344CB8AC3E}">
        <p14:creationId xmlns:p14="http://schemas.microsoft.com/office/powerpoint/2010/main" val="66493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6E692-088C-E28C-26CD-A557059048C8}"/>
              </a:ext>
            </a:extLst>
          </p:cNvPr>
          <p:cNvSpPr>
            <a:spLocks noGrp="1"/>
          </p:cNvSpPr>
          <p:nvPr>
            <p:ph type="title"/>
          </p:nvPr>
        </p:nvSpPr>
        <p:spPr/>
        <p:txBody>
          <a:bodyPr>
            <a:normAutofit/>
          </a:bodyPr>
          <a:lstStyle/>
          <a:p>
            <a:r>
              <a:rPr kumimoji="1" lang="ja-JP" altLang="en-US" sz="4800"/>
              <a:t>競技規則運用にあたって</a:t>
            </a:r>
          </a:p>
        </p:txBody>
      </p:sp>
      <p:sp>
        <p:nvSpPr>
          <p:cNvPr id="3" name="コンテンツ プレースホルダー 2">
            <a:extLst>
              <a:ext uri="{FF2B5EF4-FFF2-40B4-BE49-F238E27FC236}">
                <a16:creationId xmlns:a16="http://schemas.microsoft.com/office/drawing/2014/main" id="{D2705B25-18F6-EC89-98A7-6979BCE9D02C}"/>
              </a:ext>
            </a:extLst>
          </p:cNvPr>
          <p:cNvSpPr>
            <a:spLocks noGrp="1"/>
          </p:cNvSpPr>
          <p:nvPr>
            <p:ph idx="1"/>
          </p:nvPr>
        </p:nvSpPr>
        <p:spPr>
          <a:xfrm>
            <a:off x="677333" y="2160589"/>
            <a:ext cx="9286063" cy="1520762"/>
          </a:xfrm>
        </p:spPr>
        <p:txBody>
          <a:bodyPr>
            <a:normAutofit/>
          </a:bodyPr>
          <a:lstStyle/>
          <a:p>
            <a:r>
              <a:rPr kumimoji="1" lang="ja-JP" altLang="en-US" sz="2400"/>
              <a:t>サッカー競技規則は</a:t>
            </a:r>
            <a:r>
              <a:rPr lang="ja-JP" altLang="en-US" sz="2400"/>
              <a:t>、比較的単純である。</a:t>
            </a:r>
            <a:endParaRPr lang="en-US" altLang="ja-JP" sz="2400" dirty="0"/>
          </a:p>
          <a:p>
            <a:pPr marL="400050" lvl="1" indent="0">
              <a:buNone/>
            </a:pPr>
            <a:r>
              <a:rPr lang="ja-JP" altLang="en-US" sz="2000"/>
              <a:t>一方、多くの状況で「主観的な」判断を必要とする。</a:t>
            </a:r>
            <a:endParaRPr lang="en-US" altLang="ja-JP" sz="2000" dirty="0"/>
          </a:p>
          <a:p>
            <a:pPr marL="400050" lvl="1" indent="0">
              <a:buNone/>
            </a:pPr>
            <a:r>
              <a:rPr kumimoji="1" lang="ja-JP" altLang="en-US" sz="2000"/>
              <a:t>→審判の判定が常にリスペクトされるべきものである。</a:t>
            </a:r>
          </a:p>
        </p:txBody>
      </p:sp>
      <p:sp>
        <p:nvSpPr>
          <p:cNvPr id="4" name="コンテンツ プレースホルダー 2">
            <a:extLst>
              <a:ext uri="{FF2B5EF4-FFF2-40B4-BE49-F238E27FC236}">
                <a16:creationId xmlns:a16="http://schemas.microsoft.com/office/drawing/2014/main" id="{3DACD0C4-3C8C-29E4-7BC4-43AE97EF9699}"/>
              </a:ext>
            </a:extLst>
          </p:cNvPr>
          <p:cNvSpPr txBox="1">
            <a:spLocks/>
          </p:cNvSpPr>
          <p:nvPr/>
        </p:nvSpPr>
        <p:spPr>
          <a:xfrm>
            <a:off x="677333" y="3935291"/>
            <a:ext cx="9286063" cy="1520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a:t>サッカー競技規則は、全ての事象に言及できない</a:t>
            </a:r>
            <a:endParaRPr lang="en-US" altLang="ja-JP" sz="2000" dirty="0"/>
          </a:p>
          <a:p>
            <a:pPr marL="400050" lvl="1" indent="0">
              <a:buFont typeface="Wingdings 3" charset="2"/>
              <a:buNone/>
            </a:pPr>
            <a:r>
              <a:rPr lang="ja-JP" altLang="en-US" sz="2000"/>
              <a:t>→審判が競技と競技規則の精神に基づいて判定を下すことも求められる。</a:t>
            </a:r>
          </a:p>
        </p:txBody>
      </p:sp>
    </p:spTree>
    <p:extLst>
      <p:ext uri="{BB962C8B-B14F-4D97-AF65-F5344CB8AC3E}">
        <p14:creationId xmlns:p14="http://schemas.microsoft.com/office/powerpoint/2010/main" val="142263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40317-90DA-7986-7056-1D01DBF454A4}"/>
              </a:ext>
            </a:extLst>
          </p:cNvPr>
          <p:cNvSpPr>
            <a:spLocks noGrp="1"/>
          </p:cNvSpPr>
          <p:nvPr>
            <p:ph type="title"/>
          </p:nvPr>
        </p:nvSpPr>
        <p:spPr/>
        <p:txBody>
          <a:bodyPr>
            <a:normAutofit/>
          </a:bodyPr>
          <a:lstStyle/>
          <a:p>
            <a:r>
              <a:rPr kumimoji="1" lang="ja-JP" altLang="en-US" sz="4800"/>
              <a:t>競技規則の改正</a:t>
            </a:r>
          </a:p>
        </p:txBody>
      </p:sp>
      <p:sp>
        <p:nvSpPr>
          <p:cNvPr id="3" name="コンテンツ プレースホルダー 2">
            <a:extLst>
              <a:ext uri="{FF2B5EF4-FFF2-40B4-BE49-F238E27FC236}">
                <a16:creationId xmlns:a16="http://schemas.microsoft.com/office/drawing/2014/main" id="{AD787518-E87E-5888-4E97-829F9C2CD922}"/>
              </a:ext>
            </a:extLst>
          </p:cNvPr>
          <p:cNvSpPr>
            <a:spLocks noGrp="1"/>
          </p:cNvSpPr>
          <p:nvPr>
            <p:ph idx="1"/>
          </p:nvPr>
        </p:nvSpPr>
        <p:spPr>
          <a:xfrm>
            <a:off x="677334" y="2452914"/>
            <a:ext cx="9202936" cy="1691574"/>
          </a:xfrm>
        </p:spPr>
        <p:txBody>
          <a:bodyPr>
            <a:normAutofit/>
          </a:bodyPr>
          <a:lstStyle/>
          <a:p>
            <a:r>
              <a:rPr kumimoji="1" lang="ja-JP" altLang="en-US" sz="2400"/>
              <a:t>競技規則の安全・安心・快適なプレーに寄与するために。</a:t>
            </a:r>
            <a:endParaRPr kumimoji="1" lang="en-US" altLang="ja-JP" sz="2400" dirty="0"/>
          </a:p>
          <a:p>
            <a:pPr marL="400050" lvl="1" indent="0">
              <a:buNone/>
            </a:pPr>
            <a:r>
              <a:rPr lang="en-US" altLang="ja-JP" sz="2200" dirty="0"/>
              <a:t>Ex.  </a:t>
            </a:r>
            <a:r>
              <a:rPr lang="ja-JP" altLang="en-US" sz="2200"/>
              <a:t>各チームの交代数の改正</a:t>
            </a:r>
            <a:r>
              <a:rPr lang="en-US" altLang="ja-JP" sz="2200" dirty="0"/>
              <a:t>(3</a:t>
            </a:r>
            <a:r>
              <a:rPr lang="ja-JP" altLang="en-US" sz="2200"/>
              <a:t>→</a:t>
            </a:r>
            <a:r>
              <a:rPr lang="en-US" altLang="ja-JP" sz="2200" dirty="0"/>
              <a:t>5)</a:t>
            </a:r>
            <a:r>
              <a:rPr lang="ja-JP" altLang="en-US" sz="2200"/>
              <a:t>。</a:t>
            </a:r>
            <a:r>
              <a:rPr lang="en-US" altLang="ja-JP" sz="2200" dirty="0"/>
              <a:t> (2022</a:t>
            </a:r>
            <a:r>
              <a:rPr lang="ja-JP" altLang="en-US" sz="2200"/>
              <a:t>改正</a:t>
            </a:r>
            <a:r>
              <a:rPr lang="en-US" altLang="ja-JP" sz="2200" dirty="0"/>
              <a:t>)</a:t>
            </a:r>
          </a:p>
          <a:p>
            <a:pPr marL="400050" lvl="1" indent="0">
              <a:buNone/>
            </a:pPr>
            <a:r>
              <a:rPr kumimoji="1" lang="ja-JP" altLang="en-US" sz="2200"/>
              <a:t>　　脳震盪による交代の追加の試行</a:t>
            </a:r>
            <a:r>
              <a:rPr kumimoji="1" lang="en-US" altLang="ja-JP" sz="2200" dirty="0"/>
              <a:t>(</a:t>
            </a:r>
            <a:r>
              <a:rPr lang="ja-JP" altLang="en-US" sz="2200"/>
              <a:t>継続</a:t>
            </a:r>
            <a:r>
              <a:rPr kumimoji="1" lang="en-US" altLang="ja-JP" sz="2200" dirty="0"/>
              <a:t>)</a:t>
            </a:r>
            <a:r>
              <a:rPr kumimoji="1" lang="ja-JP" altLang="en-US" sz="2200"/>
              <a:t>。</a:t>
            </a:r>
            <a:endParaRPr kumimoji="1" lang="en-US" altLang="ja-JP" sz="2200" dirty="0"/>
          </a:p>
        </p:txBody>
      </p:sp>
    </p:spTree>
    <p:extLst>
      <p:ext uri="{BB962C8B-B14F-4D97-AF65-F5344CB8AC3E}">
        <p14:creationId xmlns:p14="http://schemas.microsoft.com/office/powerpoint/2010/main" val="415001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4A920-B26E-026E-AB18-C052472B7FB5}"/>
              </a:ext>
            </a:extLst>
          </p:cNvPr>
          <p:cNvSpPr>
            <a:spLocks noGrp="1"/>
          </p:cNvSpPr>
          <p:nvPr>
            <p:ph type="title"/>
          </p:nvPr>
        </p:nvSpPr>
        <p:spPr/>
        <p:txBody>
          <a:bodyPr>
            <a:normAutofit/>
          </a:bodyPr>
          <a:lstStyle/>
          <a:p>
            <a:r>
              <a:rPr kumimoji="1" lang="ja-JP" altLang="en-US" sz="4800"/>
              <a:t>まとめ</a:t>
            </a:r>
          </a:p>
        </p:txBody>
      </p:sp>
      <p:sp>
        <p:nvSpPr>
          <p:cNvPr id="3" name="コンテンツ プレースホルダー 2">
            <a:extLst>
              <a:ext uri="{FF2B5EF4-FFF2-40B4-BE49-F238E27FC236}">
                <a16:creationId xmlns:a16="http://schemas.microsoft.com/office/drawing/2014/main" id="{913021EC-A078-6F3E-C117-F0569F413DCC}"/>
              </a:ext>
            </a:extLst>
          </p:cNvPr>
          <p:cNvSpPr>
            <a:spLocks noGrp="1"/>
          </p:cNvSpPr>
          <p:nvPr>
            <p:ph idx="1"/>
          </p:nvPr>
        </p:nvSpPr>
        <p:spPr>
          <a:xfrm>
            <a:off x="677333" y="2160589"/>
            <a:ext cx="9571071" cy="962621"/>
          </a:xfrm>
        </p:spPr>
        <p:txBody>
          <a:bodyPr>
            <a:normAutofit/>
          </a:bodyPr>
          <a:lstStyle/>
          <a:p>
            <a:r>
              <a:rPr kumimoji="1" lang="ja-JP" altLang="en-US" sz="2800"/>
              <a:t>「美しい試合」「最高の試合」</a:t>
            </a:r>
            <a:endParaRPr kumimoji="1" lang="en-US" altLang="ja-JP" sz="2800" dirty="0"/>
          </a:p>
        </p:txBody>
      </p:sp>
      <p:sp>
        <p:nvSpPr>
          <p:cNvPr id="4" name="コンテンツ プレースホルダー 2">
            <a:extLst>
              <a:ext uri="{FF2B5EF4-FFF2-40B4-BE49-F238E27FC236}">
                <a16:creationId xmlns:a16="http://schemas.microsoft.com/office/drawing/2014/main" id="{BE58163A-4583-CEC7-6184-32FD6C078B94}"/>
              </a:ext>
            </a:extLst>
          </p:cNvPr>
          <p:cNvSpPr txBox="1">
            <a:spLocks/>
          </p:cNvSpPr>
          <p:nvPr/>
        </p:nvSpPr>
        <p:spPr>
          <a:xfrm>
            <a:off x="677333" y="3253480"/>
            <a:ext cx="9571071" cy="9626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a:t>「リスペクト」</a:t>
            </a:r>
            <a:endParaRPr lang="en-US" altLang="ja-JP" sz="2800" dirty="0"/>
          </a:p>
        </p:txBody>
      </p:sp>
      <p:sp>
        <p:nvSpPr>
          <p:cNvPr id="5" name="コンテンツ プレースホルダー 2">
            <a:extLst>
              <a:ext uri="{FF2B5EF4-FFF2-40B4-BE49-F238E27FC236}">
                <a16:creationId xmlns:a16="http://schemas.microsoft.com/office/drawing/2014/main" id="{021D486D-3DC6-923B-9139-B8DE2DE22958}"/>
              </a:ext>
            </a:extLst>
          </p:cNvPr>
          <p:cNvSpPr txBox="1">
            <a:spLocks/>
          </p:cNvSpPr>
          <p:nvPr/>
        </p:nvSpPr>
        <p:spPr>
          <a:xfrm>
            <a:off x="677333" y="4346371"/>
            <a:ext cx="9571071" cy="9626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a:t>「安心・安全・快適なプレー」</a:t>
            </a:r>
            <a:endParaRPr lang="en-US" altLang="ja-JP" sz="2800" dirty="0"/>
          </a:p>
        </p:txBody>
      </p:sp>
    </p:spTree>
    <p:extLst>
      <p:ext uri="{BB962C8B-B14F-4D97-AF65-F5344CB8AC3E}">
        <p14:creationId xmlns:p14="http://schemas.microsoft.com/office/powerpoint/2010/main" val="154461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2B2AA-CFF9-EE55-5122-D05BBCF0CD69}"/>
              </a:ext>
            </a:extLst>
          </p:cNvPr>
          <p:cNvSpPr>
            <a:spLocks noGrp="1"/>
          </p:cNvSpPr>
          <p:nvPr>
            <p:ph type="title"/>
          </p:nvPr>
        </p:nvSpPr>
        <p:spPr>
          <a:xfrm>
            <a:off x="4975669" y="2515709"/>
            <a:ext cx="2066307" cy="1826581"/>
          </a:xfrm>
        </p:spPr>
        <p:txBody>
          <a:bodyPr>
            <a:normAutofit/>
          </a:bodyPr>
          <a:lstStyle/>
          <a:p>
            <a:r>
              <a:rPr kumimoji="1" lang="en-US" altLang="ja-JP" sz="6000" dirty="0"/>
              <a:t>END</a:t>
            </a:r>
            <a:endParaRPr kumimoji="1" lang="ja-JP" altLang="en-US" sz="6000"/>
          </a:p>
        </p:txBody>
      </p:sp>
    </p:spTree>
    <p:extLst>
      <p:ext uri="{BB962C8B-B14F-4D97-AF65-F5344CB8AC3E}">
        <p14:creationId xmlns:p14="http://schemas.microsoft.com/office/powerpoint/2010/main" val="216681213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{66E04F8D-1DBD-3F45-9169-2A1924FDD503}tf10001060</Template>
  <TotalTime>106</TotalTime>
  <Words>279</Words>
  <Application>Microsoft Macintosh PowerPoint</Application>
  <PresentationFormat>ワイド画面</PresentationFormat>
  <Paragraphs>32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Arial</vt:lpstr>
      <vt:lpstr>Trebuchet MS</vt:lpstr>
      <vt:lpstr>Wingdings 3</vt:lpstr>
      <vt:lpstr>ファセット</vt:lpstr>
      <vt:lpstr>サッカー競技の精神</vt:lpstr>
      <vt:lpstr>サッカーについて</vt:lpstr>
      <vt:lpstr>「美しい試合」「最高の試合」</vt:lpstr>
      <vt:lpstr>競技の精神</vt:lpstr>
      <vt:lpstr>競技規則運用にあたって</vt:lpstr>
      <vt:lpstr>競技規則の改正</vt:lpstr>
      <vt:lpstr>まとめ</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サッカー競技の精神</dc:title>
  <dc:creator>koudai.980723@gmail.com</dc:creator>
  <cp:lastModifiedBy>koudai.980723@gmail.com</cp:lastModifiedBy>
  <cp:revision>4</cp:revision>
  <dcterms:created xsi:type="dcterms:W3CDTF">2024-02-04T14:16:29Z</dcterms:created>
  <dcterms:modified xsi:type="dcterms:W3CDTF">2024-02-12T01:29:31Z</dcterms:modified>
</cp:coreProperties>
</file>