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83" r:id="rId3"/>
    <p:sldId id="257" r:id="rId4"/>
    <p:sldId id="261" r:id="rId5"/>
    <p:sldId id="262" r:id="rId6"/>
    <p:sldId id="263" r:id="rId7"/>
    <p:sldId id="264" r:id="rId8"/>
    <p:sldId id="265" r:id="rId9"/>
    <p:sldId id="260" r:id="rId10"/>
    <p:sldId id="267" r:id="rId11"/>
    <p:sldId id="258" r:id="rId12"/>
    <p:sldId id="268" r:id="rId13"/>
    <p:sldId id="270" r:id="rId14"/>
    <p:sldId id="266" r:id="rId15"/>
    <p:sldId id="271" r:id="rId16"/>
    <p:sldId id="272" r:id="rId17"/>
    <p:sldId id="273" r:id="rId18"/>
    <p:sldId id="274" r:id="rId19"/>
    <p:sldId id="25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73"/>
  </p:normalViewPr>
  <p:slideViewPr>
    <p:cSldViewPr snapToGrid="0">
      <p:cViewPr varScale="1">
        <p:scale>
          <a:sx n="102" d="100"/>
          <a:sy n="10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66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0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13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32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8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6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09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64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5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4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9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6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1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2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64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903DEB-1316-294F-9D38-A6E58EA2F0F3}" type="datetimeFigureOut">
              <a:rPr kumimoji="1" lang="ja-JP" altLang="en-US" smtClean="0"/>
              <a:t>2024/6/8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2694-5FB4-2D4E-81F9-66CCA72EC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91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A0FCA-62E4-9764-365B-F7BE76936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審判講習会資料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0B7B1E-1B78-69D8-2CF7-E1E6CB00D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６月７日</a:t>
            </a:r>
          </a:p>
        </p:txBody>
      </p:sp>
    </p:spTree>
    <p:extLst>
      <p:ext uri="{BB962C8B-B14F-4D97-AF65-F5344CB8AC3E}">
        <p14:creationId xmlns:p14="http://schemas.microsoft.com/office/powerpoint/2010/main" val="70533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インプレーおよびアウトオブプレー</a:t>
            </a:r>
            <a:r>
              <a:rPr kumimoji="1" lang="en-US" altLang="ja-JP" dirty="0"/>
              <a:t> (</a:t>
            </a:r>
            <a:r>
              <a:rPr kumimoji="1" lang="ja-JP" altLang="en-US"/>
              <a:t>競技規則</a:t>
            </a:r>
            <a:r>
              <a:rPr kumimoji="1" lang="en-US" altLang="ja-JP" dirty="0"/>
              <a:t> P85)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39444" y="2624954"/>
            <a:ext cx="9642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(</a:t>
            </a:r>
            <a:r>
              <a:rPr kumimoji="1" lang="ja-JP" altLang="en-US" sz="2400"/>
              <a:t>前略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ボールの全体がゴールラインまたはタッチラインを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主審がプレーを停止した。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ボールが主審に触れ、競技のフィールド内にあり、次のようになった場合</a:t>
            </a:r>
            <a:endParaRPr kumimoji="1" lang="en-US" altLang="ja-JP" sz="2400" dirty="0"/>
          </a:p>
          <a:p>
            <a:r>
              <a:rPr kumimoji="1" lang="ja-JP" altLang="en-US" sz="2400"/>
              <a:t>　　・チームが大きなチャンスとなる攻撃を始める</a:t>
            </a:r>
            <a:endParaRPr kumimoji="1" lang="en-US" altLang="ja-JP" sz="2400" dirty="0"/>
          </a:p>
          <a:p>
            <a:r>
              <a:rPr kumimoji="1" lang="ja-JP" altLang="en-US" sz="2400"/>
              <a:t>　　・ボールが直接ゴールに入る</a:t>
            </a:r>
            <a:endParaRPr kumimoji="1" lang="en-US" altLang="ja-JP" sz="2400" dirty="0"/>
          </a:p>
          <a:p>
            <a:r>
              <a:rPr kumimoji="1" lang="ja-JP" altLang="en-US" sz="2400"/>
              <a:t>　　・ボールを保持するチームが変わる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/>
              <a:t>再開は「ドロップボール」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38F40F-F85E-44B1-CF9C-D978FBF0DC6E}"/>
              </a:ext>
            </a:extLst>
          </p:cNvPr>
          <p:cNvSpPr txBox="1"/>
          <p:nvPr/>
        </p:nvSpPr>
        <p:spPr>
          <a:xfrm>
            <a:off x="1739444" y="205293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以下の場合、アウトオブプレー</a:t>
            </a:r>
          </a:p>
        </p:txBody>
      </p:sp>
    </p:spTree>
    <p:extLst>
      <p:ext uri="{BB962C8B-B14F-4D97-AF65-F5344CB8AC3E}">
        <p14:creationId xmlns:p14="http://schemas.microsoft.com/office/powerpoint/2010/main" val="136588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オフサイド</a:t>
            </a:r>
            <a:r>
              <a:rPr kumimoji="1" lang="ja-JP" altLang="en-US" sz="540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244228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オフサイドについて</a:t>
            </a:r>
            <a:r>
              <a:rPr kumimoji="1" lang="en-US" altLang="ja-JP" dirty="0"/>
              <a:t> 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P93-)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39444" y="2283767"/>
            <a:ext cx="964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反則にならないケース</a:t>
            </a:r>
            <a:endParaRPr kumimoji="1" lang="en-US" altLang="ja-JP" sz="2400" dirty="0"/>
          </a:p>
          <a:p>
            <a:r>
              <a:rPr kumimoji="1" lang="ja-JP" altLang="en-US" sz="2400"/>
              <a:t>→相手競技者が意図的にプレーしたボールを受けたとき。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セーブ除く</a:t>
            </a:r>
            <a:r>
              <a:rPr kumimoji="1" lang="en-US" altLang="ja-JP" sz="2000" dirty="0"/>
              <a:t>)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/>
              <a:t>意図的とは</a:t>
            </a:r>
            <a:r>
              <a:rPr kumimoji="1" lang="en-US" altLang="ja-JP" sz="24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ボールを味方競技者にパスする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ボールを保持する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ボールをクリアする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206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「意図的な」の基準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P94-)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39444" y="2283767"/>
            <a:ext cx="9642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ボールの移動距離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ボールの速さ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ボールの動きの規則性（予想外でないか）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体勢を整える時間があったか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グラウンド上は空中よりもプレーが容易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7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ファールについて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4811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直接フリーキック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P99-)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514600"/>
            <a:ext cx="964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チャージ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飛びかかる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ける、または蹴ろうとする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押す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打つ、または打とうとする</a:t>
            </a:r>
            <a:r>
              <a:rPr kumimoji="1" lang="en-US" altLang="ja-JP" sz="2400" dirty="0"/>
              <a:t>(</a:t>
            </a:r>
            <a:r>
              <a:rPr kumimoji="1" lang="ja-JP" altLang="en-US" sz="2400"/>
              <a:t>頭突きを含む</a:t>
            </a:r>
            <a:r>
              <a:rPr kumimoji="1"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タックルする、またはチャレンジする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つまずかせる、またはつまずかせようとする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905E3A-1DF6-F81B-73EB-CC6B09BC8A13}"/>
              </a:ext>
            </a:extLst>
          </p:cNvPr>
          <p:cNvSpPr txBox="1"/>
          <p:nvPr/>
        </p:nvSpPr>
        <p:spPr>
          <a:xfrm>
            <a:off x="1560576" y="2010796"/>
            <a:ext cx="81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以下の反則のいずれかを「不用意に」「無謀に</a:t>
            </a:r>
            <a:r>
              <a:rPr kumimoji="1" lang="en-US" altLang="ja-JP" dirty="0"/>
              <a:t>(</a:t>
            </a:r>
            <a:r>
              <a:rPr kumimoji="1" lang="ja-JP" altLang="en-US"/>
              <a:t>警告</a:t>
            </a:r>
            <a:r>
              <a:rPr kumimoji="1" lang="en-US" altLang="ja-JP" dirty="0"/>
              <a:t>)</a:t>
            </a:r>
            <a:r>
              <a:rPr kumimoji="1" lang="ja-JP" altLang="en-US"/>
              <a:t>」「過剰な力で</a:t>
            </a:r>
            <a:r>
              <a:rPr kumimoji="1" lang="en-US" altLang="ja-JP" dirty="0"/>
              <a:t>(</a:t>
            </a:r>
            <a:r>
              <a:rPr kumimoji="1" lang="ja-JP" altLang="en-US"/>
              <a:t>退場</a:t>
            </a:r>
            <a:r>
              <a:rPr kumimoji="1" lang="en-US" altLang="ja-JP" dirty="0"/>
              <a:t>)</a:t>
            </a:r>
            <a:r>
              <a:rPr kumimoji="1" lang="ja-JP" altLang="en-US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93199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直接フリーキック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P99-)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ハンドの反則を行う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相手競技者を抑える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身体的接触によって相手競技者の進行を遅らせる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相手競技者・審判を噛む、唾を吐く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相手競技者・審判にものを投げる、持ったものでボールに触れる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7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ハンドについて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P100-)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514600"/>
            <a:ext cx="964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手や腕をボールの方向へ動かし、意図的に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手や腕を不自然に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偶発的でも、触れて直接・直後に相手チームのゴールに入る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49053-71C6-5873-0817-C4AC8DE4888B}"/>
              </a:ext>
            </a:extLst>
          </p:cNvPr>
          <p:cNvSpPr txBox="1"/>
          <p:nvPr/>
        </p:nvSpPr>
        <p:spPr>
          <a:xfrm>
            <a:off x="1658112" y="1998714"/>
            <a:ext cx="682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以下が反則。</a:t>
            </a:r>
            <a:r>
              <a:rPr kumimoji="1" lang="en-US" altLang="ja-JP" dirty="0"/>
              <a:t>(i.e. </a:t>
            </a:r>
            <a:r>
              <a:rPr kumimoji="1" lang="ja-JP" altLang="en-US"/>
              <a:t>ボールに触れることの全てが反則ではない。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66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間接フリーキック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P102-)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危険なプレー</a:t>
            </a:r>
            <a:endParaRPr kumimoji="1" lang="en-US" altLang="ja-JP" sz="2400" dirty="0"/>
          </a:p>
          <a:p>
            <a:r>
              <a:rPr kumimoji="1" lang="ja-JP" altLang="en-US" sz="2400"/>
              <a:t>　→ 競技者を負傷させることになる全ての行動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進行妨害</a:t>
            </a:r>
            <a:endParaRPr kumimoji="1" lang="en-US" altLang="ja-JP" sz="2400" dirty="0"/>
          </a:p>
          <a:p>
            <a:r>
              <a:rPr kumimoji="1" lang="ja-JP" altLang="en-US" sz="2400"/>
              <a:t>　→ボールが両競技者のプレーできる距離内にないとき、</a:t>
            </a:r>
            <a:endParaRPr kumimoji="1" lang="en-US" altLang="ja-JP" sz="2400" dirty="0"/>
          </a:p>
          <a:p>
            <a:r>
              <a:rPr kumimoji="1" lang="ja-JP" altLang="en-US" sz="2400"/>
              <a:t>　　相手競技者の進路に入り込み、</a:t>
            </a:r>
            <a:endParaRPr kumimoji="1" lang="en-US" altLang="ja-JP" sz="2400" dirty="0"/>
          </a:p>
          <a:p>
            <a:r>
              <a:rPr kumimoji="1" lang="ja-JP" altLang="en-US" sz="2400"/>
              <a:t>　　進行妨げ、ブロック、スピード遅延、進行方向の変更させる</a:t>
            </a:r>
            <a:endParaRPr kumimoji="1" lang="en-US" altLang="ja-JP" sz="2400" dirty="0"/>
          </a:p>
          <a:p>
            <a:r>
              <a:rPr kumimoji="1" lang="ja-JP" altLang="en-US" sz="2400"/>
              <a:t>　＊ただし、進路上にいることは、入り込むことと同じではない。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8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懲罰</a:t>
            </a:r>
            <a:r>
              <a:rPr kumimoji="1" lang="ja-JP" altLang="en-US" sz="540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2442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 プレースホルダー 4" descr="タイムライン&#10;&#10;中程度の精度で自動的に生成された説明">
            <a:extLst>
              <a:ext uri="{FF2B5EF4-FFF2-40B4-BE49-F238E27FC236}">
                <a16:creationId xmlns:a16="http://schemas.microsoft.com/office/drawing/2014/main" id="{D11CF566-706F-160F-5FF7-F28D2C7D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76" y="12269"/>
            <a:ext cx="5805048" cy="68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警告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P105-)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プレーの再開を遅らせる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言葉や行動で異議を示す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主審の承認を得ずに協議のフィールドに入る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再開時の距離を守らない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繰り返しの反則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反スポーツ的行為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90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反スポーツ的行為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P105-)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シミュレーション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承認を得ずに</a:t>
            </a:r>
            <a:r>
              <a:rPr kumimoji="1" lang="en-US" altLang="ja-JP" sz="2400" dirty="0"/>
              <a:t>GK</a:t>
            </a:r>
            <a:r>
              <a:rPr kumimoji="1" lang="ja-JP" altLang="en-US" sz="2400"/>
              <a:t>と交代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直接</a:t>
            </a:r>
            <a:r>
              <a:rPr kumimoji="1" lang="en-US" altLang="ja-JP" sz="2400" dirty="0"/>
              <a:t>FK</a:t>
            </a:r>
            <a:r>
              <a:rPr kumimoji="1" lang="ja-JP" altLang="en-US" sz="2400"/>
              <a:t>となる反則を無謀に行う。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相手の大きなチャンスの阻止</a:t>
            </a:r>
            <a:r>
              <a:rPr kumimoji="1" lang="en-US" altLang="ja-JP" sz="2400" dirty="0"/>
              <a:t>(PK</a:t>
            </a:r>
            <a:r>
              <a:rPr kumimoji="1" lang="ja-JP" altLang="en-US" sz="2400"/>
              <a:t>の場合除く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ボールをプレーしようと試みて、決定的得点機会の阻止かつ</a:t>
            </a:r>
            <a:r>
              <a:rPr kumimoji="1" lang="en-US" altLang="ja-JP" sz="2400" dirty="0"/>
              <a:t>PK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手や腕を用いて得点しようと試みる、阻止しようとして失敗する。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52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退場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P107-)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ハンドの反則で、得点・決定的得点機会の阻止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決定的得点機会の阻止（</a:t>
            </a:r>
            <a:r>
              <a:rPr kumimoji="1" lang="en-US" altLang="ja-JP" sz="2400" dirty="0"/>
              <a:t>FK</a:t>
            </a:r>
            <a:r>
              <a:rPr kumimoji="1" lang="ja-JP" altLang="en-US" sz="2400"/>
              <a:t>）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人を噛む、人に唾を吐く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etc..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2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DOGSO</a:t>
            </a:r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P107-)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7" y="1919570"/>
            <a:ext cx="964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４条件が揃った場合、退場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反則とゴールの距離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プレーの方向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守備側競技者の数と位置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ボールをキープできる、またはコントロールできる可能性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7AE654A-04E3-E60F-F6E4-700499554BAB}"/>
              </a:ext>
            </a:extLst>
          </p:cNvPr>
          <p:cNvSpPr txBox="1">
            <a:spLocks/>
          </p:cNvSpPr>
          <p:nvPr/>
        </p:nvSpPr>
        <p:spPr>
          <a:xfrm>
            <a:off x="1129221" y="4240493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/>
              <a:t>SPA</a:t>
            </a:r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B0E876-3BE3-F05B-FF66-A8AA7F845614}"/>
              </a:ext>
            </a:extLst>
          </p:cNvPr>
          <p:cNvSpPr txBox="1"/>
          <p:nvPr/>
        </p:nvSpPr>
        <p:spPr>
          <a:xfrm>
            <a:off x="1816606" y="5423481"/>
            <a:ext cx="964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4</a:t>
            </a:r>
            <a:r>
              <a:rPr kumimoji="1" lang="ja-JP" altLang="en-US" sz="2400"/>
              <a:t>条件全てが揃ってない場合、警告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53FC5-EF83-ADF8-E7EC-FDA9756AFA1D}"/>
              </a:ext>
            </a:extLst>
          </p:cNvPr>
          <p:cNvSpPr txBox="1"/>
          <p:nvPr/>
        </p:nvSpPr>
        <p:spPr>
          <a:xfrm>
            <a:off x="1816606" y="5938794"/>
            <a:ext cx="530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アドバンテージ適用・</a:t>
            </a:r>
            <a:r>
              <a:rPr kumimoji="1" lang="en-US" altLang="ja-JP" dirty="0"/>
              <a:t>PK</a:t>
            </a:r>
            <a:r>
              <a:rPr kumimoji="1" lang="ja-JP" altLang="en-US"/>
              <a:t>の場合、軽減措置あり。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76BA5C-4A7D-7F28-3802-A6FE3C5FBDA4}"/>
              </a:ext>
            </a:extLst>
          </p:cNvPr>
          <p:cNvSpPr txBox="1"/>
          <p:nvPr/>
        </p:nvSpPr>
        <p:spPr>
          <a:xfrm>
            <a:off x="1816605" y="3858562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ボールにチャレンジしようとして</a:t>
            </a:r>
            <a:r>
              <a:rPr kumimoji="1" lang="en-US" altLang="ja-JP" dirty="0"/>
              <a:t>PK</a:t>
            </a:r>
            <a:r>
              <a:rPr kumimoji="1" lang="ja-JP" altLang="en-US"/>
              <a:t>の場合、軽減措置あり。</a:t>
            </a:r>
          </a:p>
        </p:txBody>
      </p:sp>
    </p:spTree>
    <p:extLst>
      <p:ext uri="{BB962C8B-B14F-4D97-AF65-F5344CB8AC3E}">
        <p14:creationId xmlns:p14="http://schemas.microsoft.com/office/powerpoint/2010/main" val="319296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FK</a:t>
            </a:r>
            <a:r>
              <a:rPr kumimoji="1" lang="ja-JP" altLang="en-US" sz="540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226294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壁について</a:t>
            </a:r>
            <a:r>
              <a:rPr kumimoji="1" lang="en-US" altLang="ja-JP" dirty="0"/>
              <a:t>(P117)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クイックリスタートで、</a:t>
            </a:r>
            <a:r>
              <a:rPr kumimoji="1" lang="en-US" altLang="ja-JP" sz="2400" dirty="0"/>
              <a:t>9.15m</a:t>
            </a:r>
            <a:r>
              <a:rPr kumimoji="1" lang="ja-JP" altLang="en-US" sz="2400"/>
              <a:t>以上離れていない相手競技者にインターセプトされても、プレー継続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ただし、意図的な妨害は遅延による警告。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3</a:t>
            </a:r>
            <a:r>
              <a:rPr kumimoji="1" lang="ja-JP" altLang="en-US" sz="2400"/>
              <a:t>人以上の守備側競技者が作る壁から、攻撃側競技者は</a:t>
            </a:r>
            <a:r>
              <a:rPr kumimoji="1" lang="en-US" altLang="ja-JP" sz="2400" dirty="0"/>
              <a:t>1m</a:t>
            </a:r>
            <a:r>
              <a:rPr kumimoji="1" lang="ja-JP" altLang="en-US" sz="2400"/>
              <a:t>以上離れなければならない。（違反の場合、間接</a:t>
            </a:r>
            <a:r>
              <a:rPr kumimoji="1" lang="en-US" altLang="ja-JP" sz="2400" dirty="0"/>
              <a:t>FK</a:t>
            </a:r>
            <a:r>
              <a:rPr kumimoji="1" lang="ja-JP" altLang="en-US" sz="2400"/>
              <a:t>）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守備側のペナルティーエリア内の</a:t>
            </a:r>
            <a:r>
              <a:rPr kumimoji="1" lang="en-US" altLang="ja-JP" sz="2400" dirty="0"/>
              <a:t>FK</a:t>
            </a:r>
            <a:r>
              <a:rPr kumimoji="1" lang="ja-JP" altLang="en-US" sz="2400"/>
              <a:t>は、相手は外に出なければならない。（残っていてもプレーは続行。）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90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スローイン</a:t>
            </a:r>
            <a:r>
              <a:rPr kumimoji="1" lang="ja-JP" altLang="en-US" sz="540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408735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競技規則</a:t>
            </a:r>
            <a:r>
              <a:rPr kumimoji="1" lang="en-US" altLang="ja-JP" dirty="0"/>
              <a:t>P125-)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816608" y="2258568"/>
            <a:ext cx="964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全ての相手競技者は、</a:t>
            </a:r>
            <a:r>
              <a:rPr kumimoji="1" lang="en-US" altLang="ja-JP" sz="2400" dirty="0"/>
              <a:t>2m</a:t>
            </a:r>
            <a:r>
              <a:rPr kumimoji="1" lang="ja-JP" altLang="en-US" sz="2400"/>
              <a:t>以上離れなければならない。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6D5E2-8C9A-58A6-041D-FEB9E670CC06}"/>
              </a:ext>
            </a:extLst>
          </p:cNvPr>
          <p:cNvSpPr txBox="1"/>
          <p:nvPr/>
        </p:nvSpPr>
        <p:spPr>
          <a:xfrm>
            <a:off x="1816608" y="5230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0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副審の役割</a:t>
            </a:r>
            <a:r>
              <a:rPr kumimoji="1" lang="ja-JP" altLang="en-US" sz="540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052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そもそも主審とは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69424" y="2145268"/>
            <a:ext cx="964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その試合に関して競技規則を施行する一切の権限を持つ</a:t>
            </a:r>
            <a:endParaRPr kumimoji="1" lang="en-US" altLang="ja-JP" sz="2400" dirty="0"/>
          </a:p>
          <a:p>
            <a:r>
              <a:rPr kumimoji="1" lang="en-US" altLang="ja-JP" sz="2400" dirty="0"/>
              <a:t>(</a:t>
            </a:r>
            <a:r>
              <a:rPr kumimoji="1" lang="ja-JP" altLang="en-US" sz="2400"/>
              <a:t>競技規則</a:t>
            </a:r>
            <a:r>
              <a:rPr kumimoji="1" lang="en-US" altLang="ja-JP" sz="2400" dirty="0"/>
              <a:t> P59)</a:t>
            </a:r>
          </a:p>
          <a:p>
            <a:endParaRPr kumimoji="1" lang="en-US" altLang="ja-JP" sz="2400" dirty="0"/>
          </a:p>
          <a:p>
            <a:r>
              <a:rPr kumimoji="1" lang="ja-JP" altLang="en-US" sz="2400"/>
              <a:t>プレーに関する事実についての主審の決定は、得点となったかどうか、または、試合結果を含め最終である。</a:t>
            </a:r>
            <a:endParaRPr kumimoji="1" lang="en-US" altLang="ja-JP" sz="2400" dirty="0"/>
          </a:p>
          <a:p>
            <a:r>
              <a:rPr kumimoji="1" lang="en-US" altLang="ja-JP" sz="2400" dirty="0"/>
              <a:t>(</a:t>
            </a:r>
            <a:r>
              <a:rPr kumimoji="1" lang="ja-JP" altLang="en-US" sz="2400"/>
              <a:t>競技規則</a:t>
            </a:r>
            <a:r>
              <a:rPr kumimoji="1" lang="en-US" altLang="ja-JP" sz="2400" dirty="0"/>
              <a:t> P59)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06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その他の審判員（副審を含む）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69424" y="2145268"/>
            <a:ext cx="964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その他の審判員は、競技規則に従って試合をコントロールする主審を援助するが、最終決定は、常に主審によって下される。</a:t>
            </a:r>
            <a:endParaRPr kumimoji="1" lang="en-US" altLang="ja-JP" sz="2400" dirty="0"/>
          </a:p>
          <a:p>
            <a:r>
              <a:rPr kumimoji="1" lang="en-US" altLang="ja-JP" sz="2400" dirty="0"/>
              <a:t>(</a:t>
            </a:r>
            <a:r>
              <a:rPr kumimoji="1" lang="ja-JP" altLang="en-US" sz="2400"/>
              <a:t>競技規則</a:t>
            </a:r>
            <a:r>
              <a:rPr kumimoji="1" lang="en-US" altLang="ja-JP" sz="2400" dirty="0"/>
              <a:t> P69)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075087-B105-A763-A158-255B8C0702E5}"/>
              </a:ext>
            </a:extLst>
          </p:cNvPr>
          <p:cNvSpPr txBox="1"/>
          <p:nvPr/>
        </p:nvSpPr>
        <p:spPr>
          <a:xfrm>
            <a:off x="1769424" y="4096435"/>
            <a:ext cx="964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反則を主審より明らかに事象が見えている場合に主審を援助し</a:t>
            </a:r>
            <a:r>
              <a:rPr kumimoji="1" lang="en-US" altLang="ja-JP" sz="2400" dirty="0"/>
              <a:t>…</a:t>
            </a:r>
          </a:p>
          <a:p>
            <a:r>
              <a:rPr kumimoji="1" lang="en-US" altLang="ja-JP" sz="2400" dirty="0"/>
              <a:t>(</a:t>
            </a:r>
            <a:r>
              <a:rPr kumimoji="1" lang="ja-JP" altLang="en-US" sz="2400"/>
              <a:t>競技規則</a:t>
            </a:r>
            <a:r>
              <a:rPr kumimoji="1" lang="en-US" altLang="ja-JP" sz="2400" dirty="0"/>
              <a:t> P69)</a:t>
            </a:r>
          </a:p>
        </p:txBody>
      </p:sp>
    </p:spTree>
    <p:extLst>
      <p:ext uri="{BB962C8B-B14F-4D97-AF65-F5344CB8AC3E}">
        <p14:creationId xmlns:p14="http://schemas.microsoft.com/office/powerpoint/2010/main" val="9823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副審の業務</a:t>
            </a:r>
            <a:r>
              <a:rPr lang="en-US" altLang="ja-JP" dirty="0"/>
              <a:t> (</a:t>
            </a:r>
            <a:r>
              <a:rPr lang="ja-JP" altLang="en-US"/>
              <a:t>競技規則</a:t>
            </a:r>
            <a:r>
              <a:rPr lang="en-US" altLang="ja-JP" dirty="0"/>
              <a:t> P70)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C43EFB-C0A0-B1CC-BA9E-DC5ADD16E518}"/>
              </a:ext>
            </a:extLst>
          </p:cNvPr>
          <p:cNvSpPr txBox="1"/>
          <p:nvPr/>
        </p:nvSpPr>
        <p:spPr>
          <a:xfrm>
            <a:off x="1769424" y="2145268"/>
            <a:ext cx="964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ボール全体が競技のフィールドの外に出たとき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オフサイドポジションにいる競技者が</a:t>
            </a:r>
            <a:r>
              <a:rPr kumimoji="1" lang="en-US" altLang="ja-JP" sz="2400" dirty="0"/>
              <a:t>…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競技者の交代が要求されているとき。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ペナルティーキックのとき</a:t>
            </a:r>
            <a:r>
              <a:rPr kumimoji="1"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612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副審のシグナル</a:t>
            </a:r>
            <a:r>
              <a:rPr lang="en-US" altLang="ja-JP" dirty="0"/>
              <a:t> (</a:t>
            </a:r>
            <a:r>
              <a:rPr lang="ja-JP" altLang="en-US"/>
              <a:t>競技規則</a:t>
            </a:r>
            <a:r>
              <a:rPr lang="en-US" altLang="ja-JP" dirty="0"/>
              <a:t>P72-74)</a:t>
            </a:r>
            <a:endParaRPr kumimoji="1" lang="ja-JP" altLang="en-US"/>
          </a:p>
        </p:txBody>
      </p:sp>
      <p:pic>
        <p:nvPicPr>
          <p:cNvPr id="6" name="図 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87F2AF72-15F7-1B8A-E68B-BAEC09D4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82" y="2134100"/>
            <a:ext cx="2257164" cy="2589799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AD88545-DDEE-E7EA-DAF6-03840C565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51" y="2134100"/>
            <a:ext cx="1449337" cy="2589799"/>
          </a:xfrm>
          <a:prstGeom prst="rect">
            <a:avLst/>
          </a:prstGeom>
        </p:spPr>
      </p:pic>
      <p:pic>
        <p:nvPicPr>
          <p:cNvPr id="10" name="図 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89D9596-3AE9-37BB-16A1-60526BE56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93" y="2134099"/>
            <a:ext cx="2037901" cy="2589333"/>
          </a:xfrm>
          <a:prstGeom prst="rect">
            <a:avLst/>
          </a:prstGeom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EDFC3012-E915-2BB8-8843-EF705D933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99" y="2134333"/>
            <a:ext cx="2091384" cy="258933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587B0D-0D31-59C2-427B-6202F52C1E49}"/>
              </a:ext>
            </a:extLst>
          </p:cNvPr>
          <p:cNvSpPr txBox="1"/>
          <p:nvPr/>
        </p:nvSpPr>
        <p:spPr>
          <a:xfrm>
            <a:off x="815436" y="50067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スローイン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468221-E694-627F-9FF6-E5B4425FAC60}"/>
              </a:ext>
            </a:extLst>
          </p:cNvPr>
          <p:cNvSpPr txBox="1"/>
          <p:nvPr/>
        </p:nvSpPr>
        <p:spPr>
          <a:xfrm>
            <a:off x="4187253" y="5006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交代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9FF5D7-352C-4C2A-F26F-F18846A9F845}"/>
              </a:ext>
            </a:extLst>
          </p:cNvPr>
          <p:cNvSpPr txBox="1"/>
          <p:nvPr/>
        </p:nvSpPr>
        <p:spPr>
          <a:xfrm>
            <a:off x="7096968" y="500671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GK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662E98-CF3C-C77C-B567-29011BA8920D}"/>
              </a:ext>
            </a:extLst>
          </p:cNvPr>
          <p:cNvSpPr txBox="1"/>
          <p:nvPr/>
        </p:nvSpPr>
        <p:spPr>
          <a:xfrm>
            <a:off x="9071041" y="500671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87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B0C17-636C-C2A9-850A-4F0132E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副審のシグナル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587B0D-0D31-59C2-427B-6202F52C1E49}"/>
              </a:ext>
            </a:extLst>
          </p:cNvPr>
          <p:cNvSpPr txBox="1"/>
          <p:nvPr/>
        </p:nvSpPr>
        <p:spPr>
          <a:xfrm>
            <a:off x="815436" y="50067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オフサイド</a:t>
            </a:r>
            <a:r>
              <a:rPr kumimoji="1" lang="en-US" altLang="ja-JP" dirty="0"/>
              <a:t> 1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468221-E694-627F-9FF6-E5B4425FAC60}"/>
              </a:ext>
            </a:extLst>
          </p:cNvPr>
          <p:cNvSpPr txBox="1"/>
          <p:nvPr/>
        </p:nvSpPr>
        <p:spPr>
          <a:xfrm>
            <a:off x="4330402" y="5006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近方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9FF5D7-352C-4C2A-F26F-F18846A9F845}"/>
              </a:ext>
            </a:extLst>
          </p:cNvPr>
          <p:cNvSpPr txBox="1"/>
          <p:nvPr/>
        </p:nvSpPr>
        <p:spPr>
          <a:xfrm>
            <a:off x="7321820" y="50067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中央付近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662E98-CF3C-C77C-B567-29011BA8920D}"/>
              </a:ext>
            </a:extLst>
          </p:cNvPr>
          <p:cNvSpPr txBox="1"/>
          <p:nvPr/>
        </p:nvSpPr>
        <p:spPr>
          <a:xfrm>
            <a:off x="10452158" y="5006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遠方</a:t>
            </a: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EFC609D-BF3A-06C7-EB24-6337434B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5" y="2134098"/>
            <a:ext cx="1101844" cy="2589333"/>
          </a:xfrm>
          <a:prstGeom prst="rect">
            <a:avLst/>
          </a:prstGeom>
        </p:spPr>
      </p:pic>
      <p:pic>
        <p:nvPicPr>
          <p:cNvPr id="7" name="図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D3CAEC-C65B-F547-3E08-8A51ADA7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52" y="2129241"/>
            <a:ext cx="1678481" cy="2589656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5F70CB0-CD88-CBB5-96D0-A1268089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96" y="2129241"/>
            <a:ext cx="2013926" cy="2589333"/>
          </a:xfrm>
          <a:prstGeom prst="rect">
            <a:avLst/>
          </a:prstGeom>
        </p:spPr>
      </p:pic>
      <p:pic>
        <p:nvPicPr>
          <p:cNvPr id="18" name="図 1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7EB3351-3E8F-6327-207B-3DA4E0BF8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564" y="2218528"/>
            <a:ext cx="2013925" cy="25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85A57-CBDB-F5D4-F632-97FDE5CF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/>
              <a:t>ボールインプレー　</a:t>
            </a:r>
            <a:r>
              <a:rPr lang="ja-JP" altLang="en-US" sz="3600"/>
              <a:t>等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61684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966</Words>
  <Application>Microsoft Macintosh PowerPoint</Application>
  <PresentationFormat>ワイド画面</PresentationFormat>
  <Paragraphs>155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イオン</vt:lpstr>
      <vt:lpstr>審判講習会資料</vt:lpstr>
      <vt:lpstr>PowerPoint プレゼンテーション</vt:lpstr>
      <vt:lpstr>副審の役割について</vt:lpstr>
      <vt:lpstr>そもそも主審とは…</vt:lpstr>
      <vt:lpstr>その他の審判員（副審を含む）</vt:lpstr>
      <vt:lpstr>副審の業務 (競技規則 P70)</vt:lpstr>
      <vt:lpstr>副審のシグナル (競技規則P72-74)</vt:lpstr>
      <vt:lpstr>副審のシグナル</vt:lpstr>
      <vt:lpstr>ボールインプレー　等</vt:lpstr>
      <vt:lpstr>インプレーおよびアウトオブプレー (競技規則 P85)</vt:lpstr>
      <vt:lpstr>オフサイドについて</vt:lpstr>
      <vt:lpstr>オフサイドについて (競技規則P93-)</vt:lpstr>
      <vt:lpstr>「意図的な」の基準(競技規則P94-)</vt:lpstr>
      <vt:lpstr>ファールについて</vt:lpstr>
      <vt:lpstr>直接フリーキック(競技規則P99-)</vt:lpstr>
      <vt:lpstr>直接フリーキック(競技規則P99-)</vt:lpstr>
      <vt:lpstr>ハンドについて(競技規則P100-)</vt:lpstr>
      <vt:lpstr>間接フリーキック(競技規則P102-)</vt:lpstr>
      <vt:lpstr>懲罰について</vt:lpstr>
      <vt:lpstr>警告(競技規則P105-)</vt:lpstr>
      <vt:lpstr>反スポーツ的行為(競技規則P105-)</vt:lpstr>
      <vt:lpstr>退場(競技規則P107-)</vt:lpstr>
      <vt:lpstr>DOGSO(競技規則P107-)</vt:lpstr>
      <vt:lpstr>FKについて</vt:lpstr>
      <vt:lpstr>壁について(P117)</vt:lpstr>
      <vt:lpstr>スローインについて</vt:lpstr>
      <vt:lpstr>(競技規則P125-)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koudai.980723@gmail.com</dc:creator>
  <cp:lastModifiedBy>koudai.980723@gmail.com</cp:lastModifiedBy>
  <cp:revision>8</cp:revision>
  <cp:lastPrinted>2024-06-07T21:23:11Z</cp:lastPrinted>
  <dcterms:created xsi:type="dcterms:W3CDTF">2024-06-07T10:19:39Z</dcterms:created>
  <dcterms:modified xsi:type="dcterms:W3CDTF">2024-06-07T21:52:18Z</dcterms:modified>
</cp:coreProperties>
</file>