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57" r:id="rId2"/>
    <p:sldId id="536" r:id="rId3"/>
    <p:sldId id="560" r:id="rId4"/>
    <p:sldId id="540" r:id="rId5"/>
    <p:sldId id="579" r:id="rId6"/>
    <p:sldId id="591" r:id="rId7"/>
    <p:sldId id="592" r:id="rId8"/>
    <p:sldId id="546" r:id="rId9"/>
    <p:sldId id="577" r:id="rId10"/>
    <p:sldId id="547" r:id="rId11"/>
    <p:sldId id="593" r:id="rId12"/>
    <p:sldId id="578" r:id="rId13"/>
    <p:sldId id="590" r:id="rId14"/>
    <p:sldId id="589" r:id="rId15"/>
    <p:sldId id="581" r:id="rId16"/>
    <p:sldId id="562" r:id="rId17"/>
    <p:sldId id="571" r:id="rId18"/>
    <p:sldId id="563" r:id="rId19"/>
    <p:sldId id="573" r:id="rId20"/>
    <p:sldId id="574" r:id="rId21"/>
    <p:sldId id="583" r:id="rId22"/>
    <p:sldId id="584" r:id="rId23"/>
    <p:sldId id="570" r:id="rId24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 varScale="1">
        <p:scale>
          <a:sx n="90" d="100"/>
          <a:sy n="90" d="100"/>
        </p:scale>
        <p:origin x="846" y="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61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56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14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8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Rev. 2017-Feb-01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92040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200552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83928" y="226766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83928" y="29697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83928" y="367182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83928" y="43739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83928" y="5075981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35856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92440" y="205164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92440" y="320377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192440" y="50389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400352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72360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ghc-proposals process on </a:t>
            </a:r>
            <a:r>
              <a:rPr lang="en-US" altLang="ja-JP" sz="1600">
                <a:solidFill>
                  <a:schemeClr val="tx1"/>
                </a:solidFill>
                <a:latin typeface="Comic Sans MS" pitchFamily="66" charset="0"/>
              </a:rPr>
              <a:t>github</a:t>
            </a:r>
            <a:endParaRPr lang="en-US" altLang="ja-JP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03808" y="1115541"/>
            <a:ext cx="8856984" cy="5544616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827509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2592040" y="1619597"/>
            <a:ext cx="4608512" cy="4824536"/>
            <a:chOff x="2448024" y="1619597"/>
            <a:chExt cx="4896544" cy="4824536"/>
          </a:xfrm>
        </p:grpSpPr>
        <p:cxnSp>
          <p:nvCxnSpPr>
            <p:cNvPr id="21" name="直線コネクタ 17"/>
            <p:cNvCxnSpPr>
              <a:cxnSpLocks noChangeShapeType="1"/>
            </p:cNvCxnSpPr>
            <p:nvPr/>
          </p:nvCxnSpPr>
          <p:spPr bwMode="auto">
            <a:xfrm>
              <a:off x="2448024" y="161959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444133"/>
            <a:ext cx="0" cy="50405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35856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2339677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19566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347789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525497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059757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4571925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16176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568704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8299799" y="1688566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192440" y="262770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771725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192440" y="561505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0925" y="5738659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539" y="3779837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808" y="4067869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851845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778803" y="3656732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549784" y="255594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49784" y="327602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549784" y="478819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280672" y="594032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192440" y="37428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revise proposal 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958827"/>
            <a:ext cx="363765" cy="325066"/>
          </a:xfrm>
          <a:prstGeom prst="rect">
            <a:avLst/>
          </a:prstGeom>
          <a:noFill/>
        </p:spPr>
      </p:pic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192440" y="4283893"/>
            <a:ext cx="2016224" cy="576064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request review by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steering committee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4499917"/>
            <a:ext cx="363765" cy="325066"/>
          </a:xfrm>
          <a:prstGeom prst="rect">
            <a:avLst/>
          </a:prstGeom>
          <a:noFill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5292005"/>
            <a:ext cx="272462" cy="308448"/>
          </a:xfrm>
          <a:prstGeom prst="rect">
            <a:avLst/>
          </a:prstGeom>
          <a:noFill/>
        </p:spPr>
      </p:pic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549784" y="550827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73" name="フリーフォーム 72"/>
          <p:cNvSpPr/>
          <p:nvPr/>
        </p:nvSpPr>
        <p:spPr>
          <a:xfrm flipV="1">
            <a:off x="5904408" y="3491805"/>
            <a:ext cx="288032" cy="43204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 73"/>
          <p:cNvSpPr/>
          <p:nvPr/>
        </p:nvSpPr>
        <p:spPr>
          <a:xfrm flipV="1">
            <a:off x="5688384" y="3347789"/>
            <a:ext cx="504056" cy="187220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 flipV="1">
            <a:off x="1295896" y="3874408"/>
            <a:ext cx="288032" cy="1368152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408464" y="166808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create the ticket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408464" y="228529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add a test case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408464" y="290275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6408464" y="351996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validation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20032" y="1130896"/>
            <a:ext cx="0" cy="56897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11920" y="166808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11920" y="228529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11920" y="290275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11920" y="351996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920" y="5268264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11920" y="5967770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75816" y="1399354"/>
            <a:ext cx="3888432" cy="5205239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43968" y="1132234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136" y="1914258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136" y="6172794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4128" y="5596730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4128" y="3190074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672160" y="18422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672160" y="3118066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672160" y="5452466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456136" y="2130282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456136" y="6388818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672160" y="2480282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599606" y="7020445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release management</a:t>
            </a:r>
          </a:p>
        </p:txBody>
      </p:sp>
      <p:cxnSp>
        <p:nvCxnSpPr>
          <p:cNvPr id="30" name="直線コネクタ 17"/>
          <p:cNvCxnSpPr>
            <a:cxnSpLocks noChangeShapeType="1"/>
            <a:stCxn id="35" idx="0"/>
          </p:cNvCxnSpPr>
          <p:nvPr/>
        </p:nvCxnSpPr>
        <p:spPr bwMode="auto">
          <a:xfrm flipV="1">
            <a:off x="7416576" y="1130896"/>
            <a:ext cx="0" cy="304696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408464" y="417785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5112320" y="1399354"/>
            <a:ext cx="4392488" cy="5205239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55" name="直線コネクタ 17"/>
          <p:cNvCxnSpPr>
            <a:cxnSpLocks noChangeShapeType="1"/>
            <a:endCxn id="35" idx="2"/>
          </p:cNvCxnSpPr>
          <p:nvPr/>
        </p:nvCxnSpPr>
        <p:spPr bwMode="auto">
          <a:xfrm flipV="1">
            <a:off x="7416576" y="4598188"/>
            <a:ext cx="0" cy="34018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17"/>
          <p:cNvCxnSpPr>
            <a:cxnSpLocks noChangeShapeType="1"/>
          </p:cNvCxnSpPr>
          <p:nvPr/>
        </p:nvCxnSpPr>
        <p:spPr bwMode="auto">
          <a:xfrm>
            <a:off x="6192440" y="4938370"/>
            <a:ext cx="288032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17"/>
          <p:cNvCxnSpPr>
            <a:cxnSpLocks noChangeShapeType="1"/>
          </p:cNvCxnSpPr>
          <p:nvPr/>
        </p:nvCxnSpPr>
        <p:spPr bwMode="auto">
          <a:xfrm>
            <a:off x="6192440" y="6028530"/>
            <a:ext cx="1944216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74"/>
          <p:cNvGrpSpPr/>
          <p:nvPr/>
        </p:nvGrpSpPr>
        <p:grpSpPr>
          <a:xfrm>
            <a:off x="2520032" y="1130896"/>
            <a:ext cx="4896544" cy="5689722"/>
            <a:chOff x="2448024" y="1933847"/>
            <a:chExt cx="4896544" cy="4510286"/>
          </a:xfrm>
        </p:grpSpPr>
        <p:cxnSp>
          <p:nvCxnSpPr>
            <p:cNvPr id="62" name="直線コネクタ 17"/>
            <p:cNvCxnSpPr>
              <a:cxnSpLocks noChangeShapeType="1"/>
            </p:cNvCxnSpPr>
            <p:nvPr/>
          </p:nvCxnSpPr>
          <p:spPr bwMode="auto">
            <a:xfrm>
              <a:off x="2448024" y="193384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17"/>
          <p:cNvCxnSpPr>
            <a:cxnSpLocks noChangeShapeType="1"/>
          </p:cNvCxnSpPr>
          <p:nvPr/>
        </p:nvCxnSpPr>
        <p:spPr bwMode="auto">
          <a:xfrm flipV="1">
            <a:off x="4896296" y="6820618"/>
            <a:ext cx="0" cy="271587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17"/>
          <p:cNvCxnSpPr>
            <a:cxnSpLocks noChangeShapeType="1"/>
          </p:cNvCxnSpPr>
          <p:nvPr/>
        </p:nvCxnSpPr>
        <p:spPr bwMode="auto">
          <a:xfrm flipV="1">
            <a:off x="7416576" y="6028530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グループ化 103"/>
          <p:cNvGrpSpPr/>
          <p:nvPr/>
        </p:nvGrpSpPr>
        <p:grpSpPr>
          <a:xfrm>
            <a:off x="6192440" y="4948410"/>
            <a:ext cx="1944216" cy="1080120"/>
            <a:chOff x="6192440" y="4921925"/>
            <a:chExt cx="1944216" cy="1224136"/>
          </a:xfrm>
        </p:grpSpPr>
        <p:cxnSp>
          <p:nvCxnSpPr>
            <p:cNvPr id="73" name="直線コネクタ 17"/>
            <p:cNvCxnSpPr>
              <a:cxnSpLocks noChangeShapeType="1"/>
            </p:cNvCxnSpPr>
            <p:nvPr/>
          </p:nvCxnSpPr>
          <p:spPr bwMode="auto">
            <a:xfrm flipV="1">
              <a:off x="6192440" y="4921925"/>
              <a:ext cx="0" cy="12241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17"/>
            <p:cNvCxnSpPr>
              <a:cxnSpLocks noChangeShapeType="1"/>
            </p:cNvCxnSpPr>
            <p:nvPr/>
          </p:nvCxnSpPr>
          <p:spPr bwMode="auto">
            <a:xfrm flipV="1">
              <a:off x="8136656" y="4921925"/>
              <a:ext cx="0" cy="12241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線コネクタ 17"/>
          <p:cNvCxnSpPr>
            <a:cxnSpLocks noChangeShapeType="1"/>
          </p:cNvCxnSpPr>
          <p:nvPr/>
        </p:nvCxnSpPr>
        <p:spPr bwMode="auto">
          <a:xfrm flipV="1">
            <a:off x="9072760" y="4938370"/>
            <a:ext cx="0" cy="43204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禁止 78"/>
          <p:cNvSpPr/>
          <p:nvPr/>
        </p:nvSpPr>
        <p:spPr>
          <a:xfrm>
            <a:off x="8892536" y="5380458"/>
            <a:ext cx="360040" cy="360040"/>
          </a:xfrm>
          <a:prstGeom prst="noSmoking">
            <a:avLst>
              <a:gd name="adj" fmla="val 13626"/>
            </a:avLst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6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cxnSp>
        <p:nvCxnSpPr>
          <p:cNvPr id="94" name="直線コネクタ 17"/>
          <p:cNvCxnSpPr>
            <a:cxnSpLocks noChangeShapeType="1"/>
          </p:cNvCxnSpPr>
          <p:nvPr/>
        </p:nvCxnSpPr>
        <p:spPr bwMode="auto">
          <a:xfrm flipV="1">
            <a:off x="4896296" y="755501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5256336" y="5268264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6536" y="5596730"/>
            <a:ext cx="312464" cy="235942"/>
          </a:xfrm>
          <a:prstGeom prst="rect">
            <a:avLst/>
          </a:prstGeom>
          <a:noFill/>
        </p:spPr>
      </p:pic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344568" y="5452466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16376" y="4948410"/>
            <a:ext cx="115212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large patch</a:t>
            </a: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7416576" y="4948410"/>
            <a:ext cx="115212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small patch</a:t>
            </a:r>
          </a:p>
        </p:txBody>
      </p:sp>
      <p:sp>
        <p:nvSpPr>
          <p:cNvPr id="101" name="Text Box 8"/>
          <p:cNvSpPr txBox="1">
            <a:spLocks noChangeArrowheads="1"/>
          </p:cNvSpPr>
          <p:nvPr/>
        </p:nvSpPr>
        <p:spPr bwMode="auto">
          <a:xfrm>
            <a:off x="8424688" y="4948410"/>
            <a:ext cx="115212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non-accepted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7344568" y="1060474"/>
            <a:ext cx="230425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Github PR process</a:t>
            </a:r>
          </a:p>
        </p:txBody>
      </p:sp>
      <p:sp>
        <p:nvSpPr>
          <p:cNvPr id="108" name="Text Box 8"/>
          <p:cNvSpPr txBox="1">
            <a:spLocks noChangeArrowheads="1"/>
          </p:cNvSpPr>
          <p:nvPr/>
        </p:nvSpPr>
        <p:spPr bwMode="auto">
          <a:xfrm>
            <a:off x="359792" y="1060474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regular process</a:t>
            </a:r>
          </a:p>
        </p:txBody>
      </p:sp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0672" y="4372346"/>
            <a:ext cx="363765" cy="325066"/>
          </a:xfrm>
          <a:prstGeom prst="rect">
            <a:avLst/>
          </a:prstGeom>
          <a:noFill/>
        </p:spPr>
      </p:pic>
      <p:sp>
        <p:nvSpPr>
          <p:cNvPr id="110" name="テキスト ボックス 109"/>
          <p:cNvSpPr txBox="1"/>
          <p:nvPr/>
        </p:nvSpPr>
        <p:spPr>
          <a:xfrm rot="20901543">
            <a:off x="9019877" y="1593119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8568704" y="4300338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[23]</a:t>
            </a:r>
          </a:p>
        </p:txBody>
      </p:sp>
      <p:sp>
        <p:nvSpPr>
          <p:cNvPr id="113" name="Text Box 8"/>
          <p:cNvSpPr txBox="1">
            <a:spLocks noChangeArrowheads="1"/>
          </p:cNvSpPr>
          <p:nvPr/>
        </p:nvSpPr>
        <p:spPr bwMode="auto">
          <a:xfrm>
            <a:off x="9288784" y="1132234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27839024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Document development flow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Various documents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The GHC users guide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Core Libraries  documents</a:t>
            </a: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wiki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Hackage  documents</a:t>
            </a:r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...</a:t>
            </a: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Haskell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520032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344981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2123543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304575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wiki.haskell.org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...</a:t>
            </a: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280935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5105884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884446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065478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hackage.haskell.org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2520032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2344981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2123543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1304575" y="5652160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ghc.haskell.org/trac/ghc/wiki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5280935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105884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5" name="Rectangle 6"/>
          <p:cNvSpPr>
            <a:spLocks noChangeArrowheads="1"/>
          </p:cNvSpPr>
          <p:nvPr/>
        </p:nvSpPr>
        <p:spPr bwMode="auto">
          <a:xfrm>
            <a:off x="4884446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6" name="Text Box 8"/>
          <p:cNvSpPr txBox="1">
            <a:spLocks noChangeArrowheads="1"/>
          </p:cNvSpPr>
          <p:nvPr/>
        </p:nvSpPr>
        <p:spPr bwMode="auto">
          <a:xfrm>
            <a:off x="4176216" y="5652160"/>
            <a:ext cx="223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latest/docs/html/users_guide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8012949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7837898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7616460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7056536" y="5652160"/>
            <a:ext cx="210571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downloads.haskell.org/~ghc/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latest/docs/html/libraries</a:t>
            </a:r>
          </a:p>
        </p:txBody>
      </p:sp>
      <p:sp>
        <p:nvSpPr>
          <p:cNvPr id="118" name="四角形吹き出し 146"/>
          <p:cNvSpPr/>
          <p:nvPr/>
        </p:nvSpPr>
        <p:spPr>
          <a:xfrm>
            <a:off x="1655936" y="6734240"/>
            <a:ext cx="2376264" cy="645997"/>
          </a:xfrm>
          <a:prstGeom prst="wedgeRectCallout">
            <a:avLst>
              <a:gd name="adj1" fmla="val -37971"/>
              <a:gd name="adj2" fmla="val -76487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about GHC’s implementation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  * how GHC works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  * how to modify it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3240112" y="586806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120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[29]</a:t>
            </a:r>
          </a:p>
        </p:txBody>
      </p:sp>
      <p:sp>
        <p:nvSpPr>
          <p:cNvPr id="12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[31]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923196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712720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327743948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256336" y="5660430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Document development of GHC</a:t>
            </a: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1592607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952647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816743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591" y="5324142"/>
            <a:ext cx="272462" cy="308448"/>
          </a:xfrm>
          <a:prstGeom prst="rect">
            <a:avLst/>
          </a:prstGeom>
          <a:noFill/>
        </p:spPr>
      </p:pic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448591" y="5540414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Trac wiki (GHC wiki)</a:t>
            </a: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1592607" y="4448542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Comic Sans MS" pitchFamily="66" charset="0"/>
              </a:rPr>
              <a:t>Trac wiki markup</a:t>
            </a: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528711" y="5880184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HTML</a:t>
            </a: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4392240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752280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5616376" y="5384398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The GHC users guide</a:t>
            </a: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4392240" y="4448542"/>
            <a:ext cx="1440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Comic Sans MS" pitchFamily="66" charset="0"/>
              </a:rPr>
              <a:t>.rst format</a:t>
            </a: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5544368" y="579592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HTML</a:t>
            </a: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6216" y="5312390"/>
            <a:ext cx="325902" cy="345654"/>
          </a:xfrm>
          <a:prstGeom prst="rect">
            <a:avLst/>
          </a:prstGeom>
          <a:noFill/>
        </p:spPr>
      </p:pic>
      <p:sp>
        <p:nvSpPr>
          <p:cNvPr id="79" name="円弧 78"/>
          <p:cNvSpPr/>
          <p:nvPr/>
        </p:nvSpPr>
        <p:spPr>
          <a:xfrm rot="18204477">
            <a:off x="5129820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円弧 53"/>
          <p:cNvSpPr/>
          <p:nvPr/>
        </p:nvSpPr>
        <p:spPr>
          <a:xfrm rot="18204477">
            <a:off x="2330188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磁気ディスク 79"/>
          <p:cNvSpPr/>
          <p:nvPr/>
        </p:nvSpPr>
        <p:spPr>
          <a:xfrm>
            <a:off x="7181764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7541804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8405900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7181764" y="4284008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in source code</a:t>
            </a: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8117868" y="5868317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HTML</a:t>
            </a:r>
          </a:p>
        </p:txBody>
      </p:sp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7748" y="5312390"/>
            <a:ext cx="325902" cy="345654"/>
          </a:xfrm>
          <a:prstGeom prst="rect">
            <a:avLst/>
          </a:prstGeom>
          <a:noFill/>
        </p:spPr>
      </p:pic>
      <p:sp>
        <p:nvSpPr>
          <p:cNvPr id="88" name="円弧 87"/>
          <p:cNvSpPr/>
          <p:nvPr/>
        </p:nvSpPr>
        <p:spPr>
          <a:xfrm rot="18204477">
            <a:off x="7919344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4824288" y="608420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PDF</a:t>
            </a: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1376583" y="574443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4176216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[28]</a:t>
            </a: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965740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[30]</a:t>
            </a:r>
          </a:p>
        </p:txBody>
      </p:sp>
      <p:sp>
        <p:nvSpPr>
          <p:cNvPr id="109" name="フローチャート : 磁気ディスク 108"/>
          <p:cNvSpPr/>
          <p:nvPr/>
        </p:nvSpPr>
        <p:spPr>
          <a:xfrm>
            <a:off x="1664615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0" name="Rectangle 6"/>
          <p:cNvSpPr>
            <a:spLocks noChangeArrowheads="1"/>
          </p:cNvSpPr>
          <p:nvPr/>
        </p:nvSpPr>
        <p:spPr bwMode="auto">
          <a:xfrm>
            <a:off x="2024655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2888751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 wiki</a:t>
            </a: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1520599" y="1424587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wiki markup</a:t>
            </a:r>
          </a:p>
        </p:txBody>
      </p:sp>
      <p:sp>
        <p:nvSpPr>
          <p:cNvPr id="117" name="Text Box 8"/>
          <p:cNvSpPr txBox="1">
            <a:spLocks noChangeArrowheads="1"/>
          </p:cNvSpPr>
          <p:nvPr/>
        </p:nvSpPr>
        <p:spPr bwMode="auto">
          <a:xfrm>
            <a:off x="2600719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</a:p>
        </p:txBody>
      </p:sp>
      <p:sp>
        <p:nvSpPr>
          <p:cNvPr id="127" name="円弧 126"/>
          <p:cNvSpPr/>
          <p:nvPr/>
        </p:nvSpPr>
        <p:spPr>
          <a:xfrm rot="18204477">
            <a:off x="2402196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フローチャート : 磁気ディスク 127"/>
          <p:cNvSpPr/>
          <p:nvPr/>
        </p:nvSpPr>
        <p:spPr>
          <a:xfrm>
            <a:off x="4445460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4805500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5669596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Hackage  documents</a:t>
            </a: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4445460" y="1260053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in source code</a:t>
            </a:r>
          </a:p>
        </p:txBody>
      </p:sp>
      <p:sp>
        <p:nvSpPr>
          <p:cNvPr id="134" name="Text Box 8"/>
          <p:cNvSpPr txBox="1">
            <a:spLocks noChangeArrowheads="1"/>
          </p:cNvSpPr>
          <p:nvPr/>
        </p:nvSpPr>
        <p:spPr bwMode="auto">
          <a:xfrm>
            <a:off x="5381564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</a:p>
        </p:txBody>
      </p:sp>
      <p:sp>
        <p:nvSpPr>
          <p:cNvPr id="136" name="円弧 135"/>
          <p:cNvSpPr/>
          <p:nvPr/>
        </p:nvSpPr>
        <p:spPr>
          <a:xfrm rot="18204477">
            <a:off x="5183040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...</a:t>
            </a: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...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Core Libraries  documents</a:t>
            </a:r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[29]</a:t>
            </a: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[31]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5923196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8712720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655936" y="4715693"/>
            <a:ext cx="4320480" cy="359792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Trac wiki description flow</a:t>
            </a:r>
          </a:p>
        </p:txBody>
      </p:sp>
      <p:cxnSp>
        <p:nvCxnSpPr>
          <p:cNvPr id="5" name="直線コネクタ 17"/>
          <p:cNvCxnSpPr>
            <a:cxnSpLocks noChangeShapeType="1"/>
          </p:cNvCxnSpPr>
          <p:nvPr/>
        </p:nvCxnSpPr>
        <p:spPr bwMode="auto">
          <a:xfrm flipV="1">
            <a:off x="3744168" y="1260549"/>
            <a:ext cx="0" cy="194396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07864" y="1476573"/>
            <a:ext cx="5544616" cy="4464248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2376016" y="3204517"/>
            <a:ext cx="2880320" cy="2232000"/>
            <a:chOff x="2592040" y="2843733"/>
            <a:chExt cx="4608512" cy="3096344"/>
          </a:xfrm>
        </p:grpSpPr>
        <p:cxnSp>
          <p:nvCxnSpPr>
            <p:cNvPr id="27" name="直線コネクタ 17"/>
            <p:cNvCxnSpPr>
              <a:cxnSpLocks noChangeShapeType="1"/>
            </p:cNvCxnSpPr>
            <p:nvPr/>
          </p:nvCxnSpPr>
          <p:spPr bwMode="auto">
            <a:xfrm>
              <a:off x="2592040" y="2843733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17"/>
            <p:cNvCxnSpPr>
              <a:cxnSpLocks noChangeShapeType="1"/>
            </p:cNvCxnSpPr>
            <p:nvPr/>
          </p:nvCxnSpPr>
          <p:spPr bwMode="auto">
            <a:xfrm>
              <a:off x="2592040" y="5940077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2376016" y="3204517"/>
            <a:ext cx="2880320" cy="2232000"/>
            <a:chOff x="2592040" y="1619597"/>
            <a:chExt cx="4608512" cy="4824536"/>
          </a:xfrm>
        </p:grpSpPr>
        <p:cxnSp>
          <p:nvCxnSpPr>
            <p:cNvPr id="30" name="直線コネクタ 17"/>
            <p:cNvCxnSpPr>
              <a:cxnSpLocks noChangeShapeType="1"/>
            </p:cNvCxnSpPr>
            <p:nvPr/>
          </p:nvCxnSpPr>
          <p:spPr bwMode="auto">
            <a:xfrm flipV="1">
              <a:off x="2592040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 flipV="1">
              <a:off x="7200552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3744168" y="5436517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39912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a page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176216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a page</a:t>
            </a:r>
          </a:p>
        </p:txBody>
      </p:sp>
      <p:sp>
        <p:nvSpPr>
          <p:cNvPr id="40" name="四角形吹き出し 39"/>
          <p:cNvSpPr/>
          <p:nvPr/>
        </p:nvSpPr>
        <p:spPr>
          <a:xfrm>
            <a:off x="6264201" y="4842754"/>
            <a:ext cx="3744663" cy="576064"/>
          </a:xfrm>
          <a:prstGeom prst="wedgeRectCallout">
            <a:avLst>
              <a:gd name="adj1" fmla="val -58923"/>
              <a:gd name="adj2" fmla="val -38515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There are no formal process to discuss or review.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41" name="グループ化 35"/>
          <p:cNvGrpSpPr/>
          <p:nvPr/>
        </p:nvGrpSpPr>
        <p:grpSpPr>
          <a:xfrm rot="21069960">
            <a:off x="8221412" y="5367721"/>
            <a:ext cx="287108" cy="191405"/>
            <a:chOff x="6984528" y="1331565"/>
            <a:chExt cx="432048" cy="288032"/>
          </a:xfrm>
        </p:grpSpPr>
        <p:sp>
          <p:nvSpPr>
            <p:cNvPr id="42" name="正方形/長方形 41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 4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087984" y="6156349"/>
            <a:ext cx="3383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automated generation of HTML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154" y="251445"/>
            <a:ext cx="272462" cy="308448"/>
          </a:xfrm>
          <a:prstGeom prst="rect">
            <a:avLst/>
          </a:prstGeom>
          <a:noFill/>
        </p:spPr>
      </p:pic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560592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6984528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295896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page</a:t>
            </a: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032200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page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736056" y="241242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log in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736056" y="183636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register account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4752280" y="198062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[24]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752280" y="255669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[24]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6624488" y="154833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[13][24][27]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448024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[26][24][25]</a:t>
            </a: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544368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[24][25]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8424688" y="5459405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 builder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Arcanist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Travis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[19]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[20]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[21]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632600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9216776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[22]</a:t>
            </a: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48858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128000" y="4787949"/>
            <a:ext cx="26648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performance regression</a:t>
            </a:r>
          </a:p>
        </p:txBody>
      </p:sp>
      <p:pic>
        <p:nvPicPr>
          <p:cNvPr id="60" name="図 59" descr="travi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8504" y="6588149"/>
            <a:ext cx="315571" cy="31557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[2]	The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https://github.com/ghc-proposals/ghc-proposals/blob/master/steering-committee.rst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https://wiki.haskell.org/Core_Libraries_Committee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Haskell' - A Haskell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Haskell'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https://prime.haskell.org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Haskell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 Feb, 2017.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https://ghc.haskell.org/trac/ghc/wiki/WorkingConventions/BugTracker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[16]	Adding new test cases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https://ghc.haskell.org/trac/ghc/wiki/Building/RunningTests/Adding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[17]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[18]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[19]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[20]	Travis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https://ghc.haskell.org/trac/ghc/wiki/Travis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[21]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[22]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https://perf.haskell.org/ghc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[23]	Accept PRs on GitHub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https://github.com/ghc-proposals/ghc-proposals/pull/11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04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[24]	Notes on Trac Wiki 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https://ghc.haskell.org/trac/ghc/wiki/TracWikiMisc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[25]	WikiFormatting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https://ghc.haskell.org/trac/ghc/wiki/WikiFormatting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[26]	Steps to Add a New Wiki Page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https://ghc.haskell.org/trac/ghc/wiki/WikiNewPage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[27]	The Trac Wiki System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https://ghc.haskell.org/trac/ghc/wiki/TracWiki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[28]	source:ghc/docs/users_guide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https://ghc.haskell.org/trac/ghc/browser/ghc/docs/users_guide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[29]	Glasgow Haskell Compiler Users Guide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[30]	source:ghc/libraries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https://ghc.haskell.org/trac/ghc/browser/ghc/libraries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[31]	Haskell Hierarchical 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https://downloads.haskell.org/~ghc/latest/docs/html/libraries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[32]	How to contribute a patch to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See 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[33]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[34]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[35]	Haskell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https://www.reddit.com/r/haskell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[36]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http://ircbrowse.net/ghc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Core 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GHC Committee</a:t>
            </a:r>
            <a:r>
              <a:rPr lang="ja-JP" altLang="en-US" sz="1200" dirty="0">
                <a:latin typeface="Comic Sans MS" pitchFamily="66" charset="0"/>
              </a:rPr>
              <a:t>  </a:t>
            </a:r>
            <a:r>
              <a:rPr lang="en-US" altLang="ja-JP" sz="1200" dirty="0">
                <a:latin typeface="Comic Sans MS" pitchFamily="66" charset="0"/>
              </a:rPr>
              <a:t>[2]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GHC compiler development flow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コネクタ 17"/>
          <p:cNvCxnSpPr>
            <a:cxnSpLocks noChangeShapeType="1"/>
          </p:cNvCxnSpPr>
          <p:nvPr/>
        </p:nvCxnSpPr>
        <p:spPr bwMode="auto">
          <a:xfrm flipV="1">
            <a:off x="381617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032200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312665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cxnSp>
        <p:nvCxnSpPr>
          <p:cNvPr id="37" name="直線コネクタ 17"/>
          <p:cNvCxnSpPr>
            <a:cxnSpLocks noChangeShapeType="1"/>
          </p:cNvCxnSpPr>
          <p:nvPr/>
        </p:nvCxnSpPr>
        <p:spPr bwMode="auto">
          <a:xfrm flipV="1">
            <a:off x="5328344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392240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976416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536256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  <p:extLst>
      <p:ext uri="{BB962C8B-B14F-4D97-AF65-F5344CB8AC3E}">
        <p14:creationId xmlns:p14="http://schemas.microsoft.com/office/powerpoint/2010/main" val="904696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direct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commit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3707829"/>
            <a:ext cx="2736304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81617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312665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816176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824288" y="45719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cxnSp>
        <p:nvCxnSpPr>
          <p:cNvPr id="34" name="直線コネクタ 17"/>
          <p:cNvCxnSpPr>
            <a:cxnSpLocks noChangeShapeType="1"/>
          </p:cNvCxnSpPr>
          <p:nvPr/>
        </p:nvCxnSpPr>
        <p:spPr bwMode="auto">
          <a:xfrm flipV="1">
            <a:off x="5328344" y="1475581"/>
            <a:ext cx="0" cy="223224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328344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2240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536256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472360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</p:spTree>
    <p:extLst>
      <p:ext uri="{BB962C8B-B14F-4D97-AF65-F5344CB8AC3E}">
        <p14:creationId xmlns:p14="http://schemas.microsoft.com/office/powerpoint/2010/main" val="398846131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[8][15]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585460" y="6844760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Various ticket states of trac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2880072" y="971525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弧 23"/>
          <p:cNvSpPr/>
          <p:nvPr/>
        </p:nvSpPr>
        <p:spPr>
          <a:xfrm>
            <a:off x="2664048" y="215951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弧 27"/>
          <p:cNvSpPr/>
          <p:nvPr/>
        </p:nvSpPr>
        <p:spPr>
          <a:xfrm>
            <a:off x="2664048" y="1043533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2664048" y="3275781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弧 29"/>
          <p:cNvSpPr/>
          <p:nvPr/>
        </p:nvSpPr>
        <p:spPr>
          <a:xfrm>
            <a:off x="2664048" y="439294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2664048" y="551993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32000" y="1763613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New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32000" y="289773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lgDashDot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Assigned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32000" y="4031865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232000" y="514798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Merge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232000" y="6300117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Closed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68104" y="1331813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ticket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96096" y="2339925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acquire ownership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 (set “Owner” field”)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096096" y="3459728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patch and request review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“Differential Rev(s)” field”)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096096" y="4716189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merge the patch to target branches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096096" y="5724301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resolved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“Milestone” field”)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392240" y="1763613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 ticket is waiting for someone to look at it and/or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discussion is underway on how to fix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392240" y="406786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There is a patch to fix the issue that is awaiting review.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4392240" y="514798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 patch fixing the issue is present in the `master` branch and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   we are considering backporting it to the stable branch. 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392240" y="6300117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As of the release listed in the "Milestone" field the bug is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considered resolved.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8170" y="251445"/>
            <a:ext cx="272462" cy="308448"/>
          </a:xfrm>
          <a:prstGeom prst="rect">
            <a:avLst/>
          </a:prstGeom>
          <a:noFill/>
        </p:spPr>
      </p:pic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704608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128544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943968" y="4283893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943968" y="5436021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1" name="フローチャート : 磁気ディスク 50"/>
          <p:cNvSpPr/>
          <p:nvPr/>
        </p:nvSpPr>
        <p:spPr>
          <a:xfrm>
            <a:off x="1583928" y="5652045"/>
            <a:ext cx="483482" cy="360040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r>
              <a:rPr lang="en-US" altLang="ja-JP" sz="1100" dirty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master</a:t>
            </a: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1" name="スマイル 90"/>
          <p:cNvSpPr/>
          <p:nvPr/>
        </p:nvSpPr>
        <p:spPr>
          <a:xfrm>
            <a:off x="2015976" y="3203773"/>
            <a:ext cx="288032" cy="288032"/>
          </a:xfrm>
          <a:prstGeom prst="smileyFace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4392240" y="2915741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Someone has said they are working on fixing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3948</TotalTime>
  <Words>886</Words>
  <PresentationFormat>ユーザー設定</PresentationFormat>
  <Paragraphs>445</Paragraphs>
  <Slides>23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ＭＳ Ｐゴシック</vt:lpstr>
      <vt:lpstr>ＭＳ Ｐ明朝</vt:lpstr>
      <vt:lpstr>Arial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2014-06-27T14:43:11Z</dcterms:created>
  <dcterms:modified xsi:type="dcterms:W3CDTF">2017-02-01T11:01:02Z</dcterms:modified>
</cp:coreProperties>
</file>