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57" r:id="rId2"/>
    <p:sldId id="536" r:id="rId3"/>
    <p:sldId id="560" r:id="rId4"/>
    <p:sldId id="540" r:id="rId5"/>
    <p:sldId id="561" r:id="rId6"/>
    <p:sldId id="557" r:id="rId7"/>
    <p:sldId id="545" r:id="rId8"/>
    <p:sldId id="546" r:id="rId9"/>
    <p:sldId id="547" r:id="rId10"/>
    <p:sldId id="548" r:id="rId11"/>
    <p:sldId id="562" r:id="rId12"/>
    <p:sldId id="571" r:id="rId13"/>
    <p:sldId id="563" r:id="rId14"/>
    <p:sldId id="573" r:id="rId15"/>
    <p:sldId id="574" r:id="rId16"/>
    <p:sldId id="570" r:id="rId17"/>
  </p:sldIdLst>
  <p:sldSz cx="10080625" cy="7559675"/>
  <p:notesSz cx="7559675" cy="10691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99"/>
    <a:srgbClr val="99CCFF"/>
    <a:srgbClr val="0099CC"/>
    <a:srgbClr val="3399FF"/>
    <a:srgbClr val="3366FF"/>
    <a:srgbClr val="000001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24" autoAdjust="0"/>
  </p:normalViewPr>
  <p:slideViewPr>
    <p:cSldViewPr>
      <p:cViewPr varScale="1">
        <p:scale>
          <a:sx n="109" d="100"/>
          <a:sy n="109" d="100"/>
        </p:scale>
        <p:origin x="1356" y="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" name="Rectangle 2"/>
          <p:cNvSpPr txBox="1">
            <a:spLocks noGrp="1"/>
          </p:cNvSpPr>
          <p:nvPr>
            <p:ph type="body" sz="quarter" idx="3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ja-JP" noProof="0"/>
          </a:p>
        </p:txBody>
      </p:sp>
      <p:sp>
        <p:nvSpPr>
          <p:cNvPr id="4" name="Rectangl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ftr" sz="quarter" idx="4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fld id="{F8D5DC2F-22FC-45DA-AC53-34D90F6B8F2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838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ts val="400"/>
      </a:spcBef>
      <a:spcAft>
        <a:spcPct val="0"/>
      </a:spcAft>
      <a:defRPr lang="ja-JP" sz="1200" kern="1200">
        <a:solidFill>
          <a:srgbClr val="000000"/>
        </a:solidFill>
        <a:latin typeface="Times New Roman" pitchFamily="16"/>
        <a:ea typeface="ＭＳ Ｐゴシック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11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14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15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16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CF46AB6-3D03-4D92-8EA6-9AADABD9FD0E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4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0035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5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6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7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8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9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10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ctrTitle"/>
          </p:nvPr>
        </p:nvSpPr>
        <p:spPr>
          <a:xfrm>
            <a:off x="755651" y="2347914"/>
            <a:ext cx="8569327" cy="16208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 txBox="1">
            <a:spLocks noGrp="1"/>
          </p:cNvSpPr>
          <p:nvPr>
            <p:ph type="subTitle" idx="1"/>
          </p:nvPr>
        </p:nvSpPr>
        <p:spPr>
          <a:xfrm>
            <a:off x="1512883" y="4283077"/>
            <a:ext cx="7056433" cy="1931990"/>
          </a:xfrm>
        </p:spPr>
        <p:txBody>
          <a:bodyPr anchorCtr="1"/>
          <a:lstStyle>
            <a:lvl1pPr marL="0" indent="0" algn="ctr">
              <a:defRPr/>
            </a:lvl1pPr>
          </a:lstStyle>
          <a:p>
            <a:pPr lvl="0"/>
            <a:r>
              <a:rPr lang="ja-JP"/>
              <a:t>マスター サブタイトルの書式設定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45BF-05B4-4FC2-9745-C6AFACB1F91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44405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1976439" y="5291139"/>
            <a:ext cx="6048371" cy="625477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 txBox="1">
            <a:spLocks noGrp="1"/>
          </p:cNvSpPr>
          <p:nvPr>
            <p:ph type="pic" idx="1"/>
          </p:nvPr>
        </p:nvSpPr>
        <p:spPr>
          <a:xfrm>
            <a:off x="1976439" y="674690"/>
            <a:ext cx="6048371" cy="4537079"/>
          </a:xfrm>
        </p:spPr>
        <p:txBody>
          <a:bodyPr/>
          <a:lstStyle>
            <a:lvl1pPr marL="0" indent="0">
              <a:defRPr lang="en-US"/>
            </a:lvl1pPr>
          </a:lstStyle>
          <a:p>
            <a:pPr lvl="0"/>
            <a:endParaRPr lang="en-US" noProof="0" dirty="0"/>
          </a:p>
        </p:txBody>
      </p:sp>
      <p:sp>
        <p:nvSpPr>
          <p:cNvPr id="4" name="テキスト プレースホルダー 3"/>
          <p:cNvSpPr txBox="1">
            <a:spLocks noGrp="1"/>
          </p:cNvSpPr>
          <p:nvPr>
            <p:ph type="body" idx="2"/>
          </p:nvPr>
        </p:nvSpPr>
        <p:spPr>
          <a:xfrm>
            <a:off x="1976439" y="5916616"/>
            <a:ext cx="6048371" cy="887416"/>
          </a:xfrm>
        </p:spPr>
        <p:txBody>
          <a:bodyPr/>
          <a:lstStyle>
            <a:lvl1pPr marL="0" indent="0">
              <a:defRPr sz="14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46A1F-3DFE-4E20-AC0B-A43BC525EA2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86375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F1C58-A878-4CDD-A0DC-3B9004B6C41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4414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 txBox="1">
            <a:spLocks noGrp="1"/>
          </p:cNvSpPr>
          <p:nvPr>
            <p:ph type="title" orient="vert"/>
          </p:nvPr>
        </p:nvSpPr>
        <p:spPr>
          <a:xfrm>
            <a:off x="7305671" y="301623"/>
            <a:ext cx="2266953" cy="58499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0038" cy="5849938"/>
          </a:xfrm>
        </p:spPr>
        <p:txBody>
          <a:bodyPr vert="eaVert"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E05F2-DC28-4CBD-9369-45AA3F217538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67748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7"/>
          <p:cNvSpPr>
            <a:spLocks noChangeArrowheads="1"/>
          </p:cNvSpPr>
          <p:nvPr userDrawn="1"/>
        </p:nvSpPr>
        <p:spPr bwMode="auto">
          <a:xfrm>
            <a:off x="-1" y="-12701"/>
            <a:ext cx="10080625" cy="75723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CC287-8FFF-4E6C-BCBD-763A37C4ED5F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 rot="19313149">
            <a:off x="2232000" y="2483693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DRAFT</a:t>
            </a:r>
            <a:endParaRPr kumimoji="1" lang="ja-JP" altLang="en-US" sz="96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25413"/>
      </p:ext>
    </p:extLst>
  </p:cSld>
  <p:clrMapOvr>
    <a:masterClrMapping/>
  </p:clrMapOvr>
  <p:transition spd="slow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auto">
          <a:xfrm>
            <a:off x="-1" y="-12701"/>
            <a:ext cx="10080625" cy="75723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92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7960"/>
            <a:ext cx="9067680" cy="438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テキスト ボックス 7"/>
          <p:cNvSpPr txBox="1"/>
          <p:nvPr userDrawn="1"/>
        </p:nvSpPr>
        <p:spPr>
          <a:xfrm rot="19313149">
            <a:off x="2232000" y="2483693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DRAFT</a:t>
            </a:r>
            <a:endParaRPr kumimoji="1" lang="ja-JP" altLang="en-US" sz="96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3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A4559-F17F-4AC5-A043-681AA1AB07A1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6" name="Rectangle 57"/>
          <p:cNvSpPr>
            <a:spLocks noChangeArrowheads="1"/>
          </p:cNvSpPr>
          <p:nvPr userDrawn="1"/>
        </p:nvSpPr>
        <p:spPr bwMode="auto">
          <a:xfrm>
            <a:off x="-1" y="-12700"/>
            <a:ext cx="10080625" cy="6556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2638125"/>
      </p:ext>
    </p:extLst>
  </p:cSld>
  <p:clrMapOvr>
    <a:masterClrMapping/>
  </p:clrMapOvr>
  <p:transition spd="slow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DDBDF-59FA-4A63-AE08-507FF63BDFA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19004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796927" y="4857749"/>
            <a:ext cx="8567735" cy="1501773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 txBox="1">
            <a:spLocks noGrp="1"/>
          </p:cNvSpPr>
          <p:nvPr>
            <p:ph type="body" idx="1"/>
          </p:nvPr>
        </p:nvSpPr>
        <p:spPr>
          <a:xfrm>
            <a:off x="796927" y="3203572"/>
            <a:ext cx="8567735" cy="1654177"/>
          </a:xfrm>
        </p:spPr>
        <p:txBody>
          <a:bodyPr anchor="b"/>
          <a:lstStyle>
            <a:lvl1pPr marL="0" indent="0">
              <a:defRPr sz="20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42431-4A12-4A95-A176-2316721414C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112649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7700" cy="4383084"/>
          </a:xfrm>
        </p:spPr>
        <p:txBody>
          <a:bodyPr/>
          <a:lstStyle>
            <a:lvl1pPr>
              <a:defRPr sz="2800"/>
            </a:lvl1pPr>
            <a:lvl2pPr>
              <a:defRPr lang="ja-JP" sz="2400"/>
            </a:lvl2pPr>
            <a:lvl3pPr>
              <a:defRPr lang="ja-JP" sz="2000"/>
            </a:lvl3pPr>
            <a:lvl4pPr>
              <a:defRPr lang="ja-JP" sz="1800"/>
            </a:lvl4pPr>
            <a:lvl5pPr>
              <a:defRPr lang="ja-JP" sz="18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 txBox="1">
            <a:spLocks noGrp="1"/>
          </p:cNvSpPr>
          <p:nvPr>
            <p:ph idx="2"/>
          </p:nvPr>
        </p:nvSpPr>
        <p:spPr>
          <a:xfrm>
            <a:off x="5113333" y="1768477"/>
            <a:ext cx="4459291" cy="4383084"/>
          </a:xfrm>
        </p:spPr>
        <p:txBody>
          <a:bodyPr/>
          <a:lstStyle>
            <a:lvl1pPr>
              <a:defRPr sz="2800"/>
            </a:lvl1pPr>
            <a:lvl2pPr>
              <a:defRPr lang="ja-JP" sz="2400"/>
            </a:lvl2pPr>
            <a:lvl3pPr>
              <a:defRPr lang="ja-JP" sz="2000"/>
            </a:lvl3pPr>
            <a:lvl4pPr>
              <a:defRPr lang="ja-JP" sz="1800"/>
            </a:lvl4pPr>
            <a:lvl5pPr>
              <a:defRPr lang="ja-JP" sz="18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CCF2C-4BA5-4589-96D0-8CAF962FF6A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14969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504821" y="303215"/>
            <a:ext cx="9072567" cy="12588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 txBox="1">
            <a:spLocks noGrp="1"/>
          </p:cNvSpPr>
          <p:nvPr>
            <p:ph type="body" idx="1"/>
          </p:nvPr>
        </p:nvSpPr>
        <p:spPr>
          <a:xfrm>
            <a:off x="504821" y="1692270"/>
            <a:ext cx="4452935" cy="704846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4" name="コンテンツ プレースホルダー 3"/>
          <p:cNvSpPr txBox="1">
            <a:spLocks noGrp="1"/>
          </p:cNvSpPr>
          <p:nvPr>
            <p:ph idx="2"/>
          </p:nvPr>
        </p:nvSpPr>
        <p:spPr>
          <a:xfrm>
            <a:off x="504821" y="2397127"/>
            <a:ext cx="4452935" cy="4356101"/>
          </a:xfrm>
        </p:spPr>
        <p:txBody>
          <a:bodyPr/>
          <a:lstStyle>
            <a:lvl1pPr>
              <a:defRPr sz="2400"/>
            </a:lvl1pPr>
            <a:lvl2pPr>
              <a:defRPr lang="ja-JP" sz="2000"/>
            </a:lvl2pPr>
            <a:lvl3pPr>
              <a:defRPr lang="ja-JP" sz="1800"/>
            </a:lvl3pPr>
            <a:lvl4pPr>
              <a:defRPr lang="ja-JP" sz="1600"/>
            </a:lvl4pPr>
            <a:lvl5pPr>
              <a:defRPr lang="ja-JP" sz="16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テキスト プレースホルダー 4"/>
          <p:cNvSpPr txBox="1">
            <a:spLocks noGrp="1"/>
          </p:cNvSpPr>
          <p:nvPr>
            <p:ph type="body" idx="3"/>
          </p:nvPr>
        </p:nvSpPr>
        <p:spPr>
          <a:xfrm>
            <a:off x="5121270" y="1692270"/>
            <a:ext cx="4456108" cy="704846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6" name="コンテンツ プレースホルダー 5"/>
          <p:cNvSpPr txBox="1">
            <a:spLocks noGrp="1"/>
          </p:cNvSpPr>
          <p:nvPr>
            <p:ph idx="4"/>
          </p:nvPr>
        </p:nvSpPr>
        <p:spPr>
          <a:xfrm>
            <a:off x="5121270" y="2397127"/>
            <a:ext cx="4456108" cy="4356101"/>
          </a:xfrm>
        </p:spPr>
        <p:txBody>
          <a:bodyPr/>
          <a:lstStyle>
            <a:lvl1pPr>
              <a:defRPr sz="2400"/>
            </a:lvl1pPr>
            <a:lvl2pPr>
              <a:defRPr lang="ja-JP" sz="2000"/>
            </a:lvl2pPr>
            <a:lvl3pPr>
              <a:defRPr lang="ja-JP" sz="1800"/>
            </a:lvl3pPr>
            <a:lvl4pPr>
              <a:defRPr lang="ja-JP" sz="1600"/>
            </a:lvl4pPr>
            <a:lvl5pPr>
              <a:defRPr lang="ja-JP" sz="16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7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88CDB-3676-4482-8B10-5F175F92D4E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233299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31AA4-68FE-4415-8DCE-1428C5BD72E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27662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504821" y="301623"/>
            <a:ext cx="3316291" cy="1279529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>
          <a:xfrm>
            <a:off x="3941758" y="301623"/>
            <a:ext cx="5635620" cy="6451604"/>
          </a:xfrm>
        </p:spPr>
        <p:txBody>
          <a:bodyPr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テキスト プレースホルダー 3"/>
          <p:cNvSpPr txBox="1">
            <a:spLocks noGrp="1"/>
          </p:cNvSpPr>
          <p:nvPr>
            <p:ph type="body" idx="2"/>
          </p:nvPr>
        </p:nvSpPr>
        <p:spPr>
          <a:xfrm>
            <a:off x="504821" y="1581153"/>
            <a:ext cx="3316291" cy="5172075"/>
          </a:xfrm>
        </p:spPr>
        <p:txBody>
          <a:bodyPr/>
          <a:lstStyle>
            <a:lvl1pPr marL="0" indent="0">
              <a:defRPr sz="14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461FC-7177-4971-B692-99626AD0437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72798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 txBox="1">
            <a:spLocks noGrp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ja-JP" altLang="ja-JP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 txBox="1">
            <a:spLocks noGrp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822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ja-JP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ja-JP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ja-JP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ja-JP"/>
              <a:t>レベル目のアウトライン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3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fld id="{A525ED34-9009-4474-87AD-3593DAC663D1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lang="ja-JP" sz="4400">
          <a:solidFill>
            <a:srgbClr val="000000"/>
          </a:solidFill>
          <a:latin typeface="Arial"/>
          <a:ea typeface="ＭＳ Ｐゴシック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5pPr>
      <a:lvl6pPr marL="4572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defRPr lang="ja-JP" sz="3200">
          <a:solidFill>
            <a:srgbClr val="000000"/>
          </a:solidFill>
          <a:latin typeface="Arial"/>
          <a:ea typeface="ＭＳ Ｐゴシック"/>
        </a:defRPr>
      </a:lvl1pPr>
      <a:lvl2pPr marL="742950" lvl="1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defRPr lang="en-GB" sz="2800">
          <a:solidFill>
            <a:srgbClr val="000000"/>
          </a:solidFill>
          <a:latin typeface="Arial"/>
          <a:ea typeface="ＭＳ Ｐゴシック"/>
        </a:defRPr>
      </a:lvl2pPr>
      <a:lvl3pPr marL="1143000" lvl="2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defRPr lang="en-GB" sz="2400">
          <a:solidFill>
            <a:srgbClr val="000000"/>
          </a:solidFill>
          <a:latin typeface="Arial"/>
          <a:ea typeface="ＭＳ Ｐゴシック"/>
        </a:defRPr>
      </a:lvl3pPr>
      <a:lvl4pPr marL="1600200" lvl="3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defRPr lang="en-GB" sz="2000">
          <a:solidFill>
            <a:srgbClr val="000000"/>
          </a:solidFill>
          <a:latin typeface="Arial"/>
          <a:ea typeface="ＭＳ Ｐゴシック"/>
        </a:defRPr>
      </a:lvl4pPr>
      <a:lvl5pPr marL="2057400" lvl="4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5pPr>
      <a:lvl6pPr marL="2057400" marR="0" lvl="4" indent="-228600" algn="l" defTabSz="449263" rtl="0" fontAlgn="auto" hangingPunct="0">
        <a:lnSpc>
          <a:spcPct val="93000"/>
        </a:lnSpc>
        <a:spcBef>
          <a:spcPts val="0"/>
        </a:spcBef>
        <a:spcAft>
          <a:spcPts val="290"/>
        </a:spcAft>
        <a:buNone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6pPr>
      <a:lvl7pPr marL="2057400" marR="0" lvl="4" indent="-228600" algn="l" defTabSz="449263" rtl="0" fontAlgn="auto" hangingPunct="0">
        <a:lnSpc>
          <a:spcPct val="93000"/>
        </a:lnSpc>
        <a:spcBef>
          <a:spcPts val="0"/>
        </a:spcBef>
        <a:spcAft>
          <a:spcPts val="290"/>
        </a:spcAft>
        <a:buNone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360000" y="1728000"/>
            <a:ext cx="9432000" cy="29577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800" dirty="0">
                <a:solidFill>
                  <a:srgbClr val="333399"/>
                </a:solidFill>
                <a:latin typeface="Comic Sans MS" pitchFamily="66" charset="0"/>
              </a:rPr>
              <a:t>GHC development flow</a:t>
            </a:r>
            <a:endParaRPr sz="16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513" name="TextShape 3"/>
          <p:cNvSpPr txBox="1"/>
          <p:nvPr/>
        </p:nvSpPr>
        <p:spPr>
          <a:xfrm>
            <a:off x="2520000" y="6011280"/>
            <a:ext cx="4896000" cy="4302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dirty="0">
                <a:latin typeface="Comic Sans MS"/>
              </a:rPr>
              <a:t>Takenobu T.</a:t>
            </a:r>
            <a:endParaRPr sz="1400" dirty="0"/>
          </a:p>
        </p:txBody>
      </p:sp>
      <p:sp>
        <p:nvSpPr>
          <p:cNvPr id="514" name="TextShape 4"/>
          <p:cNvSpPr txBox="1"/>
          <p:nvPr/>
        </p:nvSpPr>
        <p:spPr>
          <a:xfrm>
            <a:off x="874440" y="7023600"/>
            <a:ext cx="8640000" cy="2883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/>
            <a:r>
              <a:rPr lang="en-US" sz="1400" dirty="0">
                <a:latin typeface="Comic Sans MS"/>
              </a:rPr>
              <a:t>Rev. 2016-Oct-28</a:t>
            </a:r>
            <a:endParaRPr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288784" y="7164213"/>
            <a:ext cx="64807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solidFill>
                  <a:srgbClr val="FF0000"/>
                </a:solidFill>
                <a:latin typeface="Comic Sans MS" pitchFamily="66" charset="0"/>
              </a:rPr>
              <a:t>WIP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575208" y="4737989"/>
            <a:ext cx="8785584" cy="7700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2000" i="1" dirty="0">
                <a:latin typeface="Comic Sans MS" pitchFamily="66" charset="0"/>
              </a:rPr>
              <a:t>walking guide for new contributors</a:t>
            </a:r>
            <a:endParaRPr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4824288" y="755501"/>
            <a:ext cx="0" cy="626469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Patch flow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816176" y="1187549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816176" y="1887055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add a test case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816176" y="2586561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fix the bug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16176" y="328606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validation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6176" y="3985573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code review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816176" y="4685079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update the ticket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816176" y="5384585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review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16176" y="6084093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release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880072" y="1043533"/>
            <a:ext cx="3888432" cy="5688632"/>
          </a:xfrm>
          <a:prstGeom prst="roundRect">
            <a:avLst>
              <a:gd name="adj" fmla="val 5814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768504" y="11155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392" y="1475581"/>
            <a:ext cx="272462" cy="308448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392" y="4931965"/>
            <a:ext cx="272462" cy="308448"/>
          </a:xfrm>
          <a:prstGeom prst="rect">
            <a:avLst/>
          </a:prstGeom>
          <a:noFill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8384" y="4355901"/>
            <a:ext cx="312464" cy="235942"/>
          </a:xfrm>
          <a:prstGeom prst="rect">
            <a:avLst/>
          </a:prstGeom>
          <a:noFill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8384" y="2915741"/>
            <a:ext cx="325902" cy="345654"/>
          </a:xfrm>
          <a:prstGeom prst="rect">
            <a:avLst/>
          </a:prstGeom>
          <a:noFill/>
        </p:spPr>
      </p:pic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976416" y="140357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5976416" y="284373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[16]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976416" y="421163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[17]</a:t>
            </a:r>
          </a:p>
        </p:txBody>
      </p:sp>
      <p:sp>
        <p:nvSpPr>
          <p:cNvPr id="25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refer to the documentation in details.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760392" y="169160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ticket</a:t>
            </a:r>
            <a:endParaRPr lang="en-US" altLang="ja-JP" sz="1050" dirty="0">
              <a:latin typeface="Comic Sans MS" pitchFamily="66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760392" y="514798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ticket</a:t>
            </a:r>
            <a:endParaRPr lang="en-US" altLang="ja-JP" sz="105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Infrastructure tools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Tool relation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168104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Phabricator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52624" y="3491805"/>
            <a:ext cx="1943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issue tracking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 and discussion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168104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Harbormaster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32600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Perf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79328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Arcinst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168104" y="406786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Trac (ticket)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72904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Git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168648" y="1619597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ghc-devs ML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168648" y="2679301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Trac (wiki)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024632" y="478794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review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024632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automated build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488584" y="5652045"/>
            <a:ext cx="1943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performance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regression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007864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phabricator cli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24632" y="1259557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024632" y="2319261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information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328888" y="478794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repository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472904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GHC builder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328888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various builds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75816" y="1187549"/>
            <a:ext cx="4680520" cy="468052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92384" y="3491805"/>
            <a:ext cx="1943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issue tracking,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discussion </a:t>
            </a: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and PR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1007864" y="406786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Github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791840" y="3419797"/>
            <a:ext cx="8928992" cy="360040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984528" y="3059757"/>
            <a:ext cx="237626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management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799952" y="827509"/>
            <a:ext cx="237626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communication</a:t>
            </a:r>
          </a:p>
        </p:txBody>
      </p:sp>
      <p:grpSp>
        <p:nvGrpSpPr>
          <p:cNvPr id="2" name="グループ化 35"/>
          <p:cNvGrpSpPr/>
          <p:nvPr/>
        </p:nvGrpSpPr>
        <p:grpSpPr>
          <a:xfrm rot="21069960">
            <a:off x="4621258" y="2011748"/>
            <a:ext cx="287108" cy="191405"/>
            <a:chOff x="6984528" y="1331565"/>
            <a:chExt cx="432048" cy="288032"/>
          </a:xfrm>
        </p:grpSpPr>
        <p:sp>
          <p:nvSpPr>
            <p:cNvPr id="31" name="正方形/長方形 30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フリーフォーム 34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257" y="2967085"/>
            <a:ext cx="272462" cy="308448"/>
          </a:xfrm>
          <a:prstGeom prst="rect">
            <a:avLst/>
          </a:prstGeom>
          <a:noFill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257" y="4499917"/>
            <a:ext cx="272462" cy="308448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6256" y="5560119"/>
            <a:ext cx="312464" cy="235942"/>
          </a:xfrm>
          <a:prstGeom prst="rect">
            <a:avLst/>
          </a:prstGeom>
          <a:noFill/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6256" y="6660158"/>
            <a:ext cx="312464" cy="235942"/>
          </a:xfrm>
          <a:prstGeom prst="rect">
            <a:avLst/>
          </a:prstGeom>
          <a:noFill/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8024" y="6660158"/>
            <a:ext cx="312464" cy="235942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8504" y="5450407"/>
            <a:ext cx="325902" cy="345654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04008" y="4427910"/>
            <a:ext cx="363765" cy="325066"/>
          </a:xfrm>
          <a:prstGeom prst="rect">
            <a:avLst/>
          </a:prstGeom>
          <a:noFill/>
        </p:spPr>
      </p:pic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824288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[17]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482428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[18]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698452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[19]</a:t>
            </a: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9216776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[20]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984528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[16]</a:t>
            </a: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4824288" y="212390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[1]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66404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[17]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4752280" y="277172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4752280" y="42841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2520032" y="457217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[11]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4608264" y="313176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wiki</a:t>
            </a:r>
            <a:endParaRPr lang="en-US" altLang="ja-JP" sz="1050" dirty="0">
              <a:latin typeface="Comic Sans MS" pitchFamily="66" charset="0"/>
            </a:endParaRP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608264" y="471618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ticket</a:t>
            </a:r>
            <a:endParaRPr lang="en-US" altLang="ja-JP" sz="105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References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[1]	ghc-devs -- GHC development discussion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https://mail.haskell.org/mailman/listinfo/ghc-devs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[2]	Call for Nominations: GHC Steering 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https://ghc.haskell.org/trac/ghc/blog/steering-committee-cfn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[3]	Libraries -- Discussion about libraries for Haskell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https://mail.haskell.org/cgi-bin/mailman/listinfo/libraries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[4]	Core Libraries 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https://wiki.haskell.org/Core_Libraries_Committee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[5]	Haskell-prime -- Haskell' - A Haskell Standard Revision - discussion list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https://mail.haskell.org/cgi-bin/mailman/listinfo/haskell-prime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[6]	Welcome to Haskell'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https://prime.haskell.org/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[7]	The Glasgow Haskell Team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https://ghc.haskell.org/trac/ghc/wiki/TeamGHC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[8]	Reporting bugs in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https://ghc.haskell.org/trac/ghc/wiki/ReportABug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[9]	How to contribute a patch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https://ghc.haskell.org/trac/ghc/wiki/WorkingConventions/FixingBugs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[10]	How to contribute a new feature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https://ghc.haskell.org/trac/ghc/wiki/WorkingConventions/AddingFeatures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[11]	GHC Proposals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https://github.com/ghc-proposals/ghc-proposals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[12]	Release management and branches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https://ghc.haskell.org/trac/ghc/wiki/WorkingConventions/Releases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[13]	Welcome to the GHC Developer 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[14]	Developer’s Infrastructure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https://ghc.haskell.org/trac/ghc/wiki/Infrastructure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[15]	The Bug Tracker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https://ghc.haskell.org/trac/ghc/wiki/WorkingConventions/BugTracker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[16]	Using git with GHC	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https://ghc.haskell.org/trac/ghc/wiki/WorkingConventions/Git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[17]	Using Phabricator for GHC development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https://ghc.haskell.org/trac/ghc/wiki/Phabricator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[18]	Harbormaster: continuous integration &amp; patch building for GHC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https://ghc.haskell.org/trac/ghc/wiki/Phabricator/Harbormaster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[19]	The GHC Builder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https://ghc.haskell.org/trac/ghc/wiki/Builder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[20]	perf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https://perf.haskell.org/ghc/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46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See also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[21]	Working on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[22]	Resources for newcomers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https://ghc.haskell.org/trac/ghc/wiki/Newcomers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[23]	Haskell :: Reddit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https://www.reddit.com/r/haskell/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[24]	IRC Channels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https://www.haskell.org/irc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http://ircbrowse.net/ghc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31800" y="2268000"/>
            <a:ext cx="9361040" cy="17895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NOTE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This is not an official document by the ghc development team.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Please refer to the official documents in detail.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This information is current as of Oct,</a:t>
            </a:r>
            <a:r>
              <a:rPr lang="en-US" sz="2400">
                <a:solidFill>
                  <a:srgbClr val="333399"/>
                </a:solidFill>
                <a:latin typeface="Comic Sans MS" pitchFamily="66" charset="0"/>
              </a:rPr>
              <a:t> 2016.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endParaRPr dirty="0">
              <a:solidFill>
                <a:srgbClr val="33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Overall relationship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Development layers</a:t>
            </a:r>
          </a:p>
        </p:txBody>
      </p:sp>
      <p:sp>
        <p:nvSpPr>
          <p:cNvPr id="13317" name="Text Box 11"/>
          <p:cNvSpPr txBox="1">
            <a:spLocks noChangeArrowheads="1"/>
          </p:cNvSpPr>
          <p:nvPr/>
        </p:nvSpPr>
        <p:spPr bwMode="auto">
          <a:xfrm>
            <a:off x="431800" y="1403350"/>
            <a:ext cx="2520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Haskell packages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2293" name="Text Box 11"/>
          <p:cNvSpPr txBox="1">
            <a:spLocks noChangeArrowheads="1"/>
          </p:cNvSpPr>
          <p:nvPr/>
        </p:nvSpPr>
        <p:spPr bwMode="auto">
          <a:xfrm>
            <a:off x="431800" y="3635176"/>
            <a:ext cx="2520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 dirty="0">
                <a:latin typeface="Comic Sans MS" pitchFamily="66" charset="0"/>
              </a:rPr>
              <a:t>GHC compiler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 dirty="0">
                <a:latin typeface="Comic Sans MS" pitchFamily="66" charset="0"/>
              </a:rPr>
              <a:t>+ Core Libraries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431800" y="5868988"/>
            <a:ext cx="2520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Haskell Language</a:t>
            </a:r>
            <a:endParaRPr lang="en-US" altLang="ja-JP" sz="1400" dirty="0">
              <a:latin typeface="Comic Sans MS" pitchFamily="66" charset="0"/>
            </a:endParaRPr>
          </a:p>
        </p:txBody>
      </p:sp>
      <p:cxnSp>
        <p:nvCxnSpPr>
          <p:cNvPr id="13347" name="直線コネクタ 2"/>
          <p:cNvCxnSpPr>
            <a:cxnSpLocks noChangeShapeType="1"/>
          </p:cNvCxnSpPr>
          <p:nvPr/>
        </p:nvCxnSpPr>
        <p:spPr bwMode="auto">
          <a:xfrm>
            <a:off x="647700" y="5075238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8" name="直線コネクタ 2"/>
          <p:cNvCxnSpPr>
            <a:cxnSpLocks noChangeShapeType="1"/>
          </p:cNvCxnSpPr>
          <p:nvPr/>
        </p:nvCxnSpPr>
        <p:spPr bwMode="auto">
          <a:xfrm>
            <a:off x="647700" y="2771725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3672160" y="5580285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Haskell 98, Haskell 2010,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Haskell 2020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2520032" y="3348037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Compiler + Runtime system</a:t>
            </a: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6048424" y="3348037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base, array, process,...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3096096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vector</a:t>
            </a: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4046602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parsec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4997108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parallel</a:t>
            </a: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5947614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network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8784728" y="1547589"/>
            <a:ext cx="720080" cy="431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...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3672160" y="6588397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haskell-prime at haskell.org  [5]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by Haskell 2020 Committee  [6]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6048424" y="4356149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libraries at haskell.org  [3]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</a:t>
            </a:r>
            <a:r>
              <a:rPr lang="en-US" altLang="ja-JP" sz="1200">
                <a:latin typeface="Comic Sans MS" pitchFamily="66" charset="0"/>
              </a:rPr>
              <a:t>by Core </a:t>
            </a:r>
            <a:r>
              <a:rPr lang="en-US" altLang="ja-JP" sz="1200" dirty="0">
                <a:latin typeface="Comic Sans MS" pitchFamily="66" charset="0"/>
              </a:rPr>
              <a:t>Libraries Committee  [4]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2664048" y="4356149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ghc-devs at haskell.org  [1]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</a:t>
            </a:r>
            <a:r>
              <a:rPr lang="en-US" altLang="ja-JP" sz="1200">
                <a:latin typeface="Comic Sans MS" pitchFamily="66" charset="0"/>
              </a:rPr>
              <a:t>by GHC Committee</a:t>
            </a:r>
            <a:r>
              <a:rPr lang="ja-JP" altLang="en-US" sz="1200">
                <a:latin typeface="Comic Sans MS" pitchFamily="66" charset="0"/>
              </a:rPr>
              <a:t>  </a:t>
            </a:r>
            <a:r>
              <a:rPr lang="en-US" altLang="ja-JP" sz="1200">
                <a:latin typeface="Comic Sans MS" pitchFamily="66" charset="0"/>
              </a:rPr>
              <a:t>[2]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529777" y="2987749"/>
            <a:ext cx="1471878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GHC compiler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6039226" y="2987749"/>
            <a:ext cx="23134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Haskell Core Libraries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3681905" y="5220245"/>
            <a:ext cx="2726559" cy="35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Language Report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898120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GLUT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848624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lens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GHC compiler development flow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791840" y="3419797"/>
            <a:ext cx="5760640" cy="1944216"/>
          </a:xfrm>
          <a:prstGeom prst="roundRect">
            <a:avLst>
              <a:gd name="adj" fmla="val 6537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code development</a:t>
            </a:r>
          </a:p>
        </p:txBody>
      </p:sp>
      <p:cxnSp>
        <p:nvCxnSpPr>
          <p:cNvPr id="57" name="直線コネクタ 17"/>
          <p:cNvCxnSpPr>
            <a:cxnSpLocks noChangeShapeType="1"/>
          </p:cNvCxnSpPr>
          <p:nvPr/>
        </p:nvCxnSpPr>
        <p:spPr bwMode="auto">
          <a:xfrm flipV="1">
            <a:off x="3600152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/>
          <p:nvPr/>
        </p:nvCxnSpPr>
        <p:spPr>
          <a:xfrm rot="16200000" flipH="1">
            <a:off x="2520032" y="2627709"/>
            <a:ext cx="1008112" cy="576064"/>
          </a:xfrm>
          <a:prstGeom prst="bentConnector3">
            <a:avLst>
              <a:gd name="adj1" fmla="val 55669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/>
          <p:nvPr/>
        </p:nvCxnSpPr>
        <p:spPr>
          <a:xfrm rot="5400000">
            <a:off x="3960192" y="2339677"/>
            <a:ext cx="1080120" cy="1080120"/>
          </a:xfrm>
          <a:prstGeom prst="bentConnector3">
            <a:avLst>
              <a:gd name="adj1" fmla="val 57937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17"/>
          <p:cNvCxnSpPr>
            <a:cxnSpLocks noChangeShapeType="1"/>
          </p:cNvCxnSpPr>
          <p:nvPr/>
        </p:nvCxnSpPr>
        <p:spPr bwMode="auto">
          <a:xfrm flipV="1">
            <a:off x="1799952" y="3059757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GHC compiler development flow (overview)</a:t>
            </a:r>
          </a:p>
        </p:txBody>
      </p:sp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3528144" y="5364013"/>
            <a:ext cx="0" cy="12241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7"/>
          <p:cNvCxnSpPr>
            <a:cxnSpLocks noChangeShapeType="1"/>
          </p:cNvCxnSpPr>
          <p:nvPr/>
        </p:nvCxnSpPr>
        <p:spPr bwMode="auto">
          <a:xfrm flipV="1">
            <a:off x="2736056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17"/>
          <p:cNvCxnSpPr>
            <a:cxnSpLocks noChangeShapeType="1"/>
          </p:cNvCxnSpPr>
          <p:nvPr/>
        </p:nvCxnSpPr>
        <p:spPr bwMode="auto">
          <a:xfrm flipV="1">
            <a:off x="5040312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4104208" y="1691605"/>
            <a:ext cx="1800200" cy="100811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proposal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2159992" y="1979637"/>
            <a:ext cx="1152128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report</a:t>
            </a:r>
          </a:p>
        </p:txBody>
      </p: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7704608" y="1619597"/>
            <a:ext cx="0" cy="496855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17"/>
          <p:cNvCxnSpPr>
            <a:cxnSpLocks noChangeShapeType="1"/>
          </p:cNvCxnSpPr>
          <p:nvPr/>
        </p:nvCxnSpPr>
        <p:spPr bwMode="auto">
          <a:xfrm flipV="1">
            <a:off x="9216776" y="1619597"/>
            <a:ext cx="0" cy="496855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7200552" y="3851845"/>
            <a:ext cx="1080120" cy="108012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wiki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pages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8712967" y="3851845"/>
            <a:ext cx="1080120" cy="108012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infra-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structure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tools</a:t>
            </a: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007864" y="2699965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committer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6768504" y="971773"/>
            <a:ext cx="180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create and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 update pages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8280425" y="971773"/>
            <a:ext cx="180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construct and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maintain infra</a:t>
            </a: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791840" y="5724053"/>
            <a:ext cx="5760640" cy="432048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release management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808064" y="140382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3816176" y="140382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5688384" y="1403821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[10][11]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7992640" y="493196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9504808" y="493196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[14]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680272" y="586831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[12]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1943968" y="29157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[7]</a:t>
            </a: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1583928" y="1115789"/>
            <a:ext cx="158363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report the bug</a:t>
            </a: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3096641" y="1043533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fix the bug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4248224" y="1115789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add the feature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17"/>
          <p:cNvCxnSpPr>
            <a:cxnSpLocks noChangeShapeType="1"/>
          </p:cNvCxnSpPr>
          <p:nvPr/>
        </p:nvCxnSpPr>
        <p:spPr bwMode="auto">
          <a:xfrm flipV="1">
            <a:off x="3528144" y="5364013"/>
            <a:ext cx="0" cy="12241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17"/>
          <p:cNvCxnSpPr>
            <a:cxnSpLocks noChangeShapeType="1"/>
          </p:cNvCxnSpPr>
          <p:nvPr/>
        </p:nvCxnSpPr>
        <p:spPr bwMode="auto">
          <a:xfrm flipV="1">
            <a:off x="2736056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GHC compiler code development flow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91840" y="3419797"/>
            <a:ext cx="5760640" cy="1944216"/>
          </a:xfrm>
          <a:prstGeom prst="roundRect">
            <a:avLst>
              <a:gd name="adj" fmla="val 6537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91840" y="5724053"/>
            <a:ext cx="5760640" cy="432048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release management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23888" y="3707829"/>
            <a:ext cx="1152128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committer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flow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024088" y="3707829"/>
            <a:ext cx="1152128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patch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flow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896296" y="3707829"/>
            <a:ext cx="1152128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github PR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flow</a:t>
            </a:r>
          </a:p>
        </p:txBody>
      </p:sp>
      <p:cxnSp>
        <p:nvCxnSpPr>
          <p:cNvPr id="14" name="直線コネクタ 17"/>
          <p:cNvCxnSpPr>
            <a:cxnSpLocks noChangeShapeType="1"/>
          </p:cNvCxnSpPr>
          <p:nvPr/>
        </p:nvCxnSpPr>
        <p:spPr bwMode="auto">
          <a:xfrm flipV="1">
            <a:off x="3600152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 rot="5400000">
            <a:off x="3960192" y="2339677"/>
            <a:ext cx="1080120" cy="1080120"/>
          </a:xfrm>
          <a:prstGeom prst="bentConnector3">
            <a:avLst>
              <a:gd name="adj1" fmla="val 57937"/>
            </a:avLst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17"/>
          <p:cNvCxnSpPr>
            <a:cxnSpLocks noChangeShapeType="1"/>
          </p:cNvCxnSpPr>
          <p:nvPr/>
        </p:nvCxnSpPr>
        <p:spPr bwMode="auto">
          <a:xfrm flipV="1">
            <a:off x="1799952" y="3059757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17"/>
          <p:cNvCxnSpPr>
            <a:cxnSpLocks noChangeShapeType="1"/>
          </p:cNvCxnSpPr>
          <p:nvPr/>
        </p:nvCxnSpPr>
        <p:spPr bwMode="auto">
          <a:xfrm flipV="1">
            <a:off x="5040312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04208" y="1691605"/>
            <a:ext cx="1800200" cy="100811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proposal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1583928" y="1115789"/>
            <a:ext cx="158363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report the bug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3096641" y="1043533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fix the bug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4248224" y="1115789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add the feature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1007864" y="2699965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committer</a:t>
            </a:r>
          </a:p>
        </p:txBody>
      </p:sp>
      <p:cxnSp>
        <p:nvCxnSpPr>
          <p:cNvPr id="65" name="直線コネクタ 17"/>
          <p:cNvCxnSpPr>
            <a:cxnSpLocks noChangeShapeType="1"/>
          </p:cNvCxnSpPr>
          <p:nvPr/>
        </p:nvCxnSpPr>
        <p:spPr bwMode="auto">
          <a:xfrm flipV="1">
            <a:off x="1799952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17"/>
          <p:cNvCxnSpPr>
            <a:cxnSpLocks noChangeShapeType="1"/>
          </p:cNvCxnSpPr>
          <p:nvPr/>
        </p:nvCxnSpPr>
        <p:spPr bwMode="auto">
          <a:xfrm flipV="1">
            <a:off x="3600152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17"/>
          <p:cNvCxnSpPr>
            <a:cxnSpLocks noChangeShapeType="1"/>
          </p:cNvCxnSpPr>
          <p:nvPr/>
        </p:nvCxnSpPr>
        <p:spPr bwMode="auto">
          <a:xfrm flipV="1">
            <a:off x="3960192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184328" y="2267917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[10][11]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672160" y="464418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 rot="20310207">
            <a:off x="4961297" y="4672950"/>
            <a:ext cx="1381050" cy="23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0004" tIns="44997" rIns="90004" bIns="44997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en-US" altLang="ja-JP" sz="1100" dirty="0">
                <a:solidFill>
                  <a:schemeClr val="bg1"/>
                </a:solidFill>
                <a:latin typeface="Comic Sans MS" pitchFamily="66" charset="0"/>
              </a:rPr>
              <a:t>Under discussion</a:t>
            </a:r>
            <a:endParaRPr lang="ja-JP" altLang="en-US" sz="11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32" name="カギ線コネクタ 31"/>
          <p:cNvCxnSpPr/>
          <p:nvPr/>
        </p:nvCxnSpPr>
        <p:spPr>
          <a:xfrm rot="16200000" flipH="1">
            <a:off x="2520032" y="2627710"/>
            <a:ext cx="1008112" cy="576064"/>
          </a:xfrm>
          <a:prstGeom prst="bentConnector3">
            <a:avLst>
              <a:gd name="adj1" fmla="val 55669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2159992" y="1979637"/>
            <a:ext cx="1152128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report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952080" y="226791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Report flow</a:t>
            </a:r>
          </a:p>
        </p:txBody>
      </p:sp>
      <p:cxnSp>
        <p:nvCxnSpPr>
          <p:cNvPr id="4" name="直線コネクタ 17"/>
          <p:cNvCxnSpPr>
            <a:cxnSpLocks noChangeShapeType="1"/>
          </p:cNvCxnSpPr>
          <p:nvPr/>
        </p:nvCxnSpPr>
        <p:spPr bwMode="auto">
          <a:xfrm flipV="1">
            <a:off x="4824288" y="2051645"/>
            <a:ext cx="0" cy="21602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816176" y="269971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168104" y="2339677"/>
            <a:ext cx="3312368" cy="1440160"/>
          </a:xfrm>
          <a:prstGeom prst="roundRect">
            <a:avLst>
              <a:gd name="adj" fmla="val 11783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184328" y="3203773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</a:t>
            </a:r>
            <a:r>
              <a:rPr lang="en-US" altLang="ja-JP" sz="1200">
                <a:latin typeface="Comic Sans MS" pitchFamily="66" charset="0"/>
              </a:rPr>
              <a:t>][15]</a:t>
            </a:r>
            <a:endParaRPr lang="en-US" altLang="ja-JP" sz="1200" dirty="0">
              <a:latin typeface="Comic Sans MS" pitchFamily="66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5962" y="2987749"/>
            <a:ext cx="272462" cy="308448"/>
          </a:xfrm>
          <a:prstGeom prst="rect">
            <a:avLst/>
          </a:prstGeom>
          <a:noFill/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consult ghc-devs ML if you worry.</a:t>
            </a:r>
          </a:p>
        </p:txBody>
      </p:sp>
      <p:grpSp>
        <p:nvGrpSpPr>
          <p:cNvPr id="10" name="グループ化 35"/>
          <p:cNvGrpSpPr/>
          <p:nvPr/>
        </p:nvGrpSpPr>
        <p:grpSpPr>
          <a:xfrm rot="21069960">
            <a:off x="8293667" y="6897092"/>
            <a:ext cx="287108" cy="191405"/>
            <a:chOff x="6984528" y="1331565"/>
            <a:chExt cx="432048" cy="288032"/>
          </a:xfrm>
        </p:grpSpPr>
        <p:sp>
          <p:nvSpPr>
            <p:cNvPr id="11" name="正方形/長方形 10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フリーフォーム 12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527599" y="4283893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code development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832400" y="3204021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ticket</a:t>
            </a:r>
            <a:endParaRPr lang="en-US" altLang="ja-JP" sz="105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Proposal flow</a:t>
            </a:r>
          </a:p>
        </p:txBody>
      </p:sp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2736056" y="1763613"/>
            <a:ext cx="0" cy="43924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727944" y="2267669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write the proposal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727944" y="296974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727944" y="3671825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727944" y="4373903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update the ticket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727944" y="5075981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approval 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007864" y="2051645"/>
            <a:ext cx="3456384" cy="3888432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cxnSp>
        <p:nvCxnSpPr>
          <p:cNvPr id="11" name="直線コネクタ 17"/>
          <p:cNvCxnSpPr>
            <a:cxnSpLocks noChangeShapeType="1"/>
          </p:cNvCxnSpPr>
          <p:nvPr/>
        </p:nvCxnSpPr>
        <p:spPr bwMode="auto">
          <a:xfrm flipV="1">
            <a:off x="7056536" y="1763613"/>
            <a:ext cx="0" cy="43924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048424" y="2267669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write the proposal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048424" y="3670795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6048424" y="4355901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approval 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328344" y="2051645"/>
            <a:ext cx="3456384" cy="3888432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400352" y="1403573"/>
            <a:ext cx="331236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ghc-proposal process on github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47824" y="1259557"/>
            <a:ext cx="8568952" cy="5256584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cxnSp>
        <p:nvCxnSpPr>
          <p:cNvPr id="21" name="直線コネクタ 17"/>
          <p:cNvCxnSpPr>
            <a:cxnSpLocks noChangeShapeType="1"/>
          </p:cNvCxnSpPr>
          <p:nvPr/>
        </p:nvCxnSpPr>
        <p:spPr bwMode="auto">
          <a:xfrm>
            <a:off x="2736056" y="1763613"/>
            <a:ext cx="4320480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17"/>
          <p:cNvCxnSpPr>
            <a:cxnSpLocks noChangeShapeType="1"/>
          </p:cNvCxnSpPr>
          <p:nvPr/>
        </p:nvCxnSpPr>
        <p:spPr bwMode="auto">
          <a:xfrm flipV="1">
            <a:off x="4896296" y="971525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17"/>
          <p:cNvCxnSpPr>
            <a:cxnSpLocks noChangeShapeType="1"/>
          </p:cNvCxnSpPr>
          <p:nvPr/>
        </p:nvCxnSpPr>
        <p:spPr bwMode="auto">
          <a:xfrm>
            <a:off x="2736056" y="6156101"/>
            <a:ext cx="4320480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4896296" y="615610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1007864" y="1403573"/>
            <a:ext cx="331236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traditional process on trac</a:t>
            </a: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160" y="2411685"/>
            <a:ext cx="272462" cy="308448"/>
          </a:xfrm>
          <a:prstGeom prst="rect">
            <a:avLst/>
          </a:prstGeom>
          <a:noFill/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2640" y="2555701"/>
            <a:ext cx="363765" cy="325066"/>
          </a:xfrm>
          <a:prstGeom prst="rect">
            <a:avLst/>
          </a:prstGeom>
          <a:noFill/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2640" y="3958827"/>
            <a:ext cx="363765" cy="325066"/>
          </a:xfrm>
          <a:prstGeom prst="rect">
            <a:avLst/>
          </a:prstGeom>
          <a:noFill/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2640" y="4715941"/>
            <a:ext cx="363765" cy="325066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160" y="3131765"/>
            <a:ext cx="272462" cy="308448"/>
          </a:xfrm>
          <a:prstGeom prst="rect">
            <a:avLst/>
          </a:prstGeom>
          <a:noFill/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160" y="4643933"/>
            <a:ext cx="272462" cy="308448"/>
          </a:xfrm>
          <a:prstGeom prst="rect">
            <a:avLst/>
          </a:prstGeom>
          <a:noFill/>
        </p:spPr>
      </p:pic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888184" y="1475829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8496696" y="1475829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[11]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 rot="20901543">
            <a:off x="7727904" y="1812640"/>
            <a:ext cx="710318" cy="261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lIns="90004" tIns="44997" rIns="90004" bIns="44997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en-US" altLang="ja-JP" sz="1100" dirty="0">
                <a:solidFill>
                  <a:schemeClr val="bg1"/>
                </a:solidFill>
                <a:latin typeface="Comic Sans MS" pitchFamily="66" charset="0"/>
              </a:rPr>
              <a:t>NEW</a:t>
            </a:r>
            <a:endParaRPr lang="ja-JP" altLang="en-US" sz="11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048424" y="2987749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pull request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2640" y="3275781"/>
            <a:ext cx="363765" cy="325066"/>
          </a:xfrm>
          <a:prstGeom prst="rect">
            <a:avLst/>
          </a:prstGeom>
          <a:noFill/>
        </p:spPr>
      </p:pic>
      <p:sp>
        <p:nvSpPr>
          <p:cNvPr id="50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refer to the documentation in details.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599606" y="6876181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code development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6048424" y="5075981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4479" y="5343597"/>
            <a:ext cx="272462" cy="308448"/>
          </a:xfrm>
          <a:prstGeom prst="rect">
            <a:avLst/>
          </a:prstGeom>
          <a:noFill/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77915" y="3851845"/>
            <a:ext cx="314325" cy="352425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88184" y="4139877"/>
            <a:ext cx="323850" cy="285750"/>
          </a:xfrm>
          <a:prstGeom prst="rect">
            <a:avLst/>
          </a:prstGeom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160" y="3923853"/>
            <a:ext cx="272462" cy="308448"/>
          </a:xfrm>
          <a:prstGeom prst="rect">
            <a:avLst/>
          </a:prstGeom>
          <a:noFill/>
        </p:spPr>
      </p:pic>
      <p:grpSp>
        <p:nvGrpSpPr>
          <p:cNvPr id="28" name="グループ化 35"/>
          <p:cNvGrpSpPr/>
          <p:nvPr/>
        </p:nvGrpSpPr>
        <p:grpSpPr>
          <a:xfrm rot="21069960">
            <a:off x="3901179" y="3728740"/>
            <a:ext cx="287108" cy="191405"/>
            <a:chOff x="6984528" y="1331565"/>
            <a:chExt cx="432048" cy="288032"/>
          </a:xfrm>
        </p:grpSpPr>
        <p:sp>
          <p:nvSpPr>
            <p:cNvPr id="30" name="正方形/長方形 29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フリーフォーム 33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3672160" y="262795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wiki</a:t>
            </a:r>
            <a:endParaRPr lang="en-US" altLang="ja-JP" sz="1050" dirty="0">
              <a:latin typeface="Comic Sans MS" pitchFamily="66" charset="0"/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3672160" y="334803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ticket</a:t>
            </a:r>
            <a:endParaRPr lang="en-US" altLang="ja-JP" sz="1050" dirty="0">
              <a:latin typeface="Comic Sans MS" pitchFamily="66" charset="0"/>
            </a:endParaRP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3672160" y="486020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ticket</a:t>
            </a:r>
            <a:endParaRPr lang="en-US" altLang="ja-JP" sz="1050" dirty="0">
              <a:latin typeface="Comic Sans MS" pitchFamily="66" charset="0"/>
            </a:endParaRP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8074226" y="5545263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ticket</a:t>
            </a:r>
            <a:endParaRPr lang="en-US" altLang="ja-JP" sz="105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3615</TotalTime>
  <Words>443</Words>
  <Application>Microsoft Office PowerPoint</Application>
  <PresentationFormat>ユーザー設定</PresentationFormat>
  <Paragraphs>270</Paragraphs>
  <Slides>16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ＭＳ Ｐゴシック</vt:lpstr>
      <vt:lpstr>ＭＳ Ｐ明朝</vt:lpstr>
      <vt:lpstr>Arial</vt:lpstr>
      <vt:lpstr>Arial Black</vt:lpstr>
      <vt:lpstr>Calibri</vt:lpstr>
      <vt:lpstr>Comic Sans MS</vt:lpstr>
      <vt:lpstr>Times New Roman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GHC development flow</dc:title>
  <cp:lastModifiedBy>t</cp:lastModifiedBy>
  <cp:revision>2</cp:revision>
  <cp:lastPrinted>1601-01-01T00:00:00Z</cp:lastPrinted>
  <dcterms:created xsi:type="dcterms:W3CDTF">2014-06-27T14:43:11Z</dcterms:created>
  <dcterms:modified xsi:type="dcterms:W3CDTF">2016-10-28T11:05:07Z</dcterms:modified>
</cp:coreProperties>
</file>