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57" r:id="rId2"/>
    <p:sldId id="536" r:id="rId3"/>
    <p:sldId id="560" r:id="rId4"/>
    <p:sldId id="540" r:id="rId5"/>
    <p:sldId id="579" r:id="rId6"/>
    <p:sldId id="591" r:id="rId7"/>
    <p:sldId id="592" r:id="rId8"/>
    <p:sldId id="546" r:id="rId9"/>
    <p:sldId id="577" r:id="rId10"/>
    <p:sldId id="547" r:id="rId11"/>
    <p:sldId id="593" r:id="rId12"/>
    <p:sldId id="578" r:id="rId13"/>
    <p:sldId id="590" r:id="rId14"/>
    <p:sldId id="589" r:id="rId15"/>
    <p:sldId id="581" r:id="rId16"/>
    <p:sldId id="562" r:id="rId17"/>
    <p:sldId id="571" r:id="rId18"/>
    <p:sldId id="563" r:id="rId19"/>
    <p:sldId id="573" r:id="rId20"/>
    <p:sldId id="574" r:id="rId21"/>
    <p:sldId id="583" r:id="rId22"/>
    <p:sldId id="584" r:id="rId23"/>
    <p:sldId id="570" r:id="rId24"/>
  </p:sldIdLst>
  <p:sldSz cx="10080625" cy="7559675"/>
  <p:notesSz cx="7559675" cy="10691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99"/>
    <a:srgbClr val="99CCFF"/>
    <a:srgbClr val="0099CC"/>
    <a:srgbClr val="3399FF"/>
    <a:srgbClr val="3366FF"/>
    <a:srgbClr val="000001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24" autoAdjust="0"/>
  </p:normalViewPr>
  <p:slideViewPr>
    <p:cSldViewPr>
      <p:cViewPr>
        <p:scale>
          <a:sx n="75" d="100"/>
          <a:sy n="75" d="100"/>
        </p:scale>
        <p:origin x="1308" y="43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Rectangle 2"/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ja-JP" noProof="0"/>
          </a:p>
        </p:txBody>
      </p:sp>
      <p:sp>
        <p:nvSpPr>
          <p:cNvPr id="4" name="Rectangl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F8D5DC2F-22FC-45DA-AC53-34D90F6B8F2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838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ts val="400"/>
      </a:spcBef>
      <a:spcAft>
        <a:spcPct val="0"/>
      </a:spcAft>
      <a:defRPr lang="ja-JP" sz="1200" kern="1200">
        <a:solidFill>
          <a:srgbClr val="000000"/>
        </a:solidFill>
        <a:latin typeface="Times New Roman" pitchFamily="16"/>
        <a:ea typeface="ＭＳ Ｐゴシック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11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361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561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17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18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19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20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21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CF46AB6-3D03-4D92-8EA6-9AADABD9FD0E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003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14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7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882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8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9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10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ctrTitle"/>
          </p:nvPr>
        </p:nvSpPr>
        <p:spPr>
          <a:xfrm>
            <a:off x="755651" y="2347914"/>
            <a:ext cx="8569327" cy="16208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 txBox="1">
            <a:spLocks noGrp="1"/>
          </p:cNvSpPr>
          <p:nvPr>
            <p:ph type="subTitle" idx="1"/>
          </p:nvPr>
        </p:nvSpPr>
        <p:spPr>
          <a:xfrm>
            <a:off x="1512883" y="4283077"/>
            <a:ext cx="7056433" cy="1931990"/>
          </a:xfrm>
        </p:spPr>
        <p:txBody>
          <a:bodyPr anchorCtr="1"/>
          <a:lstStyle>
            <a:lvl1pPr marL="0" indent="0" algn="ctr">
              <a:defRPr/>
            </a:lvl1pPr>
          </a:lstStyle>
          <a:p>
            <a:pPr lvl="0"/>
            <a:r>
              <a:rPr lang="ja-JP"/>
              <a:t>マスター サブタイトルの書式設定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45BF-05B4-4FC2-9745-C6AFACB1F91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4440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1976439" y="5291139"/>
            <a:ext cx="6048371" cy="625477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 txBox="1">
            <a:spLocks noGrp="1"/>
          </p:cNvSpPr>
          <p:nvPr>
            <p:ph type="pic" idx="1"/>
          </p:nvPr>
        </p:nvSpPr>
        <p:spPr>
          <a:xfrm>
            <a:off x="1976439" y="674690"/>
            <a:ext cx="6048371" cy="4537079"/>
          </a:xfrm>
        </p:spPr>
        <p:txBody>
          <a:bodyPr/>
          <a:lstStyle>
            <a:lvl1pPr marL="0" indent="0">
              <a:defRPr lang="en-US"/>
            </a:lvl1pPr>
          </a:lstStyle>
          <a:p>
            <a:pPr lvl="0"/>
            <a:endParaRPr lang="en-US" noProof="0" dirty="0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1976439" y="5916616"/>
            <a:ext cx="6048371" cy="887416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46A1F-3DFE-4E20-AC0B-A43BC525EA2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86375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F1C58-A878-4CDD-A0DC-3B9004B6C41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4414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499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49938"/>
          </a:xfrm>
        </p:spPr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E05F2-DC28-4CBD-9369-45AA3F217538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67748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C287-8FFF-4E6C-BCBD-763A37C4ED5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125413"/>
      </p:ext>
    </p:extLst>
  </p:cSld>
  <p:clrMapOvr>
    <a:masterClrMapping/>
  </p:clrMapOvr>
  <p:transition spd="slow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2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7680" cy="438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A4559-F17F-4AC5-A043-681AA1AB07A1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0"/>
            <a:ext cx="10080625" cy="6556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2638125"/>
      </p:ext>
    </p:extLst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DBDF-59FA-4A63-AE08-507FF63BDFA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19004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796927" y="4857749"/>
            <a:ext cx="8567735" cy="1501773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796927" y="3203572"/>
            <a:ext cx="8567735" cy="1654177"/>
          </a:xfrm>
        </p:spPr>
        <p:txBody>
          <a:bodyPr anchor="b"/>
          <a:lstStyle>
            <a:lvl1pPr marL="0" indent="0">
              <a:defRPr sz="20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42431-4A12-4A95-A176-2316721414C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12649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CCF2C-4BA5-4589-96D0-8CAF962FF6A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14969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3215"/>
            <a:ext cx="9072567" cy="12588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504821" y="1692270"/>
            <a:ext cx="4452935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04821" y="2397127"/>
            <a:ext cx="4452935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テキスト プレースホルダー 4"/>
          <p:cNvSpPr txBox="1">
            <a:spLocks noGrp="1"/>
          </p:cNvSpPr>
          <p:nvPr>
            <p:ph type="body" idx="3"/>
          </p:nvPr>
        </p:nvSpPr>
        <p:spPr>
          <a:xfrm>
            <a:off x="5121270" y="1692270"/>
            <a:ext cx="4456108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6" name="コンテンツ プレースホルダー 5"/>
          <p:cNvSpPr txBox="1">
            <a:spLocks noGrp="1"/>
          </p:cNvSpPr>
          <p:nvPr>
            <p:ph idx="4"/>
          </p:nvPr>
        </p:nvSpPr>
        <p:spPr>
          <a:xfrm>
            <a:off x="5121270" y="2397127"/>
            <a:ext cx="4456108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88CDB-3676-4482-8B10-5F175F92D4E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33299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31AA4-68FE-4415-8DCE-1428C5BD72E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27662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1623"/>
            <a:ext cx="3316291" cy="1279529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3941758" y="301623"/>
            <a:ext cx="5635620" cy="6451604"/>
          </a:xfrm>
        </p:spPr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504821" y="1581153"/>
            <a:ext cx="3316291" cy="5172075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461FC-7177-4971-B692-99626AD0437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72798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 txBox="1">
            <a:spLocks noGrp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 txBox="1">
            <a:spLocks noGrp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822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ja-JP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ja-JP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ja-JP"/>
              <a:t>レベル目のアウトライン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3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A525ED34-9009-4474-87AD-3593DAC663D1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lang="ja-JP" sz="4400">
          <a:solidFill>
            <a:srgbClr val="000000"/>
          </a:solidFill>
          <a:latin typeface="Arial"/>
          <a:ea typeface="ＭＳ Ｐゴシック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defRPr lang="ja-JP" sz="3200">
          <a:solidFill>
            <a:srgbClr val="000000"/>
          </a:solidFill>
          <a:latin typeface="Arial"/>
          <a:ea typeface="ＭＳ Ｐゴシック"/>
        </a:defRPr>
      </a:lvl1pPr>
      <a:lvl2pPr marL="742950" lvl="1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defRPr lang="en-GB" sz="28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defRPr lang="en-GB" sz="20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360000" y="1728000"/>
            <a:ext cx="9432000" cy="29577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800" dirty="0">
                <a:solidFill>
                  <a:srgbClr val="333399"/>
                </a:solidFill>
                <a:latin typeface="Comic Sans MS" pitchFamily="66" charset="0"/>
              </a:rPr>
              <a:t>GHC development flow</a:t>
            </a:r>
            <a:endParaRPr sz="16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2520000" y="6011280"/>
            <a:ext cx="4896000" cy="430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dirty="0">
                <a:latin typeface="Comic Sans MS"/>
              </a:rPr>
              <a:t>Takenobu T.</a:t>
            </a:r>
            <a:endParaRPr sz="1400" dirty="0"/>
          </a:p>
        </p:txBody>
      </p:sp>
      <p:sp>
        <p:nvSpPr>
          <p:cNvPr id="514" name="TextShape 4"/>
          <p:cNvSpPr txBox="1"/>
          <p:nvPr/>
        </p:nvSpPr>
        <p:spPr>
          <a:xfrm>
            <a:off x="874440" y="7023600"/>
            <a:ext cx="8640000" cy="288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/>
            <a:r>
              <a:rPr lang="en-US" sz="1400" dirty="0">
                <a:latin typeface="Comic Sans MS"/>
              </a:rPr>
              <a:t>Rev. 2017-Jan-28</a:t>
            </a:r>
            <a:endParaRPr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288784" y="7164213"/>
            <a:ext cx="64807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solidFill>
                  <a:srgbClr val="FF0000"/>
                </a:solidFill>
                <a:latin typeface="Comic Sans MS" pitchFamily="66" charset="0"/>
              </a:rPr>
              <a:t>WIP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575208" y="4737989"/>
            <a:ext cx="8785584" cy="7700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2000" i="1" dirty="0">
                <a:latin typeface="Comic Sans MS" pitchFamily="66" charset="0"/>
              </a:rPr>
              <a:t>walking guide for new contributors</a:t>
            </a:r>
            <a:endParaRPr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2592040" y="1619597"/>
            <a:ext cx="0" cy="48245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7"/>
          <p:cNvCxnSpPr>
            <a:cxnSpLocks noChangeShapeType="1"/>
          </p:cNvCxnSpPr>
          <p:nvPr/>
        </p:nvCxnSpPr>
        <p:spPr bwMode="auto">
          <a:xfrm flipV="1">
            <a:off x="7200552" y="1619597"/>
            <a:ext cx="0" cy="48245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Proposal flow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83928" y="226766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83928" y="2969747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83928" y="367182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83928" y="437390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583928" y="5075981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approval 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935856" y="1835621"/>
            <a:ext cx="3456384" cy="4392488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92440" y="205164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192440" y="320377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192440" y="5038947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for approval 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400352" y="1835621"/>
            <a:ext cx="3456384" cy="4392488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472360" y="1259557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ghc-proposals process on github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03808" y="1115541"/>
            <a:ext cx="8856984" cy="5544616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cxnSp>
        <p:nvCxnSpPr>
          <p:cNvPr id="29" name="直線コネクタ 17"/>
          <p:cNvCxnSpPr>
            <a:cxnSpLocks noChangeShapeType="1"/>
          </p:cNvCxnSpPr>
          <p:nvPr/>
        </p:nvCxnSpPr>
        <p:spPr bwMode="auto">
          <a:xfrm flipV="1">
            <a:off x="4896296" y="827509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グループ化 74"/>
          <p:cNvGrpSpPr/>
          <p:nvPr/>
        </p:nvGrpSpPr>
        <p:grpSpPr>
          <a:xfrm>
            <a:off x="2592040" y="1619597"/>
            <a:ext cx="4608512" cy="4824536"/>
            <a:chOff x="2448024" y="1619597"/>
            <a:chExt cx="4896544" cy="4824536"/>
          </a:xfrm>
        </p:grpSpPr>
        <p:cxnSp>
          <p:nvCxnSpPr>
            <p:cNvPr id="21" name="直線コネクタ 17"/>
            <p:cNvCxnSpPr>
              <a:cxnSpLocks noChangeShapeType="1"/>
            </p:cNvCxnSpPr>
            <p:nvPr/>
          </p:nvCxnSpPr>
          <p:spPr bwMode="auto">
            <a:xfrm>
              <a:off x="2448024" y="1619597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17"/>
            <p:cNvCxnSpPr>
              <a:cxnSpLocks noChangeShapeType="1"/>
            </p:cNvCxnSpPr>
            <p:nvPr/>
          </p:nvCxnSpPr>
          <p:spPr bwMode="auto">
            <a:xfrm>
              <a:off x="2448024" y="6444133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4896296" y="6444133"/>
            <a:ext cx="0" cy="50405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935856" y="1259557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traditional process on trac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2339677"/>
            <a:ext cx="272462" cy="308448"/>
          </a:xfrm>
          <a:prstGeom prst="rect">
            <a:avLst/>
          </a:prstGeom>
          <a:noFill/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2195661"/>
            <a:ext cx="363765" cy="325066"/>
          </a:xfrm>
          <a:prstGeom prst="rect">
            <a:avLst/>
          </a:prstGeom>
          <a:noFill/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3347789"/>
            <a:ext cx="363765" cy="325066"/>
          </a:xfrm>
          <a:prstGeom prst="rect">
            <a:avLst/>
          </a:prstGeom>
          <a:noFill/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5254971"/>
            <a:ext cx="363765" cy="325066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3059757"/>
            <a:ext cx="272462" cy="308448"/>
          </a:xfrm>
          <a:prstGeom prst="rect">
            <a:avLst/>
          </a:prstGeom>
          <a:noFill/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4571925"/>
            <a:ext cx="272462" cy="308448"/>
          </a:xfrm>
          <a:prstGeom prst="rect">
            <a:avLst/>
          </a:prstGeom>
          <a:noFill/>
        </p:spPr>
      </p:pic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816176" y="1331813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8568704" y="1331813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 rot="20901543">
            <a:off x="8299799" y="1688566"/>
            <a:ext cx="710318" cy="261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NEW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192440" y="262770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pull request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2771725"/>
            <a:ext cx="363765" cy="325066"/>
          </a:xfrm>
          <a:prstGeom prst="rect">
            <a:avLst/>
          </a:prstGeom>
          <a:noFill/>
        </p:spPr>
      </p:pic>
      <p:sp>
        <p:nvSpPr>
          <p:cNvPr id="50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599606" y="6876181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192440" y="561505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0925" y="5738659"/>
            <a:ext cx="272462" cy="308448"/>
          </a:xfrm>
          <a:prstGeom prst="rect">
            <a:avLst/>
          </a:prstGeom>
          <a:noFill/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539" y="3779837"/>
            <a:ext cx="314325" cy="35242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65808" y="4067869"/>
            <a:ext cx="323850" cy="285750"/>
          </a:xfrm>
          <a:prstGeom prst="rect">
            <a:avLst/>
          </a:prstGeom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3851845"/>
            <a:ext cx="272462" cy="308448"/>
          </a:xfrm>
          <a:prstGeom prst="rect">
            <a:avLst/>
          </a:prstGeom>
          <a:noFill/>
        </p:spPr>
      </p:pic>
      <p:grpSp>
        <p:nvGrpSpPr>
          <p:cNvPr id="28" name="グループ化 35"/>
          <p:cNvGrpSpPr/>
          <p:nvPr/>
        </p:nvGrpSpPr>
        <p:grpSpPr>
          <a:xfrm rot="21069960">
            <a:off x="3778803" y="3656732"/>
            <a:ext cx="287108" cy="191405"/>
            <a:chOff x="6984528" y="1331565"/>
            <a:chExt cx="432048" cy="288032"/>
          </a:xfrm>
        </p:grpSpPr>
        <p:sp>
          <p:nvSpPr>
            <p:cNvPr id="30" name="正方形/長方形 29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フリーフォーム 33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3549784" y="255594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549784" y="327602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3549784" y="478819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8280672" y="594032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6192440" y="3742803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revise proposal 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3958827"/>
            <a:ext cx="363765" cy="325066"/>
          </a:xfrm>
          <a:prstGeom prst="rect">
            <a:avLst/>
          </a:prstGeom>
          <a:noFill/>
        </p:spPr>
      </p:pic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6192440" y="4283893"/>
            <a:ext cx="2016224" cy="576064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request review by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steering committee</a:t>
            </a: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086" y="4499917"/>
            <a:ext cx="363765" cy="325066"/>
          </a:xfrm>
          <a:prstGeom prst="rect">
            <a:avLst/>
          </a:prstGeom>
          <a:noFill/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784" y="5292005"/>
            <a:ext cx="272462" cy="308448"/>
          </a:xfrm>
          <a:prstGeom prst="rect">
            <a:avLst/>
          </a:prstGeom>
          <a:noFill/>
        </p:spPr>
      </p:pic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3549784" y="550827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73" name="フリーフォーム 72"/>
          <p:cNvSpPr/>
          <p:nvPr/>
        </p:nvSpPr>
        <p:spPr>
          <a:xfrm flipV="1">
            <a:off x="5904408" y="3491805"/>
            <a:ext cx="288032" cy="432048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フリーフォーム 73"/>
          <p:cNvSpPr/>
          <p:nvPr/>
        </p:nvSpPr>
        <p:spPr>
          <a:xfrm flipV="1">
            <a:off x="5688384" y="3347789"/>
            <a:ext cx="504056" cy="1872208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フリーフォーム 75"/>
          <p:cNvSpPr/>
          <p:nvPr/>
        </p:nvSpPr>
        <p:spPr>
          <a:xfrm flipV="1">
            <a:off x="1295896" y="3874408"/>
            <a:ext cx="288032" cy="1368152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288032 h 576064"/>
              <a:gd name="connsiteX3" fmla="*/ 432048 w 432048"/>
              <a:gd name="connsiteY3" fmla="*/ 576064 h 576064"/>
              <a:gd name="connsiteX4" fmla="*/ 0 w 432048"/>
              <a:gd name="connsiteY4" fmla="*/ 576064 h 576064"/>
              <a:gd name="connsiteX5" fmla="*/ 0 w 432048"/>
              <a:gd name="connsiteY5" fmla="*/ 0 h 576064"/>
              <a:gd name="connsiteX0" fmla="*/ 432048 w 523488"/>
              <a:gd name="connsiteY0" fmla="*/ 288032 h 576064"/>
              <a:gd name="connsiteX1" fmla="*/ 432048 w 523488"/>
              <a:gd name="connsiteY1" fmla="*/ 576064 h 576064"/>
              <a:gd name="connsiteX2" fmla="*/ 0 w 523488"/>
              <a:gd name="connsiteY2" fmla="*/ 576064 h 576064"/>
              <a:gd name="connsiteX3" fmla="*/ 0 w 523488"/>
              <a:gd name="connsiteY3" fmla="*/ 0 h 576064"/>
              <a:gd name="connsiteX4" fmla="*/ 432048 w 523488"/>
              <a:gd name="connsiteY4" fmla="*/ 0 h 576064"/>
              <a:gd name="connsiteX5" fmla="*/ 523488 w 523488"/>
              <a:gd name="connsiteY5" fmla="*/ 379472 h 576064"/>
              <a:gd name="connsiteX0" fmla="*/ 432048 w 432048"/>
              <a:gd name="connsiteY0" fmla="*/ 288032 h 576064"/>
              <a:gd name="connsiteX1" fmla="*/ 432048 w 432048"/>
              <a:gd name="connsiteY1" fmla="*/ 576064 h 576064"/>
              <a:gd name="connsiteX2" fmla="*/ 0 w 432048"/>
              <a:gd name="connsiteY2" fmla="*/ 576064 h 576064"/>
              <a:gd name="connsiteX3" fmla="*/ 0 w 432048"/>
              <a:gd name="connsiteY3" fmla="*/ 0 h 576064"/>
              <a:gd name="connsiteX4" fmla="*/ 432048 w 432048"/>
              <a:gd name="connsiteY4" fmla="*/ 0 h 576064"/>
              <a:gd name="connsiteX0" fmla="*/ 432048 w 432048"/>
              <a:gd name="connsiteY0" fmla="*/ 576064 h 576064"/>
              <a:gd name="connsiteX1" fmla="*/ 0 w 432048"/>
              <a:gd name="connsiteY1" fmla="*/ 576064 h 576064"/>
              <a:gd name="connsiteX2" fmla="*/ 0 w 432048"/>
              <a:gd name="connsiteY2" fmla="*/ 0 h 576064"/>
              <a:gd name="connsiteX3" fmla="*/ 432048 w 432048"/>
              <a:gd name="connsiteY3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576064">
                <a:moveTo>
                  <a:pt x="432048" y="576064"/>
                </a:moveTo>
                <a:lnTo>
                  <a:pt x="0" y="576064"/>
                </a:lnTo>
                <a:lnTo>
                  <a:pt x="0" y="0"/>
                </a:lnTo>
                <a:lnTo>
                  <a:pt x="432048" y="0"/>
                </a:lnTo>
              </a:path>
            </a:pathLst>
          </a:cu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6408464" y="1668088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create the ticket</a:t>
            </a: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6408464" y="2285298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add a test case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6408464" y="2902756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6408464" y="3519966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validation</a:t>
            </a:r>
          </a:p>
        </p:txBody>
      </p:sp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2520032" y="1130896"/>
            <a:ext cx="0" cy="568972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Patch flow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11920" y="1668088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11920" y="2285298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add a test case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11920" y="2902756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fix the bug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11920" y="3519966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validation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1920" y="5268264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11920" y="5967770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75816" y="1399354"/>
            <a:ext cx="3888432" cy="5205239"/>
          </a:xfrm>
          <a:prstGeom prst="roundRect">
            <a:avLst>
              <a:gd name="adj" fmla="val 5814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943968" y="1132234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6136" y="1914258"/>
            <a:ext cx="272462" cy="308448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6136" y="6172794"/>
            <a:ext cx="272462" cy="308448"/>
          </a:xfrm>
          <a:prstGeom prst="rect">
            <a:avLst/>
          </a:prstGeom>
          <a:noFill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4128" y="5596730"/>
            <a:ext cx="312464" cy="235942"/>
          </a:xfrm>
          <a:prstGeom prst="rect">
            <a:avLst/>
          </a:prstGeom>
          <a:noFill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4128" y="3190074"/>
            <a:ext cx="325902" cy="345654"/>
          </a:xfrm>
          <a:prstGeom prst="rect">
            <a:avLst/>
          </a:prstGeom>
          <a:noFill/>
        </p:spPr>
      </p:pic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672160" y="1842250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672160" y="3118066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[17]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672160" y="5452466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[18]</a:t>
            </a:r>
          </a:p>
        </p:txBody>
      </p:sp>
      <p:sp>
        <p:nvSpPr>
          <p:cNvPr id="25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456136" y="2130282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3456136" y="6388818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3672160" y="2480282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[16]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599606" y="7020445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release management</a:t>
            </a:r>
          </a:p>
        </p:txBody>
      </p:sp>
      <p:cxnSp>
        <p:nvCxnSpPr>
          <p:cNvPr id="30" name="直線コネクタ 17"/>
          <p:cNvCxnSpPr>
            <a:cxnSpLocks noChangeShapeType="1"/>
            <a:stCxn id="35" idx="0"/>
          </p:cNvCxnSpPr>
          <p:nvPr/>
        </p:nvCxnSpPr>
        <p:spPr bwMode="auto">
          <a:xfrm flipV="1">
            <a:off x="7416576" y="1130896"/>
            <a:ext cx="0" cy="304696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408464" y="4177856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pull request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5112320" y="1399354"/>
            <a:ext cx="4392488" cy="5205239"/>
          </a:xfrm>
          <a:prstGeom prst="roundRect">
            <a:avLst>
              <a:gd name="adj" fmla="val 5814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cxnSp>
        <p:nvCxnSpPr>
          <p:cNvPr id="55" name="直線コネクタ 17"/>
          <p:cNvCxnSpPr>
            <a:cxnSpLocks noChangeShapeType="1"/>
            <a:endCxn id="35" idx="2"/>
          </p:cNvCxnSpPr>
          <p:nvPr/>
        </p:nvCxnSpPr>
        <p:spPr bwMode="auto">
          <a:xfrm flipV="1">
            <a:off x="7416576" y="4598188"/>
            <a:ext cx="0" cy="34018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17"/>
          <p:cNvCxnSpPr>
            <a:cxnSpLocks noChangeShapeType="1"/>
          </p:cNvCxnSpPr>
          <p:nvPr/>
        </p:nvCxnSpPr>
        <p:spPr bwMode="auto">
          <a:xfrm>
            <a:off x="6192440" y="4938370"/>
            <a:ext cx="2880320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17"/>
          <p:cNvCxnSpPr>
            <a:cxnSpLocks noChangeShapeType="1"/>
          </p:cNvCxnSpPr>
          <p:nvPr/>
        </p:nvCxnSpPr>
        <p:spPr bwMode="auto">
          <a:xfrm>
            <a:off x="6192440" y="6028530"/>
            <a:ext cx="1944216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74"/>
          <p:cNvGrpSpPr/>
          <p:nvPr/>
        </p:nvGrpSpPr>
        <p:grpSpPr>
          <a:xfrm>
            <a:off x="2520032" y="1130896"/>
            <a:ext cx="4896544" cy="5689722"/>
            <a:chOff x="2448024" y="1933847"/>
            <a:chExt cx="4896544" cy="4510286"/>
          </a:xfrm>
        </p:grpSpPr>
        <p:cxnSp>
          <p:nvCxnSpPr>
            <p:cNvPr id="62" name="直線コネクタ 17"/>
            <p:cNvCxnSpPr>
              <a:cxnSpLocks noChangeShapeType="1"/>
            </p:cNvCxnSpPr>
            <p:nvPr/>
          </p:nvCxnSpPr>
          <p:spPr bwMode="auto">
            <a:xfrm>
              <a:off x="2448024" y="1933847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17"/>
            <p:cNvCxnSpPr>
              <a:cxnSpLocks noChangeShapeType="1"/>
            </p:cNvCxnSpPr>
            <p:nvPr/>
          </p:nvCxnSpPr>
          <p:spPr bwMode="auto">
            <a:xfrm>
              <a:off x="2448024" y="6444133"/>
              <a:ext cx="4896544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17"/>
          <p:cNvCxnSpPr>
            <a:cxnSpLocks noChangeShapeType="1"/>
          </p:cNvCxnSpPr>
          <p:nvPr/>
        </p:nvCxnSpPr>
        <p:spPr bwMode="auto">
          <a:xfrm flipV="1">
            <a:off x="4896296" y="6820618"/>
            <a:ext cx="0" cy="271587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17"/>
          <p:cNvCxnSpPr>
            <a:cxnSpLocks noChangeShapeType="1"/>
          </p:cNvCxnSpPr>
          <p:nvPr/>
        </p:nvCxnSpPr>
        <p:spPr bwMode="auto">
          <a:xfrm flipV="1">
            <a:off x="7416576" y="6028530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グループ化 103"/>
          <p:cNvGrpSpPr/>
          <p:nvPr/>
        </p:nvGrpSpPr>
        <p:grpSpPr>
          <a:xfrm>
            <a:off x="6192440" y="4948410"/>
            <a:ext cx="1944216" cy="1080120"/>
            <a:chOff x="6192440" y="4921925"/>
            <a:chExt cx="1944216" cy="1224136"/>
          </a:xfrm>
        </p:grpSpPr>
        <p:cxnSp>
          <p:nvCxnSpPr>
            <p:cNvPr id="73" name="直線コネクタ 17"/>
            <p:cNvCxnSpPr>
              <a:cxnSpLocks noChangeShapeType="1"/>
            </p:cNvCxnSpPr>
            <p:nvPr/>
          </p:nvCxnSpPr>
          <p:spPr bwMode="auto">
            <a:xfrm flipV="1">
              <a:off x="6192440" y="4921925"/>
              <a:ext cx="0" cy="1224136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17"/>
            <p:cNvCxnSpPr>
              <a:cxnSpLocks noChangeShapeType="1"/>
            </p:cNvCxnSpPr>
            <p:nvPr/>
          </p:nvCxnSpPr>
          <p:spPr bwMode="auto">
            <a:xfrm flipV="1">
              <a:off x="8136656" y="4921925"/>
              <a:ext cx="0" cy="1224136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直線コネクタ 17"/>
          <p:cNvCxnSpPr>
            <a:cxnSpLocks noChangeShapeType="1"/>
          </p:cNvCxnSpPr>
          <p:nvPr/>
        </p:nvCxnSpPr>
        <p:spPr bwMode="auto">
          <a:xfrm flipV="1">
            <a:off x="9072760" y="4938370"/>
            <a:ext cx="0" cy="43204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禁止 78"/>
          <p:cNvSpPr/>
          <p:nvPr/>
        </p:nvSpPr>
        <p:spPr>
          <a:xfrm>
            <a:off x="8892536" y="5380458"/>
            <a:ext cx="360040" cy="360040"/>
          </a:xfrm>
          <a:prstGeom prst="noSmoking">
            <a:avLst>
              <a:gd name="adj" fmla="val 13626"/>
            </a:avLst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6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cxnSp>
        <p:nvCxnSpPr>
          <p:cNvPr id="94" name="直線コネクタ 17"/>
          <p:cNvCxnSpPr>
            <a:cxnSpLocks noChangeShapeType="1"/>
          </p:cNvCxnSpPr>
          <p:nvPr/>
        </p:nvCxnSpPr>
        <p:spPr bwMode="auto">
          <a:xfrm flipV="1">
            <a:off x="4896296" y="755501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5256336" y="5268264"/>
            <a:ext cx="2016224" cy="4203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review</a:t>
            </a: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6536" y="5596730"/>
            <a:ext cx="312464" cy="235942"/>
          </a:xfrm>
          <a:prstGeom prst="rect">
            <a:avLst/>
          </a:prstGeom>
          <a:noFill/>
        </p:spPr>
      </p:pic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344568" y="5452466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[18]</a:t>
            </a:r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5616376" y="4948410"/>
            <a:ext cx="115212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large patch</a:t>
            </a:r>
          </a:p>
        </p:txBody>
      </p:sp>
      <p:sp>
        <p:nvSpPr>
          <p:cNvPr id="100" name="Text Box 8"/>
          <p:cNvSpPr txBox="1">
            <a:spLocks noChangeArrowheads="1"/>
          </p:cNvSpPr>
          <p:nvPr/>
        </p:nvSpPr>
        <p:spPr bwMode="auto">
          <a:xfrm>
            <a:off x="7416576" y="4948410"/>
            <a:ext cx="115212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small patch</a:t>
            </a:r>
          </a:p>
        </p:txBody>
      </p:sp>
      <p:sp>
        <p:nvSpPr>
          <p:cNvPr id="101" name="Text Box 8"/>
          <p:cNvSpPr txBox="1">
            <a:spLocks noChangeArrowheads="1"/>
          </p:cNvSpPr>
          <p:nvPr/>
        </p:nvSpPr>
        <p:spPr bwMode="auto">
          <a:xfrm>
            <a:off x="8424688" y="4948410"/>
            <a:ext cx="115212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non-accepted</a:t>
            </a:r>
          </a:p>
        </p:txBody>
      </p:sp>
      <p:sp>
        <p:nvSpPr>
          <p:cNvPr id="107" name="Text Box 8"/>
          <p:cNvSpPr txBox="1">
            <a:spLocks noChangeArrowheads="1"/>
          </p:cNvSpPr>
          <p:nvPr/>
        </p:nvSpPr>
        <p:spPr bwMode="auto">
          <a:xfrm>
            <a:off x="7344568" y="1060474"/>
            <a:ext cx="230425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>
                <a:solidFill>
                  <a:schemeClr val="tx1"/>
                </a:solidFill>
                <a:latin typeface="Comic Sans MS" pitchFamily="66" charset="0"/>
              </a:rPr>
              <a:t>Github PR </a:t>
            </a: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process</a:t>
            </a:r>
          </a:p>
        </p:txBody>
      </p:sp>
      <p:sp>
        <p:nvSpPr>
          <p:cNvPr id="108" name="Text Box 8"/>
          <p:cNvSpPr txBox="1">
            <a:spLocks noChangeArrowheads="1"/>
          </p:cNvSpPr>
          <p:nvPr/>
        </p:nvSpPr>
        <p:spPr bwMode="auto">
          <a:xfrm>
            <a:off x="359792" y="1060474"/>
            <a:ext cx="172819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regular process</a:t>
            </a:r>
          </a:p>
        </p:txBody>
      </p:sp>
      <p:pic>
        <p:nvPicPr>
          <p:cNvPr id="10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80672" y="4372346"/>
            <a:ext cx="363765" cy="325066"/>
          </a:xfrm>
          <a:prstGeom prst="rect">
            <a:avLst/>
          </a:prstGeom>
          <a:noFill/>
        </p:spPr>
      </p:pic>
      <p:sp>
        <p:nvSpPr>
          <p:cNvPr id="110" name="テキスト ボックス 109"/>
          <p:cNvSpPr txBox="1"/>
          <p:nvPr/>
        </p:nvSpPr>
        <p:spPr>
          <a:xfrm rot="20901543">
            <a:off x="9019877" y="1593119"/>
            <a:ext cx="710318" cy="261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NEW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" name="Text Box 8"/>
          <p:cNvSpPr txBox="1">
            <a:spLocks noChangeArrowheads="1"/>
          </p:cNvSpPr>
          <p:nvPr/>
        </p:nvSpPr>
        <p:spPr bwMode="auto">
          <a:xfrm>
            <a:off x="8568704" y="4300338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[23]</a:t>
            </a:r>
          </a:p>
        </p:txBody>
      </p:sp>
      <p:sp>
        <p:nvSpPr>
          <p:cNvPr id="113" name="Text Box 8"/>
          <p:cNvSpPr txBox="1">
            <a:spLocks noChangeArrowheads="1"/>
          </p:cNvSpPr>
          <p:nvPr/>
        </p:nvSpPr>
        <p:spPr bwMode="auto">
          <a:xfrm>
            <a:off x="9288784" y="1132234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27839024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Document development flow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304575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4085420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6821724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1304575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en-US" altLang="ja-JP" sz="1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4085420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en-US" altLang="ja-JP" sz="1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Various documents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1232567" y="3851845"/>
            <a:ext cx="2122697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rgbClr val="FF0000"/>
                </a:solidFill>
                <a:latin typeface="Comic Sans MS" pitchFamily="66" charset="0"/>
              </a:rPr>
              <a:t>Trac</a:t>
            </a: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 wiki (</a:t>
            </a:r>
            <a:r>
              <a:rPr lang="en-US" altLang="ja-JP" sz="1600">
                <a:solidFill>
                  <a:srgbClr val="FF0000"/>
                </a:solidFill>
                <a:latin typeface="Comic Sans MS" pitchFamily="66" charset="0"/>
              </a:rPr>
              <a:t>GHC</a:t>
            </a: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 wiki)</a:t>
            </a:r>
          </a:p>
        </p:txBody>
      </p:sp>
      <p:sp>
        <p:nvSpPr>
          <p:cNvPr id="74" name="正方形/長方形 73"/>
          <p:cNvSpPr/>
          <p:nvPr/>
        </p:nvSpPr>
        <p:spPr>
          <a:xfrm>
            <a:off x="4013412" y="3851845"/>
            <a:ext cx="218200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The </a:t>
            </a:r>
            <a:r>
              <a:rPr lang="en-US" altLang="ja-JP" sz="1600">
                <a:latin typeface="Comic Sans MS" pitchFamily="66" charset="0"/>
              </a:rPr>
              <a:t>GHC</a:t>
            </a:r>
            <a:r>
              <a:rPr lang="en-US" altLang="ja-JP" sz="1600" dirty="0">
                <a:latin typeface="Comic Sans MS" pitchFamily="66" charset="0"/>
              </a:rPr>
              <a:t> users guide</a:t>
            </a:r>
          </a:p>
        </p:txBody>
      </p:sp>
      <p:sp>
        <p:nvSpPr>
          <p:cNvPr id="84" name="正方形/長方形 83"/>
          <p:cNvSpPr/>
          <p:nvPr/>
        </p:nvSpPr>
        <p:spPr>
          <a:xfrm>
            <a:off x="6749716" y="3851845"/>
            <a:ext cx="2691763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Core Libraries  documents</a:t>
            </a:r>
          </a:p>
        </p:txBody>
      </p:sp>
      <p:sp>
        <p:nvSpPr>
          <p:cNvPr id="115" name="正方形/長方形 114"/>
          <p:cNvSpPr/>
          <p:nvPr/>
        </p:nvSpPr>
        <p:spPr>
          <a:xfrm>
            <a:off x="1304575" y="755501"/>
            <a:ext cx="130997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Haskell</a:t>
            </a:r>
            <a:r>
              <a:rPr lang="en-US" altLang="ja-JP" sz="1600" dirty="0">
                <a:latin typeface="Comic Sans MS" pitchFamily="66" charset="0"/>
              </a:rPr>
              <a:t> wiki</a:t>
            </a:r>
          </a:p>
        </p:txBody>
      </p:sp>
      <p:sp>
        <p:nvSpPr>
          <p:cNvPr id="132" name="正方形/長方形 131"/>
          <p:cNvSpPr/>
          <p:nvPr/>
        </p:nvSpPr>
        <p:spPr>
          <a:xfrm>
            <a:off x="4013412" y="755501"/>
            <a:ext cx="2127505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latin typeface="Comic Sans MS" pitchFamily="66" charset="0"/>
              </a:rPr>
              <a:t>Hackage</a:t>
            </a:r>
            <a:r>
              <a:rPr lang="en-US" altLang="ja-JP" sz="1600" dirty="0">
                <a:latin typeface="Comic Sans MS" pitchFamily="66" charset="0"/>
              </a:rPr>
              <a:t>  documents</a:t>
            </a:r>
          </a:p>
        </p:txBody>
      </p:sp>
      <p:sp>
        <p:nvSpPr>
          <p:cNvPr id="143" name="正方形/長方形 142"/>
          <p:cNvSpPr/>
          <p:nvPr/>
        </p:nvSpPr>
        <p:spPr>
          <a:xfrm>
            <a:off x="6893732" y="2000155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...</a:t>
            </a:r>
          </a:p>
        </p:txBody>
      </p:sp>
      <p:cxnSp>
        <p:nvCxnSpPr>
          <p:cNvPr id="144" name="直線コネクタ 2"/>
          <p:cNvCxnSpPr>
            <a:cxnSpLocks noChangeShapeType="1"/>
          </p:cNvCxnSpPr>
          <p:nvPr/>
        </p:nvCxnSpPr>
        <p:spPr bwMode="auto">
          <a:xfrm>
            <a:off x="647700" y="3635821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Text Box 11"/>
          <p:cNvSpPr txBox="1">
            <a:spLocks noChangeArrowheads="1"/>
          </p:cNvSpPr>
          <p:nvPr/>
        </p:nvSpPr>
        <p:spPr bwMode="auto">
          <a:xfrm>
            <a:off x="215776" y="1907629"/>
            <a:ext cx="108012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>
                <a:latin typeface="Comic Sans MS" pitchFamily="66" charset="0"/>
              </a:rPr>
              <a:t>Haskell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46" name="Text Box 11"/>
          <p:cNvSpPr txBox="1">
            <a:spLocks noChangeArrowheads="1"/>
          </p:cNvSpPr>
          <p:nvPr/>
        </p:nvSpPr>
        <p:spPr bwMode="auto">
          <a:xfrm>
            <a:off x="215776" y="5004783"/>
            <a:ext cx="108012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>
                <a:latin typeface="Comic Sans MS" pitchFamily="66" charset="0"/>
              </a:rPr>
              <a:t>GHC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2520032" y="169824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2344981" y="1858892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2123543" y="204209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1304575" y="2624918"/>
            <a:ext cx="24569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wiki.</a:t>
            </a:r>
            <a:r>
              <a:rPr lang="en-US" altLang="ja-JP" sz="1200">
                <a:latin typeface="Comic Sans MS" pitchFamily="66" charset="0"/>
              </a:rPr>
              <a:t>haskell</a:t>
            </a:r>
            <a:r>
              <a:rPr lang="en-US" altLang="ja-JP" sz="1200" dirty="0">
                <a:latin typeface="Comic Sans MS" pitchFamily="66" charset="0"/>
              </a:rPr>
              <a:t>.org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9382278" y="5144188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...</a:t>
            </a: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5280935" y="169824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5105884" y="1858892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4884446" y="204209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065478" y="2624918"/>
            <a:ext cx="24569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hackage</a:t>
            </a:r>
            <a:r>
              <a:rPr lang="en-US" altLang="ja-JP" sz="1200" dirty="0">
                <a:latin typeface="Comic Sans MS" pitchFamily="66" charset="0"/>
              </a:rPr>
              <a:t>.</a:t>
            </a:r>
            <a:r>
              <a:rPr lang="en-US" altLang="ja-JP" sz="1200">
                <a:latin typeface="Comic Sans MS" pitchFamily="66" charset="0"/>
              </a:rPr>
              <a:t>haskell</a:t>
            </a:r>
            <a:r>
              <a:rPr lang="en-US" altLang="ja-JP" sz="1200" dirty="0">
                <a:latin typeface="Comic Sans MS" pitchFamily="66" charset="0"/>
              </a:rPr>
              <a:t>.org</a:t>
            </a: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2520032" y="4725485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96" name="Rectangle 6"/>
          <p:cNvSpPr>
            <a:spLocks noChangeArrowheads="1"/>
          </p:cNvSpPr>
          <p:nvPr/>
        </p:nvSpPr>
        <p:spPr bwMode="auto">
          <a:xfrm>
            <a:off x="2344981" y="4886134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2123543" y="506933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1304575" y="5652160"/>
            <a:ext cx="24569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latin typeface="Comic Sans MS" pitchFamily="66" charset="0"/>
              </a:rPr>
              <a:t>ghc</a:t>
            </a:r>
            <a:r>
              <a:rPr lang="en-US" altLang="ja-JP" sz="1200" dirty="0">
                <a:latin typeface="Comic Sans MS" pitchFamily="66" charset="0"/>
              </a:rPr>
              <a:t>.</a:t>
            </a:r>
            <a:r>
              <a:rPr lang="en-US" altLang="ja-JP" sz="1200">
                <a:latin typeface="Comic Sans MS" pitchFamily="66" charset="0"/>
              </a:rPr>
              <a:t>haskell</a:t>
            </a:r>
            <a:r>
              <a:rPr lang="en-US" altLang="ja-JP" sz="1200" dirty="0">
                <a:latin typeface="Comic Sans MS" pitchFamily="66" charset="0"/>
              </a:rPr>
              <a:t>.org/</a:t>
            </a:r>
            <a:r>
              <a:rPr lang="en-US" altLang="ja-JP" sz="1200">
                <a:latin typeface="Comic Sans MS" pitchFamily="66" charset="0"/>
              </a:rPr>
              <a:t>trac</a:t>
            </a:r>
            <a:r>
              <a:rPr lang="en-US" altLang="ja-JP" sz="1200" dirty="0">
                <a:latin typeface="Comic Sans MS" pitchFamily="66" charset="0"/>
              </a:rPr>
              <a:t>/</a:t>
            </a:r>
            <a:r>
              <a:rPr lang="en-US" altLang="ja-JP" sz="1200">
                <a:latin typeface="Comic Sans MS" pitchFamily="66" charset="0"/>
              </a:rPr>
              <a:t>ghc</a:t>
            </a:r>
            <a:r>
              <a:rPr lang="en-US" altLang="ja-JP" sz="1200" dirty="0">
                <a:latin typeface="Comic Sans MS" pitchFamily="66" charset="0"/>
              </a:rPr>
              <a:t>/wiki</a:t>
            </a: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5280935" y="4725485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5105884" y="4886134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5" name="Rectangle 6"/>
          <p:cNvSpPr>
            <a:spLocks noChangeArrowheads="1"/>
          </p:cNvSpPr>
          <p:nvPr/>
        </p:nvSpPr>
        <p:spPr bwMode="auto">
          <a:xfrm>
            <a:off x="4884446" y="506933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6" name="Text Box 8"/>
          <p:cNvSpPr txBox="1">
            <a:spLocks noChangeArrowheads="1"/>
          </p:cNvSpPr>
          <p:nvPr/>
        </p:nvSpPr>
        <p:spPr bwMode="auto">
          <a:xfrm>
            <a:off x="4176216" y="5652160"/>
            <a:ext cx="22354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downloads.</a:t>
            </a:r>
            <a:r>
              <a:rPr lang="en-US" altLang="ja-JP" sz="1100">
                <a:latin typeface="Comic Sans MS" pitchFamily="66" charset="0"/>
              </a:rPr>
              <a:t>haskell</a:t>
            </a:r>
            <a:r>
              <a:rPr lang="en-US" altLang="ja-JP" sz="1100" dirty="0">
                <a:latin typeface="Comic Sans MS" pitchFamily="66" charset="0"/>
              </a:rPr>
              <a:t>.org/~ghc/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latest/docs/html/users_guide</a:t>
            </a: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8012949" y="4725485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08" name="Rectangle 6"/>
          <p:cNvSpPr>
            <a:spLocks noChangeArrowheads="1"/>
          </p:cNvSpPr>
          <p:nvPr/>
        </p:nvSpPr>
        <p:spPr bwMode="auto">
          <a:xfrm>
            <a:off x="7837898" y="4886134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7616460" y="5069333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4" name="Text Box 8"/>
          <p:cNvSpPr txBox="1">
            <a:spLocks noChangeArrowheads="1"/>
          </p:cNvSpPr>
          <p:nvPr/>
        </p:nvSpPr>
        <p:spPr bwMode="auto">
          <a:xfrm>
            <a:off x="7056536" y="5652160"/>
            <a:ext cx="210571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downloads.</a:t>
            </a:r>
            <a:r>
              <a:rPr lang="en-US" altLang="ja-JP" sz="1100">
                <a:latin typeface="Comic Sans MS" pitchFamily="66" charset="0"/>
              </a:rPr>
              <a:t>haskell</a:t>
            </a:r>
            <a:r>
              <a:rPr lang="en-US" altLang="ja-JP" sz="1100" dirty="0">
                <a:latin typeface="Comic Sans MS" pitchFamily="66" charset="0"/>
              </a:rPr>
              <a:t>.org/~ghc/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latest/docs/html/libraries</a:t>
            </a:r>
          </a:p>
        </p:txBody>
      </p:sp>
      <p:sp>
        <p:nvSpPr>
          <p:cNvPr id="118" name="四角形吹き出し 146"/>
          <p:cNvSpPr/>
          <p:nvPr/>
        </p:nvSpPr>
        <p:spPr>
          <a:xfrm>
            <a:off x="1655936" y="6734240"/>
            <a:ext cx="2376264" cy="645997"/>
          </a:xfrm>
          <a:prstGeom prst="wedgeRectCallout">
            <a:avLst>
              <a:gd name="adj1" fmla="val -37971"/>
              <a:gd name="adj2" fmla="val -76487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about GHC’s implementation</a:t>
            </a:r>
          </a:p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  <a:ea typeface="ＭＳ Ｐゴシック" charset="-128"/>
              </a:rPr>
              <a:t>  * how GHC works</a:t>
            </a:r>
          </a:p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  * how to modify it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119" name="Text Box 8"/>
          <p:cNvSpPr txBox="1">
            <a:spLocks noChangeArrowheads="1"/>
          </p:cNvSpPr>
          <p:nvPr/>
        </p:nvSpPr>
        <p:spPr bwMode="auto">
          <a:xfrm>
            <a:off x="3240112" y="5868069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120" name="Text Box 8"/>
          <p:cNvSpPr txBox="1">
            <a:spLocks noChangeArrowheads="1"/>
          </p:cNvSpPr>
          <p:nvPr/>
        </p:nvSpPr>
        <p:spPr bwMode="auto">
          <a:xfrm>
            <a:off x="5923196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[29]</a:t>
            </a:r>
          </a:p>
        </p:txBody>
      </p:sp>
      <p:sp>
        <p:nvSpPr>
          <p:cNvPr id="122" name="Text Box 8"/>
          <p:cNvSpPr txBox="1">
            <a:spLocks noChangeArrowheads="1"/>
          </p:cNvSpPr>
          <p:nvPr/>
        </p:nvSpPr>
        <p:spPr bwMode="auto">
          <a:xfrm>
            <a:off x="8712720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[31]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5923196" y="6188850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[32]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8712720" y="6188850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[32]</a:t>
            </a:r>
          </a:p>
        </p:txBody>
      </p:sp>
    </p:spTree>
    <p:extLst>
      <p:ext uri="{BB962C8B-B14F-4D97-AF65-F5344CB8AC3E}">
        <p14:creationId xmlns:p14="http://schemas.microsoft.com/office/powerpoint/2010/main" val="327743948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1304575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4085420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6821724" y="4232402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1304575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4085420" y="1136058"/>
            <a:ext cx="2448272" cy="223211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5256336" y="5660430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Document development of GHC</a:t>
            </a:r>
          </a:p>
        </p:txBody>
      </p:sp>
      <p:sp>
        <p:nvSpPr>
          <p:cNvPr id="46" name="フローチャート : 磁気ディスク 45"/>
          <p:cNvSpPr/>
          <p:nvPr/>
        </p:nvSpPr>
        <p:spPr>
          <a:xfrm>
            <a:off x="1592607" y="4964349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952647" y="476032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2816743" y="546840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8591" y="5324142"/>
            <a:ext cx="272462" cy="308448"/>
          </a:xfrm>
          <a:prstGeom prst="rect">
            <a:avLst/>
          </a:prstGeom>
          <a:noFill/>
        </p:spPr>
      </p:pic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1448591" y="5540414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1232567" y="3851845"/>
            <a:ext cx="2122697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rgbClr val="FF0000"/>
                </a:solidFill>
                <a:latin typeface="Comic Sans MS" pitchFamily="66" charset="0"/>
              </a:rPr>
              <a:t>Trac</a:t>
            </a: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 wiki (GHC wiki)</a:t>
            </a: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1592607" y="4448542"/>
            <a:ext cx="172819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>
                <a:solidFill>
                  <a:schemeClr val="tx1"/>
                </a:solidFill>
                <a:latin typeface="Comic Sans MS" pitchFamily="66" charset="0"/>
              </a:rPr>
              <a:t>Trac</a:t>
            </a:r>
            <a:r>
              <a:rPr lang="en-US" altLang="ja-JP" sz="1400" dirty="0">
                <a:solidFill>
                  <a:schemeClr val="tx1"/>
                </a:solidFill>
                <a:latin typeface="Comic Sans MS" pitchFamily="66" charset="0"/>
              </a:rPr>
              <a:t> wiki markup</a:t>
            </a: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2528711" y="5880184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HTML</a:t>
            </a:r>
          </a:p>
        </p:txBody>
      </p:sp>
      <p:sp>
        <p:nvSpPr>
          <p:cNvPr id="68" name="フローチャート : 磁気ディスク 67"/>
          <p:cNvSpPr/>
          <p:nvPr/>
        </p:nvSpPr>
        <p:spPr>
          <a:xfrm>
            <a:off x="4392240" y="4964349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4752280" y="476032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5616376" y="5384398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013412" y="3851845"/>
            <a:ext cx="218200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The GHC users guide</a:t>
            </a:r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4392240" y="4448542"/>
            <a:ext cx="144016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solidFill>
                  <a:schemeClr val="tx1"/>
                </a:solidFill>
                <a:latin typeface="Comic Sans MS" pitchFamily="66" charset="0"/>
              </a:rPr>
              <a:t>.rst format</a:t>
            </a: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5544368" y="5795928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HTML</a:t>
            </a:r>
          </a:p>
        </p:txBody>
      </p:sp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6216" y="5312390"/>
            <a:ext cx="325902" cy="345654"/>
          </a:xfrm>
          <a:prstGeom prst="rect">
            <a:avLst/>
          </a:prstGeom>
          <a:noFill/>
        </p:spPr>
      </p:pic>
      <p:sp>
        <p:nvSpPr>
          <p:cNvPr id="79" name="円弧 78"/>
          <p:cNvSpPr/>
          <p:nvPr/>
        </p:nvSpPr>
        <p:spPr>
          <a:xfrm rot="18204477">
            <a:off x="5129820" y="488269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円弧 53"/>
          <p:cNvSpPr/>
          <p:nvPr/>
        </p:nvSpPr>
        <p:spPr>
          <a:xfrm rot="18204477">
            <a:off x="2330188" y="488269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フローチャート : 磁気ディスク 79"/>
          <p:cNvSpPr/>
          <p:nvPr/>
        </p:nvSpPr>
        <p:spPr>
          <a:xfrm>
            <a:off x="7181764" y="4964349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7541804" y="476032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8405900" y="5468406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7181764" y="4284008"/>
            <a:ext cx="18722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haddock format 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in source code</a:t>
            </a:r>
          </a:p>
        </p:txBody>
      </p: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8117868" y="5868317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HTML</a:t>
            </a:r>
          </a:p>
        </p:txBody>
      </p:sp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7748" y="5312390"/>
            <a:ext cx="325902" cy="345654"/>
          </a:xfrm>
          <a:prstGeom prst="rect">
            <a:avLst/>
          </a:prstGeom>
          <a:noFill/>
        </p:spPr>
      </p:pic>
      <p:sp>
        <p:nvSpPr>
          <p:cNvPr id="88" name="円弧 87"/>
          <p:cNvSpPr/>
          <p:nvPr/>
        </p:nvSpPr>
        <p:spPr>
          <a:xfrm rot="18204477">
            <a:off x="7919344" y="488269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4824288" y="6084208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PDF</a:t>
            </a:r>
          </a:p>
        </p:txBody>
      </p:sp>
      <p:sp>
        <p:nvSpPr>
          <p:cNvPr id="94" name="Text Box 8"/>
          <p:cNvSpPr txBox="1">
            <a:spLocks noChangeArrowheads="1"/>
          </p:cNvSpPr>
          <p:nvPr/>
        </p:nvSpPr>
        <p:spPr bwMode="auto">
          <a:xfrm>
            <a:off x="1376583" y="5744438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4176216" y="5672678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[28]</a:t>
            </a:r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6965740" y="5672678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[30]</a:t>
            </a:r>
          </a:p>
        </p:txBody>
      </p:sp>
      <p:sp>
        <p:nvSpPr>
          <p:cNvPr id="109" name="フローチャート : 磁気ディスク 108"/>
          <p:cNvSpPr/>
          <p:nvPr/>
        </p:nvSpPr>
        <p:spPr>
          <a:xfrm>
            <a:off x="1664615" y="1940394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110" name="Rectangle 6"/>
          <p:cNvSpPr>
            <a:spLocks noChangeArrowheads="1"/>
          </p:cNvSpPr>
          <p:nvPr/>
        </p:nvSpPr>
        <p:spPr bwMode="auto">
          <a:xfrm>
            <a:off x="2024655" y="173637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1" name="Rectangle 6"/>
          <p:cNvSpPr>
            <a:spLocks noChangeArrowheads="1"/>
          </p:cNvSpPr>
          <p:nvPr/>
        </p:nvSpPr>
        <p:spPr bwMode="auto">
          <a:xfrm>
            <a:off x="2888751" y="244445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1304575" y="755501"/>
            <a:ext cx="130997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Haskell</a:t>
            </a:r>
            <a:r>
              <a:rPr lang="en-US" altLang="ja-JP" sz="16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 wiki</a:t>
            </a:r>
          </a:p>
        </p:txBody>
      </p:sp>
      <p:sp>
        <p:nvSpPr>
          <p:cNvPr id="116" name="Text Box 8"/>
          <p:cNvSpPr txBox="1">
            <a:spLocks noChangeArrowheads="1"/>
          </p:cNvSpPr>
          <p:nvPr/>
        </p:nvSpPr>
        <p:spPr bwMode="auto">
          <a:xfrm>
            <a:off x="1520599" y="1424587"/>
            <a:ext cx="172819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wiki markup</a:t>
            </a:r>
          </a:p>
        </p:txBody>
      </p:sp>
      <p:sp>
        <p:nvSpPr>
          <p:cNvPr id="117" name="Text Box 8"/>
          <p:cNvSpPr txBox="1">
            <a:spLocks noChangeArrowheads="1"/>
          </p:cNvSpPr>
          <p:nvPr/>
        </p:nvSpPr>
        <p:spPr bwMode="auto">
          <a:xfrm>
            <a:off x="2600719" y="2843981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HTML</a:t>
            </a:r>
          </a:p>
        </p:txBody>
      </p:sp>
      <p:sp>
        <p:nvSpPr>
          <p:cNvPr id="127" name="円弧 126"/>
          <p:cNvSpPr/>
          <p:nvPr/>
        </p:nvSpPr>
        <p:spPr>
          <a:xfrm rot="18204477">
            <a:off x="2402196" y="1858735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フローチャート : 磁気ディスク 127"/>
          <p:cNvSpPr/>
          <p:nvPr/>
        </p:nvSpPr>
        <p:spPr>
          <a:xfrm>
            <a:off x="4445460" y="1940394"/>
            <a:ext cx="648072" cy="482607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129" name="Rectangle 6"/>
          <p:cNvSpPr>
            <a:spLocks noChangeArrowheads="1"/>
          </p:cNvSpPr>
          <p:nvPr/>
        </p:nvSpPr>
        <p:spPr bwMode="auto">
          <a:xfrm>
            <a:off x="4805500" y="173637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30" name="Rectangle 6"/>
          <p:cNvSpPr>
            <a:spLocks noChangeArrowheads="1"/>
          </p:cNvSpPr>
          <p:nvPr/>
        </p:nvSpPr>
        <p:spPr bwMode="auto">
          <a:xfrm>
            <a:off x="5669596" y="2444451"/>
            <a:ext cx="504056" cy="420048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endParaRPr lang="en-US" altLang="ja-JP" sz="1100" dirty="0">
              <a:latin typeface="Comic Sans MS" pitchFamily="66" charset="0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4013412" y="755501"/>
            <a:ext cx="2127505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Hackage  documents</a:t>
            </a:r>
          </a:p>
        </p:txBody>
      </p:sp>
      <p:sp>
        <p:nvSpPr>
          <p:cNvPr id="133" name="Text Box 8"/>
          <p:cNvSpPr txBox="1">
            <a:spLocks noChangeArrowheads="1"/>
          </p:cNvSpPr>
          <p:nvPr/>
        </p:nvSpPr>
        <p:spPr bwMode="auto">
          <a:xfrm>
            <a:off x="4445460" y="1260053"/>
            <a:ext cx="18722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haddock format 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in source code</a:t>
            </a:r>
          </a:p>
        </p:txBody>
      </p:sp>
      <p:sp>
        <p:nvSpPr>
          <p:cNvPr id="134" name="Text Box 8"/>
          <p:cNvSpPr txBox="1">
            <a:spLocks noChangeArrowheads="1"/>
          </p:cNvSpPr>
          <p:nvPr/>
        </p:nvSpPr>
        <p:spPr bwMode="auto">
          <a:xfrm>
            <a:off x="5381564" y="2843981"/>
            <a:ext cx="115212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HTML</a:t>
            </a:r>
          </a:p>
        </p:txBody>
      </p:sp>
      <p:sp>
        <p:nvSpPr>
          <p:cNvPr id="136" name="円弧 135"/>
          <p:cNvSpPr/>
          <p:nvPr/>
        </p:nvSpPr>
        <p:spPr>
          <a:xfrm rot="18204477">
            <a:off x="5183040" y="1858735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3" name="正方形/長方形 142"/>
          <p:cNvSpPr/>
          <p:nvPr/>
        </p:nvSpPr>
        <p:spPr>
          <a:xfrm>
            <a:off x="6893732" y="2000155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...</a:t>
            </a:r>
          </a:p>
        </p:txBody>
      </p:sp>
      <p:cxnSp>
        <p:nvCxnSpPr>
          <p:cNvPr id="144" name="直線コネクタ 2"/>
          <p:cNvCxnSpPr>
            <a:cxnSpLocks noChangeShapeType="1"/>
          </p:cNvCxnSpPr>
          <p:nvPr/>
        </p:nvCxnSpPr>
        <p:spPr bwMode="auto">
          <a:xfrm>
            <a:off x="647700" y="3635821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Text Box 11"/>
          <p:cNvSpPr txBox="1">
            <a:spLocks noChangeArrowheads="1"/>
          </p:cNvSpPr>
          <p:nvPr/>
        </p:nvSpPr>
        <p:spPr bwMode="auto">
          <a:xfrm>
            <a:off x="215776" y="1907629"/>
            <a:ext cx="108012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Haskell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46" name="Text Box 11"/>
          <p:cNvSpPr txBox="1">
            <a:spLocks noChangeArrowheads="1"/>
          </p:cNvSpPr>
          <p:nvPr/>
        </p:nvSpPr>
        <p:spPr bwMode="auto">
          <a:xfrm>
            <a:off x="215776" y="5004783"/>
            <a:ext cx="108012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GHC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382278" y="5144188"/>
            <a:ext cx="3385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...</a:t>
            </a:r>
          </a:p>
        </p:txBody>
      </p:sp>
      <p:sp>
        <p:nvSpPr>
          <p:cNvPr id="75" name="正方形/長方形 74"/>
          <p:cNvSpPr/>
          <p:nvPr/>
        </p:nvSpPr>
        <p:spPr>
          <a:xfrm>
            <a:off x="6749716" y="3851845"/>
            <a:ext cx="2691763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Core Libraries  documents</a:t>
            </a:r>
          </a:p>
        </p:txBody>
      </p: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5923196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[29]</a:t>
            </a:r>
          </a:p>
        </p:txBody>
      </p:sp>
      <p:sp>
        <p:nvSpPr>
          <p:cNvPr id="92" name="Text Box 8"/>
          <p:cNvSpPr txBox="1">
            <a:spLocks noChangeArrowheads="1"/>
          </p:cNvSpPr>
          <p:nvPr/>
        </p:nvSpPr>
        <p:spPr bwMode="auto">
          <a:xfrm>
            <a:off x="8712720" y="60120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[31]</a:t>
            </a: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5923196" y="6188850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[32]</a:t>
            </a: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8712720" y="6188850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[32]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1655936" y="4715693"/>
            <a:ext cx="4320480" cy="359792"/>
          </a:xfrm>
          <a:prstGeom prst="roundRect">
            <a:avLst/>
          </a:prstGeom>
          <a:solidFill>
            <a:srgbClr val="FFFFFF"/>
          </a:solidFill>
          <a:ln w="2857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>
                <a:solidFill>
                  <a:srgbClr val="333399"/>
                </a:solidFill>
                <a:latin typeface="Comic Sans MS" pitchFamily="66" charset="0"/>
              </a:rPr>
              <a:t>Trac</a:t>
            </a: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 wiki description flow</a:t>
            </a:r>
          </a:p>
        </p:txBody>
      </p:sp>
      <p:cxnSp>
        <p:nvCxnSpPr>
          <p:cNvPr id="5" name="直線コネクタ 17"/>
          <p:cNvCxnSpPr>
            <a:cxnSpLocks noChangeShapeType="1"/>
          </p:cNvCxnSpPr>
          <p:nvPr/>
        </p:nvCxnSpPr>
        <p:spPr bwMode="auto">
          <a:xfrm flipV="1">
            <a:off x="3744168" y="1260549"/>
            <a:ext cx="0" cy="194396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007864" y="1476573"/>
            <a:ext cx="5544616" cy="4464248"/>
          </a:xfrm>
          <a:prstGeom prst="roundRect">
            <a:avLst>
              <a:gd name="adj" fmla="val 5814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2376016" y="3204517"/>
            <a:ext cx="2880320" cy="2232000"/>
            <a:chOff x="2592040" y="2843733"/>
            <a:chExt cx="4608512" cy="3096344"/>
          </a:xfrm>
        </p:grpSpPr>
        <p:cxnSp>
          <p:nvCxnSpPr>
            <p:cNvPr id="27" name="直線コネクタ 17"/>
            <p:cNvCxnSpPr>
              <a:cxnSpLocks noChangeShapeType="1"/>
            </p:cNvCxnSpPr>
            <p:nvPr/>
          </p:nvCxnSpPr>
          <p:spPr bwMode="auto">
            <a:xfrm>
              <a:off x="2592040" y="2843733"/>
              <a:ext cx="4608512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17"/>
            <p:cNvCxnSpPr>
              <a:cxnSpLocks noChangeShapeType="1"/>
            </p:cNvCxnSpPr>
            <p:nvPr/>
          </p:nvCxnSpPr>
          <p:spPr bwMode="auto">
            <a:xfrm>
              <a:off x="2592040" y="5940077"/>
              <a:ext cx="4608512" cy="0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/>
        </p:nvGrpSpPr>
        <p:grpSpPr>
          <a:xfrm>
            <a:off x="2376016" y="3204517"/>
            <a:ext cx="2880320" cy="2232000"/>
            <a:chOff x="2592040" y="1619597"/>
            <a:chExt cx="4608512" cy="4824536"/>
          </a:xfrm>
        </p:grpSpPr>
        <p:cxnSp>
          <p:nvCxnSpPr>
            <p:cNvPr id="30" name="直線コネクタ 17"/>
            <p:cNvCxnSpPr>
              <a:cxnSpLocks noChangeShapeType="1"/>
            </p:cNvCxnSpPr>
            <p:nvPr/>
          </p:nvCxnSpPr>
          <p:spPr bwMode="auto">
            <a:xfrm flipV="1">
              <a:off x="2592040" y="1619597"/>
              <a:ext cx="0" cy="4824536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17"/>
            <p:cNvCxnSpPr>
              <a:cxnSpLocks noChangeShapeType="1"/>
            </p:cNvCxnSpPr>
            <p:nvPr/>
          </p:nvCxnSpPr>
          <p:spPr bwMode="auto">
            <a:xfrm flipV="1">
              <a:off x="7200552" y="1619597"/>
              <a:ext cx="0" cy="4824536"/>
            </a:xfrm>
            <a:prstGeom prst="line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3744168" y="5436517"/>
            <a:ext cx="0" cy="72008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39912" y="36363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a page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4176216" y="36363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a page</a:t>
            </a:r>
          </a:p>
        </p:txBody>
      </p:sp>
      <p:sp>
        <p:nvSpPr>
          <p:cNvPr id="40" name="四角形吹き出し 39"/>
          <p:cNvSpPr/>
          <p:nvPr/>
        </p:nvSpPr>
        <p:spPr>
          <a:xfrm>
            <a:off x="6264201" y="4842754"/>
            <a:ext cx="3744663" cy="576064"/>
          </a:xfrm>
          <a:prstGeom prst="wedgeRectCallout">
            <a:avLst>
              <a:gd name="adj1" fmla="val -58923"/>
              <a:gd name="adj2" fmla="val -38515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There are no formal process to discuss or review.</a:t>
            </a:r>
          </a:p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latin typeface="Comic Sans MS" pitchFamily="66" charset="0"/>
              </a:rPr>
              <a:t>Please consult ghc-devs ML if you worry.</a:t>
            </a:r>
          </a:p>
        </p:txBody>
      </p:sp>
      <p:grpSp>
        <p:nvGrpSpPr>
          <p:cNvPr id="41" name="グループ化 35"/>
          <p:cNvGrpSpPr/>
          <p:nvPr/>
        </p:nvGrpSpPr>
        <p:grpSpPr>
          <a:xfrm rot="21069960">
            <a:off x="8221412" y="5367721"/>
            <a:ext cx="287108" cy="191405"/>
            <a:chOff x="6984528" y="1331565"/>
            <a:chExt cx="432048" cy="288032"/>
          </a:xfrm>
        </p:grpSpPr>
        <p:sp>
          <p:nvSpPr>
            <p:cNvPr id="42" name="正方形/長方形 41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フリーフォーム 42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087984" y="6156349"/>
            <a:ext cx="338383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automated generation of HTML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4154" y="251445"/>
            <a:ext cx="272462" cy="308448"/>
          </a:xfrm>
          <a:prstGeom prst="rect">
            <a:avLst/>
          </a:prstGeom>
          <a:noFill/>
        </p:spPr>
      </p:pic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7560592" y="46771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6984528" y="32345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1295896" y="4068117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page</a:t>
            </a: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4032200" y="4068117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page</a:t>
            </a:r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2736056" y="2412429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log in</a:t>
            </a: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2736056" y="1836365"/>
            <a:ext cx="2016224" cy="36004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register account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4752280" y="1980629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[24]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4752280" y="255669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[24]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6624488" y="1548333"/>
            <a:ext cx="13681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[13][24][27]</a:t>
            </a: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448024" y="4140373"/>
            <a:ext cx="13681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[26][24][25]</a:t>
            </a:r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5544368" y="4140373"/>
            <a:ext cx="136815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[24][25]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8424688" y="5459405"/>
            <a:ext cx="559308" cy="26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[1]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Infrastructure tools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Tool relation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1681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Phabricator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5262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issue tracking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and discussion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681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Harbormaster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32600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GHC builder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79328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Arcanist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6810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>
                <a:latin typeface="Comic Sans MS" pitchFamily="66" charset="0"/>
              </a:rPr>
              <a:t>Trac</a:t>
            </a:r>
            <a:r>
              <a:rPr lang="en-US" altLang="ja-JP" sz="1800" dirty="0">
                <a:latin typeface="Comic Sans MS" pitchFamily="66" charset="0"/>
              </a:rPr>
              <a:t> (ticket)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729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168648" y="1619597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ghc-devs ML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648" y="2679301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>
                <a:latin typeface="Comic Sans MS" pitchFamily="66" charset="0"/>
              </a:rPr>
              <a:t>Trac</a:t>
            </a:r>
            <a:r>
              <a:rPr lang="en-US" altLang="ja-JP" sz="1800" dirty="0">
                <a:latin typeface="Comic Sans MS" pitchFamily="66" charset="0"/>
              </a:rPr>
              <a:t> (wiki)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24632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632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automated build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007864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phabricator cli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24632" y="1259557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024632" y="2319261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information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328888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repository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4729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Travis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28888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automated build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75816" y="1187549"/>
            <a:ext cx="4680520" cy="468052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9238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issue tracking,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discussion and PR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100786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Github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791840" y="3419797"/>
            <a:ext cx="8928992" cy="360040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984528" y="3059757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management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799952" y="827509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communication</a:t>
            </a:r>
          </a:p>
        </p:txBody>
      </p:sp>
      <p:grpSp>
        <p:nvGrpSpPr>
          <p:cNvPr id="2" name="グループ化 35"/>
          <p:cNvGrpSpPr/>
          <p:nvPr/>
        </p:nvGrpSpPr>
        <p:grpSpPr>
          <a:xfrm rot="21069960">
            <a:off x="4621258" y="2011748"/>
            <a:ext cx="287108" cy="191405"/>
            <a:chOff x="6984528" y="1331565"/>
            <a:chExt cx="432048" cy="288032"/>
          </a:xfrm>
        </p:grpSpPr>
        <p:sp>
          <p:nvSpPr>
            <p:cNvPr id="31" name="正方形/長方形 3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フリーフォーム 34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2967085"/>
            <a:ext cx="272462" cy="308448"/>
          </a:xfrm>
          <a:prstGeom prst="rect">
            <a:avLst/>
          </a:prstGeom>
          <a:noFill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4499917"/>
            <a:ext cx="272462" cy="30844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5560119"/>
            <a:ext cx="312464" cy="235942"/>
          </a:xfrm>
          <a:prstGeom prst="rect">
            <a:avLst/>
          </a:prstGeom>
          <a:noFill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6660158"/>
            <a:ext cx="312464" cy="235942"/>
          </a:xfrm>
          <a:prstGeom prst="rect">
            <a:avLst/>
          </a:prstGeom>
          <a:noFill/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8024" y="6660158"/>
            <a:ext cx="312464" cy="235942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8504" y="5450407"/>
            <a:ext cx="325902" cy="345654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4008" y="4427910"/>
            <a:ext cx="363765" cy="325066"/>
          </a:xfrm>
          <a:prstGeom prst="rect">
            <a:avLst/>
          </a:prstGeom>
          <a:noFill/>
        </p:spPr>
      </p:pic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82428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[18]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482428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[19]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698452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[20]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9216776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[21]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98452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[17]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824288" y="212390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[1]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66404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[18]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752280" y="277172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4752280" y="42841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2520032" y="457217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4608264" y="313176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wiki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08264" y="471618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7632600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Perf</a:t>
            </a: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9216776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[22]</a:t>
            </a: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7488584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various builds</a:t>
            </a: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7128000" y="4787949"/>
            <a:ext cx="266484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performance regression</a:t>
            </a:r>
          </a:p>
        </p:txBody>
      </p:sp>
      <p:pic>
        <p:nvPicPr>
          <p:cNvPr id="60" name="図 59" descr="travi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68504" y="6588149"/>
            <a:ext cx="315571" cy="31557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References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[1]	ghc-devs -- GHC development discussion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.org/mailman/listinfo/ghc-devs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[2]	The GHC Steering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https://github.com/ghc-proposals/ghc-proposals/blob/master/steering-committee.rst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[3]	Libraries -- Discussion about libraries for 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.org/cgi-bin/mailman/listinfo/libraries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[4]	Core Libraries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https://wiki.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.org/Core_Libraries_Committee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[5]	Haskell-prime -- 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' - A 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 Standard Revision - discussion list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.org/cgi-bin/mailman/listinfo/haskell-prime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[6]	Welcome to 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'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https://prime.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[7]	The Glasgow 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 Team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/ghc/wiki/TeamGHC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[8]	Reporting bugs in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/ghc/wiki/ReportABug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[9]	How to contribute a patch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/ghc/wiki/WorkingConventions/FixingBugs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[10]	How to contribute a new feature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/ghc/wiki/WorkingConventions/AddingFeatures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31800" y="2268000"/>
            <a:ext cx="9361040" cy="1789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NOTE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is not an official document by the ghc development team.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Please refer to the official documents in detail.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information is current as of Jan, 2017.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endParaRPr dirty="0">
              <a:solidFill>
                <a:srgbClr val="33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[11]	GHC 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https://github.com/ghc-proposals/ghc-proposals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[12]	Release management and branches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/ghc/wiki/WorkingConventions/Releases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[13]	Welcome to the GHC Developer 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[14]	Developer’s Infrastructure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/ghc/wiki/Infrastructure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[15]	The Bug Tracker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/ghc/wiki/WorkingConventions/BugTracker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[16]	Adding new test cases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/ghc/wiki/Building/RunningTests/Adding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[17]	Using git with GHC	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/ghc/wiki/WorkingConventions/Git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[18]	Using Phabricator for GHC development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/ghc/wiki/Phabricator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[19]	Harbormaster: continuous integration &amp; patch building for GHC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/ghc/wiki/Phabricator/Harbormaster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[20]	Travis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/ghc/wiki/Travis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[21]	The GHC Builder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/ghc/wiki/Builder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[22]	perf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https://perf.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[23]	Accept PRs on GitHub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https://github.com/ghc-proposals/ghc-proposals/pull/11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04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[24]	Notes on 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 Wiki formatting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/ghc/wiki/TracWikiMisc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[25]	WikiFormatting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/ghc/wiki/WikiFormatting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[26]	Steps to Add a New Wiki Page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/ghc/wiki/WikiNewPage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[27]	The 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 Wiki System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/ghc/wiki/TracWiki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[28]	source:ghc/docs/users_guide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/ghc/browser/ghc/docs/users_guide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[29]	Glasgow 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 Compiler Users Guide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https://downloads.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.org/~ghc/latest/docs/html/users_guide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[30]	source:ghc/libraries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/ghc/browser/ghc/libraries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[31]	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 Hierarchical Libraries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https://downloads.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.org/~ghc/latest/docs/html/libraries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[32]	How to contribute a patch to GHC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/ghc/wiki/WorkingConventions/FixingBugs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See also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[33]	Working on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trac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/ghc/wiki/WorkingConventions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[34]	Resources for newcomers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.org/trac/ghc/wiki/Newcomers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[35]	</a:t>
            </a: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Haskell</a:t>
            </a: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 :: Reddit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https://www.reddit.com/r/haskell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[36]	IRC Channels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https://www.haskell.org/irc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http://ircbrowse.net/ghc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Overall relationship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Development layers</a:t>
            </a:r>
          </a:p>
        </p:txBody>
      </p: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431800" y="1403350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packages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2293" name="Text Box 11"/>
          <p:cNvSpPr txBox="1">
            <a:spLocks noChangeArrowheads="1"/>
          </p:cNvSpPr>
          <p:nvPr/>
        </p:nvSpPr>
        <p:spPr bwMode="auto">
          <a:xfrm>
            <a:off x="431800" y="3635176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GHC compiler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+ Core Libraries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431800" y="5868988"/>
            <a:ext cx="2520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Language</a:t>
            </a:r>
            <a:endParaRPr lang="en-US" altLang="ja-JP" sz="1400" dirty="0">
              <a:latin typeface="Comic Sans MS" pitchFamily="66" charset="0"/>
            </a:endParaRPr>
          </a:p>
        </p:txBody>
      </p:sp>
      <p:cxnSp>
        <p:nvCxnSpPr>
          <p:cNvPr id="13347" name="直線コネクタ 2"/>
          <p:cNvCxnSpPr>
            <a:cxnSpLocks noChangeShapeType="1"/>
          </p:cNvCxnSpPr>
          <p:nvPr/>
        </p:nvCxnSpPr>
        <p:spPr bwMode="auto">
          <a:xfrm>
            <a:off x="647700" y="5075238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直線コネクタ 2"/>
          <p:cNvCxnSpPr>
            <a:cxnSpLocks noChangeShapeType="1"/>
          </p:cNvCxnSpPr>
          <p:nvPr/>
        </p:nvCxnSpPr>
        <p:spPr bwMode="auto">
          <a:xfrm>
            <a:off x="647700" y="2771725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3672160" y="5580285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98, Haskell 2010,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2020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2520032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Compiler + Runtime system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6048424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base, array, process,...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096096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vector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4046602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parsec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997108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parallel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94761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network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784728" y="1547589"/>
            <a:ext cx="720080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...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672160" y="6588397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haskell-prime at haskell.org  [5]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Haskell 2020 Committee  [6]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6048424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libraries at haskell.org  [3]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Core Libraries Committee  [4]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2664048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ghc-devs at haskell.org  [1]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GHC Committee</a:t>
            </a:r>
            <a:r>
              <a:rPr lang="ja-JP" altLang="en-US" sz="1200" dirty="0">
                <a:latin typeface="Comic Sans MS" pitchFamily="66" charset="0"/>
              </a:rPr>
              <a:t>  </a:t>
            </a:r>
            <a:r>
              <a:rPr lang="en-US" altLang="ja-JP" sz="1200" dirty="0">
                <a:latin typeface="Comic Sans MS" pitchFamily="66" charset="0"/>
              </a:rPr>
              <a:t>[2]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529777" y="2987749"/>
            <a:ext cx="147187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GHC compiler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6039226" y="2987749"/>
            <a:ext cx="23134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Haskell Core Libraries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3681905" y="5220245"/>
            <a:ext cx="2726559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Language Report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898120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GLUT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84862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lens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GHC compiler development flow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コネクタ 17"/>
          <p:cNvCxnSpPr>
            <a:cxnSpLocks noChangeShapeType="1"/>
          </p:cNvCxnSpPr>
          <p:nvPr/>
        </p:nvCxnSpPr>
        <p:spPr bwMode="auto">
          <a:xfrm flipV="1">
            <a:off x="3816176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development</a:t>
            </a:r>
          </a:p>
        </p:txBody>
      </p:sp>
      <p:cxnSp>
        <p:nvCxnSpPr>
          <p:cNvPr id="60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development flow (overview)</a:t>
            </a:r>
          </a:p>
        </p:txBody>
      </p:sp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7704608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17"/>
          <p:cNvCxnSpPr>
            <a:cxnSpLocks noChangeShapeType="1"/>
          </p:cNvCxnSpPr>
          <p:nvPr/>
        </p:nvCxnSpPr>
        <p:spPr bwMode="auto">
          <a:xfrm flipV="1">
            <a:off x="9216776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7200552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wiki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pages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712967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infra-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structure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tools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768504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create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update pages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8280425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construct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maintain infra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808064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032200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7992640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9504808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[14]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80272" y="58683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[12]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1943968" y="29157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[7]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3312665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fix the bug</a:t>
            </a:r>
          </a:p>
        </p:txBody>
      </p:sp>
      <p:cxnSp>
        <p:nvCxnSpPr>
          <p:cNvPr id="37" name="直線コネクタ 17"/>
          <p:cNvCxnSpPr>
            <a:cxnSpLocks noChangeShapeType="1"/>
          </p:cNvCxnSpPr>
          <p:nvPr/>
        </p:nvCxnSpPr>
        <p:spPr bwMode="auto">
          <a:xfrm flipV="1">
            <a:off x="5328344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392240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5976416" y="1403821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4536256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add the feature</a:t>
            </a:r>
          </a:p>
        </p:txBody>
      </p:sp>
    </p:spTree>
    <p:extLst>
      <p:ext uri="{BB962C8B-B14F-4D97-AF65-F5344CB8AC3E}">
        <p14:creationId xmlns:p14="http://schemas.microsoft.com/office/powerpoint/2010/main" val="9046968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code development flow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23888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direct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commit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104" y="3707829"/>
            <a:ext cx="2736304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patch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flow</a:t>
            </a:r>
          </a:p>
        </p:txBody>
      </p:sp>
      <p:cxnSp>
        <p:nvCxnSpPr>
          <p:cNvPr id="14" name="直線コネクタ 17"/>
          <p:cNvCxnSpPr>
            <a:cxnSpLocks noChangeShapeType="1"/>
          </p:cNvCxnSpPr>
          <p:nvPr/>
        </p:nvCxnSpPr>
        <p:spPr bwMode="auto">
          <a:xfrm flipV="1">
            <a:off x="3816176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3312665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cxnSp>
        <p:nvCxnSpPr>
          <p:cNvPr id="65" name="直線コネクタ 17"/>
          <p:cNvCxnSpPr>
            <a:cxnSpLocks noChangeShapeType="1"/>
          </p:cNvCxnSpPr>
          <p:nvPr/>
        </p:nvCxnSpPr>
        <p:spPr bwMode="auto">
          <a:xfrm flipV="1">
            <a:off x="179995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17"/>
          <p:cNvCxnSpPr>
            <a:cxnSpLocks noChangeShapeType="1"/>
          </p:cNvCxnSpPr>
          <p:nvPr/>
        </p:nvCxnSpPr>
        <p:spPr bwMode="auto">
          <a:xfrm flipV="1">
            <a:off x="3816176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4824288" y="457192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952080" y="22679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  <p:cxnSp>
        <p:nvCxnSpPr>
          <p:cNvPr id="34" name="直線コネクタ 17"/>
          <p:cNvCxnSpPr>
            <a:cxnSpLocks noChangeShapeType="1"/>
          </p:cNvCxnSpPr>
          <p:nvPr/>
        </p:nvCxnSpPr>
        <p:spPr bwMode="auto">
          <a:xfrm flipV="1">
            <a:off x="5328344" y="1475581"/>
            <a:ext cx="0" cy="223224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17"/>
          <p:cNvCxnSpPr>
            <a:cxnSpLocks noChangeShapeType="1"/>
          </p:cNvCxnSpPr>
          <p:nvPr/>
        </p:nvCxnSpPr>
        <p:spPr bwMode="auto">
          <a:xfrm flipV="1">
            <a:off x="5328344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92240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4536256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add the feature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472360" y="2267917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</p:spTree>
    <p:extLst>
      <p:ext uri="{BB962C8B-B14F-4D97-AF65-F5344CB8AC3E}">
        <p14:creationId xmlns:p14="http://schemas.microsoft.com/office/powerpoint/2010/main" val="398846131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Report flow</a:t>
            </a:r>
          </a:p>
        </p:txBody>
      </p:sp>
      <p:cxnSp>
        <p:nvCxnSpPr>
          <p:cNvPr id="4" name="直線コネクタ 17"/>
          <p:cNvCxnSpPr>
            <a:cxnSpLocks noChangeShapeType="1"/>
          </p:cNvCxnSpPr>
          <p:nvPr/>
        </p:nvCxnSpPr>
        <p:spPr bwMode="auto">
          <a:xfrm flipV="1">
            <a:off x="4824288" y="2051645"/>
            <a:ext cx="0" cy="21602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6176" y="26997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104" y="2339677"/>
            <a:ext cx="3312368" cy="1440160"/>
          </a:xfrm>
          <a:prstGeom prst="roundRect">
            <a:avLst>
              <a:gd name="adj" fmla="val 11783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184328" y="320377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[8][15]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5962" y="2987749"/>
            <a:ext cx="272462" cy="308448"/>
          </a:xfrm>
          <a:prstGeom prst="rect">
            <a:avLst/>
          </a:prstGeom>
          <a:noFill/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consult ghc-devs ML if you worry.</a:t>
            </a:r>
          </a:p>
        </p:txBody>
      </p:sp>
      <p:grpSp>
        <p:nvGrpSpPr>
          <p:cNvPr id="10" name="グループ化 35"/>
          <p:cNvGrpSpPr/>
          <p:nvPr/>
        </p:nvGrpSpPr>
        <p:grpSpPr>
          <a:xfrm rot="21069960">
            <a:off x="8293667" y="6897092"/>
            <a:ext cx="287108" cy="191405"/>
            <a:chOff x="6984528" y="1331565"/>
            <a:chExt cx="432048" cy="288032"/>
          </a:xfrm>
        </p:grpSpPr>
        <p:sp>
          <p:nvSpPr>
            <p:cNvPr id="11" name="正方形/長方形 1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フリーフォーム 12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527599" y="4283893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32400" y="3204021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585460" y="6844760"/>
            <a:ext cx="559308" cy="26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[1]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Various ticket states of trac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2880072" y="971525"/>
            <a:ext cx="216024" cy="21602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円弧 23"/>
          <p:cNvSpPr/>
          <p:nvPr/>
        </p:nvSpPr>
        <p:spPr>
          <a:xfrm>
            <a:off x="2664048" y="2159516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円弧 27"/>
          <p:cNvSpPr/>
          <p:nvPr/>
        </p:nvSpPr>
        <p:spPr>
          <a:xfrm>
            <a:off x="2664048" y="1043533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円弧 28"/>
          <p:cNvSpPr/>
          <p:nvPr/>
        </p:nvSpPr>
        <p:spPr>
          <a:xfrm>
            <a:off x="2664048" y="3275781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円弧 29"/>
          <p:cNvSpPr/>
          <p:nvPr/>
        </p:nvSpPr>
        <p:spPr>
          <a:xfrm>
            <a:off x="2664048" y="4392940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円弧 30"/>
          <p:cNvSpPr/>
          <p:nvPr/>
        </p:nvSpPr>
        <p:spPr>
          <a:xfrm>
            <a:off x="2664048" y="5519936"/>
            <a:ext cx="432048" cy="792088"/>
          </a:xfrm>
          <a:prstGeom prst="arc">
            <a:avLst>
              <a:gd name="adj1" fmla="val 17551710"/>
              <a:gd name="adj2" fmla="val 4337964"/>
            </a:avLst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32000" y="1763613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New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232000" y="2897739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lgDashDot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Assigned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32000" y="4031865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Patch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232000" y="5147989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Marge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232000" y="6300117"/>
            <a:ext cx="1584176" cy="504056"/>
          </a:xfrm>
          <a:prstGeom prst="roundRect">
            <a:avLst>
              <a:gd name="adj" fmla="val 4675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Closed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168104" y="1331813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create a ticket</a:t>
            </a: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3096096" y="2339925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acquire ownership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Comic Sans MS" pitchFamily="66" charset="0"/>
              </a:rPr>
              <a:t>  (set “Owner” field”)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3096096" y="3459728"/>
            <a:ext cx="40324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create a patch and request review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Comic Sans MS" pitchFamily="66" charset="0"/>
              </a:rPr>
              <a:t> (set “Differential Rev(s)” field”)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3096096" y="4716189"/>
            <a:ext cx="36724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merge the patch to target branches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096096" y="5724301"/>
            <a:ext cx="367240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chemeClr val="tx1"/>
                </a:solidFill>
                <a:latin typeface="Comic Sans MS" pitchFamily="66" charset="0"/>
              </a:rPr>
              <a:t>resolved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solidFill>
                  <a:schemeClr val="tx1"/>
                </a:solidFill>
                <a:latin typeface="Comic Sans MS" pitchFamily="66" charset="0"/>
              </a:rPr>
              <a:t> (set “Milestone” field”)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4392240" y="1763613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The ticket is waiting for someone to look at it and/or</a:t>
            </a:r>
            <a:b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discussion is underway on how to fix the issue.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4392240" y="4067869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There is a patch to fix the issue that is awaiting review.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0" name="四角形吹き出し 39"/>
          <p:cNvSpPr/>
          <p:nvPr/>
        </p:nvSpPr>
        <p:spPr>
          <a:xfrm>
            <a:off x="4392240" y="5147989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A patch fixing the issue is present in the `master` branch and</a:t>
            </a:r>
            <a:b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   we are considering backporting it to the stable branch. 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4392240" y="6300117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As of the release listed in the "Milestone" field the bug is</a:t>
            </a:r>
            <a:b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considered resolved.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8170" y="251445"/>
            <a:ext cx="272462" cy="308448"/>
          </a:xfrm>
          <a:prstGeom prst="rect">
            <a:avLst/>
          </a:prstGeom>
          <a:noFill/>
        </p:spPr>
      </p:pic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704608" y="46771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 dirty="0">
                <a:latin typeface="Comic Sans MS" pitchFamily="66" charset="0"/>
              </a:rPr>
              <a:t>ticket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7128544" y="32345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1943968" y="4283893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patch</a:t>
            </a: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943968" y="5436021"/>
            <a:ext cx="432047" cy="360040"/>
          </a:xfrm>
          <a:prstGeom prst="foldedCorner">
            <a:avLst>
              <a:gd name="adj" fmla="val 23731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100" dirty="0">
                <a:latin typeface="Comic Sans MS" pitchFamily="66" charset="0"/>
              </a:rPr>
              <a:t>patch</a:t>
            </a:r>
          </a:p>
        </p:txBody>
      </p:sp>
      <p:sp>
        <p:nvSpPr>
          <p:cNvPr id="51" name="フローチャート : 磁気ディスク 50"/>
          <p:cNvSpPr/>
          <p:nvPr/>
        </p:nvSpPr>
        <p:spPr>
          <a:xfrm>
            <a:off x="1583928" y="5652045"/>
            <a:ext cx="483482" cy="360040"/>
          </a:xfrm>
          <a:prstGeom prst="flowChartMagneticDisk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r>
              <a:rPr lang="en-US" altLang="ja-JP" sz="1100" dirty="0">
                <a:solidFill>
                  <a:srgbClr val="000000"/>
                </a:solidFill>
                <a:latin typeface="Comic Sans MS" pitchFamily="66" charset="0"/>
                <a:ea typeface="ＭＳ Ｐゴシック" charset="-128"/>
              </a:rPr>
              <a:t>master</a:t>
            </a: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91" name="スマイル 90"/>
          <p:cNvSpPr/>
          <p:nvPr/>
        </p:nvSpPr>
        <p:spPr>
          <a:xfrm>
            <a:off x="2015976" y="3203773"/>
            <a:ext cx="288032" cy="288032"/>
          </a:xfrm>
          <a:prstGeom prst="smileyFace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</a:pPr>
            <a:endParaRPr lang="ja-JP" altLang="en-US" sz="11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92" name="四角形吹き出し 91"/>
          <p:cNvSpPr/>
          <p:nvPr/>
        </p:nvSpPr>
        <p:spPr>
          <a:xfrm>
            <a:off x="4392240" y="2915741"/>
            <a:ext cx="4608512" cy="432048"/>
          </a:xfrm>
          <a:prstGeom prst="wedgeRectCallout">
            <a:avLst>
              <a:gd name="adj1" fmla="val -59646"/>
              <a:gd name="adj2" fmla="val 11876"/>
            </a:avLst>
          </a:prstGeom>
          <a:solidFill>
            <a:srgbClr val="FFFFFF"/>
          </a:solidFill>
          <a:ln w="127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/>
          <a:p>
            <a:pPr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</a:pPr>
            <a:r>
              <a:rPr lang="en-US" altLang="ja-JP" sz="1200" dirty="0">
                <a:solidFill>
                  <a:srgbClr val="000000"/>
                </a:solidFill>
                <a:latin typeface="Comic Sans MS" pitchFamily="66" charset="0"/>
              </a:rPr>
              <a:t>Someone has said they are working on fixing the issue.</a:t>
            </a:r>
            <a:endParaRPr lang="ja-JP" altLang="en-US" sz="1200" dirty="0">
              <a:solidFill>
                <a:srgbClr val="000000"/>
              </a:solidFill>
              <a:latin typeface="Comic Sans MS" pitchFamily="66" charset="0"/>
              <a:ea typeface="ＭＳ Ｐゴシック" charset="-128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3941</TotalTime>
  <Words>886</Words>
  <PresentationFormat>ユーザー設定</PresentationFormat>
  <Paragraphs>445</Paragraphs>
  <Slides>23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ＭＳ Ｐゴシック</vt:lpstr>
      <vt:lpstr>ＭＳ Ｐ明朝</vt:lpstr>
      <vt:lpstr>Arial</vt:lpstr>
      <vt:lpstr>Calibri</vt:lpstr>
      <vt:lpstr>Comic Sans MS</vt:lpstr>
      <vt:lpstr>Times New Roman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2014-06-27T14:43:11Z</dcterms:created>
  <dcterms:modified xsi:type="dcterms:W3CDTF">2017-01-28T10:40:14Z</dcterms:modified>
</cp:coreProperties>
</file>