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57" r:id="rId2"/>
    <p:sldId id="536" r:id="rId3"/>
    <p:sldId id="560" r:id="rId4"/>
    <p:sldId id="540" r:id="rId5"/>
    <p:sldId id="579" r:id="rId6"/>
    <p:sldId id="557" r:id="rId7"/>
    <p:sldId id="545" r:id="rId8"/>
    <p:sldId id="546" r:id="rId9"/>
    <p:sldId id="577" r:id="rId10"/>
    <p:sldId id="547" r:id="rId11"/>
    <p:sldId id="548" r:id="rId12"/>
    <p:sldId id="578" r:id="rId13"/>
    <p:sldId id="590" r:id="rId14"/>
    <p:sldId id="589" r:id="rId15"/>
    <p:sldId id="581" r:id="rId16"/>
    <p:sldId id="562" r:id="rId17"/>
    <p:sldId id="571" r:id="rId18"/>
    <p:sldId id="563" r:id="rId19"/>
    <p:sldId id="573" r:id="rId20"/>
    <p:sldId id="574" r:id="rId21"/>
    <p:sldId id="583" r:id="rId22"/>
    <p:sldId id="584" r:id="rId23"/>
    <p:sldId id="570" r:id="rId24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99"/>
    <a:srgbClr val="99CCFF"/>
    <a:srgbClr val="0099CC"/>
    <a:srgbClr val="3399FF"/>
    <a:srgbClr val="3366FF"/>
    <a:srgbClr val="00000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24" autoAdjust="0"/>
  </p:normalViewPr>
  <p:slideViewPr>
    <p:cSldViewPr>
      <p:cViewPr varScale="1">
        <p:scale>
          <a:sx n="109" d="100"/>
          <a:sy n="109" d="100"/>
        </p:scale>
        <p:origin x="1356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ja-JP" noProof="0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F8D5DC2F-22FC-45DA-AC53-34D90F6B8F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8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Times New Roman" pitchFamily="16"/>
        <a:ea typeface="ＭＳ Ｐゴシック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561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CF46AB6-3D03-4D92-8EA6-9AADABD9FD0E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003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defRPr/>
            </a:lvl1pPr>
          </a:lstStyle>
          <a:p>
            <a:pPr lvl="0"/>
            <a:r>
              <a:rPr lang="ja-JP"/>
              <a:t>マスター サブタイトルの書式設定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45BF-05B4-4FC2-9745-C6AFACB1F91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444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defRPr lang="en-US"/>
            </a:lvl1pPr>
          </a:lstStyle>
          <a:p>
            <a:pPr lvl="0"/>
            <a:endParaRPr lang="en-US" noProof="0" dirty="0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6A1F-3DFE-4E20-AC0B-A43BC525EA2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8637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1C58-A878-4CDD-A0DC-3B9004B6C41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4414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499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49938"/>
          </a:xfrm>
        </p:spPr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E05F2-DC28-4CBD-9369-45AA3F21753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774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287-8FFF-4E6C-BCBD-763A37C4ED5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125413"/>
      </p:ext>
    </p:extLst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2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4559-F17F-4AC5-A043-681AA1AB07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0"/>
            <a:ext cx="10080625" cy="655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2638125"/>
      </p:ext>
    </p:extLst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DBDF-59FA-4A63-AE08-507FF63BDFA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9004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defRPr sz="20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431-4A12-4A95-A176-2316721414C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1264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CCF2C-4BA5-4589-96D0-8CAF962FF6A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14969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テキスト プレースホルダー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6" name="コンテンツ プレースホルダー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8CDB-3676-4482-8B10-5F175F92D4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33299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1AA4-68FE-4415-8DCE-1428C5BD72E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766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461FC-7177-4971-B692-99626AD0437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72798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22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ja-JP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ja-JP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ja-JP"/>
              <a:t>レベル目のアウトライン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A525ED34-9009-4474-87AD-3593DAC663D1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lang="ja-JP" sz="4400">
          <a:solidFill>
            <a:srgbClr val="000000"/>
          </a:solidFill>
          <a:latin typeface="Arial"/>
          <a:ea typeface="ＭＳ Ｐゴシック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defRPr lang="ja-JP" sz="3200">
          <a:solidFill>
            <a:srgbClr val="000000"/>
          </a:solidFill>
          <a:latin typeface="Arial"/>
          <a:ea typeface="ＭＳ Ｐゴシック"/>
        </a:defRPr>
      </a:lvl1pPr>
      <a:lvl2pPr marL="742950" lvl="1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defRPr lang="en-GB" sz="28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defRPr lang="en-GB" sz="20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60000" y="1728000"/>
            <a:ext cx="9432000" cy="2957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800" dirty="0">
                <a:solidFill>
                  <a:srgbClr val="333399"/>
                </a:solidFill>
                <a:latin typeface="Comic Sans MS" pitchFamily="66" charset="0"/>
              </a:rPr>
              <a:t>GHC development flow</a:t>
            </a:r>
            <a:endParaRPr sz="16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2520000" y="6011280"/>
            <a:ext cx="4896000" cy="430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Comic Sans MS"/>
              </a:rPr>
              <a:t>Takenobu T.</a:t>
            </a:r>
            <a:endParaRPr sz="1400" dirty="0"/>
          </a:p>
        </p:txBody>
      </p:sp>
      <p:sp>
        <p:nvSpPr>
          <p:cNvPr id="514" name="TextShape 4"/>
          <p:cNvSpPr txBox="1"/>
          <p:nvPr/>
        </p:nvSpPr>
        <p:spPr>
          <a:xfrm>
            <a:off x="874440" y="7023600"/>
            <a:ext cx="8640000" cy="288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1400" dirty="0">
                <a:latin typeface="Comic Sans MS"/>
              </a:rPr>
              <a:t>Rev</a:t>
            </a:r>
            <a:r>
              <a:rPr lang="en-US" sz="1400">
                <a:latin typeface="Comic Sans MS"/>
              </a:rPr>
              <a:t>. 2016-Nov-04</a:t>
            </a:r>
            <a:endParaRPr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288784" y="7164213"/>
            <a:ext cx="64807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rgbClr val="FF0000"/>
                </a:solidFill>
                <a:latin typeface="Comic Sans MS" pitchFamily="66" charset="0"/>
              </a:rPr>
              <a:t>WIP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75208" y="4737989"/>
            <a:ext cx="8785584" cy="770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000" i="1" dirty="0">
                <a:latin typeface="Comic Sans MS" pitchFamily="66" charset="0"/>
              </a:rPr>
              <a:t>walking guide for new contributors</a:t>
            </a:r>
            <a:endParaRPr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592040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7"/>
          <p:cNvCxnSpPr>
            <a:cxnSpLocks noChangeShapeType="1"/>
          </p:cNvCxnSpPr>
          <p:nvPr/>
        </p:nvCxnSpPr>
        <p:spPr bwMode="auto">
          <a:xfrm flipV="1">
            <a:off x="7200552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Proposal flow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83928" y="226766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83928" y="29697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83928" y="367182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83928" y="43739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83928" y="5075981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35856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92440" y="205164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192440" y="320377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192440" y="50389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400352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472360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ghc-proposals process on github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03808" y="1115541"/>
            <a:ext cx="8856984" cy="5544616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4896296" y="827509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2592040" y="1619597"/>
            <a:ext cx="4608512" cy="4824536"/>
            <a:chOff x="2448024" y="1619597"/>
            <a:chExt cx="4896544" cy="4824536"/>
          </a:xfrm>
        </p:grpSpPr>
        <p:cxnSp>
          <p:nvCxnSpPr>
            <p:cNvPr id="21" name="直線コネクタ 17"/>
            <p:cNvCxnSpPr>
              <a:cxnSpLocks noChangeShapeType="1"/>
            </p:cNvCxnSpPr>
            <p:nvPr/>
          </p:nvCxnSpPr>
          <p:spPr bwMode="auto">
            <a:xfrm>
              <a:off x="2448024" y="1619597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>
              <a:off x="2448024" y="6444133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4896296" y="6444133"/>
            <a:ext cx="0" cy="50405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935856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traditional process on trac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2339677"/>
            <a:ext cx="272462" cy="308448"/>
          </a:xfrm>
          <a:prstGeom prst="rect">
            <a:avLst/>
          </a:prstGeom>
          <a:noFill/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195661"/>
            <a:ext cx="363765" cy="325066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347789"/>
            <a:ext cx="363765" cy="325066"/>
          </a:xfrm>
          <a:prstGeom prst="rect">
            <a:avLst/>
          </a:prstGeom>
          <a:noFill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5254971"/>
            <a:ext cx="363765" cy="325066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059757"/>
            <a:ext cx="272462" cy="308448"/>
          </a:xfrm>
          <a:prstGeom prst="rect">
            <a:avLst/>
          </a:prstGeom>
          <a:noFill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4571925"/>
            <a:ext cx="272462" cy="308448"/>
          </a:xfrm>
          <a:prstGeom prst="rect">
            <a:avLst/>
          </a:prstGeom>
          <a:noFill/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816176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8568704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 rot="20901543">
            <a:off x="8299799" y="1688566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192440" y="262770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771725"/>
            <a:ext cx="363765" cy="325066"/>
          </a:xfrm>
          <a:prstGeom prst="rect">
            <a:avLst/>
          </a:prstGeom>
          <a:noFill/>
        </p:spPr>
      </p:pic>
      <p:sp>
        <p:nvSpPr>
          <p:cNvPr id="50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599606" y="6876181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192440" y="561505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0925" y="5738659"/>
            <a:ext cx="272462" cy="308448"/>
          </a:xfrm>
          <a:prstGeom prst="rect">
            <a:avLst/>
          </a:prstGeom>
          <a:noFill/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539" y="3779837"/>
            <a:ext cx="314325" cy="35242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5808" y="4067869"/>
            <a:ext cx="323850" cy="28575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851845"/>
            <a:ext cx="272462" cy="308448"/>
          </a:xfrm>
          <a:prstGeom prst="rect">
            <a:avLst/>
          </a:prstGeom>
          <a:noFill/>
        </p:spPr>
      </p:pic>
      <p:grpSp>
        <p:nvGrpSpPr>
          <p:cNvPr id="28" name="グループ化 35"/>
          <p:cNvGrpSpPr/>
          <p:nvPr/>
        </p:nvGrpSpPr>
        <p:grpSpPr>
          <a:xfrm rot="21069960">
            <a:off x="3778803" y="3656732"/>
            <a:ext cx="287108" cy="191405"/>
            <a:chOff x="6984528" y="1331565"/>
            <a:chExt cx="432048" cy="288032"/>
          </a:xfrm>
        </p:grpSpPr>
        <p:sp>
          <p:nvSpPr>
            <p:cNvPr id="30" name="正方形/長方形 29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フリーフォーム 33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549784" y="255594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549784" y="327602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549784" y="478819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8280672" y="594032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6192440" y="37428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revise proposal 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958827"/>
            <a:ext cx="363765" cy="325066"/>
          </a:xfrm>
          <a:prstGeom prst="rect">
            <a:avLst/>
          </a:prstGeom>
          <a:noFill/>
        </p:spPr>
      </p:pic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6192440" y="4283893"/>
            <a:ext cx="2016224" cy="576064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request review by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steering committee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4499917"/>
            <a:ext cx="363765" cy="325066"/>
          </a:xfrm>
          <a:prstGeom prst="rect">
            <a:avLst/>
          </a:prstGeom>
          <a:noFill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5292005"/>
            <a:ext cx="272462" cy="308448"/>
          </a:xfrm>
          <a:prstGeom prst="rect">
            <a:avLst/>
          </a:prstGeom>
          <a:noFill/>
        </p:spPr>
      </p:pic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549784" y="550827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73" name="フリーフォーム 72"/>
          <p:cNvSpPr/>
          <p:nvPr/>
        </p:nvSpPr>
        <p:spPr>
          <a:xfrm flipV="1">
            <a:off x="5904408" y="3491805"/>
            <a:ext cx="288032" cy="43204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フリーフォーム 73"/>
          <p:cNvSpPr/>
          <p:nvPr/>
        </p:nvSpPr>
        <p:spPr>
          <a:xfrm flipV="1">
            <a:off x="5688384" y="3347789"/>
            <a:ext cx="504056" cy="187220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 flipV="1">
            <a:off x="1295896" y="3874408"/>
            <a:ext cx="288032" cy="1368152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4824288" y="755501"/>
            <a:ext cx="0" cy="626469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Patch flow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16176" y="118754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188705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add a test case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6176" y="258656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fix the bug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6176" y="328606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validation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6176" y="398557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816176" y="468507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16176" y="538458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review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16176" y="608409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release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880072" y="1043533"/>
            <a:ext cx="3888432" cy="5688632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768504" y="11155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1475581"/>
            <a:ext cx="272462" cy="308448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4931965"/>
            <a:ext cx="272462" cy="308448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384" y="4355901"/>
            <a:ext cx="312464" cy="235942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8384" y="2915741"/>
            <a:ext cx="325902" cy="345654"/>
          </a:xfrm>
          <a:prstGeom prst="rect">
            <a:avLst/>
          </a:prstGeom>
          <a:noFill/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976416" y="14035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976416" y="284373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[17]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76416" y="421163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760392" y="169160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760392" y="51479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976416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[16]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599606" y="6948437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release management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>
                <a:solidFill>
                  <a:srgbClr val="333399"/>
                </a:solidFill>
                <a:latin typeface="Comic Sans MS" pitchFamily="66" charset="0"/>
              </a:rPr>
              <a:t>Document development flow</a:t>
            </a:r>
            <a:endParaRPr lang="en-US" altLang="ja-JP" sz="2800"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Various documents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rgbClr val="FF0000"/>
                </a:solidFill>
                <a:latin typeface="Comic Sans MS" pitchFamily="66" charset="0"/>
              </a:rPr>
              <a:t>Trac wiki (GHC wiki)</a:t>
            </a:r>
            <a:endParaRPr lang="en-US" altLang="ja-JP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The GHC users guide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Core Libraries  documents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Haskell wiki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Hackage  documents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...</a:t>
            </a:r>
            <a:endParaRPr lang="en-US" altLang="ja-JP" sz="1600" dirty="0">
              <a:latin typeface="Comic Sans MS" pitchFamily="66" charset="0"/>
            </a:endParaRP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>
                <a:latin typeface="Comic Sans MS" pitchFamily="66" charset="0"/>
              </a:rPr>
              <a:t>Haskell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2520032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344981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2123543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1304575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wiki.haskell.org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...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280935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5105884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4884446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065478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hackage.haskell.org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2520032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6" name="Rectangle 6"/>
          <p:cNvSpPr>
            <a:spLocks noChangeArrowheads="1"/>
          </p:cNvSpPr>
          <p:nvPr/>
        </p:nvSpPr>
        <p:spPr bwMode="auto">
          <a:xfrm>
            <a:off x="2344981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2123543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1304575" y="5652160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ghc.haskell.org/trac/ghc/wiki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5280935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105884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5" name="Rectangle 6"/>
          <p:cNvSpPr>
            <a:spLocks noChangeArrowheads="1"/>
          </p:cNvSpPr>
          <p:nvPr/>
        </p:nvSpPr>
        <p:spPr bwMode="auto">
          <a:xfrm>
            <a:off x="4884446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6" name="Text Box 8"/>
          <p:cNvSpPr txBox="1">
            <a:spLocks noChangeArrowheads="1"/>
          </p:cNvSpPr>
          <p:nvPr/>
        </p:nvSpPr>
        <p:spPr bwMode="auto">
          <a:xfrm>
            <a:off x="4176216" y="5652160"/>
            <a:ext cx="223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downloads.haskell.org/~ghc/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latest/docs/html/users_guide</a:t>
            </a: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8012949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 bwMode="auto">
          <a:xfrm>
            <a:off x="7837898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7616460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7056536" y="5652160"/>
            <a:ext cx="210571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downloads.haskell.org/~ghc/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latest/docs/html/libraries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8" name="四角形吹き出し 146"/>
          <p:cNvSpPr/>
          <p:nvPr/>
        </p:nvSpPr>
        <p:spPr>
          <a:xfrm>
            <a:off x="1655936" y="6734240"/>
            <a:ext cx="2376264" cy="645997"/>
          </a:xfrm>
          <a:prstGeom prst="wedgeRectCallout">
            <a:avLst>
              <a:gd name="adj1" fmla="val -37971"/>
              <a:gd name="adj2" fmla="val -76487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</a:rPr>
              <a:t>about GHC’s implementation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  * how GHC works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</a:rPr>
              <a:t>  * how to modify it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9" name="Text Box 8"/>
          <p:cNvSpPr txBox="1">
            <a:spLocks noChangeArrowheads="1"/>
          </p:cNvSpPr>
          <p:nvPr/>
        </p:nvSpPr>
        <p:spPr bwMode="auto">
          <a:xfrm>
            <a:off x="3240112" y="586806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20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2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[30]</a:t>
            </a:r>
            <a:endParaRPr lang="en-US" altLang="ja-JP" sz="1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3948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5256336" y="5660430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Document development of GHC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46" name="フローチャート : 磁気ディスク 45"/>
          <p:cNvSpPr/>
          <p:nvPr/>
        </p:nvSpPr>
        <p:spPr>
          <a:xfrm>
            <a:off x="1592607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952647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816743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591" y="5324142"/>
            <a:ext cx="272462" cy="308448"/>
          </a:xfrm>
          <a:prstGeom prst="rect">
            <a:avLst/>
          </a:prstGeom>
          <a:noFill/>
        </p:spPr>
      </p:pic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448591" y="5540414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rgbClr val="FF0000"/>
                </a:solidFill>
                <a:latin typeface="Comic Sans MS" pitchFamily="66" charset="0"/>
              </a:rPr>
              <a:t>Trac wiki (GHC wiki)</a:t>
            </a:r>
            <a:endParaRPr lang="en-US" altLang="ja-JP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1592607" y="4448542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tx1"/>
                </a:solidFill>
                <a:latin typeface="Comic Sans MS" pitchFamily="66" charset="0"/>
              </a:rPr>
              <a:t>Trac wiki markup</a:t>
            </a:r>
            <a:endParaRPr lang="en-US" altLang="ja-JP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2528711" y="5880184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8" name="フローチャート : 磁気ディスク 67"/>
          <p:cNvSpPr/>
          <p:nvPr/>
        </p:nvSpPr>
        <p:spPr>
          <a:xfrm>
            <a:off x="4392240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752280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5616376" y="5384398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The GHC users guide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4392240" y="4448542"/>
            <a:ext cx="14401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tx1"/>
                </a:solidFill>
                <a:latin typeface="Comic Sans MS" pitchFamily="66" charset="0"/>
              </a:rPr>
              <a:t>.rst format</a:t>
            </a:r>
            <a:endParaRPr lang="en-US" altLang="ja-JP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5544368" y="579592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6216" y="5312390"/>
            <a:ext cx="325902" cy="345654"/>
          </a:xfrm>
          <a:prstGeom prst="rect">
            <a:avLst/>
          </a:prstGeom>
          <a:noFill/>
        </p:spPr>
      </p:pic>
      <p:sp>
        <p:nvSpPr>
          <p:cNvPr id="79" name="円弧 78"/>
          <p:cNvSpPr/>
          <p:nvPr/>
        </p:nvSpPr>
        <p:spPr>
          <a:xfrm rot="18204477">
            <a:off x="5129820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円弧 53"/>
          <p:cNvSpPr/>
          <p:nvPr/>
        </p:nvSpPr>
        <p:spPr>
          <a:xfrm rot="18204477">
            <a:off x="2330188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磁気ディスク 79"/>
          <p:cNvSpPr/>
          <p:nvPr/>
        </p:nvSpPr>
        <p:spPr>
          <a:xfrm>
            <a:off x="7181764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7541804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8405900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7181764" y="4284008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in source code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8117868" y="5868317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7748" y="5312390"/>
            <a:ext cx="325902" cy="345654"/>
          </a:xfrm>
          <a:prstGeom prst="rect">
            <a:avLst/>
          </a:prstGeom>
          <a:noFill/>
        </p:spPr>
      </p:pic>
      <p:sp>
        <p:nvSpPr>
          <p:cNvPr id="88" name="円弧 87"/>
          <p:cNvSpPr/>
          <p:nvPr/>
        </p:nvSpPr>
        <p:spPr>
          <a:xfrm rot="18204477">
            <a:off x="7919344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4824288" y="608420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PDF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1376583" y="574443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4176216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[27]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6965740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[29]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09" name="フローチャート : 磁気ディスク 108"/>
          <p:cNvSpPr/>
          <p:nvPr/>
        </p:nvSpPr>
        <p:spPr>
          <a:xfrm>
            <a:off x="1664615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0" name="Rectangle 6"/>
          <p:cNvSpPr>
            <a:spLocks noChangeArrowheads="1"/>
          </p:cNvSpPr>
          <p:nvPr/>
        </p:nvSpPr>
        <p:spPr bwMode="auto">
          <a:xfrm>
            <a:off x="2024655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2888751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 wiki</a:t>
            </a:r>
            <a:endParaRPr lang="en-US" altLang="ja-JP" sz="16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auto">
          <a:xfrm>
            <a:off x="1520599" y="1424587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wiki markup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7" name="Text Box 8"/>
          <p:cNvSpPr txBox="1">
            <a:spLocks noChangeArrowheads="1"/>
          </p:cNvSpPr>
          <p:nvPr/>
        </p:nvSpPr>
        <p:spPr bwMode="auto">
          <a:xfrm>
            <a:off x="2600719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7" name="円弧 126"/>
          <p:cNvSpPr/>
          <p:nvPr/>
        </p:nvSpPr>
        <p:spPr>
          <a:xfrm rot="18204477">
            <a:off x="2402196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フローチャート : 磁気ディスク 127"/>
          <p:cNvSpPr/>
          <p:nvPr/>
        </p:nvSpPr>
        <p:spPr>
          <a:xfrm>
            <a:off x="4445460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4805500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5669596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Hackage  documents</a:t>
            </a:r>
            <a:endParaRPr lang="en-US" altLang="ja-JP" sz="16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3" name="Text Box 8"/>
          <p:cNvSpPr txBox="1">
            <a:spLocks noChangeArrowheads="1"/>
          </p:cNvSpPr>
          <p:nvPr/>
        </p:nvSpPr>
        <p:spPr bwMode="auto">
          <a:xfrm>
            <a:off x="4445460" y="1260053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in source code</a:t>
            </a:r>
            <a:endParaRPr lang="en-US" altLang="ja-JP" sz="12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4" name="Text Box 8"/>
          <p:cNvSpPr txBox="1">
            <a:spLocks noChangeArrowheads="1"/>
          </p:cNvSpPr>
          <p:nvPr/>
        </p:nvSpPr>
        <p:spPr bwMode="auto">
          <a:xfrm>
            <a:off x="5381564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6" name="円弧 135"/>
          <p:cNvSpPr/>
          <p:nvPr/>
        </p:nvSpPr>
        <p:spPr>
          <a:xfrm rot="18204477">
            <a:off x="5183040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...</a:t>
            </a:r>
            <a:endParaRPr lang="en-US" altLang="ja-JP" sz="16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...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Core Libraries  documents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[30]</a:t>
            </a:r>
            <a:endParaRPr lang="en-US" altLang="ja-JP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1655936" y="4715693"/>
            <a:ext cx="4320480" cy="359792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Trac wiki description flow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cxnSp>
        <p:nvCxnSpPr>
          <p:cNvPr id="5" name="直線コネクタ 17"/>
          <p:cNvCxnSpPr>
            <a:cxnSpLocks noChangeShapeType="1"/>
          </p:cNvCxnSpPr>
          <p:nvPr/>
        </p:nvCxnSpPr>
        <p:spPr bwMode="auto">
          <a:xfrm flipV="1">
            <a:off x="3744168" y="1260549"/>
            <a:ext cx="0" cy="194396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07864" y="1476573"/>
            <a:ext cx="5544616" cy="4464248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2376016" y="3204517"/>
            <a:ext cx="2880320" cy="2232000"/>
            <a:chOff x="2592040" y="2843733"/>
            <a:chExt cx="4608512" cy="3096344"/>
          </a:xfrm>
        </p:grpSpPr>
        <p:cxnSp>
          <p:nvCxnSpPr>
            <p:cNvPr id="27" name="直線コネクタ 17"/>
            <p:cNvCxnSpPr>
              <a:cxnSpLocks noChangeShapeType="1"/>
            </p:cNvCxnSpPr>
            <p:nvPr/>
          </p:nvCxnSpPr>
          <p:spPr bwMode="auto">
            <a:xfrm>
              <a:off x="2592040" y="2843733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17"/>
            <p:cNvCxnSpPr>
              <a:cxnSpLocks noChangeShapeType="1"/>
            </p:cNvCxnSpPr>
            <p:nvPr/>
          </p:nvCxnSpPr>
          <p:spPr bwMode="auto">
            <a:xfrm>
              <a:off x="2592040" y="5940077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>
            <a:off x="2376016" y="3204517"/>
            <a:ext cx="2880320" cy="2232000"/>
            <a:chOff x="2592040" y="1619597"/>
            <a:chExt cx="4608512" cy="4824536"/>
          </a:xfrm>
        </p:grpSpPr>
        <p:cxnSp>
          <p:nvCxnSpPr>
            <p:cNvPr id="30" name="直線コネクタ 17"/>
            <p:cNvCxnSpPr>
              <a:cxnSpLocks noChangeShapeType="1"/>
            </p:cNvCxnSpPr>
            <p:nvPr/>
          </p:nvCxnSpPr>
          <p:spPr bwMode="auto">
            <a:xfrm flipV="1">
              <a:off x="2592040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 flipV="1">
              <a:off x="7200552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3744168" y="5436517"/>
            <a:ext cx="0" cy="72008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39912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create a page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176216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update a page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6264201" y="4842754"/>
            <a:ext cx="3744663" cy="576064"/>
          </a:xfrm>
          <a:prstGeom prst="wedgeRectCallout">
            <a:avLst>
              <a:gd name="adj1" fmla="val -58923"/>
              <a:gd name="adj2" fmla="val -38515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</a:rPr>
              <a:t>There are no formal process to discuss or review.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41" name="グループ化 35"/>
          <p:cNvGrpSpPr/>
          <p:nvPr/>
        </p:nvGrpSpPr>
        <p:grpSpPr>
          <a:xfrm rot="21069960">
            <a:off x="8221412" y="5367721"/>
            <a:ext cx="287108" cy="191405"/>
            <a:chOff x="6984528" y="1331565"/>
            <a:chExt cx="432048" cy="288032"/>
          </a:xfrm>
        </p:grpSpPr>
        <p:sp>
          <p:nvSpPr>
            <p:cNvPr id="42" name="正方形/長方形 41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 4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087984" y="6156349"/>
            <a:ext cx="338383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solidFill>
                  <a:schemeClr val="tx1"/>
                </a:solidFill>
                <a:latin typeface="Comic Sans MS" pitchFamily="66" charset="0"/>
              </a:rPr>
              <a:t>automated generation of HTML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154" y="251445"/>
            <a:ext cx="272462" cy="308448"/>
          </a:xfrm>
          <a:prstGeom prst="rect">
            <a:avLst/>
          </a:prstGeom>
          <a:noFill/>
        </p:spPr>
      </p:pic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7560592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wiki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6984528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295896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page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032200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page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2736056" y="241242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log in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736056" y="183636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register account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4752280" y="198062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752280" y="255669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6624488" y="154833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[13][23][26]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448024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[25][23][24]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5544368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[23][24]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8424688" y="5459405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[1]</a:t>
            </a:r>
            <a:endParaRPr lang="en-US" altLang="ja-JP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Infrastructure tools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Tool relation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681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Phabricator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5262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issue tracking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and discussion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681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Harbormaster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32600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 builder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9328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Arcanist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810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(ticket)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729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68648" y="1619597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ghc-devs ML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648" y="2679301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(wiki)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24632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632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0786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phabricator cli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24632" y="1259557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24632" y="2319261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information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28888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repository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4729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Travis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28888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75816" y="1187549"/>
            <a:ext cx="4680520" cy="468052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9238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issue tracking,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discussion 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and PR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00786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Github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91840" y="3419797"/>
            <a:ext cx="8928992" cy="36004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984528" y="3059757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management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99952" y="827509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communication</a:t>
            </a:r>
          </a:p>
        </p:txBody>
      </p:sp>
      <p:grpSp>
        <p:nvGrpSpPr>
          <p:cNvPr id="2" name="グループ化 35"/>
          <p:cNvGrpSpPr/>
          <p:nvPr/>
        </p:nvGrpSpPr>
        <p:grpSpPr>
          <a:xfrm rot="21069960">
            <a:off x="4621258" y="2011748"/>
            <a:ext cx="287108" cy="191405"/>
            <a:chOff x="6984528" y="1331565"/>
            <a:chExt cx="432048" cy="288032"/>
          </a:xfrm>
        </p:grpSpPr>
        <p:sp>
          <p:nvSpPr>
            <p:cNvPr id="31" name="正方形/長方形 3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フリーフォーム 34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2967085"/>
            <a:ext cx="272462" cy="308448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4499917"/>
            <a:ext cx="272462" cy="3084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5560119"/>
            <a:ext cx="312464" cy="235942"/>
          </a:xfrm>
          <a:prstGeom prst="rect">
            <a:avLst/>
          </a:prstGeom>
          <a:noFill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6660158"/>
            <a:ext cx="312464" cy="235942"/>
          </a:xfrm>
          <a:prstGeom prst="rect">
            <a:avLst/>
          </a:prstGeom>
          <a:noFill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024" y="6660158"/>
            <a:ext cx="312464" cy="23594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504" y="5450407"/>
            <a:ext cx="325902" cy="34565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4008" y="4427910"/>
            <a:ext cx="363765" cy="325066"/>
          </a:xfrm>
          <a:prstGeom prst="rect">
            <a:avLst/>
          </a:prstGeom>
          <a:noFill/>
        </p:spPr>
      </p:pic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82428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2428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[19]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98452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[20]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9216776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[21]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98452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[17]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824288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6404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752280" y="27717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752280" y="42841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520032" y="45721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608264" y="313176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08264" y="47161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7632600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Perf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9216776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[22]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748858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various builds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7128000" y="4787949"/>
            <a:ext cx="26648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performance regression</a:t>
            </a:r>
          </a:p>
        </p:txBody>
      </p:sp>
      <p:pic>
        <p:nvPicPr>
          <p:cNvPr id="60" name="図 59" descr="travi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8504" y="6588149"/>
            <a:ext cx="315571" cy="31557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References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[1]	ghc-devs -- GHC development discussion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https://mail.haskell.org/mailman/listinfo/ghc-devs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[2]	Call for Nominations: GHC Steering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https://ghc.haskell.org/trac/ghc/blog/steering-committee-cfn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[3]	Libraries -- Discussion about libraries for Haskell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[4]	Core Libraries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https://wiki.haskell.org/Core_Libraries_Committee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[5]	Haskell-prime -- Haskell' - A Haskell Standard Revision - discussion list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https://mail.haskell.org/cgi-bin/mailman/listinfo/haskell-prime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[6]	Welcome to Haskell'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://prime.haskell.org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[7]	The Glasgow Haskell Team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https://ghc.haskell.org/trac/ghc/wiki/TeamGHC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[8]	Reporting bugs in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https://ghc.haskell.org/trac/ghc/wiki/ReportABug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[9]	How to contribute a patch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[10]	How to contribute a new feature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https://ghc.haskell.org/trac/ghc/wiki/WorkingConventions/AddingFeatures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31800" y="2268000"/>
            <a:ext cx="9361040" cy="1789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NOTE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is not an official document by the ghc development team.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Please refer to the official documents in detail.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information is current as of</a:t>
            </a:r>
            <a:r>
              <a:rPr lang="en-US" sz="2400">
                <a:solidFill>
                  <a:srgbClr val="333399"/>
                </a:solidFill>
                <a:latin typeface="Comic Sans MS" pitchFamily="66" charset="0"/>
              </a:rPr>
              <a:t> Nov, 2016.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endParaRPr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[11]	GHC 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[12]	Release management and branches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https://ghc.haskell.org/trac/ghc/wiki/WorkingConventions/Releases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[13]	Welcome to the GHC Developer 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[14]	Developer’s Infrastructure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https://ghc.haskell.org/trac/ghc/wiki/Infrastructure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[15]	The Bug Tracker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https://ghc.haskell.org/trac/ghc/wiki/WorkingConventions/BugTracker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[16]	Adding new test cases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https://ghc.haskell.org/trac/ghc/wiki/Building/RunningTests/Adding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[17]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Using git with GHC	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https://ghc.haskell.org/trac/ghc/wiki/WorkingConventions/Git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[18]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Using Phabricator for GHC development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[19]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Harbormaster: continuous integration &amp; patch building for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https://ghc.haskell.org/trac/ghc/wiki/Phabricator/Harbormaster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[20]	Travis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https://ghc.haskell.org/trac/ghc/wiki/Travis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[21]	The GHC Builder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https://ghc.haskell.org/trac/ghc/wiki/Builder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[22]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perf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://perf.haskell.org/ghc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[23]	Notes on Trac Wiki 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https://ghc.haskell.org/trac/ghc/wiki/TracWikiMisc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[24]	WikiFormatting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https://ghc.haskell.org/trac/ghc/wiki/WikiFormatting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[25]	Steps to Add a New Wiki Page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https://ghc.haskell.org/trac/ghc/wiki/WikiNewPage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[26]	The Trac Wiki System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https://ghc.haskell.org/trac/ghc/wiki/TracWiki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[27]	source:ghc/docs/users_guide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https://ghc.haskell.org/trac/ghc/browser/ghc/docs/users_guide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[28]	Glasgow Haskell Compiler Users Guide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https://downloads.haskell.org/~ghc/latest/docs/html/users_guide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[29]	source:ghc/libraries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https://ghc.haskell.org/trac/ghc/browser/ghc/libraries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[30]	Haskell Hierarchical 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https://downloads.haskell.org/~ghc/latest/docs/html/libraries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See 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also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[31]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Working on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[32]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Resources for newcomers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https://ghc.haskell.org/trac/ghc/wiki/Newcomers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[33]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Haskell :: Reddit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://www.reddit.com/r/haskell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[34]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IRC Channels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https://www.haskell.org/irc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 http://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ircbrowse.net/ghc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Overall relationship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Development layers</a:t>
            </a:r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431800" y="1403350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packages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431800" y="3635176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GHC compiler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+ Core Libraries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431800" y="5868988"/>
            <a:ext cx="2520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Language</a:t>
            </a:r>
            <a:endParaRPr lang="en-US" altLang="ja-JP" sz="1400" dirty="0">
              <a:latin typeface="Comic Sans MS" pitchFamily="66" charset="0"/>
            </a:endParaRPr>
          </a:p>
        </p:txBody>
      </p:sp>
      <p:cxnSp>
        <p:nvCxnSpPr>
          <p:cNvPr id="13347" name="直線コネクタ 2"/>
          <p:cNvCxnSpPr>
            <a:cxnSpLocks noChangeShapeType="1"/>
          </p:cNvCxnSpPr>
          <p:nvPr/>
        </p:nvCxnSpPr>
        <p:spPr bwMode="auto">
          <a:xfrm>
            <a:off x="647700" y="5075238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直線コネクタ 2"/>
          <p:cNvCxnSpPr>
            <a:cxnSpLocks noChangeShapeType="1"/>
          </p:cNvCxnSpPr>
          <p:nvPr/>
        </p:nvCxnSpPr>
        <p:spPr bwMode="auto">
          <a:xfrm>
            <a:off x="647700" y="2771725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672160" y="5580285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98, Haskell 2010,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2020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520032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Compiler + Runtime system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048424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base, array, process,...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096096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vector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046602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parsec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997108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parallel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94761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network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784728" y="1547589"/>
            <a:ext cx="72008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...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672160" y="6588397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haskell-prime at haskell.org  [5]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Haskell 2020 Committee  [6]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8424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libraries at haskell.org  [3]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Core Libraries Committee  [4]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664048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ghc-devs at haskell.org  [1]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GHC Committee</a:t>
            </a:r>
            <a:r>
              <a:rPr lang="ja-JP" altLang="en-US" sz="1200" dirty="0">
                <a:latin typeface="Comic Sans MS" pitchFamily="66" charset="0"/>
              </a:rPr>
              <a:t>  </a:t>
            </a:r>
            <a:r>
              <a:rPr lang="en-US" altLang="ja-JP" sz="1200" dirty="0">
                <a:latin typeface="Comic Sans MS" pitchFamily="66" charset="0"/>
              </a:rPr>
              <a:t>[2]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529777" y="2987749"/>
            <a:ext cx="147187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GHC compiler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39226" y="2987749"/>
            <a:ext cx="23134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Haskell Core Libraries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681905" y="5220245"/>
            <a:ext cx="272655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Language Report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898120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GLUT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84862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lens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>
                <a:solidFill>
                  <a:srgbClr val="333399"/>
                </a:solidFill>
                <a:latin typeface="Comic Sans MS" pitchFamily="66" charset="0"/>
              </a:rPr>
              <a:t>GHC compiler development </a:t>
            </a: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flow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development</a:t>
            </a:r>
          </a:p>
        </p:txBody>
      </p:sp>
      <p:cxnSp>
        <p:nvCxnSpPr>
          <p:cNvPr id="57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16200000" flipH="1">
            <a:off x="2520032" y="2627709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development flow (overview)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7704608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17"/>
          <p:cNvCxnSpPr>
            <a:cxnSpLocks noChangeShapeType="1"/>
          </p:cNvCxnSpPr>
          <p:nvPr/>
        </p:nvCxnSpPr>
        <p:spPr bwMode="auto">
          <a:xfrm flipV="1">
            <a:off x="9216776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200552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wiki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pages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712967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infra-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structure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tools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768504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create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update pages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280425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construct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maintain infra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808064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816176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688384" y="1403821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992640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504808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[14]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80272" y="58683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[12]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943968" y="29157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[7]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add the feature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code development flow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238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direct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commit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0240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896296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github PR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flow</a:t>
            </a:r>
          </a:p>
        </p:txBody>
      </p:sp>
      <p:cxnSp>
        <p:nvCxnSpPr>
          <p:cNvPr id="14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add the feature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cxnSp>
        <p:nvCxnSpPr>
          <p:cNvPr id="65" name="直線コネクタ 17"/>
          <p:cNvCxnSpPr>
            <a:cxnSpLocks noChangeShapeType="1"/>
          </p:cNvCxnSpPr>
          <p:nvPr/>
        </p:nvCxnSpPr>
        <p:spPr bwMode="auto">
          <a:xfrm flipV="1">
            <a:off x="17999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17"/>
          <p:cNvCxnSpPr>
            <a:cxnSpLocks noChangeShapeType="1"/>
          </p:cNvCxnSpPr>
          <p:nvPr/>
        </p:nvCxnSpPr>
        <p:spPr bwMode="auto">
          <a:xfrm flipV="1">
            <a:off x="36001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17"/>
          <p:cNvCxnSpPr>
            <a:cxnSpLocks noChangeShapeType="1"/>
          </p:cNvCxnSpPr>
          <p:nvPr/>
        </p:nvCxnSpPr>
        <p:spPr bwMode="auto">
          <a:xfrm flipV="1">
            <a:off x="396019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184328" y="2267917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672160" y="464418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 rot="20310207">
            <a:off x="4961297" y="4672950"/>
            <a:ext cx="1381050" cy="23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Under discussion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6200000" flipH="1">
            <a:off x="2520032" y="2627710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952080" y="22679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Report flow</a:t>
            </a:r>
          </a:p>
        </p:txBody>
      </p:sp>
      <p:cxnSp>
        <p:nvCxnSpPr>
          <p:cNvPr id="4" name="直線コネクタ 17"/>
          <p:cNvCxnSpPr>
            <a:cxnSpLocks noChangeShapeType="1"/>
          </p:cNvCxnSpPr>
          <p:nvPr/>
        </p:nvCxnSpPr>
        <p:spPr bwMode="auto">
          <a:xfrm flipV="1">
            <a:off x="4824288" y="2051645"/>
            <a:ext cx="0" cy="21602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26997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2339677"/>
            <a:ext cx="3312368" cy="1440160"/>
          </a:xfrm>
          <a:prstGeom prst="roundRect">
            <a:avLst>
              <a:gd name="adj" fmla="val 11783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4328" y="320377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[8][15]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962" y="2987749"/>
            <a:ext cx="272462" cy="308448"/>
          </a:xfrm>
          <a:prstGeom prst="rect">
            <a:avLst/>
          </a:prstGeom>
          <a:noFill/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10" name="グループ化 35"/>
          <p:cNvGrpSpPr/>
          <p:nvPr/>
        </p:nvGrpSpPr>
        <p:grpSpPr>
          <a:xfrm rot="21069960">
            <a:off x="8293667" y="6897092"/>
            <a:ext cx="287108" cy="191405"/>
            <a:chOff x="6984528" y="1331565"/>
            <a:chExt cx="432048" cy="288032"/>
          </a:xfrm>
        </p:grpSpPr>
        <p:sp>
          <p:nvSpPr>
            <p:cNvPr id="11" name="正方形/長方形 1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フリーフォーム 1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27599" y="4283893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32400" y="3204021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585460" y="6844760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[1]</a:t>
            </a:r>
            <a:endParaRPr lang="en-US" altLang="ja-JP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Various </a:t>
            </a: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ticket states of trac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2880072" y="971525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弧 23"/>
          <p:cNvSpPr/>
          <p:nvPr/>
        </p:nvSpPr>
        <p:spPr>
          <a:xfrm>
            <a:off x="2664048" y="215951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円弧 27"/>
          <p:cNvSpPr/>
          <p:nvPr/>
        </p:nvSpPr>
        <p:spPr>
          <a:xfrm>
            <a:off x="2664048" y="1043533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弧 28"/>
          <p:cNvSpPr/>
          <p:nvPr/>
        </p:nvSpPr>
        <p:spPr>
          <a:xfrm>
            <a:off x="2664048" y="3275781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弧 29"/>
          <p:cNvSpPr/>
          <p:nvPr/>
        </p:nvSpPr>
        <p:spPr>
          <a:xfrm>
            <a:off x="2664048" y="439294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弧 30"/>
          <p:cNvSpPr/>
          <p:nvPr/>
        </p:nvSpPr>
        <p:spPr>
          <a:xfrm>
            <a:off x="2664048" y="551993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32000" y="1763613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New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32000" y="289773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lgDashDot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Assigned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32000" y="4031865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232000" y="514798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Marge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232000" y="6300117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Closed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168104" y="1331813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ticket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96096" y="2339925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acquire ownership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 (set “Owner” field”)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096096" y="3459728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patch and request review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“Differential Rev(s)” field”)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096096" y="4716189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merge the patch to target branches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096096" y="5724301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resolved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“Milestone” field”)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4392240" y="1763613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 ticket is waiting for someone to look at it and/or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discussion is underway on how to fix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392240" y="406786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There is a patch to fix the issue that is awaiting review.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4392240" y="514798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 patch fixing the issue is present in the `master` branch and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   we are considering backporting it to the stable branch. 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4392240" y="6300117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As of the release listed in the "Milestone" field the bug is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considered resolved.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8170" y="251445"/>
            <a:ext cx="272462" cy="308448"/>
          </a:xfrm>
          <a:prstGeom prst="rect">
            <a:avLst/>
          </a:prstGeom>
          <a:noFill/>
        </p:spPr>
      </p:pic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704608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128544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943968" y="4283893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943968" y="5436021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1" name="フローチャート : 磁気ディスク 50"/>
          <p:cNvSpPr/>
          <p:nvPr/>
        </p:nvSpPr>
        <p:spPr>
          <a:xfrm>
            <a:off x="1583928" y="5652045"/>
            <a:ext cx="483482" cy="360040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r>
              <a:rPr lang="en-US" altLang="ja-JP" sz="1100" dirty="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master</a:t>
            </a: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1" name="スマイル 90"/>
          <p:cNvSpPr/>
          <p:nvPr/>
        </p:nvSpPr>
        <p:spPr>
          <a:xfrm>
            <a:off x="2015976" y="3203773"/>
            <a:ext cx="288032" cy="288032"/>
          </a:xfrm>
          <a:prstGeom prst="smileyFace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2" name="四角形吹き出し 91"/>
          <p:cNvSpPr/>
          <p:nvPr/>
        </p:nvSpPr>
        <p:spPr>
          <a:xfrm>
            <a:off x="4392240" y="2915741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Someone has said they are working on fixing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800</Words>
  <PresentationFormat>ユーザー設定</PresentationFormat>
  <Paragraphs>426</Paragraphs>
  <Slides>23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ＭＳ Ｐゴシック</vt:lpstr>
      <vt:lpstr>ＭＳ Ｐ明朝</vt:lpstr>
      <vt:lpstr>Arial</vt:lpstr>
      <vt:lpstr>Calibri</vt:lpstr>
      <vt:lpstr>Comic Sans MS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GHC development flow</dc:title>
  <cp:lastPrinted>1601-01-01T00:00:00Z</cp:lastPrinted>
  <dcterms:created xsi:type="dcterms:W3CDTF">2014-06-27T14:43:11Z</dcterms:created>
  <dcterms:modified xsi:type="dcterms:W3CDTF">2016-11-04T04:23:16Z</dcterms:modified>
</cp:coreProperties>
</file>