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8" r:id="rId5"/>
    <p:sldId id="273" r:id="rId6"/>
    <p:sldId id="259" r:id="rId7"/>
    <p:sldId id="271" r:id="rId8"/>
    <p:sldId id="272" r:id="rId9"/>
    <p:sldId id="260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3FDBE-E6A7-40D6-9586-D9A95422338E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EC130-9BDB-466B-A25B-D34538118D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FA175-5153-4E70-80AB-010446C36F72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7DDA-4A45-4D84-95F8-CC094964FD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C90A8-0EC3-4538-9D0F-2994D364E924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A9876-37D3-4DC2-8FDF-7AA2B63D5E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5616C-344F-472A-883C-D76626E8F606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79B1F-4242-4698-B932-91DE62DAF7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FE511-8740-4753-B5CA-59063C4EB389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5A07-AAA5-4671-B496-4628FB0C72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E3836-5BEC-4741-B646-33745C1389C5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FBED0-AA71-413A-B3AA-4AE2298ED5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C6D80-EBB8-488C-B04F-DCDEB27F5B77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89F86-0275-461D-B7CE-6C2D417D74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57CCE-97F3-4469-AD01-FC03755A01B6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63E36-C797-4BE2-BBAC-00333A16E5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A4004-487E-4CC4-B7D6-EC176F6CA8A0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3F686-88CD-421C-958F-50B3068133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A6F9-DEA5-4E71-8798-FD4B69EF2B5F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D79E1-0D2D-4F3A-89EA-E54B9CCB41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D436F-7646-49C7-9D25-BADEB30FCABF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3197-E7DB-443E-8732-70DDA05E41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D84EE1-3531-4AC7-80CF-5476EC379A83}" type="datetimeFigureOut">
              <a:rPr lang="ru-RU"/>
              <a:pPr>
                <a:defRPr/>
              </a:pPr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006A98-1F3B-408C-86DC-E977BE6A6E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4213" y="115888"/>
            <a:ext cx="7772400" cy="1470025"/>
          </a:xfrm>
        </p:spPr>
        <p:txBody>
          <a:bodyPr/>
          <a:lstStyle/>
          <a:p>
            <a:r>
              <a:rPr lang="ru-RU" smtClean="0"/>
              <a:t>Система альтернативного управления ПК 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84663" y="3573463"/>
            <a:ext cx="4679950" cy="203993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>
                <a:latin typeface="+mn-lt"/>
                <a:cs typeface="+mn-cs"/>
              </a:rPr>
              <a:t>Научный руководитель</a:t>
            </a:r>
            <a:endParaRPr lang="ru-RU" sz="3200" b="1" dirty="0"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>
                <a:latin typeface="+mn-lt"/>
                <a:cs typeface="+mn-cs"/>
              </a:rPr>
              <a:t>Д-р наук, профессор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>
                <a:latin typeface="+mn-lt"/>
                <a:cs typeface="+mn-cs"/>
              </a:rPr>
              <a:t>В.Г. Дурнев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>
                <a:latin typeface="+mn-lt"/>
                <a:cs typeface="+mn-cs"/>
              </a:rPr>
              <a:t> </a:t>
            </a:r>
            <a:endParaRPr lang="ru-RU" sz="3200" b="1" dirty="0"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>
                <a:latin typeface="+mn-lt"/>
                <a:cs typeface="+mn-cs"/>
              </a:rPr>
              <a:t>Студент группы </a:t>
            </a:r>
            <a:r>
              <a:rPr lang="ru-RU" sz="3200" dirty="0" smtClean="0">
                <a:latin typeface="+mn-lt"/>
                <a:cs typeface="+mn-cs"/>
              </a:rPr>
              <a:t>КБ-</a:t>
            </a:r>
            <a:r>
              <a:rPr lang="en-US" sz="3200" dirty="0" smtClean="0">
                <a:latin typeface="+mn-lt"/>
                <a:cs typeface="+mn-cs"/>
              </a:rPr>
              <a:t>6</a:t>
            </a:r>
            <a:r>
              <a:rPr lang="ru-RU" sz="3200" dirty="0" smtClean="0">
                <a:latin typeface="+mn-lt"/>
                <a:cs typeface="+mn-cs"/>
              </a:rPr>
              <a:t>1 </a:t>
            </a:r>
            <a:r>
              <a:rPr lang="ru-RU" sz="3200" dirty="0">
                <a:latin typeface="+mn-lt"/>
                <a:cs typeface="+mn-cs"/>
              </a:rPr>
              <a:t>СО</a:t>
            </a:r>
            <a:endParaRPr lang="ru-RU" sz="3200" b="1" dirty="0"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>
                <a:latin typeface="+mn-lt"/>
                <a:cs typeface="+mn-cs"/>
              </a:rPr>
              <a:t>С.М. Соловьев</a:t>
            </a:r>
            <a:endParaRPr lang="ru-RU" sz="3200" b="1" dirty="0">
              <a:latin typeface="+mn-lt"/>
              <a:cs typeface="+mn-cs"/>
            </a:endParaRP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203575" y="6092825"/>
            <a:ext cx="215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Calibri" pitchFamily="34" charset="0"/>
              </a:rPr>
              <a:t>Ярославль 201</a:t>
            </a:r>
            <a:r>
              <a:rPr lang="en-US" altLang="ru-RU">
                <a:latin typeface="Calibri" pitchFamily="34" charset="0"/>
              </a:rPr>
              <a:t>7</a:t>
            </a:r>
            <a:endParaRPr lang="ru-RU" alt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Результаты проекта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Рассмотрены алгоритмы и лучшие практики реализации подобных систем</a:t>
            </a:r>
          </a:p>
          <a:p>
            <a:r>
              <a:rPr lang="ru-RU" dirty="0" smtClean="0"/>
              <a:t>Найдены </a:t>
            </a:r>
            <a:r>
              <a:rPr lang="ru-RU" dirty="0" smtClean="0"/>
              <a:t>основные механизмы определения направленности взгляда</a:t>
            </a:r>
          </a:p>
          <a:p>
            <a:r>
              <a:rPr lang="ru-RU" dirty="0" smtClean="0"/>
              <a:t>Реализован прототип системы управления </a:t>
            </a:r>
            <a:r>
              <a:rPr lang="ru-RU" dirty="0" smtClean="0"/>
              <a:t>ПК</a:t>
            </a:r>
          </a:p>
          <a:p>
            <a:r>
              <a:rPr lang="ru-RU" dirty="0" smtClean="0"/>
              <a:t>Проведен анализ </a:t>
            </a:r>
            <a:r>
              <a:rPr lang="ru-RU" dirty="0" smtClean="0"/>
              <a:t>алгоритмов управления ПК.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проекта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dirty="0" smtClean="0"/>
              <a:t>В дальнейшем планируется:</a:t>
            </a:r>
          </a:p>
          <a:p>
            <a:r>
              <a:rPr lang="ru-RU" dirty="0" smtClean="0"/>
              <a:t>Реализация приложения для чтения книг, статей</a:t>
            </a:r>
            <a:endParaRPr lang="en-US" dirty="0" smtClean="0"/>
          </a:p>
          <a:p>
            <a:r>
              <a:rPr lang="ru-RU" dirty="0" smtClean="0"/>
              <a:t>Произвести сравнительный анализ точности с </a:t>
            </a:r>
            <a:r>
              <a:rPr lang="ru-RU" dirty="0" smtClean="0"/>
              <a:t>алгоритмом построенном на нейронной сети</a:t>
            </a:r>
            <a:endParaRPr lang="ru-RU" dirty="0" smtClean="0"/>
          </a:p>
          <a:p>
            <a:r>
              <a:rPr lang="ru-RU" dirty="0" smtClean="0"/>
              <a:t>Разработать обучающее </a:t>
            </a:r>
            <a:r>
              <a:rPr lang="ru-RU" dirty="0" smtClean="0"/>
              <a:t>приложение</a:t>
            </a:r>
          </a:p>
          <a:p>
            <a:r>
              <a:rPr lang="ru-RU" dirty="0" smtClean="0"/>
              <a:t>Внедрить приложение в мед. </a:t>
            </a:r>
            <a:r>
              <a:rPr lang="ru-RU" dirty="0" err="1" smtClean="0"/>
              <a:t>учереждение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r>
              <a:rPr lang="ru-RU" smtClean="0"/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Цель работы</a:t>
            </a:r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r>
              <a:rPr lang="ru-RU" dirty="0" smtClean="0"/>
              <a:t>Спроектировать приложение для управления ПК взглядом.</a:t>
            </a:r>
          </a:p>
          <a:p>
            <a:r>
              <a:rPr lang="ru-RU" dirty="0" smtClean="0"/>
              <a:t>Разработать прототип приложения.</a:t>
            </a:r>
          </a:p>
          <a:p>
            <a:r>
              <a:rPr lang="ru-RU" dirty="0" smtClean="0"/>
              <a:t>Провести анализ работы алгоритмов управления ПК.</a:t>
            </a: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биологию</a:t>
            </a:r>
          </a:p>
        </p:txBody>
      </p:sp>
      <p:sp>
        <p:nvSpPr>
          <p:cNvPr id="409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10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10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102" name="AutoShape 2" descr="Картинки по запросу пятно фове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4103" name="Picture 4" descr="Картинки по запросу пятно фове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341438"/>
            <a:ext cx="6840537" cy="512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биологию</a:t>
            </a:r>
          </a:p>
        </p:txBody>
      </p:sp>
      <p:sp>
        <p:nvSpPr>
          <p:cNvPr id="5123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4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5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6" name="AutoShape 2" descr="Картинки по запросу пятно фове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611188" y="1989138"/>
            <a:ext cx="81375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b="1" i="1" dirty="0" err="1">
                <a:latin typeface="Calibri" pitchFamily="34" charset="0"/>
              </a:rPr>
              <a:t>Саккады</a:t>
            </a:r>
            <a:r>
              <a:rPr lang="ru-RU" sz="3600" b="1" i="1" dirty="0">
                <a:latin typeface="Calibri" pitchFamily="34" charset="0"/>
              </a:rPr>
              <a:t> </a:t>
            </a:r>
            <a:r>
              <a:rPr lang="ru-RU" sz="3600" dirty="0">
                <a:latin typeface="Calibri" pitchFamily="34" charset="0"/>
              </a:rPr>
              <a:t>(от старинного французского слова, переводимого как «хлопок паруса») — быстрые, строго согласованные движения глаз, происходящие одновременно и в одном направлении.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</a:t>
            </a:r>
            <a:r>
              <a:rPr lang="ru-RU" dirty="0" smtClean="0"/>
              <a:t>объектов на изображении</a:t>
            </a:r>
            <a:endParaRPr lang="ru-RU" dirty="0" smtClean="0"/>
          </a:p>
        </p:txBody>
      </p:sp>
      <p:sp>
        <p:nvSpPr>
          <p:cNvPr id="6147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48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49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683568" y="1556792"/>
            <a:ext cx="41376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 dirty="0" err="1" smtClean="0">
                <a:latin typeface="Calibri" pitchFamily="34" charset="0"/>
              </a:rPr>
              <a:t>Сверточные</a:t>
            </a:r>
            <a:r>
              <a:rPr lang="ru-RU" sz="2400" i="1" dirty="0" smtClean="0">
                <a:latin typeface="Calibri" pitchFamily="34" charset="0"/>
              </a:rPr>
              <a:t> нейронные сети</a:t>
            </a:r>
            <a:endParaRPr lang="ru-RU" sz="2400" b="1" dirty="0">
              <a:latin typeface="Calibri" pitchFamily="34" charset="0"/>
            </a:endParaRPr>
          </a:p>
        </p:txBody>
      </p:sp>
      <p:pic>
        <p:nvPicPr>
          <p:cNvPr id="615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356992"/>
            <a:ext cx="2976562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 descr="C:\PROGRAMMER\c#\GIT\EyeWindowsController\картинки\сверточная нейросет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060848"/>
            <a:ext cx="3744416" cy="2103702"/>
          </a:xfrm>
          <a:prstGeom prst="rect">
            <a:avLst/>
          </a:prstGeom>
          <a:noFill/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5220965" y="2924522"/>
            <a:ext cx="3776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>
                <a:latin typeface="Calibri" pitchFamily="34" charset="0"/>
              </a:rPr>
              <a:t>Инфракрасное отражение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13" name="Прямоугольник 10"/>
          <p:cNvSpPr>
            <a:spLocks noChangeArrowheads="1"/>
          </p:cNvSpPr>
          <p:nvPr/>
        </p:nvSpPr>
        <p:spPr bwMode="auto">
          <a:xfrm>
            <a:off x="5436096" y="5877272"/>
            <a:ext cx="453707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dirty="0">
                <a:latin typeface="Calibri" pitchFamily="34" charset="0"/>
              </a:rPr>
              <a:t>Detection and Tracking of Eyes for </a:t>
            </a:r>
            <a:endParaRPr lang="ru-RU" sz="1500" dirty="0" smtClean="0">
              <a:latin typeface="Calibri" pitchFamily="34" charset="0"/>
            </a:endParaRPr>
          </a:p>
          <a:p>
            <a:r>
              <a:rPr lang="en-US" sz="1500" dirty="0" smtClean="0">
                <a:latin typeface="Calibri" pitchFamily="34" charset="0"/>
              </a:rPr>
              <a:t>Gaze-camera </a:t>
            </a:r>
            <a:r>
              <a:rPr lang="en-US" sz="1500" dirty="0">
                <a:latin typeface="Calibri" pitchFamily="34" charset="0"/>
              </a:rPr>
              <a:t>Control</a:t>
            </a:r>
            <a:r>
              <a:rPr lang="ru-RU" sz="1500" dirty="0">
                <a:latin typeface="Calibri" pitchFamily="34" charset="0"/>
              </a:rPr>
              <a:t>, </a:t>
            </a:r>
            <a:r>
              <a:rPr lang="en-US" sz="1500" dirty="0" err="1">
                <a:latin typeface="Calibri" pitchFamily="34" charset="0"/>
              </a:rPr>
              <a:t>Shinjiro</a:t>
            </a:r>
            <a:r>
              <a:rPr lang="en-US" sz="1500" dirty="0">
                <a:latin typeface="Calibri" pitchFamily="34" charset="0"/>
              </a:rPr>
              <a:t> </a:t>
            </a:r>
            <a:r>
              <a:rPr lang="en-US" sz="1500" dirty="0" err="1">
                <a:latin typeface="Calibri" pitchFamily="34" charset="0"/>
              </a:rPr>
              <a:t>Kawato</a:t>
            </a:r>
            <a:r>
              <a:rPr lang="en-US" sz="1500" dirty="0">
                <a:latin typeface="Calibri" pitchFamily="34" charset="0"/>
              </a:rPr>
              <a:t> and </a:t>
            </a:r>
            <a:r>
              <a:rPr lang="en-US" sz="1500" dirty="0" err="1">
                <a:latin typeface="Calibri" pitchFamily="34" charset="0"/>
              </a:rPr>
              <a:t>Nobuji</a:t>
            </a:r>
            <a:r>
              <a:rPr lang="en-US" sz="1500" dirty="0">
                <a:latin typeface="Calibri" pitchFamily="34" charset="0"/>
              </a:rPr>
              <a:t> </a:t>
            </a:r>
            <a:r>
              <a:rPr lang="en-US" sz="1500" dirty="0" err="1">
                <a:latin typeface="Calibri" pitchFamily="34" charset="0"/>
              </a:rPr>
              <a:t>Tetsutani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14" name="Прямоугольник 10"/>
          <p:cNvSpPr>
            <a:spLocks noChangeArrowheads="1"/>
          </p:cNvSpPr>
          <p:nvPr/>
        </p:nvSpPr>
        <p:spPr bwMode="auto">
          <a:xfrm>
            <a:off x="4211960" y="2204864"/>
            <a:ext cx="45370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500" dirty="0" smtClean="0">
                <a:latin typeface="Calibri" pitchFamily="34" charset="0"/>
              </a:rPr>
              <a:t>Пример </a:t>
            </a:r>
            <a:r>
              <a:rPr lang="ru-RU" sz="1500" dirty="0" err="1" smtClean="0">
                <a:latin typeface="Calibri" pitchFamily="34" charset="0"/>
              </a:rPr>
              <a:t>сверточной</a:t>
            </a:r>
            <a:r>
              <a:rPr lang="ru-RU" sz="1500" dirty="0" smtClean="0">
                <a:latin typeface="Calibri" pitchFamily="34" charset="0"/>
              </a:rPr>
              <a:t> нейронной сети</a:t>
            </a:r>
            <a:endParaRPr lang="en-US" sz="1500" dirty="0">
              <a:latin typeface="Calibri" pitchFamily="34" charset="0"/>
            </a:endParaRPr>
          </a:p>
        </p:txBody>
      </p:sp>
      <p:pic>
        <p:nvPicPr>
          <p:cNvPr id="25603" name="Picture 3" descr="C:\PROGRAMMER\c#\GIT\EyeWindowsController\картинки\сверточная нейросеть анимация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509120"/>
            <a:ext cx="2193474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объектов на изображении</a:t>
            </a:r>
            <a:endParaRPr lang="ru-RU" dirty="0" smtClean="0"/>
          </a:p>
        </p:txBody>
      </p:sp>
      <p:sp>
        <p:nvSpPr>
          <p:cNvPr id="6147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48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49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54" name="Прямоугольник 13"/>
          <p:cNvSpPr>
            <a:spLocks noChangeArrowheads="1"/>
          </p:cNvSpPr>
          <p:nvPr/>
        </p:nvSpPr>
        <p:spPr bwMode="auto">
          <a:xfrm>
            <a:off x="683568" y="1340768"/>
            <a:ext cx="6840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i="1" dirty="0" smtClean="0">
                <a:latin typeface="Calibri" pitchFamily="34" charset="0"/>
              </a:rPr>
              <a:t>Метод Виолы-Джонса с признаками Хаара</a:t>
            </a:r>
            <a:endParaRPr lang="ru-RU" sz="2400" i="1" dirty="0">
              <a:latin typeface="Calibri" pitchFamily="34" charset="0"/>
            </a:endParaRPr>
          </a:p>
        </p:txBody>
      </p:sp>
      <p:pic>
        <p:nvPicPr>
          <p:cNvPr id="6155" name="Picture 11" descr="C:\PROGRAMMER\c#\GIT\EyeWindowsController\картинки\метод Виолы-Джонс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3"/>
            <a:ext cx="7704856" cy="4424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работы приложения</a:t>
            </a:r>
          </a:p>
        </p:txBody>
      </p:sp>
      <p:sp>
        <p:nvSpPr>
          <p:cNvPr id="8195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8196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8197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525340"/>
            <a:ext cx="3744913" cy="73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/>
              <a:t>Входное изображение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499495" y="1340768"/>
            <a:ext cx="3744913" cy="100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/>
              <a:t>Поиск лица и частей лица  (рот, нос, глаза) на изображении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2764408"/>
            <a:ext cx="3744913" cy="73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/>
              <a:t>Обработка глаз по отдельности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499992" y="2764408"/>
            <a:ext cx="374491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/>
              <a:t>Вычисление координат зрачков 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4077072"/>
            <a:ext cx="3743325" cy="73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/>
              <a:t>Определение угла поворота головы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5445224"/>
            <a:ext cx="3744913" cy="73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/>
              <a:t>Сохранение координат</a:t>
            </a:r>
            <a:endParaRPr lang="ru-RU" sz="2400" dirty="0"/>
          </a:p>
        </p:txBody>
      </p:sp>
      <p:sp>
        <p:nvSpPr>
          <p:cNvPr id="16" name="Стрелка вниз 15"/>
          <p:cNvSpPr/>
          <p:nvPr/>
        </p:nvSpPr>
        <p:spPr>
          <a:xfrm rot="16200000">
            <a:off x="4031940" y="1720292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3261358">
            <a:off x="3994322" y="2375027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 rot="16200000">
            <a:off x="4031940" y="2960948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0" name="Стрелка вниз 19"/>
          <p:cNvSpPr/>
          <p:nvPr/>
        </p:nvSpPr>
        <p:spPr>
          <a:xfrm rot="16200000">
            <a:off x="4031940" y="5553237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 rot="3261358">
            <a:off x="3994321" y="3602357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01083" y="4005064"/>
            <a:ext cx="37433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/>
              <a:t>Определение направления взгляда 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23528" y="5373216"/>
            <a:ext cx="37433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/>
              <a:t>Аппроксимирование результата</a:t>
            </a:r>
            <a:endParaRPr lang="ru-RU" sz="2400" dirty="0"/>
          </a:p>
        </p:txBody>
      </p:sp>
      <p:sp>
        <p:nvSpPr>
          <p:cNvPr id="26" name="Стрелка вниз 25"/>
          <p:cNvSpPr/>
          <p:nvPr/>
        </p:nvSpPr>
        <p:spPr>
          <a:xfrm rot="3261358">
            <a:off x="3994322" y="4911827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 rot="16200000">
            <a:off x="4031940" y="4257092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54324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>
                <a:latin typeface="Calibri" pitchFamily="34" charset="0"/>
              </a:rPr>
              <a:t>Обработка глаз по отдельности</a:t>
            </a:r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050" y="2276475"/>
            <a:ext cx="1770063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2276475"/>
            <a:ext cx="1800225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4365625"/>
            <a:ext cx="1800225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525" y="4365625"/>
            <a:ext cx="184943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TextBox 22"/>
          <p:cNvSpPr txBox="1">
            <a:spLocks noChangeArrowheads="1"/>
          </p:cNvSpPr>
          <p:nvPr/>
        </p:nvSpPr>
        <p:spPr bwMode="auto">
          <a:xfrm>
            <a:off x="900113" y="3213100"/>
            <a:ext cx="2517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Исходное изображение</a:t>
            </a:r>
          </a:p>
        </p:txBody>
      </p:sp>
      <p:sp>
        <p:nvSpPr>
          <p:cNvPr id="9228" name="TextBox 23"/>
          <p:cNvSpPr txBox="1">
            <a:spLocks noChangeArrowheads="1"/>
          </p:cNvSpPr>
          <p:nvPr/>
        </p:nvSpPr>
        <p:spPr bwMode="auto">
          <a:xfrm>
            <a:off x="4932363" y="3213100"/>
            <a:ext cx="3354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Инвертированное изображение</a:t>
            </a:r>
          </a:p>
        </p:txBody>
      </p:sp>
      <p:sp>
        <p:nvSpPr>
          <p:cNvPr id="9229" name="TextBox 24"/>
          <p:cNvSpPr txBox="1">
            <a:spLocks noChangeArrowheads="1"/>
          </p:cNvSpPr>
          <p:nvPr/>
        </p:nvSpPr>
        <p:spPr bwMode="auto">
          <a:xfrm>
            <a:off x="4932363" y="5445125"/>
            <a:ext cx="3425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Бинаризированое изображение</a:t>
            </a:r>
          </a:p>
          <a:p>
            <a:r>
              <a:rPr lang="ru-RU">
                <a:latin typeface="Calibri" pitchFamily="34" charset="0"/>
              </a:rPr>
              <a:t>с применением размытия Гаусса</a:t>
            </a:r>
          </a:p>
        </p:txBody>
      </p:sp>
      <p:sp>
        <p:nvSpPr>
          <p:cNvPr id="9230" name="TextBox 26"/>
          <p:cNvSpPr txBox="1">
            <a:spLocks noChangeArrowheads="1"/>
          </p:cNvSpPr>
          <p:nvPr/>
        </p:nvSpPr>
        <p:spPr bwMode="auto">
          <a:xfrm>
            <a:off x="468313" y="5516563"/>
            <a:ext cx="3800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Инвертированное (ЧБ) изображение</a:t>
            </a:r>
          </a:p>
        </p:txBody>
      </p:sp>
      <p:sp>
        <p:nvSpPr>
          <p:cNvPr id="30" name="Стрелка вправо 29"/>
          <p:cNvSpPr/>
          <p:nvPr/>
        </p:nvSpPr>
        <p:spPr>
          <a:xfrm>
            <a:off x="3708400" y="2349500"/>
            <a:ext cx="1295400" cy="641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3708400" y="4514850"/>
            <a:ext cx="1295400" cy="64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 rot="9423615">
            <a:off x="3565525" y="3495675"/>
            <a:ext cx="1296988" cy="64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234" name="TextBox 32"/>
          <p:cNvSpPr txBox="1">
            <a:spLocks noChangeArrowheads="1"/>
          </p:cNvSpPr>
          <p:nvPr/>
        </p:nvSpPr>
        <p:spPr bwMode="auto">
          <a:xfrm>
            <a:off x="3851275" y="2492375"/>
            <a:ext cx="746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chemeClr val="bg1"/>
                </a:solidFill>
                <a:latin typeface="Calibri" pitchFamily="34" charset="0"/>
              </a:rPr>
              <a:t>Шаг 1</a:t>
            </a:r>
          </a:p>
        </p:txBody>
      </p:sp>
      <p:sp>
        <p:nvSpPr>
          <p:cNvPr id="9235" name="TextBox 33"/>
          <p:cNvSpPr txBox="1">
            <a:spLocks noChangeArrowheads="1"/>
          </p:cNvSpPr>
          <p:nvPr/>
        </p:nvSpPr>
        <p:spPr bwMode="auto">
          <a:xfrm rot="-1270234">
            <a:off x="3995738" y="3573463"/>
            <a:ext cx="746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chemeClr val="bg1"/>
                </a:solidFill>
                <a:latin typeface="Calibri" pitchFamily="34" charset="0"/>
              </a:rPr>
              <a:t>Шаг 2</a:t>
            </a:r>
          </a:p>
        </p:txBody>
      </p:sp>
      <p:sp>
        <p:nvSpPr>
          <p:cNvPr id="9236" name="TextBox 34"/>
          <p:cNvSpPr txBox="1">
            <a:spLocks noChangeArrowheads="1"/>
          </p:cNvSpPr>
          <p:nvPr/>
        </p:nvSpPr>
        <p:spPr bwMode="auto">
          <a:xfrm>
            <a:off x="3851275" y="4652963"/>
            <a:ext cx="74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chemeClr val="bg1"/>
                </a:solidFill>
                <a:latin typeface="Calibri" pitchFamily="34" charset="0"/>
              </a:rPr>
              <a:t>Шаг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Интерфейс приложения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25794" cy="475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206</Words>
  <Application>Microsoft Office PowerPoint</Application>
  <PresentationFormat>Экран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Calibri</vt:lpstr>
      <vt:lpstr>Arial</vt:lpstr>
      <vt:lpstr>Тема Office</vt:lpstr>
      <vt:lpstr>Система альтернативного управления ПК </vt:lpstr>
      <vt:lpstr>Цель работы</vt:lpstr>
      <vt:lpstr>Введение в биологию</vt:lpstr>
      <vt:lpstr>Введение в биологию</vt:lpstr>
      <vt:lpstr>Методы поиска объектов на изображении</vt:lpstr>
      <vt:lpstr>Методы поиска объектов на изображении</vt:lpstr>
      <vt:lpstr>Алгоритм работы приложения</vt:lpstr>
      <vt:lpstr>Алгоритм работы приложения</vt:lpstr>
      <vt:lpstr>Интерфейс приложения</vt:lpstr>
      <vt:lpstr>Результаты проекта</vt:lpstr>
      <vt:lpstr>Развитие проекта</vt:lpstr>
      <vt:lpstr>Спасибо за внимание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Сергей</dc:creator>
  <cp:lastModifiedBy>Сергей</cp:lastModifiedBy>
  <cp:revision>65</cp:revision>
  <dcterms:created xsi:type="dcterms:W3CDTF">2016-06-04T12:48:26Z</dcterms:created>
  <dcterms:modified xsi:type="dcterms:W3CDTF">2017-12-25T21:08:42Z</dcterms:modified>
</cp:coreProperties>
</file>