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8" r:id="rId4"/>
    <p:sldId id="276" r:id="rId5"/>
    <p:sldId id="273" r:id="rId6"/>
    <p:sldId id="277" r:id="rId7"/>
    <p:sldId id="278" r:id="rId8"/>
    <p:sldId id="259" r:id="rId9"/>
    <p:sldId id="293" r:id="rId10"/>
    <p:sldId id="271" r:id="rId11"/>
    <p:sldId id="279" r:id="rId12"/>
    <p:sldId id="272" r:id="rId13"/>
    <p:sldId id="281" r:id="rId14"/>
    <p:sldId id="280" r:id="rId15"/>
    <p:sldId id="282" r:id="rId16"/>
    <p:sldId id="283" r:id="rId17"/>
    <p:sldId id="284" r:id="rId18"/>
    <p:sldId id="286" r:id="rId19"/>
    <p:sldId id="285" r:id="rId20"/>
    <p:sldId id="287" r:id="rId21"/>
    <p:sldId id="260" r:id="rId22"/>
    <p:sldId id="288" r:id="rId23"/>
    <p:sldId id="274" r:id="rId24"/>
    <p:sldId id="289" r:id="rId25"/>
    <p:sldId id="291" r:id="rId26"/>
    <p:sldId id="290" r:id="rId27"/>
    <p:sldId id="267" r:id="rId28"/>
    <p:sldId id="292" r:id="rId29"/>
    <p:sldId id="265" r:id="rId30"/>
    <p:sldId id="266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FDBE-E6A7-40D6-9586-D9A95422338E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EC130-9BDB-466B-A25B-D34538118D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A175-5153-4E70-80AB-010446C36F72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7DDA-4A45-4D84-95F8-CC094964FD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C90A8-0EC3-4538-9D0F-2994D364E924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A9876-37D3-4DC2-8FDF-7AA2B63D5E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5616C-344F-472A-883C-D76626E8F606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79B1F-4242-4698-B932-91DE62DAF7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FE511-8740-4753-B5CA-59063C4EB389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5A07-AAA5-4671-B496-4628FB0C72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E3836-5BEC-4741-B646-33745C1389C5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FBED0-AA71-413A-B3AA-4AE2298ED5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C6D80-EBB8-488C-B04F-DCDEB27F5B77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89F86-0275-461D-B7CE-6C2D417D74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57CCE-97F3-4469-AD01-FC03755A01B6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63E36-C797-4BE2-BBAC-00333A16E5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A4004-487E-4CC4-B7D6-EC176F6CA8A0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F686-88CD-421C-958F-50B306813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A6F9-DEA5-4E71-8798-FD4B69EF2B5F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D79E1-0D2D-4F3A-89EA-E54B9CCB41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D436F-7646-49C7-9D25-BADEB30FCABF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3197-E7DB-443E-8732-70DDA05E41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D84EE1-3531-4AC7-80CF-5476EC379A83}" type="datetimeFigureOut">
              <a:rPr lang="ru-RU"/>
              <a:pPr>
                <a:defRPr/>
              </a:pPr>
              <a:t>13.01.2018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006A98-1F3B-408C-86DC-E977BE6A6E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672408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«Ярославский государственный университет им. П.Г.Демидова»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Кафедра компьютерной безопасности и математических методов обработки информации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Разработка системы альтернативного управления персональным компьютером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995936" y="3573463"/>
            <a:ext cx="4968677" cy="2039937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Выполнил: С.М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Соловьев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Научный руководитель: д. ф.-м. н., профессор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Дурнев Валерий Георгиевич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203848" y="6165304"/>
            <a:ext cx="2448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Ярославль 201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7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8195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525340"/>
            <a:ext cx="3744913" cy="73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Входное изображение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99495" y="1340768"/>
            <a:ext cx="3744913" cy="100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Поиск лица и частей лица  (рот, нос, глаза) на изображении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764408"/>
            <a:ext cx="3744913" cy="73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Обработка глаз по отдельности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499992" y="2764408"/>
            <a:ext cx="374491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Вычисление координат зрачков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4077072"/>
            <a:ext cx="3743325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Определение угла поворота головы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5445224"/>
            <a:ext cx="3744913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Сохранение координат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4031940" y="172029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трелка вниз 16"/>
          <p:cNvSpPr/>
          <p:nvPr/>
        </p:nvSpPr>
        <p:spPr>
          <a:xfrm rot="3261358">
            <a:off x="3994322" y="237502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трелка вниз 17"/>
          <p:cNvSpPr/>
          <p:nvPr/>
        </p:nvSpPr>
        <p:spPr>
          <a:xfrm rot="16200000">
            <a:off x="4031940" y="2960948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 rot="16200000">
            <a:off x="4031940" y="555323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трелка вниз 22"/>
          <p:cNvSpPr/>
          <p:nvPr/>
        </p:nvSpPr>
        <p:spPr>
          <a:xfrm rot="3261358">
            <a:off x="3994321" y="360235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501083" y="4005064"/>
            <a:ext cx="37433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Определение направления взгляда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3528" y="5373216"/>
            <a:ext cx="37433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Аппроксимирование результата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трелка вниз 25"/>
          <p:cNvSpPr/>
          <p:nvPr/>
        </p:nvSpPr>
        <p:spPr>
          <a:xfrm rot="3261358">
            <a:off x="3994322" y="4911827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 rot="16200000">
            <a:off x="4031940" y="425709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5158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Получение координат частей лица</a:t>
            </a:r>
          </a:p>
          <a:p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C:\PROGRAMMER\c#\GIT\EyeWindowsController\картинки\пример работыопределен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136904" cy="4635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432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>
                <a:latin typeface="Times New Roman" pitchFamily="18" charset="0"/>
                <a:cs typeface="Times New Roman" pitchFamily="18" charset="0"/>
              </a:rPr>
              <a:t>Обработка глаз по отдельности</a:t>
            </a: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50" y="2276475"/>
            <a:ext cx="1770063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2276475"/>
            <a:ext cx="180022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4365625"/>
            <a:ext cx="180022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525" y="4365625"/>
            <a:ext cx="184943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22"/>
          <p:cNvSpPr txBox="1">
            <a:spLocks noChangeArrowheads="1"/>
          </p:cNvSpPr>
          <p:nvPr/>
        </p:nvSpPr>
        <p:spPr bwMode="auto">
          <a:xfrm>
            <a:off x="900113" y="3213100"/>
            <a:ext cx="2517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Исходное изображение</a:t>
            </a:r>
          </a:p>
        </p:txBody>
      </p:sp>
      <p:sp>
        <p:nvSpPr>
          <p:cNvPr id="9228" name="TextBox 23"/>
          <p:cNvSpPr txBox="1">
            <a:spLocks noChangeArrowheads="1"/>
          </p:cNvSpPr>
          <p:nvPr/>
        </p:nvSpPr>
        <p:spPr bwMode="auto">
          <a:xfrm>
            <a:off x="4932363" y="3213100"/>
            <a:ext cx="3354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Инвертированное изображение</a:t>
            </a:r>
          </a:p>
        </p:txBody>
      </p:sp>
      <p:sp>
        <p:nvSpPr>
          <p:cNvPr id="9229" name="TextBox 24"/>
          <p:cNvSpPr txBox="1">
            <a:spLocks noChangeArrowheads="1"/>
          </p:cNvSpPr>
          <p:nvPr/>
        </p:nvSpPr>
        <p:spPr bwMode="auto">
          <a:xfrm>
            <a:off x="4932363" y="5445125"/>
            <a:ext cx="3425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Бинаризированое изображение</a:t>
            </a: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с применением размытия Гаусса</a:t>
            </a:r>
          </a:p>
        </p:txBody>
      </p:sp>
      <p:sp>
        <p:nvSpPr>
          <p:cNvPr id="9230" name="TextBox 26"/>
          <p:cNvSpPr txBox="1">
            <a:spLocks noChangeArrowheads="1"/>
          </p:cNvSpPr>
          <p:nvPr/>
        </p:nvSpPr>
        <p:spPr bwMode="auto">
          <a:xfrm>
            <a:off x="468313" y="5516563"/>
            <a:ext cx="3800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Инвертированное (ЧБ) изображение</a:t>
            </a:r>
          </a:p>
        </p:txBody>
      </p:sp>
      <p:sp>
        <p:nvSpPr>
          <p:cNvPr id="30" name="Стрелка вправо 29"/>
          <p:cNvSpPr/>
          <p:nvPr/>
        </p:nvSpPr>
        <p:spPr>
          <a:xfrm>
            <a:off x="3708400" y="2349500"/>
            <a:ext cx="1295400" cy="64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3708400" y="4514850"/>
            <a:ext cx="1295400" cy="64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Стрелка вправо 31"/>
          <p:cNvSpPr/>
          <p:nvPr/>
        </p:nvSpPr>
        <p:spPr>
          <a:xfrm rot="9423615">
            <a:off x="3565525" y="3495675"/>
            <a:ext cx="1296988" cy="64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4" name="TextBox 32"/>
          <p:cNvSpPr txBox="1">
            <a:spLocks noChangeArrowheads="1"/>
          </p:cNvSpPr>
          <p:nvPr/>
        </p:nvSpPr>
        <p:spPr bwMode="auto">
          <a:xfrm>
            <a:off x="3851275" y="2492375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1</a:t>
            </a:r>
          </a:p>
        </p:txBody>
      </p:sp>
      <p:sp>
        <p:nvSpPr>
          <p:cNvPr id="9235" name="TextBox 33"/>
          <p:cNvSpPr txBox="1">
            <a:spLocks noChangeArrowheads="1"/>
          </p:cNvSpPr>
          <p:nvPr/>
        </p:nvSpPr>
        <p:spPr bwMode="auto">
          <a:xfrm rot="-1270234">
            <a:off x="3975103" y="3572947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2</a:t>
            </a:r>
          </a:p>
        </p:txBody>
      </p:sp>
      <p:sp>
        <p:nvSpPr>
          <p:cNvPr id="9236" name="TextBox 34"/>
          <p:cNvSpPr txBox="1">
            <a:spLocks noChangeArrowheads="1"/>
          </p:cNvSpPr>
          <p:nvPr/>
        </p:nvSpPr>
        <p:spPr bwMode="auto">
          <a:xfrm>
            <a:off x="3851275" y="4652963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Шаг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785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Определения угла положения головы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PROGRAMMER\c#\GIT\EyeWindowsController\картинки\определения угла положения головы формул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8126086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785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Определения угла положения головы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132856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координаты цели по осям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соответственно, 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координаты центра области носа,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координаты центра области губ,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координаты центра области правого зрачка,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координаты центра области левого зрачка,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1x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1y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коэффициенты корректировки, зависят от характеристик камеры. Данные коэффициенты подбираются опытным путем.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это размер в пикселях экранной плоскости.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326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Определения направления взгляда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PROGRAMMER\c#\GIT\EyeWindowsController\картинки\определения направления взгляд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500581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5785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Определения угла положения головы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13285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Δ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Смещение зрачка правого глаза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Смещение зрачка левого глаза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Коэффициенты корректировки, характеризуют влияние углового положения головы на изображение зрачков.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3x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ru-RU" sz="2800" i="1" baseline="-25000" dirty="0" smtClean="0">
                <a:latin typeface="Times New Roman" pitchFamily="18" charset="0"/>
                <a:cs typeface="Times New Roman" pitchFamily="18" charset="0"/>
              </a:rPr>
              <a:t>3y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Коэффициенты корректировки, зависят от характеристик камеры, различий в характере вертикальных и горизонтальных движений глаз человека.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78077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Модифицированный способ объединения сигналов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72816"/>
            <a:ext cx="835056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4797" y="3749457"/>
            <a:ext cx="902920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С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–</a:t>
            </a:r>
            <a:r>
              <a:rPr lang="ru-RU" sz="2800" dirty="0" smtClean="0"/>
              <a:t> результирующая точка,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err="1" smtClean="0"/>
              <a:t>R</a:t>
            </a:r>
            <a:r>
              <a:rPr lang="ru-RU" sz="2800" i="1" baseline="-25000" dirty="0" err="1" smtClean="0"/>
              <a:t>i</a:t>
            </a:r>
            <a:r>
              <a:rPr lang="ru-RU" sz="2800" dirty="0" smtClean="0"/>
              <a:t> – достоверность данных канала </a:t>
            </a:r>
            <a:r>
              <a:rPr lang="ru-RU" sz="2800" i="1" dirty="0" err="1" smtClean="0"/>
              <a:t>i</a:t>
            </a:r>
            <a:r>
              <a:rPr lang="ru-RU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 smtClean="0"/>
              <a:t>S</a:t>
            </a:r>
            <a:r>
              <a:rPr lang="en-US" sz="2800" i="1" baseline="-25000" dirty="0" err="1" smtClean="0"/>
              <a:t>i</a:t>
            </a:r>
            <a:r>
              <a:rPr lang="ru-RU" sz="2800" dirty="0" smtClean="0"/>
              <a:t> – точность данных канала </a:t>
            </a:r>
            <a:r>
              <a:rPr lang="ru-RU" sz="2800" i="1" dirty="0" err="1" smtClean="0"/>
              <a:t>i</a:t>
            </a:r>
            <a:r>
              <a:rPr lang="ru-RU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err="1" smtClean="0"/>
              <a:t>τ</a:t>
            </a:r>
            <a:r>
              <a:rPr lang="en-US" sz="2800" i="1" baseline="-25000" dirty="0" err="1" smtClean="0"/>
              <a:t>i</a:t>
            </a:r>
            <a:r>
              <a:rPr lang="ru-RU" sz="2800" dirty="0" smtClean="0"/>
              <a:t> – постоянная времени, характеризует убывание </a:t>
            </a:r>
            <a:endParaRPr lang="ru-RU" sz="2800" dirty="0" smtClean="0"/>
          </a:p>
          <a:p>
            <a:r>
              <a:rPr lang="ru-RU" sz="2800" dirty="0" smtClean="0"/>
              <a:t>актуальности </a:t>
            </a:r>
            <a:r>
              <a:rPr lang="ru-RU" sz="2800" dirty="0" smtClean="0"/>
              <a:t>данных канала </a:t>
            </a:r>
            <a:r>
              <a:rPr lang="ru-RU" sz="2800" i="1" dirty="0" err="1" smtClean="0"/>
              <a:t>i</a:t>
            </a:r>
            <a:r>
              <a:rPr lang="ru-RU" sz="2800" i="1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/>
              <a:t>течением времени </a:t>
            </a:r>
            <a:r>
              <a:rPr lang="en-US" sz="2800" i="1" dirty="0" smtClean="0"/>
              <a:t>t</a:t>
            </a:r>
            <a:r>
              <a:rPr lang="ru-RU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78077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Модифицированный способ объединения сигналов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879697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3528" y="3861048"/>
            <a:ext cx="77775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порог доверия.</a:t>
            </a:r>
          </a:p>
          <a:p>
            <a:pPr lvl="0"/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Сигнал от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ru-RU" sz="28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не учитывается при вычислении </a:t>
            </a:r>
            <a:endParaRPr lang="ru-RU" sz="28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результирующего </a:t>
            </a:r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сигнала, </a:t>
            </a:r>
          </a:p>
          <a:p>
            <a:pPr lvl="0"/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т.к. расстояние от общего центра каналов В</a:t>
            </a:r>
            <a:r>
              <a:rPr lang="ru-RU" sz="28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В</a:t>
            </a:r>
            <a:r>
              <a:rPr lang="ru-RU" sz="28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/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 точки В</a:t>
            </a:r>
            <a:r>
              <a:rPr lang="ru-RU" sz="28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больше порога доверия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ru-RU" sz="28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78077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Модифицированный способ объединения сигналов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PROGRAMMER\c#\GIT\EyeWindowsController\картинки\Усреднение точек  модифицирова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916832"/>
            <a:ext cx="4968551" cy="3690133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5949280"/>
            <a:ext cx="23707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 работы модифицированного способа объединения сигналов.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Учреждения по заботе и воспитанию людей с ограниченными возможностями нуждаются в устройствах помогающих контактировать пациентами.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Легкое внедрение технологии на ПК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Низкая стоимость конечного продукта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Отсутствие российских аналогов</a:t>
            </a:r>
          </a:p>
          <a:p>
            <a:pPr lvl="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Импортозамещение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работы приложения</a:t>
            </a:r>
          </a:p>
        </p:txBody>
      </p:sp>
      <p:sp>
        <p:nvSpPr>
          <p:cNvPr id="9219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2" name="TextBox 21"/>
          <p:cNvSpPr txBox="1">
            <a:spLocks noChangeArrowheads="1"/>
          </p:cNvSpPr>
          <p:nvPr/>
        </p:nvSpPr>
        <p:spPr bwMode="auto">
          <a:xfrm>
            <a:off x="250825" y="1341438"/>
            <a:ext cx="6330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Итеративное сглаживание результата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6165304"/>
            <a:ext cx="23707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 работы фильтра Кальмана. </a:t>
            </a:r>
          </a:p>
        </p:txBody>
      </p:sp>
      <p:pic>
        <p:nvPicPr>
          <p:cNvPr id="9" name="Рисунок 8" descr="C:\PROGRAMMER\c#\GIT\EyeWindowsController\картинки\Kalman filt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44100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8840"/>
            <a:ext cx="4427984" cy="81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996952"/>
            <a:ext cx="7040361" cy="69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9992" y="4221088"/>
            <a:ext cx="4877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оптимальное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отфильтрованное значение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-ой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итерации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полученное значение с сенсора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влияние помех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005064"/>
            <a:ext cx="651123" cy="69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9" y="5661248"/>
            <a:ext cx="360040" cy="58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itchFamily="18" charset="0"/>
                <a:cs typeface="Times New Roman" pitchFamily="18" charset="0"/>
              </a:rPr>
              <a:t>Интерфейс приложения</a:t>
            </a:r>
          </a:p>
        </p:txBody>
      </p:sp>
      <p:pic>
        <p:nvPicPr>
          <p:cNvPr id="1026" name="Picture 2" descr="C:\PROGRAMMER\c#\GIT\EyeWindowsController\картинки\приложени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172400" cy="459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Экспериментальная оценка эффективности системы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C:\PROGRAMMER\c#\GIT\EyeWindowsController\картинки\Очк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912768" cy="40205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5949280"/>
            <a:ext cx="657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Возьмем в качестве внешнего фактора очки и контактные линзы.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График влияния разрешения входного изображения</a:t>
            </a:r>
          </a:p>
        </p:txBody>
      </p:sp>
      <p:pic>
        <p:nvPicPr>
          <p:cNvPr id="2050" name="Picture 2" descr="C:\PROGRAMMER\c#\GIT\EyeWindowsController\картинки\пример график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1556793"/>
            <a:ext cx="6336703" cy="42241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95536" y="5661248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Уточнить при проведении 500-1000 итераций с каким шагом выводить график?</a:t>
            </a:r>
          </a:p>
          <a:p>
            <a:r>
              <a:rPr lang="ru-RU" dirty="0" smtClean="0"/>
              <a:t>Нужны ли графики «Круговые диаграммы» для понимания %-го соотношения.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График влияния разрешения входного изображения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661248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Уточнить при проведении 500-1000 итераций с каким шагом выводить график?</a:t>
            </a:r>
          </a:p>
          <a:p>
            <a:r>
              <a:rPr lang="ru-RU" dirty="0" smtClean="0"/>
              <a:t>Нужны ли графики «Круговые диаграммы» для понимания %-го соотношения.</a:t>
            </a:r>
          </a:p>
          <a:p>
            <a:endParaRPr lang="ru-RU" dirty="0"/>
          </a:p>
        </p:txBody>
      </p:sp>
      <p:pic>
        <p:nvPicPr>
          <p:cNvPr id="39938" name="Picture 2" descr="C:\PROGRAMMER\c#\GIT\EyeWindowsController\картинки\график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969" y="1628800"/>
            <a:ext cx="7764463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График влияния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внешних факторов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661248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Уточнить при проведении 500-1000 итераций с каким шагом выводить график?</a:t>
            </a:r>
          </a:p>
          <a:p>
            <a:r>
              <a:rPr lang="ru-RU" dirty="0" smtClean="0"/>
              <a:t>Нужны ли графики «Круговые диаграммы» для понимания %-го соотношения.</a:t>
            </a:r>
          </a:p>
          <a:p>
            <a:endParaRPr lang="ru-RU" dirty="0"/>
          </a:p>
        </p:txBody>
      </p:sp>
      <p:pic>
        <p:nvPicPr>
          <p:cNvPr id="37890" name="Picture 2" descr="C:\PROGRAMMER\c#\GIT\EyeWindowsController\картинки\график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253" y="1484784"/>
            <a:ext cx="7650163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График влияния внешних факторов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661248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Уточнить при проведении 500-1000 итераций с каким шагом выводить график?</a:t>
            </a:r>
          </a:p>
          <a:p>
            <a:r>
              <a:rPr lang="ru-RU" dirty="0" smtClean="0"/>
              <a:t>Нужны ли графики «Круговые диаграммы» для понимания %-го соотношения.</a:t>
            </a:r>
          </a:p>
          <a:p>
            <a:endParaRPr lang="ru-RU" dirty="0"/>
          </a:p>
        </p:txBody>
      </p:sp>
      <p:pic>
        <p:nvPicPr>
          <p:cNvPr id="38914" name="Picture 2" descr="C:\PROGRAMMER\c#\GIT\EyeWindowsController\картинки\график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4832"/>
            <a:ext cx="7678738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Рассмотрены алгоритмы и лучшие практики реализации подобных систем,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Предложен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механизм определения направленности взгляда,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базовое приложение для определения направления взгляда,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Проведен анализ системы управления ПК.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Личный вклад в развитие темы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Предложил алгоритм определения цели на экранной плоскости,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Провел анализ влияния внешних факторов,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Разработал базовое приложение.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Развитие проекта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дальнейшем планируется: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приложения для чтения книг, статей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Произвести сравнительный анализ точности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алгоритмом,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построенном на нейронной сети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обучающее приложение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Внедрить приложение в мед. учреждение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и предмет работы</a:t>
            </a:r>
            <a:endParaRPr lang="ru-RU" dirty="0" smtClean="0"/>
          </a:p>
        </p:txBody>
      </p:sp>
      <p:sp>
        <p:nvSpPr>
          <p:cNvPr id="5123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4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5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6" name="AutoShape 2" descr="Картинки по запросу пятно фове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611188" y="1989138"/>
            <a:ext cx="81375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Объектом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выпускной квалификационной работы является система бесконтактного управления</a:t>
            </a:r>
          </a:p>
          <a:p>
            <a:pPr>
              <a:buFont typeface="Arial" pitchFamily="34" charset="0"/>
              <a:buChar char="•"/>
            </a:pP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Предметом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исследования является предложенный алгоритм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для реализации бесконтактных систем управления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ru-RU" smtClean="0"/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Рассмотреть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существующие системы и алгоритмы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распознавания образов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Предложить свой алгоритм определения направления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взгляда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Разработать базовое приложение для определения направления взгляда,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Проанализировать влияние внешних факторов на точность устройства.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Существующие системы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бесконтактного управления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8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9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323528" y="1556792"/>
            <a:ext cx="2247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PROGRAMMER\c#\GIT\EyeWindowsController\картинки\kin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4631703" cy="2376264"/>
          </a:xfrm>
          <a:prstGeom prst="rect">
            <a:avLst/>
          </a:prstGeom>
          <a:noFill/>
        </p:spPr>
      </p:pic>
      <p:pic>
        <p:nvPicPr>
          <p:cNvPr id="1029" name="Picture 5" descr="C:\PROGRAMMER\c#\GIT\EyeWindowsController\картинки\tobii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861048"/>
            <a:ext cx="3707904" cy="2780928"/>
          </a:xfrm>
          <a:prstGeom prst="rect">
            <a:avLst/>
          </a:prstGeom>
          <a:noFill/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5652120" y="3140968"/>
            <a:ext cx="2623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Tobii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eye tracker 4c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поиска объектов на изображении</a:t>
            </a:r>
          </a:p>
        </p:txBody>
      </p:sp>
      <p:sp>
        <p:nvSpPr>
          <p:cNvPr id="6147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5496842" cy="425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51520" y="1700808"/>
            <a:ext cx="3776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Инфракрасное отражение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0"/>
          <p:cNvSpPr>
            <a:spLocks noChangeArrowheads="1"/>
          </p:cNvSpPr>
          <p:nvPr/>
        </p:nvSpPr>
        <p:spPr bwMode="auto">
          <a:xfrm>
            <a:off x="5796136" y="5661248"/>
            <a:ext cx="313184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Detection and Tracking of Eyes for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Gaze-camera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Shinjiro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Kawato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 and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Nobuji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Tetsutani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поиска объектов на изображении</a:t>
            </a:r>
          </a:p>
        </p:txBody>
      </p:sp>
      <p:sp>
        <p:nvSpPr>
          <p:cNvPr id="6147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251520" y="1484784"/>
            <a:ext cx="4137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Сверточные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нейронные сети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C:\PROGRAMMER\c#\GIT\EyeWindowsController\картинки\сверточная нейросет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5895742" cy="3312368"/>
          </a:xfrm>
          <a:prstGeom prst="rect">
            <a:avLst/>
          </a:prstGeom>
          <a:noFill/>
        </p:spPr>
      </p:pic>
      <p:sp>
        <p:nvSpPr>
          <p:cNvPr id="14" name="Прямоугольник 10"/>
          <p:cNvSpPr>
            <a:spLocks noChangeArrowheads="1"/>
          </p:cNvSpPr>
          <p:nvPr/>
        </p:nvSpPr>
        <p:spPr bwMode="auto">
          <a:xfrm>
            <a:off x="323528" y="5517232"/>
            <a:ext cx="45370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сверточной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нейронной сети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3" descr="C:\PROGRAMMER\c#\GIT\EyeWindowsController\картинки\сверточная нейросеть анимация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509120"/>
            <a:ext cx="2193474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поиска объектов на изображении</a:t>
            </a:r>
          </a:p>
        </p:txBody>
      </p:sp>
      <p:sp>
        <p:nvSpPr>
          <p:cNvPr id="6147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4" name="Прямоугольник 13"/>
          <p:cNvSpPr>
            <a:spLocks noChangeArrowheads="1"/>
          </p:cNvSpPr>
          <p:nvPr/>
        </p:nvSpPr>
        <p:spPr bwMode="auto">
          <a:xfrm>
            <a:off x="683568" y="1340768"/>
            <a:ext cx="6840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Метод Виолы-Джонса с признаками Хаара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5" name="Picture 11" descr="C:\PROGRAMMER\c#\GIT\EyeWindowsController\картинки\метод Виолы-Джонс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3"/>
            <a:ext cx="7704856" cy="4424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 smtClean="0"/>
          </a:p>
        </p:txBody>
      </p:sp>
      <p:sp>
        <p:nvSpPr>
          <p:cNvPr id="5123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4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5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6" name="AutoShape 2" descr="Картинки по запросу пятно фове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611188" y="1989138"/>
            <a:ext cx="81375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Экранная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плоскость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плоскость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на которой располагаются все возможные значения команд системы бесконтактного управления.</a:t>
            </a:r>
          </a:p>
          <a:p>
            <a:pPr>
              <a:buFont typeface="Arial" pitchFamily="34" charset="0"/>
              <a:buChar char="•"/>
            </a:pPr>
            <a:endParaRPr lang="ru-RU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– точка на экранной плоскости, координаты которой требуется определить с помощью системы бесконтактного управления.</a:t>
            </a:r>
          </a:p>
          <a:p>
            <a:pPr>
              <a:buFont typeface="Arial" pitchFamily="34" charset="0"/>
              <a:buChar char="•"/>
            </a:pP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– пользователь системы, управляющий ей в данный момент времени.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808</Words>
  <Application>Microsoft Office PowerPoint</Application>
  <PresentationFormat>Экран (4:3)</PresentationFormat>
  <Paragraphs>136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«Ярославский государственный университет им. П.Г.Демидова» Кафедра компьютерной безопасности и математических методов обработки информации Выпускная квалификационная работа  Разработка системы альтернативного управления персональным компьютером. </vt:lpstr>
      <vt:lpstr>Актуальность</vt:lpstr>
      <vt:lpstr>Объект и предмет работы</vt:lpstr>
      <vt:lpstr>Цель работы</vt:lpstr>
      <vt:lpstr>Существующие системы бесконтактного управления</vt:lpstr>
      <vt:lpstr>Методы поиска объектов на изображении</vt:lpstr>
      <vt:lpstr>Методы поиска объектов на изображении</vt:lpstr>
      <vt:lpstr>Методы поиска объектов на изображении</vt:lpstr>
      <vt:lpstr>Основные понятия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Алгоритм работы приложения</vt:lpstr>
      <vt:lpstr>Интерфейс приложения</vt:lpstr>
      <vt:lpstr>Экспериментальная оценка эффективности системы</vt:lpstr>
      <vt:lpstr>График влияния разрешения входного изображения</vt:lpstr>
      <vt:lpstr>График влияния разрешения входного изображения</vt:lpstr>
      <vt:lpstr>График влияния внешних факторов</vt:lpstr>
      <vt:lpstr>График влияния внешних факторов</vt:lpstr>
      <vt:lpstr>Результаты работы</vt:lpstr>
      <vt:lpstr>Личный вклад в развитие темы</vt:lpstr>
      <vt:lpstr>Развитие проекта</vt:lpstr>
      <vt:lpstr>Спасибо за внимание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Сергей</cp:lastModifiedBy>
  <cp:revision>95</cp:revision>
  <dcterms:created xsi:type="dcterms:W3CDTF">2016-06-04T12:48:26Z</dcterms:created>
  <dcterms:modified xsi:type="dcterms:W3CDTF">2018-01-14T19:22:35Z</dcterms:modified>
</cp:coreProperties>
</file>