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305" r:id="rId2"/>
    <p:sldId id="258" r:id="rId3"/>
    <p:sldId id="315" r:id="rId4"/>
    <p:sldId id="317" r:id="rId5"/>
    <p:sldId id="260" r:id="rId6"/>
    <p:sldId id="319" r:id="rId7"/>
    <p:sldId id="322" r:id="rId8"/>
    <p:sldId id="259" r:id="rId9"/>
    <p:sldId id="321" r:id="rId10"/>
    <p:sldId id="329" r:id="rId11"/>
    <p:sldId id="323" r:id="rId12"/>
    <p:sldId id="325" r:id="rId13"/>
    <p:sldId id="327" r:id="rId14"/>
    <p:sldId id="328" r:id="rId15"/>
    <p:sldId id="330" r:id="rId16"/>
    <p:sldId id="332" r:id="rId17"/>
    <p:sldId id="331" r:id="rId18"/>
    <p:sldId id="333" r:id="rId19"/>
    <p:sldId id="257" r:id="rId20"/>
    <p:sldId id="336" r:id="rId21"/>
    <p:sldId id="337" r:id="rId22"/>
    <p:sldId id="338" r:id="rId23"/>
    <p:sldId id="339" r:id="rId24"/>
    <p:sldId id="341" r:id="rId25"/>
    <p:sldId id="342" r:id="rId26"/>
    <p:sldId id="343" r:id="rId27"/>
    <p:sldId id="344" r:id="rId2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EEC182A-4538-C048-AE53-FC9D8A6301BE}">
          <p14:sldIdLst>
            <p14:sldId id="305"/>
            <p14:sldId id="258"/>
            <p14:sldId id="315"/>
            <p14:sldId id="317"/>
            <p14:sldId id="260"/>
            <p14:sldId id="319"/>
            <p14:sldId id="322"/>
            <p14:sldId id="259"/>
            <p14:sldId id="321"/>
            <p14:sldId id="329"/>
            <p14:sldId id="323"/>
            <p14:sldId id="325"/>
            <p14:sldId id="327"/>
            <p14:sldId id="328"/>
            <p14:sldId id="330"/>
            <p14:sldId id="332"/>
            <p14:sldId id="331"/>
            <p14:sldId id="333"/>
            <p14:sldId id="257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BD9"/>
    <a:srgbClr val="536497"/>
    <a:srgbClr val="797EC0"/>
    <a:srgbClr val="616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7"/>
    <p:restoredTop sz="78162"/>
  </p:normalViewPr>
  <p:slideViewPr>
    <p:cSldViewPr snapToGrid="0" snapToObjects="1">
      <p:cViewPr varScale="1">
        <p:scale>
          <a:sx n="135" d="100"/>
          <a:sy n="135" d="100"/>
        </p:scale>
        <p:origin x="504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FD7D-B38E-DF46-A28E-651C72079A54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9E998-47EC-4346-8346-2FAAD9517A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01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zhaozhiming.github.io/blog/2018/01/08/create-react-app-override-webpack-confi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大家好，本课程是讲解一个大公司是如何用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开发代码。因为在大公司中，我们的项目都是多人一起开发，写好后会经过多次</a:t>
            </a:r>
            <a:r>
              <a:rPr kumimoji="1" lang="en-US" altLang="zh-CN" dirty="0"/>
              <a:t>review</a:t>
            </a:r>
            <a:r>
              <a:rPr kumimoji="1" lang="zh-CN" altLang="en-US" dirty="0"/>
              <a:t>，如何实现模块化，高可维护的代码是非常重要。</a:t>
            </a:r>
            <a:endParaRPr kumimoji="1" lang="en-US" altLang="zh-CN" dirty="0"/>
          </a:p>
          <a:p>
            <a:r>
              <a:rPr kumimoji="1" lang="zh-CN" altLang="en-US" dirty="0"/>
              <a:t>本课程基本上是零基础，只要懂一点</a:t>
            </a:r>
            <a:r>
              <a:rPr kumimoji="1" lang="en-US" altLang="zh-CN" dirty="0"/>
              <a:t>JS</a:t>
            </a:r>
            <a:r>
              <a:rPr kumimoji="1" lang="zh-CN" altLang="en-US" dirty="0"/>
              <a:t>知识及会安装</a:t>
            </a:r>
            <a:r>
              <a:rPr kumimoji="1" lang="en-US" altLang="zh-CN" dirty="0" err="1"/>
              <a:t>npm</a:t>
            </a:r>
            <a:r>
              <a:rPr kumimoji="1" lang="zh-CN" altLang="en-US" dirty="0"/>
              <a:t>就可以跟着学习。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275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728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一个组件最好只有一个方法有</a:t>
            </a:r>
            <a:r>
              <a:rPr kumimoji="1" lang="en-US" altLang="zh-CN" dirty="0"/>
              <a:t>JSX</a:t>
            </a:r>
            <a:r>
              <a:rPr kumimoji="1" lang="zh-CN" altLang="en-US" dirty="0"/>
              <a:t>，就是</a:t>
            </a:r>
            <a:r>
              <a:rPr kumimoji="1" lang="en-US" altLang="zh-CN" dirty="0"/>
              <a:t>render</a:t>
            </a:r>
            <a:r>
              <a:rPr kumimoji="1" lang="zh-CN" altLang="en-US" dirty="0"/>
              <a:t>，需要</a:t>
            </a:r>
            <a:r>
              <a:rPr kumimoji="1" lang="en-US" altLang="zh-CN" dirty="0"/>
              <a:t>render</a:t>
            </a:r>
            <a:r>
              <a:rPr kumimoji="1" lang="zh-CN" altLang="en-US" dirty="0"/>
              <a:t>里面代码行数太多，或者你需要抽取部分到其他方法中，那么建议弄成另一个组件。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如果这个组件只是涉及显示，不会进行大量的交互行为，我们可以弄成一个函数组件。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994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有三种形式： </a:t>
            </a:r>
            <a:r>
              <a:rPr kumimoji="1" lang="en-US" altLang="zh-CN" dirty="0"/>
              <a:t>string ref, function ref, object ref. </a:t>
            </a:r>
            <a:r>
              <a:rPr kumimoji="1" lang="zh-CN" altLang="en-US" dirty="0"/>
              <a:t>第一种已经被废弃了。因为它只能拿到它自己渲染的节点或子组件，不能跨层次地获取更下层的节点与子组件。</a:t>
            </a:r>
            <a:r>
              <a:rPr kumimoji="1" lang="en-US" altLang="zh-CN" dirty="0"/>
              <a:t>function ref </a:t>
            </a:r>
            <a:r>
              <a:rPr kumimoji="1" lang="zh-CN" altLang="en-US" dirty="0"/>
              <a:t>可以通过</a:t>
            </a:r>
            <a:r>
              <a:rPr kumimoji="1" lang="en-US" altLang="zh-CN" dirty="0"/>
              <a:t>bind</a:t>
            </a:r>
            <a:r>
              <a:rPr kumimoji="1" lang="zh-CN" altLang="en-US" dirty="0"/>
              <a:t>方法，将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绑定着，从而将拿到的东西放到我们的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里。</a:t>
            </a:r>
            <a:r>
              <a:rPr kumimoji="1" lang="en-US" altLang="zh-CN" dirty="0"/>
              <a:t>object ref</a:t>
            </a:r>
            <a:r>
              <a:rPr kumimoji="1" lang="zh-CN" altLang="en-US" dirty="0"/>
              <a:t>则是最新的，克服了以上的缺点。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react </a:t>
            </a:r>
            <a:r>
              <a:rPr kumimoji="1" lang="zh-CN" altLang="en-US" dirty="0"/>
              <a:t>是一个高速发展的库，这过程中搞了许多实验性的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，我们用不着记住这么多。就像这世界上有这么多菜色，你只记着你买得起的好吃的菜单就行了。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以后修改就不在用一大过代码中改动。 并且通过</a:t>
            </a:r>
            <a:r>
              <a:rPr kumimoji="1" lang="en-US" altLang="zh-CN" dirty="0" err="1"/>
              <a:t>shouldComponentUpdate</a:t>
            </a:r>
            <a:r>
              <a:rPr kumimoji="1" lang="zh-CN" altLang="en-US" dirty="0"/>
              <a:t>， 我们可以减少每次更新的范围，从而提高性能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83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我们先保存一下版本，使用</a:t>
            </a:r>
            <a:r>
              <a:rPr kumimoji="1"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kumimoji="1"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eject</a:t>
            </a:r>
            <a:r>
              <a:rPr kumimoji="1"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配置项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然后我们安装一个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插件，这样我们只能使用装饰器这样高级的语法，然后我们打开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将里面的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配置干掉，另建一个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babelrc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sz="9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如何扩展 </a:t>
            </a:r>
            <a:r>
              <a:rPr lang="en-US" altLang="zh-CN" sz="9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create-react-app </a:t>
            </a:r>
            <a:r>
              <a:rPr lang="zh-CN" altLang="en-US" sz="9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的 </a:t>
            </a:r>
            <a:r>
              <a:rPr lang="en-US" altLang="zh-CN" sz="9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webpack </a:t>
            </a:r>
            <a:r>
              <a:rPr lang="zh-CN" altLang="en-US" sz="9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配置传送门</a:t>
            </a:r>
            <a:endParaRPr lang="en-US" altLang="zh-CN" sz="9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上面的文章会介绍到，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react-scripts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create-react-app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的一个核心包，一些脚本和工具的默认配置都集成在里面，而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 eject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命令执行后会将封装在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create-react-app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中的配置全部反编译到当前项目，这样用户就能完全取得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文件的控制权。所以，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命令存在的意义就是更改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配置存在的啊！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333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7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我们要将来自数据与操作数据的方法抽离出来，它们可能是在多个地方用，并且我们发现</a:t>
            </a:r>
            <a:r>
              <a:rPr kumimoji="1" lang="en-US" altLang="zh-CN" dirty="0" err="1"/>
              <a:t>addtodo</a:t>
            </a:r>
            <a:r>
              <a:rPr kumimoji="1" lang="zh-CN" altLang="en-US" dirty="0"/>
              <a:t>虽然定义在</a:t>
            </a:r>
            <a:r>
              <a:rPr kumimoji="1" lang="en-US" altLang="zh-CN" dirty="0" err="1"/>
              <a:t>TodoList</a:t>
            </a:r>
            <a:r>
              <a:rPr kumimoji="1" lang="zh-CN" altLang="en-US" dirty="0"/>
              <a:t>类，但是用在</a:t>
            </a:r>
            <a:r>
              <a:rPr kumimoji="1" lang="en-US" altLang="zh-CN" dirty="0" err="1"/>
              <a:t>TodoForm</a:t>
            </a:r>
            <a:r>
              <a:rPr kumimoji="1" lang="zh-CN" altLang="en-US" dirty="0"/>
              <a:t>，仅仅是因为它要操作一个最年里要的</a:t>
            </a:r>
            <a:r>
              <a:rPr kumimoji="1" lang="en-US" altLang="zh-CN" dirty="0" err="1"/>
              <a:t>todos</a:t>
            </a:r>
            <a:r>
              <a:rPr kumimoji="1" lang="zh-CN" altLang="en-US" dirty="0"/>
              <a:t>这个数组。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Redux</a:t>
            </a:r>
            <a:r>
              <a:rPr kumimoji="1" lang="zh-CN" altLang="en-US" dirty="0"/>
              <a:t>是官方钦点的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状态管理框架，我觉得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mobx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更好用，更入带大家入门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237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我们要将来自数据与操作数据的方法抽离出来，它们可能是在多个地方用，并且我们发现</a:t>
            </a:r>
            <a:r>
              <a:rPr kumimoji="1" lang="en-US" altLang="zh-CN" dirty="0" err="1"/>
              <a:t>addtodo</a:t>
            </a:r>
            <a:r>
              <a:rPr kumimoji="1" lang="zh-CN" altLang="en-US" dirty="0"/>
              <a:t>虽然定义在</a:t>
            </a:r>
            <a:r>
              <a:rPr kumimoji="1" lang="en-US" altLang="zh-CN" dirty="0" err="1"/>
              <a:t>TodoList</a:t>
            </a:r>
            <a:r>
              <a:rPr kumimoji="1" lang="zh-CN" altLang="en-US" dirty="0"/>
              <a:t>类，但是用在</a:t>
            </a:r>
            <a:r>
              <a:rPr kumimoji="1" lang="en-US" altLang="zh-CN" dirty="0" err="1"/>
              <a:t>TodoForm</a:t>
            </a:r>
            <a:r>
              <a:rPr kumimoji="1" lang="zh-CN" altLang="en-US" dirty="0"/>
              <a:t>，仅仅是因为它要操作一个最年里要的</a:t>
            </a:r>
            <a:r>
              <a:rPr kumimoji="1" lang="en-US" altLang="zh-CN" dirty="0" err="1"/>
              <a:t>todos</a:t>
            </a:r>
            <a:r>
              <a:rPr kumimoji="1" lang="zh-CN" altLang="en-US" dirty="0"/>
              <a:t>这个数组。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Redux</a:t>
            </a:r>
            <a:r>
              <a:rPr kumimoji="1" lang="zh-CN" altLang="en-US" dirty="0"/>
              <a:t>是官方钦点的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状态管理框架，我觉得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mobx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更好用，更入带大家入门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7430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我们要将来自数据与操作数据的方法抽离出来，它们可能是在多个地方用，并且我们发现</a:t>
            </a:r>
            <a:r>
              <a:rPr kumimoji="1" lang="en-US" altLang="zh-CN" dirty="0" err="1"/>
              <a:t>addtodo</a:t>
            </a:r>
            <a:r>
              <a:rPr kumimoji="1" lang="zh-CN" altLang="en-US" dirty="0"/>
              <a:t>虽然定义在</a:t>
            </a:r>
            <a:r>
              <a:rPr kumimoji="1" lang="en-US" altLang="zh-CN" dirty="0" err="1"/>
              <a:t>TodoList</a:t>
            </a:r>
            <a:r>
              <a:rPr kumimoji="1" lang="zh-CN" altLang="en-US" dirty="0"/>
              <a:t>类，但是用在</a:t>
            </a:r>
            <a:r>
              <a:rPr kumimoji="1" lang="en-US" altLang="zh-CN" dirty="0" err="1"/>
              <a:t>TodoForm</a:t>
            </a:r>
            <a:r>
              <a:rPr kumimoji="1" lang="zh-CN" altLang="en-US" dirty="0"/>
              <a:t>，仅仅是因为它要操作一个最年里要的</a:t>
            </a:r>
            <a:r>
              <a:rPr kumimoji="1" lang="en-US" altLang="zh-CN" dirty="0" err="1"/>
              <a:t>todos</a:t>
            </a:r>
            <a:r>
              <a:rPr kumimoji="1" lang="zh-CN" altLang="en-US" dirty="0"/>
              <a:t>这个数组。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Redux</a:t>
            </a:r>
            <a:r>
              <a:rPr kumimoji="1" lang="zh-CN" altLang="en-US" dirty="0"/>
              <a:t>是官方钦点的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状态管理框架，我觉得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mobx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更好用，更入带大家入门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0399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我们要将来自数据与操作数据的方法抽离出来，它们可能是在多个地方用，并且我们发现</a:t>
            </a:r>
            <a:r>
              <a:rPr kumimoji="1" lang="en-US" altLang="zh-CN" dirty="0" err="1"/>
              <a:t>addtodo</a:t>
            </a:r>
            <a:r>
              <a:rPr kumimoji="1" lang="zh-CN" altLang="en-US" dirty="0"/>
              <a:t>虽然定义在</a:t>
            </a:r>
            <a:r>
              <a:rPr kumimoji="1" lang="en-US" altLang="zh-CN" dirty="0" err="1"/>
              <a:t>TodoList</a:t>
            </a:r>
            <a:r>
              <a:rPr kumimoji="1" lang="zh-CN" altLang="en-US" dirty="0"/>
              <a:t>类，但是用在</a:t>
            </a:r>
            <a:r>
              <a:rPr kumimoji="1" lang="en-US" altLang="zh-CN" dirty="0" err="1"/>
              <a:t>TodoForm</a:t>
            </a:r>
            <a:r>
              <a:rPr kumimoji="1" lang="zh-CN" altLang="en-US" dirty="0"/>
              <a:t>，仅仅是因为它要操作一个最年里要的</a:t>
            </a:r>
            <a:r>
              <a:rPr kumimoji="1" lang="en-US" altLang="zh-CN" dirty="0" err="1"/>
              <a:t>todos</a:t>
            </a:r>
            <a:r>
              <a:rPr kumimoji="1" lang="zh-CN" altLang="en-US" dirty="0"/>
              <a:t>这个数组。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Redux</a:t>
            </a:r>
            <a:r>
              <a:rPr kumimoji="1" lang="zh-CN" altLang="en-US" dirty="0"/>
              <a:t>是官方钦点的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状态管理框架，我觉得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mobx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更好用，更入带大家入门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024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我们要将来自数据与操作数据的方法抽离出来，它们可能是在多个地方用，并且我们发现</a:t>
            </a:r>
            <a:r>
              <a:rPr kumimoji="1" lang="en-US" altLang="zh-CN" dirty="0" err="1"/>
              <a:t>addtodo</a:t>
            </a:r>
            <a:r>
              <a:rPr kumimoji="1" lang="zh-CN" altLang="en-US" dirty="0"/>
              <a:t>虽然定义在</a:t>
            </a:r>
            <a:r>
              <a:rPr kumimoji="1" lang="en-US" altLang="zh-CN" dirty="0" err="1"/>
              <a:t>TodoList</a:t>
            </a:r>
            <a:r>
              <a:rPr kumimoji="1" lang="zh-CN" altLang="en-US" dirty="0"/>
              <a:t>类，但是用在</a:t>
            </a:r>
            <a:r>
              <a:rPr kumimoji="1" lang="en-US" altLang="zh-CN" dirty="0" err="1"/>
              <a:t>TodoForm</a:t>
            </a:r>
            <a:r>
              <a:rPr kumimoji="1" lang="zh-CN" altLang="en-US" dirty="0"/>
              <a:t>，仅仅是因为它要操作一个最年里要的</a:t>
            </a:r>
            <a:r>
              <a:rPr kumimoji="1" lang="en-US" altLang="zh-CN" dirty="0" err="1"/>
              <a:t>todos</a:t>
            </a:r>
            <a:r>
              <a:rPr kumimoji="1" lang="zh-CN" altLang="en-US" dirty="0"/>
              <a:t>这个数组。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Redux</a:t>
            </a:r>
            <a:r>
              <a:rPr kumimoji="1" lang="zh-CN" altLang="en-US" dirty="0"/>
              <a:t>是官方钦点的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状态管理框架，我觉得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mobx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更好用，更入带大家入门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这是我们目录，我们看到，基本都是在迭代版本。因为我们的代码都是改出来，在不是写出来的。每一个版本我都加入一些新知识或者一些新的功能点。</a:t>
            </a:r>
            <a:endParaRPr kumimoji="1" lang="en-US" altLang="zh-CN" dirty="0"/>
          </a:p>
          <a:p>
            <a:r>
              <a:rPr kumimoji="1" lang="zh-CN" altLang="en-US" dirty="0"/>
              <a:t>即便最后那个版本，也不是最优的，但限于篇幅，只能讲到这里了，代码的重构与优化是无止境的。</a:t>
            </a:r>
            <a:endParaRPr kumimoji="1" lang="en-US" altLang="zh-CN" dirty="0"/>
          </a:p>
          <a:p>
            <a:r>
              <a:rPr kumimoji="1" lang="zh-CN" altLang="en-US" dirty="0"/>
              <a:t>只有不断重构，才会不断成长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902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我们要将来自数据与操作数据的方法抽离出来，它们可能是在多个地方用，并且我们发现</a:t>
            </a:r>
            <a:r>
              <a:rPr kumimoji="1" lang="en-US" altLang="zh-CN" dirty="0" err="1"/>
              <a:t>addtodo</a:t>
            </a:r>
            <a:r>
              <a:rPr kumimoji="1" lang="zh-CN" altLang="en-US" dirty="0"/>
              <a:t>虽然定义在</a:t>
            </a:r>
            <a:r>
              <a:rPr kumimoji="1" lang="en-US" altLang="zh-CN" dirty="0" err="1"/>
              <a:t>TodoList</a:t>
            </a:r>
            <a:r>
              <a:rPr kumimoji="1" lang="zh-CN" altLang="en-US" dirty="0"/>
              <a:t>类，但是用在</a:t>
            </a:r>
            <a:r>
              <a:rPr kumimoji="1" lang="en-US" altLang="zh-CN" dirty="0" err="1"/>
              <a:t>TodoForm</a:t>
            </a:r>
            <a:r>
              <a:rPr kumimoji="1" lang="zh-CN" altLang="en-US" dirty="0"/>
              <a:t>，仅仅是因为它要操作一个最年里要的</a:t>
            </a:r>
            <a:r>
              <a:rPr kumimoji="1" lang="en-US" altLang="zh-CN" dirty="0" err="1"/>
              <a:t>todos</a:t>
            </a:r>
            <a:r>
              <a:rPr kumimoji="1" lang="zh-CN" altLang="en-US" dirty="0"/>
              <a:t>这个数组。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Redux</a:t>
            </a:r>
            <a:r>
              <a:rPr kumimoji="1" lang="zh-CN" altLang="en-US" dirty="0"/>
              <a:t>是官方钦点的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状态管理框架，我觉得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mobx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更好用，更入带大家入门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271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将我们当作后端工程师，不存在</a:t>
            </a:r>
            <a:r>
              <a:rPr kumimoji="1" lang="en-US" altLang="zh-CN" dirty="0"/>
              <a:t>DOM,</a:t>
            </a:r>
            <a:r>
              <a:rPr kumimoji="1" lang="zh-CN" altLang="en-US" dirty="0"/>
              <a:t> 只根据数据生成页面，只通过改动数据更新页面，只关注数据，了解充血模式，贫血模式等架构</a:t>
            </a:r>
            <a:r>
              <a:rPr kumimoji="1" lang="zh-CN" altLang="en-US"/>
              <a:t>思想，不断优化提练代码，让维护性越来越高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1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在一个大公司里，基本上我们不会碰到一个新的项目，许多项目都是开发了</a:t>
            </a:r>
            <a:r>
              <a:rPr kumimoji="1" lang="en-US" altLang="zh-CN" dirty="0"/>
              <a:t>N </a:t>
            </a:r>
            <a:r>
              <a:rPr kumimoji="1" lang="zh-CN" altLang="en-US" dirty="0"/>
              <a:t>久，即便是一个全新的项目，对于公司的新人来说，公司的高手们已经给你们搭好架子了。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在三大框架时代，我们的代码都是要经过编译的，需要下载一大堆</a:t>
            </a:r>
            <a:r>
              <a:rPr kumimoji="1" lang="en-US" altLang="zh-CN" dirty="0" err="1"/>
              <a:t>npm</a:t>
            </a:r>
            <a:r>
              <a:rPr kumimoji="1" lang="zh-CN" altLang="en-US" dirty="0"/>
              <a:t>包，使用</a:t>
            </a:r>
            <a:r>
              <a:rPr kumimoji="1" lang="en-US" altLang="zh-CN" dirty="0"/>
              <a:t>webpack babel</a:t>
            </a:r>
            <a:r>
              <a:rPr kumimoji="1" lang="zh-CN" altLang="en-US" dirty="0"/>
              <a:t>与公司的内部</a:t>
            </a:r>
            <a:r>
              <a:rPr kumimoji="1" lang="en-US" altLang="zh-CN" dirty="0"/>
              <a:t>UI</a:t>
            </a:r>
            <a:r>
              <a:rPr kumimoji="1" lang="zh-CN" altLang="en-US" dirty="0"/>
              <a:t>库， 持续集成脚本，才能跑出我们见到的页面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这个过程就叫搭脚手架。 在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中，官方提供了一个简单好用的脚手架， </a:t>
            </a:r>
            <a:r>
              <a:rPr kumimoji="1" lang="en-US" altLang="zh-CN" dirty="0"/>
              <a:t>create-react-app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39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然后 我们找开</a:t>
            </a:r>
            <a:r>
              <a:rPr kumimoji="1" lang="en-US" altLang="zh-CN" dirty="0" err="1"/>
              <a:t>src</a:t>
            </a:r>
            <a:r>
              <a:rPr kumimoji="1" lang="zh-CN" altLang="en-US" dirty="0"/>
              <a:t>目录， 只留下</a:t>
            </a:r>
            <a:r>
              <a:rPr kumimoji="1" lang="en-US" altLang="zh-CN" dirty="0" err="1"/>
              <a:t>index.js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index.css</a:t>
            </a:r>
            <a:r>
              <a:rPr kumimoji="1" lang="zh-CN" altLang="en-US" dirty="0"/>
              <a:t>，其他全部删光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102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我们看一下设计入，最上面的是标题，不能动，不用管。第二部分是任务的列表，这肯定是由数据要循环生成出来的，每个任务前面是</a:t>
            </a:r>
            <a:r>
              <a:rPr kumimoji="1" lang="en-US" altLang="zh-CN" dirty="0"/>
              <a:t>checkbox, </a:t>
            </a:r>
            <a:r>
              <a:rPr kumimoji="1" lang="zh-CN" altLang="en-US" dirty="0"/>
              <a:t>内容主価，右边是删除</a:t>
            </a:r>
            <a:endParaRPr kumimoji="1" lang="en-US" altLang="zh-CN" dirty="0"/>
          </a:p>
          <a:p>
            <a:r>
              <a:rPr kumimoji="1" lang="zh-CN" altLang="en-US" dirty="0"/>
              <a:t>接着是一个汇总，显示有多少任务已经完成 </a:t>
            </a:r>
            <a:endParaRPr kumimoji="1" lang="en-US" altLang="zh-CN" dirty="0"/>
          </a:p>
          <a:p>
            <a:r>
              <a:rPr kumimoji="1" lang="zh-CN" altLang="en-US" dirty="0"/>
              <a:t>最下面是一个表格，用于添加任务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94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JSX</a:t>
            </a:r>
            <a:r>
              <a:rPr kumimoji="1" lang="zh-CN" altLang="en-US" dirty="0"/>
              <a:t>， 是</a:t>
            </a:r>
            <a:r>
              <a:rPr kumimoji="1" lang="en-US" altLang="zh-CN" dirty="0" err="1"/>
              <a:t>React.createElement</a:t>
            </a:r>
            <a:r>
              <a:rPr kumimoji="1" lang="zh-CN" altLang="en-US" dirty="0"/>
              <a:t>的语法糖，用到它的地方就要引入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库</a:t>
            </a:r>
            <a:br>
              <a:rPr kumimoji="1" lang="en-US" altLang="zh-CN" dirty="0"/>
            </a:b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生命周期：只有类组件才有的东西，一些特殊的方法，继承自</a:t>
            </a:r>
            <a:r>
              <a:rPr kumimoji="1" lang="en-US" altLang="zh-CN" dirty="0" err="1"/>
              <a:t>React.Component</a:t>
            </a:r>
            <a:r>
              <a:rPr kumimoji="1" lang="zh-CN" altLang="en-US" dirty="0"/>
              <a:t>的功能 。页面在渲染过程中，除非有特殊处理，肯定会触发的方法。这个特殊处理为</a:t>
            </a:r>
            <a:r>
              <a:rPr kumimoji="1" lang="en-US" altLang="zh-CN" dirty="0" err="1"/>
              <a:t>shouldComponentUpdate</a:t>
            </a:r>
            <a:r>
              <a:rPr kumimoji="1" lang="en-US" altLang="zh-CN" dirty="0"/>
              <a:t>. </a:t>
            </a:r>
            <a:r>
              <a:rPr kumimoji="1" lang="zh-CN" altLang="en-US" dirty="0"/>
              <a:t>它是一种优化机制。你明知这些参数与之前一样，就算让组件与其子组件更好了，页面都不会发生变化。那么就可以不让这个区域的组件不用更新。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引用机制，一种代表</a:t>
            </a:r>
            <a:r>
              <a:rPr kumimoji="1" lang="en-US" altLang="zh-CN" dirty="0"/>
              <a:t>jQuery</a:t>
            </a:r>
            <a:r>
              <a:rPr kumimoji="1" lang="zh-CN" altLang="en-US" dirty="0"/>
              <a:t>的查找页面元素的机制，因为我们可以生成或更新页面的过程拿到这些节点，并能在缓存起来。此外，它还能缓存组件的实例。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尽量在事件回调中更新视图，不要在生命周期钩子中更新，因为有的钩子不能</a:t>
            </a:r>
            <a:r>
              <a:rPr kumimoji="1" lang="en-US" altLang="zh-CN" dirty="0" err="1"/>
              <a:t>setState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303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有三种形式： </a:t>
            </a:r>
            <a:r>
              <a:rPr kumimoji="1" lang="en-US" altLang="zh-CN" dirty="0"/>
              <a:t>string ref, function ref, object ref. </a:t>
            </a:r>
            <a:r>
              <a:rPr kumimoji="1" lang="zh-CN" altLang="en-US" dirty="0"/>
              <a:t>第一种已经被废弃了。因为它只能拿到它自己渲染的节点或子组件，不能跨层次地获取更下层的节点与子组件。</a:t>
            </a:r>
            <a:r>
              <a:rPr kumimoji="1" lang="en-US" altLang="zh-CN" dirty="0"/>
              <a:t>function ref </a:t>
            </a:r>
            <a:r>
              <a:rPr kumimoji="1" lang="zh-CN" altLang="en-US" dirty="0"/>
              <a:t>可以通过</a:t>
            </a:r>
            <a:r>
              <a:rPr kumimoji="1" lang="en-US" altLang="zh-CN" dirty="0"/>
              <a:t>bind</a:t>
            </a:r>
            <a:r>
              <a:rPr kumimoji="1" lang="zh-CN" altLang="en-US" dirty="0"/>
              <a:t>方法，将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绑定着，从而将拿到的东西放到我们的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里。</a:t>
            </a:r>
            <a:r>
              <a:rPr kumimoji="1" lang="en-US" altLang="zh-CN" dirty="0"/>
              <a:t>object ref</a:t>
            </a:r>
            <a:r>
              <a:rPr kumimoji="1" lang="zh-CN" altLang="en-US" dirty="0"/>
              <a:t>则是最新的，克服了以上的缺点。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react </a:t>
            </a:r>
            <a:r>
              <a:rPr kumimoji="1" lang="zh-CN" altLang="en-US" dirty="0"/>
              <a:t>是一个高速发展的库，这过程中搞了许多实验性的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，我们用不着记住这么多。就像这世界上有这么多菜色，你只记着你买得起的好吃的菜单就行了。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600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Hidden</a:t>
            </a:r>
            <a:r>
              <a:rPr kumimoji="1" lang="zh-CN" altLang="en-US" dirty="0"/>
              <a:t>在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源码里面做了优化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React</a:t>
            </a:r>
            <a:r>
              <a:rPr kumimoji="1" lang="zh-CN" altLang="en-US" dirty="0"/>
              <a:t>提倡在</a:t>
            </a:r>
            <a:r>
              <a:rPr kumimoji="1" lang="en-US" altLang="zh-CN" dirty="0"/>
              <a:t>JS </a:t>
            </a:r>
            <a:r>
              <a:rPr kumimoji="1" lang="zh-CN" altLang="en-US" dirty="0"/>
              <a:t>中写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， 减济语法糖，不会出现 冒号，</a:t>
            </a:r>
            <a:r>
              <a:rPr kumimoji="1" lang="en-US" altLang="zh-CN" dirty="0"/>
              <a:t>@</a:t>
            </a:r>
            <a:r>
              <a:rPr kumimoji="1" lang="zh-CN" altLang="en-US" dirty="0"/>
              <a:t>号， 竖杠这样乱七件糟的东西，不用学一大堆指令，只要会</a:t>
            </a:r>
            <a:r>
              <a:rPr kumimoji="1" lang="en-US" altLang="zh-CN" dirty="0"/>
              <a:t>JS </a:t>
            </a:r>
            <a:r>
              <a:rPr kumimoji="1" lang="zh-CN" altLang="en-US" dirty="0"/>
              <a:t>语法， 就可以迅速上手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804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有三种形式： </a:t>
            </a:r>
            <a:r>
              <a:rPr kumimoji="1" lang="en-US" altLang="zh-CN" dirty="0"/>
              <a:t>string ref, function ref, object ref. </a:t>
            </a:r>
            <a:r>
              <a:rPr kumimoji="1" lang="zh-CN" altLang="en-US" dirty="0"/>
              <a:t>第一种已经被废弃了。因为它只能拿到它自己渲染的节点或子组件，不能跨层次地获取更下层的节点与子组件。</a:t>
            </a:r>
            <a:r>
              <a:rPr kumimoji="1" lang="en-US" altLang="zh-CN" dirty="0"/>
              <a:t>function ref </a:t>
            </a:r>
            <a:r>
              <a:rPr kumimoji="1" lang="zh-CN" altLang="en-US" dirty="0"/>
              <a:t>可以通过</a:t>
            </a:r>
            <a:r>
              <a:rPr kumimoji="1" lang="en-US" altLang="zh-CN" dirty="0"/>
              <a:t>bind</a:t>
            </a:r>
            <a:r>
              <a:rPr kumimoji="1" lang="zh-CN" altLang="en-US" dirty="0"/>
              <a:t>方法，将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绑定着，从而将拿到的东西放到我们的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里。</a:t>
            </a:r>
            <a:r>
              <a:rPr kumimoji="1" lang="en-US" altLang="zh-CN" dirty="0"/>
              <a:t>object ref</a:t>
            </a:r>
            <a:r>
              <a:rPr kumimoji="1" lang="zh-CN" altLang="en-US" dirty="0"/>
              <a:t>则是最新的，克服了以上的缺点。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react </a:t>
            </a:r>
            <a:r>
              <a:rPr kumimoji="1" lang="zh-CN" altLang="en-US" dirty="0"/>
              <a:t>是一个高速发展的库，这过程中搞了许多实验性的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，我们用不着记住这么多。就像这世界上有这么多菜色，你只记着你买得起的好吃的菜单就行了。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33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9951FC-18D1-2849-98F7-1138420A9F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4539769"/>
            <a:ext cx="876300" cy="43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3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56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63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92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16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812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8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40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85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82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72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48B3-D535-3941-83F1-255C6C7DFDD1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85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E744701-2BCC-C946-AE43-94874D820EE7}"/>
              </a:ext>
            </a:extLst>
          </p:cNvPr>
          <p:cNvSpPr/>
          <p:nvPr/>
        </p:nvSpPr>
        <p:spPr>
          <a:xfrm>
            <a:off x="2056438" y="2039551"/>
            <a:ext cx="4802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Hans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一个工业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级别的</a:t>
            </a:r>
            <a:r>
              <a:rPr kumimoji="1" lang="en-US" altLang="zh-CN" sz="3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TodoList</a:t>
            </a:r>
            <a:endParaRPr lang="zh-CN" altLang="en-US" sz="32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DA3651-2601-A046-835C-DD019B942F10}"/>
              </a:ext>
            </a:extLst>
          </p:cNvPr>
          <p:cNvSpPr txBox="1"/>
          <p:nvPr/>
        </p:nvSpPr>
        <p:spPr>
          <a:xfrm>
            <a:off x="3874576" y="290593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latin typeface="Heiti SC Medium" pitchFamily="2" charset="-128"/>
                <a:ea typeface="Heiti SC Medium" pitchFamily="2" charset="-128"/>
              </a:rPr>
              <a:t>司徒正美</a:t>
            </a:r>
          </a:p>
        </p:txBody>
      </p:sp>
    </p:spTree>
    <p:extLst>
      <p:ext uri="{BB962C8B-B14F-4D97-AF65-F5344CB8AC3E}">
        <p14:creationId xmlns:p14="http://schemas.microsoft.com/office/powerpoint/2010/main" val="373274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938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4038655" y="1001309"/>
            <a:ext cx="1400611" cy="46941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331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JSX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与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{}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界定符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props, </a:t>
            </a: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props.children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生命周期，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更新视图：</a:t>
            </a: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setState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6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699290" y="697585"/>
            <a:ext cx="1796537" cy="66930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字符串引用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函数引用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对象引用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59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2450318" y="650450"/>
            <a:ext cx="4973370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JSX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sz="3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一些指令的参照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hidden vs v-show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&amp;&amp;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与三元 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vs v-if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map vs v-for (key)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onClick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vs @click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18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699290" y="697584"/>
            <a:ext cx="3078582" cy="78242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一些注意事项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116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77FFF23-6709-2247-B340-D11D94E0A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29" y="1480007"/>
            <a:ext cx="6540500" cy="1295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3510DF-BA7C-BF48-B2F3-E8FB6431F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029" y="3056417"/>
            <a:ext cx="6997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9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35A919-7453-1F48-B360-433E915FE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2" y="688816"/>
            <a:ext cx="6768445" cy="31364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F81429-5F1C-7648-9BBD-13A882B88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327" y="952928"/>
            <a:ext cx="2655518" cy="287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562681" y="659876"/>
            <a:ext cx="3036082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拆分子组件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如何控制子组件更新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函数组件与类组件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6303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124255" y="625958"/>
            <a:ext cx="3078582" cy="78242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一些注意事项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116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往下传的方法要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bind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Ref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要用对象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9174D0-C905-D244-A1C2-A11FD3F8F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020" y="2717800"/>
            <a:ext cx="46863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07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299381" y="224915"/>
            <a:ext cx="3036082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1" lang="en-US" altLang="zh-CN" sz="3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mobx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E49C67-B793-E042-8369-EE0043E7B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23" y="1101406"/>
            <a:ext cx="5863471" cy="31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8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"/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0" cap="none" spc="0" baseline="0" dirty="0">
                <a:latin typeface="微软雅黑" charset="0"/>
                <a:ea typeface="微软雅黑" charset="0"/>
                <a:cs typeface="微软雅黑" charset="0"/>
              </a:rPr>
              <a:t>PPT</a:t>
            </a:r>
            <a:r>
              <a:rPr lang="zh-CN" altLang="en-US" sz="2800" u="none" strike="noStrike" kern="0" cap="none" spc="0" baseline="0" dirty="0">
                <a:latin typeface="微软雅黑" charset="0"/>
                <a:ea typeface="微软雅黑" charset="0"/>
                <a:cs typeface="微软雅黑" charset="0"/>
              </a:rPr>
              <a:t>图形</a:t>
            </a:r>
            <a:r>
              <a:rPr lang="en-US" altLang="zh-CN" sz="2800" u="none" strike="noStrike" kern="0" cap="none" spc="0" baseline="0" dirty="0" err="1">
                <a:latin typeface="微软雅黑" charset="0"/>
                <a:ea typeface="微软雅黑" charset="0"/>
                <a:cs typeface="微软雅黑" charset="0"/>
              </a:rPr>
              <a:t>模板</a:t>
            </a:r>
            <a:r>
              <a:rPr lang="zh-CN" altLang="en-US" sz="2800" u="none" strike="noStrike" kern="0" cap="none" spc="0" baseline="0" dirty="0">
                <a:latin typeface="微软雅黑" charset="0"/>
                <a:ea typeface="微软雅黑" charset="0"/>
                <a:cs typeface="微软雅黑" charset="0"/>
              </a:rPr>
              <a:t>一</a:t>
            </a:r>
            <a:endParaRPr lang="zh-CN" altLang="en-US" sz="2800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30" name="圆角矩形"/>
          <p:cNvSpPr>
            <a:spLocks/>
          </p:cNvSpPr>
          <p:nvPr/>
        </p:nvSpPr>
        <p:spPr>
          <a:xfrm>
            <a:off x="3933494" y="1529904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00B0F0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还可以</a:t>
            </a:r>
          </a:p>
        </p:txBody>
      </p:sp>
      <p:sp>
        <p:nvSpPr>
          <p:cNvPr id="31" name="圆角矩形"/>
          <p:cNvSpPr>
            <a:spLocks/>
          </p:cNvSpPr>
          <p:nvPr/>
        </p:nvSpPr>
        <p:spPr>
          <a:xfrm>
            <a:off x="1990394" y="2458591"/>
            <a:ext cx="1428750" cy="458787"/>
          </a:xfrm>
          <a:prstGeom prst="roundRect">
            <a:avLst>
              <a:gd name="adj" fmla="val 16666"/>
            </a:avLst>
          </a:prstGeom>
          <a:solidFill>
            <a:srgbClr val="00B0F0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有</a:t>
            </a:r>
          </a:p>
        </p:txBody>
      </p:sp>
      <p:sp>
        <p:nvSpPr>
          <p:cNvPr id="32" name="圆角矩形"/>
          <p:cNvSpPr>
            <a:spLocks/>
          </p:cNvSpPr>
          <p:nvPr/>
        </p:nvSpPr>
        <p:spPr>
          <a:xfrm>
            <a:off x="3936669" y="2458591"/>
            <a:ext cx="1430337" cy="458787"/>
          </a:xfrm>
          <a:prstGeom prst="roundRect">
            <a:avLst>
              <a:gd name="adj" fmla="val 16666"/>
            </a:avLst>
          </a:prstGeom>
          <a:solidFill>
            <a:srgbClr val="00B0F0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思维</a:t>
            </a:r>
          </a:p>
        </p:txBody>
      </p:sp>
      <p:sp>
        <p:nvSpPr>
          <p:cNvPr id="33" name="圆角矩形"/>
          <p:cNvSpPr>
            <a:spLocks/>
          </p:cNvSpPr>
          <p:nvPr/>
        </p:nvSpPr>
        <p:spPr>
          <a:xfrm>
            <a:off x="3933494" y="3474591"/>
            <a:ext cx="1430338" cy="458787"/>
          </a:xfrm>
          <a:prstGeom prst="roundRect">
            <a:avLst>
              <a:gd name="adj" fmla="val 16666"/>
            </a:avLst>
          </a:prstGeom>
          <a:solidFill>
            <a:srgbClr val="00B0F0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导图</a:t>
            </a:r>
          </a:p>
        </p:txBody>
      </p:sp>
      <p:sp>
        <p:nvSpPr>
          <p:cNvPr id="34" name="圆角矩形"/>
          <p:cNvSpPr>
            <a:spLocks/>
          </p:cNvSpPr>
          <p:nvPr/>
        </p:nvSpPr>
        <p:spPr>
          <a:xfrm>
            <a:off x="5949621" y="3474591"/>
            <a:ext cx="1430338" cy="458787"/>
          </a:xfrm>
          <a:prstGeom prst="roundRect">
            <a:avLst>
              <a:gd name="adj" fmla="val 16666"/>
            </a:avLst>
          </a:prstGeom>
          <a:solidFill>
            <a:srgbClr val="00B0F0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哦</a:t>
            </a:r>
          </a:p>
        </p:txBody>
      </p:sp>
      <p:sp>
        <p:nvSpPr>
          <p:cNvPr id="35" name="下箭头"/>
          <p:cNvSpPr>
            <a:spLocks/>
          </p:cNvSpPr>
          <p:nvPr/>
        </p:nvSpPr>
        <p:spPr>
          <a:xfrm>
            <a:off x="4541507" y="2079179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00B0F0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36" name="下箭头"/>
          <p:cNvSpPr>
            <a:spLocks/>
          </p:cNvSpPr>
          <p:nvPr/>
        </p:nvSpPr>
        <p:spPr>
          <a:xfrm>
            <a:off x="4541507" y="3044379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00B0F0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37" name="下箭头"/>
          <p:cNvSpPr>
            <a:spLocks/>
          </p:cNvSpPr>
          <p:nvPr/>
        </p:nvSpPr>
        <p:spPr>
          <a:xfrm rot="5400000">
            <a:off x="3570751" y="2521297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00B0F0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38" name="下箭头"/>
          <p:cNvSpPr>
            <a:spLocks/>
          </p:cNvSpPr>
          <p:nvPr/>
        </p:nvSpPr>
        <p:spPr>
          <a:xfrm rot="16200000">
            <a:off x="5548778" y="3537297"/>
            <a:ext cx="215899" cy="331786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00B0F0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84325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4038655" y="1001309"/>
            <a:ext cx="1066689" cy="46941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1982425" y="1591052"/>
            <a:ext cx="4998204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准备工作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开发第一版 ，讲解一些基础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开发第二版 ，拆分子组件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开发第三版 ，继续拆分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开发第四版 ，拆分数据模型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总结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680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562681" y="659876"/>
            <a:ext cx="3036082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装饰器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1793888" y="1449650"/>
            <a:ext cx="49982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@observable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监控属性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@computed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计算属性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@action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监控方法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@inject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注入数据源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@observer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代替</a:t>
            </a: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setState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更新组件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&lt;Provider /&gt;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全局提供数据源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222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D236B6-0553-7C4B-BBCC-C7C77CB1A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83" y="0"/>
            <a:ext cx="6028032" cy="48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01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A6F59D-CEF4-0B4E-A5CE-F6AE140C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14" y="965920"/>
            <a:ext cx="6491532" cy="309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14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5ADFAC-05D6-394A-88EF-80DDEB58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03" y="339365"/>
            <a:ext cx="5688986" cy="399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87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149849-360B-BE47-B180-9EA89EC78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4" y="433634"/>
            <a:ext cx="6603766" cy="423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34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EF8B8D4-0476-8743-8067-13CD8D2BA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15" y="471341"/>
            <a:ext cx="6217545" cy="42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67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6FC5E0-D26E-4447-A45C-DF5DBC867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214" y="207390"/>
            <a:ext cx="6372217" cy="472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62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562681" y="659876"/>
            <a:ext cx="3036082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1793887" y="1449650"/>
            <a:ext cx="57192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分割视图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抽取数据模型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注入数据 </a:t>
            </a: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useHooks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/context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将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DOM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操作完全剥离（受控组件）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前后同构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61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690A7-1F12-8C4E-9F42-22AFDEB4B1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573043" y="535206"/>
            <a:ext cx="1999535" cy="454690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准备工作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E4903F-93AF-C941-9E34-D86FA8D12A4E}"/>
              </a:ext>
            </a:extLst>
          </p:cNvPr>
          <p:cNvSpPr txBox="1"/>
          <p:nvPr/>
        </p:nvSpPr>
        <p:spPr>
          <a:xfrm>
            <a:off x="1885361" y="1751308"/>
            <a:ext cx="5538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安装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create-react-app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安装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chrome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react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开发者工具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F91BA2-D5A7-5740-BE01-E1362EBD2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751" y="2850877"/>
            <a:ext cx="3980934" cy="14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2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AA78A2-7E64-4B47-A794-9BD12EA91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48" y="481568"/>
            <a:ext cx="7560297" cy="378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7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690A7-1F12-8C4E-9F42-22AFDEB4B1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09173" y="657488"/>
            <a:ext cx="1159497" cy="520876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说明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BEB0D7C-8A95-4748-856B-4514293928CD}"/>
              </a:ext>
            </a:extLst>
          </p:cNvPr>
          <p:cNvSpPr txBox="1">
            <a:spLocks/>
          </p:cNvSpPr>
          <p:nvPr/>
        </p:nvSpPr>
        <p:spPr>
          <a:xfrm>
            <a:off x="909173" y="1482529"/>
            <a:ext cx="1217531" cy="40273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段落颜色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16CA8D6-4266-8946-B8C4-C28809EFC935}"/>
              </a:ext>
            </a:extLst>
          </p:cNvPr>
          <p:cNvSpPr txBox="1">
            <a:spLocks/>
          </p:cNvSpPr>
          <p:nvPr/>
        </p:nvSpPr>
        <p:spPr>
          <a:xfrm>
            <a:off x="3188528" y="1482529"/>
            <a:ext cx="1217531" cy="40273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代码字体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EC9D6AE-07C9-E649-B475-9B784A1C9DCF}"/>
              </a:ext>
            </a:extLst>
          </p:cNvPr>
          <p:cNvSpPr txBox="1">
            <a:spLocks/>
          </p:cNvSpPr>
          <p:nvPr/>
        </p:nvSpPr>
        <p:spPr>
          <a:xfrm>
            <a:off x="5467883" y="1463380"/>
            <a:ext cx="1217531" cy="40273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线条颜色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0D2504F-4941-364D-9282-2A7A878CFE04}"/>
              </a:ext>
            </a:extLst>
          </p:cNvPr>
          <p:cNvSpPr txBox="1">
            <a:spLocks/>
          </p:cNvSpPr>
          <p:nvPr/>
        </p:nvSpPr>
        <p:spPr>
          <a:xfrm>
            <a:off x="909174" y="2562348"/>
            <a:ext cx="1394362" cy="28202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黑色（正文）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F7A907A-9F9D-E24B-99EB-467BF3198886}"/>
              </a:ext>
            </a:extLst>
          </p:cNvPr>
          <p:cNvSpPr txBox="1">
            <a:spLocks/>
          </p:cNvSpPr>
          <p:nvPr/>
        </p:nvSpPr>
        <p:spPr>
          <a:xfrm>
            <a:off x="3188528" y="1989192"/>
            <a:ext cx="2384050" cy="27284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不同系统，不同推荐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87F4E59C-9EB5-3548-9EDC-E38CF4FD9D48}"/>
              </a:ext>
            </a:extLst>
          </p:cNvPr>
          <p:cNvSpPr txBox="1">
            <a:spLocks/>
          </p:cNvSpPr>
          <p:nvPr/>
        </p:nvSpPr>
        <p:spPr>
          <a:xfrm>
            <a:off x="909173" y="2046488"/>
            <a:ext cx="1719726" cy="25400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所有标题、正文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4812799-3CB6-EF42-BDE9-194EE73B5C34}"/>
              </a:ext>
            </a:extLst>
          </p:cNvPr>
          <p:cNvSpPr txBox="1">
            <a:spLocks/>
          </p:cNvSpPr>
          <p:nvPr/>
        </p:nvSpPr>
        <p:spPr>
          <a:xfrm>
            <a:off x="5467883" y="1951958"/>
            <a:ext cx="3414860" cy="25400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所有线框、线条、箭头，粗细为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4pt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FB33D38D-6A7F-8344-84EA-222C7B258223}"/>
              </a:ext>
            </a:extLst>
          </p:cNvPr>
          <p:cNvCxnSpPr/>
          <p:nvPr/>
        </p:nvCxnSpPr>
        <p:spPr>
          <a:xfrm>
            <a:off x="5582763" y="2356412"/>
            <a:ext cx="432749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F9C9D66C-4639-4842-866E-CCC2C869EB2D}"/>
              </a:ext>
            </a:extLst>
          </p:cNvPr>
          <p:cNvCxnSpPr/>
          <p:nvPr/>
        </p:nvCxnSpPr>
        <p:spPr>
          <a:xfrm>
            <a:off x="967207" y="2424342"/>
            <a:ext cx="432749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7D136FB7-141F-FF41-9C1B-B75995CAF429}"/>
              </a:ext>
            </a:extLst>
          </p:cNvPr>
          <p:cNvSpPr txBox="1">
            <a:spLocks/>
          </p:cNvSpPr>
          <p:nvPr/>
        </p:nvSpPr>
        <p:spPr>
          <a:xfrm>
            <a:off x="909173" y="2832275"/>
            <a:ext cx="1598052" cy="33075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深灰（次要信息）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B2F3C024-DCBC-4944-B042-7CD94C309160}"/>
              </a:ext>
            </a:extLst>
          </p:cNvPr>
          <p:cNvSpPr txBox="1">
            <a:spLocks/>
          </p:cNvSpPr>
          <p:nvPr/>
        </p:nvSpPr>
        <p:spPr>
          <a:xfrm>
            <a:off x="909174" y="3148541"/>
            <a:ext cx="1598052" cy="34003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暗红（高亮文字）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3F76C720-C673-1F4E-92FD-D851F6B3C0E2}"/>
              </a:ext>
            </a:extLst>
          </p:cNvPr>
          <p:cNvCxnSpPr>
            <a:cxnSpLocks/>
          </p:cNvCxnSpPr>
          <p:nvPr/>
        </p:nvCxnSpPr>
        <p:spPr>
          <a:xfrm flipV="1">
            <a:off x="5582764" y="2669501"/>
            <a:ext cx="471948" cy="265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FCCE96C-EB8B-8F43-AC06-A151E39B09E7}"/>
              </a:ext>
            </a:extLst>
          </p:cNvPr>
          <p:cNvCxnSpPr/>
          <p:nvPr/>
        </p:nvCxnSpPr>
        <p:spPr>
          <a:xfrm flipV="1">
            <a:off x="5582764" y="2823475"/>
            <a:ext cx="471948" cy="265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D00AC4A-04FE-8445-B821-4378AAC6BF58}"/>
              </a:ext>
            </a:extLst>
          </p:cNvPr>
          <p:cNvCxnSpPr/>
          <p:nvPr/>
        </p:nvCxnSpPr>
        <p:spPr>
          <a:xfrm flipV="1">
            <a:off x="5582764" y="2997806"/>
            <a:ext cx="471948" cy="26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98B6D2E8-5838-2A4B-AF98-1F59CD3870D2}"/>
              </a:ext>
            </a:extLst>
          </p:cNvPr>
          <p:cNvCxnSpPr/>
          <p:nvPr/>
        </p:nvCxnSpPr>
        <p:spPr>
          <a:xfrm flipV="1">
            <a:off x="5582764" y="3168026"/>
            <a:ext cx="471948" cy="26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BBED952-32AA-9C4D-BDDE-9340E1B238AC}"/>
              </a:ext>
            </a:extLst>
          </p:cNvPr>
          <p:cNvCxnSpPr/>
          <p:nvPr/>
        </p:nvCxnSpPr>
        <p:spPr>
          <a:xfrm>
            <a:off x="3266813" y="2413111"/>
            <a:ext cx="432749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E12E105-0BFD-6A4C-86B3-A251C9130EF1}"/>
              </a:ext>
            </a:extLst>
          </p:cNvPr>
          <p:cNvSpPr/>
          <p:nvPr/>
        </p:nvSpPr>
        <p:spPr>
          <a:xfrm>
            <a:off x="3188528" y="2866104"/>
            <a:ext cx="1560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（微软雅黑）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DB84D89-3E23-344C-9119-A57CDC61751C}"/>
              </a:ext>
            </a:extLst>
          </p:cNvPr>
          <p:cNvSpPr/>
          <p:nvPr/>
        </p:nvSpPr>
        <p:spPr>
          <a:xfrm>
            <a:off x="3188528" y="3184253"/>
            <a:ext cx="1544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mac</a:t>
            </a:r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（苹方</a:t>
            </a:r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简）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96EFEF-56C7-EF41-886A-DE8AEC948423}"/>
              </a:ext>
            </a:extLst>
          </p:cNvPr>
          <p:cNvSpPr/>
          <p:nvPr/>
        </p:nvSpPr>
        <p:spPr>
          <a:xfrm>
            <a:off x="3155224" y="2534085"/>
            <a:ext cx="22793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微软雅黑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苹方</a:t>
            </a:r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r>
              <a:rPr kumimoji="1"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简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642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6D35BC7-4140-6444-AB6A-DA772AF1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49" y="3098342"/>
            <a:ext cx="3886200" cy="1473200"/>
          </a:xfrm>
          <a:prstGeom prst="rect">
            <a:avLst/>
          </a:prstGeom>
        </p:spPr>
      </p:pic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AFD36787-055A-A24B-BBEA-9C8E8AE12BB7}"/>
              </a:ext>
            </a:extLst>
          </p:cNvPr>
          <p:cNvSpPr txBox="1">
            <a:spLocks/>
          </p:cNvSpPr>
          <p:nvPr/>
        </p:nvSpPr>
        <p:spPr>
          <a:xfrm>
            <a:off x="628650" y="1442666"/>
            <a:ext cx="7798913" cy="174359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下载</a:t>
            </a:r>
            <a:r>
              <a:rPr kumimoji="1" lang="en-US" altLang="zh-CN" dirty="0"/>
              <a:t>react-developer-tools</a:t>
            </a:r>
            <a:r>
              <a:rPr kumimoji="1" lang="zh-CN" altLang="en-US" dirty="0"/>
              <a:t> 谷歌插件。 需要翻墙，这里提供一个本地资源：</a:t>
            </a:r>
            <a:r>
              <a:rPr kumimoji="1" lang="en-US" altLang="zh-CN" dirty="0"/>
              <a:t>https://www.crx4chrome.com/</a:t>
            </a:r>
            <a:r>
              <a:rPr kumimoji="1" lang="en-US" altLang="zh-CN" dirty="0" err="1"/>
              <a:t>crx</a:t>
            </a:r>
            <a:r>
              <a:rPr kumimoji="1" lang="en-US" altLang="zh-CN" dirty="0"/>
              <a:t>/3068/</a:t>
            </a:r>
            <a:endParaRPr kumimoji="1" lang="zh-CN" altLang="en-US" dirty="0"/>
          </a:p>
          <a:p>
            <a:r>
              <a:rPr kumimoji="1" lang="zh-CN" altLang="en-US" dirty="0"/>
              <a:t>打开谷歌浏览器，在路劲栏输入：</a:t>
            </a:r>
            <a:r>
              <a:rPr kumimoji="1" lang="en-US" altLang="zh-CN" dirty="0"/>
              <a:t>chrome://extensions/</a:t>
            </a:r>
          </a:p>
          <a:p>
            <a:r>
              <a:rPr kumimoji="1" lang="zh-CN" altLang="en-US" dirty="0"/>
              <a:t>将下载的插件拖入谷歌浏览器，然后选中允许访问文件网址。</a:t>
            </a: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7E010B18-7341-CA45-BC68-545FAAFE9BC9}"/>
              </a:ext>
            </a:extLst>
          </p:cNvPr>
          <p:cNvSpPr txBox="1">
            <a:spLocks/>
          </p:cNvSpPr>
          <p:nvPr/>
        </p:nvSpPr>
        <p:spPr>
          <a:xfrm>
            <a:off x="2620936" y="554060"/>
            <a:ext cx="3515914" cy="539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React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开发者工具</a:t>
            </a:r>
          </a:p>
        </p:txBody>
      </p:sp>
    </p:spTree>
    <p:extLst>
      <p:ext uri="{BB962C8B-B14F-4D97-AF65-F5344CB8AC3E}">
        <p14:creationId xmlns:p14="http://schemas.microsoft.com/office/powerpoint/2010/main" val="103229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D67A4F-1503-D641-A54F-643BF7064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48" y="301657"/>
            <a:ext cx="6962515" cy="438080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B47FCE4-3680-0C40-AB04-D8DCF38AE2C9}"/>
              </a:ext>
            </a:extLst>
          </p:cNvPr>
          <p:cNvSpPr txBox="1"/>
          <p:nvPr/>
        </p:nvSpPr>
        <p:spPr>
          <a:xfrm>
            <a:off x="546755" y="69758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Heiti SC Medium" pitchFamily="2" charset="-128"/>
                <a:ea typeface="Heiti SC Medium" pitchFamily="2" charset="-128"/>
              </a:rPr>
              <a:t>设计稿</a:t>
            </a:r>
          </a:p>
        </p:txBody>
      </p:sp>
    </p:spTree>
    <p:extLst>
      <p:ext uri="{BB962C8B-B14F-4D97-AF65-F5344CB8AC3E}">
        <p14:creationId xmlns:p14="http://schemas.microsoft.com/office/powerpoint/2010/main" val="3640196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690A7-1F12-8C4E-9F42-22AFDEB4B1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67207" y="1017638"/>
            <a:ext cx="1300979" cy="469410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字号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010F9801-BF10-5A42-9A16-4EEA5EE98728}"/>
              </a:ext>
            </a:extLst>
          </p:cNvPr>
          <p:cNvSpPr txBox="1">
            <a:spLocks/>
          </p:cNvSpPr>
          <p:nvPr/>
        </p:nvSpPr>
        <p:spPr>
          <a:xfrm>
            <a:off x="967207" y="1897207"/>
            <a:ext cx="4734346" cy="51365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大标题：</a:t>
            </a:r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号，可加粗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975F7E93-111A-D74D-B47E-9B1500716A0E}"/>
              </a:ext>
            </a:extLst>
          </p:cNvPr>
          <p:cNvSpPr txBox="1">
            <a:spLocks/>
          </p:cNvSpPr>
          <p:nvPr/>
        </p:nvSpPr>
        <p:spPr>
          <a:xfrm>
            <a:off x="967207" y="2489939"/>
            <a:ext cx="3804577" cy="38829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章节标题：</a:t>
            </a:r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28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号，可加粗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BFFA755-15D2-E54B-92A8-13DA9F15D07D}"/>
              </a:ext>
            </a:extLst>
          </p:cNvPr>
          <p:cNvSpPr txBox="1">
            <a:spLocks/>
          </p:cNvSpPr>
          <p:nvPr/>
        </p:nvSpPr>
        <p:spPr>
          <a:xfrm>
            <a:off x="967207" y="2957310"/>
            <a:ext cx="5764668" cy="38829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正文段落：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号（代码、手写字号均为：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号）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8EFA4E5-AACE-074D-A817-88A42D856E53}"/>
              </a:ext>
            </a:extLst>
          </p:cNvPr>
          <p:cNvSpPr txBox="1">
            <a:spLocks/>
          </p:cNvSpPr>
          <p:nvPr/>
        </p:nvSpPr>
        <p:spPr>
          <a:xfrm>
            <a:off x="967207" y="3424680"/>
            <a:ext cx="2296254" cy="34405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解释说明类小字：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45870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871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3937</TotalTime>
  <Words>2012</Words>
  <Application>Microsoft Macintosh PowerPoint</Application>
  <PresentationFormat>全屏显示(16:9)</PresentationFormat>
  <Paragraphs>180</Paragraphs>
  <Slides>27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等线</vt:lpstr>
      <vt:lpstr>等线 Light</vt:lpstr>
      <vt:lpstr>宋体</vt:lpstr>
      <vt:lpstr>微软雅黑</vt:lpstr>
      <vt:lpstr>微软雅黑</vt:lpstr>
      <vt:lpstr>Heiti SC Medium</vt:lpstr>
      <vt:lpstr>PingFang SC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准备工作</vt:lpstr>
      <vt:lpstr>PowerPoint 演示文稿</vt:lpstr>
      <vt:lpstr>说明</vt:lpstr>
      <vt:lpstr>PowerPoint 演示文稿</vt:lpstr>
      <vt:lpstr>PowerPoint 演示文稿</vt:lpstr>
      <vt:lpstr>字号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NEXT课程PPT规范</dc:title>
  <dc:creator>T116417</dc:creator>
  <cp:lastModifiedBy>Microsoft Office User</cp:lastModifiedBy>
  <cp:revision>294</cp:revision>
  <dcterms:created xsi:type="dcterms:W3CDTF">2018-09-19T08:42:40Z</dcterms:created>
  <dcterms:modified xsi:type="dcterms:W3CDTF">2019-09-03T01:28:20Z</dcterms:modified>
</cp:coreProperties>
</file>