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19" r:id="rId37"/>
    <p:sldId id="342" r:id="rId38"/>
    <p:sldId id="343" r:id="rId39"/>
    <p:sldId id="344" r:id="rId40"/>
    <p:sldId id="348" r:id="rId41"/>
    <p:sldId id="349" r:id="rId42"/>
    <p:sldId id="31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6"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04" autoAdjust="0"/>
    <p:restoredTop sz="88585" autoAdjust="0"/>
  </p:normalViewPr>
  <p:slideViewPr>
    <p:cSldViewPr snapToGrid="0">
      <p:cViewPr>
        <p:scale>
          <a:sx n="66" d="100"/>
          <a:sy n="66" d="100"/>
        </p:scale>
        <p:origin x="1200" y="4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15156"/>
    </p:cViewPr>
  </p:sorterViewPr>
  <p:notesViewPr>
    <p:cSldViewPr snapToGrid="0" showGuides="1">
      <p:cViewPr varScale="1">
        <p:scale>
          <a:sx n="66" d="100"/>
          <a:sy n="66" d="100"/>
        </p:scale>
        <p:origin x="1956" y="57"/>
      </p:cViewPr>
      <p:guideLst>
        <p:guide orient="horz" pos="288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noProof="0" smtClean="0">
                <a:ln>
                  <a:noFill/>
                </a:ln>
                <a:solidFill>
                  <a:prstClr val="black"/>
                </a:solidFill>
                <a:effectLst/>
                <a:uLnTx/>
                <a:uFillTx/>
                <a:latin typeface="メイリオ" panose="020B0604030504040204" pitchFamily="50" charset="-128"/>
                <a:ea typeface="メイリオ"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latin typeface="メイリオ" panose="020B0604030504040204" pitchFamily="50" charset="-128"/>
                <a:ea typeface="メイリオ" panose="020B0604030504040204" pitchFamily="50" charset="-128"/>
                <a:cs typeface="+mn-cs"/>
              </a:rPr>
              <a:t>5.</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取り込み、変換、クエリ、および保存を行う際に使用する異種サービスの数を最小限に抑えて、データ エンジニア、データ サイエンティスト、およびデータベース管理者のチームが、1 つのツールを習得し、開発、管理、および監視を行うための共有ベスト プラクティスを構築できること。</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6.</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1 つのコラボレーション環境内で作業すること。</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7.</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パフォーマンス上の懸念から、必ず、ソリューションの最高のパフォーマンスを達成するための中核となるアプローチが十分に理解されるようにすること。</a:t>
            </a:r>
          </a:p>
          <a:p>
            <a:pPr marL="0" marR="0" lvl="0" indent="0" algn="l" defTabSz="914400" rtl="0" eaLnBrk="1" fontAlgn="auto" latinLnBrk="0" hangingPunct="1">
              <a:lnSpc>
                <a:spcPct val="100000"/>
              </a:lnSpc>
              <a:spcBef>
                <a:spcPts val="0"/>
              </a:spcBef>
              <a:spcAft>
                <a:spcPts val="0"/>
              </a:spcAft>
              <a:buClrTx/>
              <a:buSzTx/>
              <a:buFontTx/>
              <a:buNone/>
              <a:tabLst/>
              <a:defRPr/>
            </a:pPr>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8.</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すべてのコンポーネントにわたって一貫したセキュリティ モデルを提供するソリューションを作成すること。</a:t>
            </a: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10</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11</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12</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13</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14</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15</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16</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17</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18</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ja-JP" sz="1200" b="0" dirty="0">
                <a:solidFill>
                  <a:schemeClr val="tx1"/>
                </a:solidFill>
                <a:latin typeface="メイリオ" panose="020B0604030504040204" pitchFamily="50" charset="-128"/>
                <a:ea typeface="メイリオ" panose="020B0604030504040204" pitchFamily="50" charset="-128"/>
                <a:cs typeface="+mn-cs"/>
              </a:rPr>
              <a:t>この図は、データ パイプライン アーキテクチャの "コールド パス" のプロセス概要を示しています。最初は、Oracle、SAP Hana、および Teradata の各ソースからデータを取り込みます。これは、Azure Synapse Analytics 内で [Copy data] アクティビティを含む Azure Synapse パイプラインを使用することによって実行でき、データは Azure Data Lake Gen2 に保存されます。データ レイクのデータを最初に調査する際、Azure Synapse SQL で T-SQL を使用するか、または Azure Synapse Spark でノートブックを使用すると、簡単に調査できます。 </a:t>
            </a:r>
          </a:p>
          <a:p>
            <a:pPr marL="171450" indent="-171450">
              <a:buFont typeface="Arial" panose="020B0604020202020204" pitchFamily="34" charset="0"/>
              <a:buChar char="•"/>
            </a:pPr>
            <a:r>
              <a:rPr lang="ja-JP" b="0" dirty="0">
                <a:solidFill>
                  <a:srgbClr val="D4D4D4"/>
                </a:solidFill>
                <a:latin typeface="メイリオ" panose="020B0604030504040204" pitchFamily="50" charset="-128"/>
                <a:ea typeface="メイリオ" panose="020B0604030504040204" pitchFamily="50" charset="-128"/>
              </a:rPr>
              <a:t>準備段階で、グラフィカル デザイナーを使用していくつかのデータ準備タスクを実行することによって、[Copy data] アクティビティと同様に Synapse パイプラインのアクティビティである [Mapping Data Flow] を作成できます。この準備段階では、データが Parquet などの便利なフォーマットで確実に保存されるようにします。重複を排除し、誤りのあるデータをフィルターで除外し、不足している値を推定するために、初回のデータ クレンジングを実行します。</a:t>
            </a:r>
          </a:p>
          <a:p>
            <a:pPr marL="171450" indent="-171450">
              <a:buFont typeface="Arial" panose="020B0604020202020204" pitchFamily="34" charset="0"/>
              <a:buChar char="•"/>
            </a:pPr>
            <a:r>
              <a:rPr lang="ja-JP" sz="1200" b="0" dirty="0">
                <a:solidFill>
                  <a:schemeClr val="tx1"/>
                </a:solidFill>
                <a:latin typeface="メイリオ" panose="020B0604030504040204" pitchFamily="50" charset="-128"/>
                <a:ea typeface="メイリオ" panose="020B0604030504040204" pitchFamily="50" charset="-128"/>
                <a:cs typeface="+mn-cs"/>
              </a:rPr>
              <a:t>次に、データはさまざまな方法で変換および強化できます。 </a:t>
            </a:r>
          </a:p>
          <a:p>
            <a:pPr marL="171450" indent="-171450">
              <a:buFont typeface="Arial" panose="020B0604020202020204" pitchFamily="34" charset="0"/>
              <a:buChar char="•"/>
            </a:pPr>
            <a:r>
              <a:rPr lang="ja-JP" sz="1200" b="0" dirty="0">
                <a:solidFill>
                  <a:schemeClr val="tx1"/>
                </a:solidFill>
                <a:latin typeface="メイリオ" panose="020B0604030504040204" pitchFamily="50" charset="-128"/>
                <a:ea typeface="メイリオ" panose="020B0604030504040204" pitchFamily="50" charset="-128"/>
                <a:cs typeface="+mn-cs"/>
              </a:rPr>
              <a:t>Azure Synapse SQL は、サーバーレスとプロビジョニング済みの両方のリソース モデルを提供しており、顧客のニーズに適合する利用オプションと課金オプションを提供します。パフォーマンスとコストを予測可能にするために、SQL テーブルに保存されているデータ用に処理能力を予約するためのプールをプロビジョニングします。一時的またはバースト的なワークロードには、常に利用可能なサーバーレス SQL エンドポイントを使用します。 </a:t>
            </a:r>
          </a:p>
          <a:p>
            <a:pPr marL="171450" indent="-171450">
              <a:buFont typeface="Arial" panose="020B0604020202020204" pitchFamily="34" charset="0"/>
              <a:buChar char="•"/>
            </a:pPr>
            <a:r>
              <a:rPr lang="ja-JP" sz="1200" b="0" dirty="0">
                <a:solidFill>
                  <a:schemeClr val="tx1"/>
                </a:solidFill>
                <a:latin typeface="メイリオ" panose="020B0604030504040204" pitchFamily="50" charset="-128"/>
                <a:ea typeface="メイリオ" panose="020B0604030504040204" pitchFamily="50" charset="-128"/>
                <a:cs typeface="+mn-cs"/>
              </a:rPr>
              <a:t>Azure Synapse Spark で動作するノートブックと同様に、Azure Synapse SQL プールおよび Azure Synapse SQL サーバーレス エンドポイントを使用して、T-SQL を使用する変換を適用できます。この段階で、データのクリーニング、結合、および強化を行い、最終的にデータ提供データベースとして動作する Azure Synapse SQL にデータを読み込む、反復可能なプロセスを定義するために、パイプラインも広く使用されています。 </a:t>
            </a:r>
          </a:p>
          <a:p>
            <a:pPr marL="171450" indent="-171450">
              <a:buFont typeface="Arial" panose="020B0604020202020204" pitchFamily="34" charset="0"/>
              <a:buChar char="•"/>
            </a:pPr>
            <a:r>
              <a:rPr lang="ja-JP" sz="1200" b="0" dirty="0">
                <a:solidFill>
                  <a:schemeClr val="tx1"/>
                </a:solidFill>
                <a:latin typeface="メイリオ" panose="020B0604030504040204" pitchFamily="50" charset="-128"/>
                <a:ea typeface="メイリオ" panose="020B0604030504040204" pitchFamily="50" charset="-128"/>
                <a:cs typeface="+mn-cs"/>
              </a:rPr>
              <a:t>データ提供レイヤーは、リレーショナル データ ウェアハウスからのデータまたはデータ レイクからのデータの両方を提供するために事前にプロビジョニングされた計算能力を提供する、専用の Azure Synapse SQL プールで構成できます。さらに、データ提供レイヤーは Azure Synapse SQL サーバーレスを使用して、データ レイクに保存されているデータに対してクエリを実行するための一時的な計算能力を提供できます。これらのデータ提供オプションのどちらも、Azure Synapse Analytics 内で作成した、または外部アプリケーションで作成した、Power BI レポートで使用できます。このアーキテクチャから、ここに示されているすべてのコンポーネントが Azure Synapse Analytics 内で完全に管理されているという重要な結論が得られます。</a:t>
            </a: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19</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latin typeface="メイリオ" panose="020B0604030504040204" pitchFamily="50" charset="-128"/>
                <a:ea typeface="メイリオ" panose="020B0604030504040204" pitchFamily="50" charset="-128"/>
                <a:cs typeface="+mn-cs"/>
              </a:rPr>
              <a:t>この図は、"ホット パス" であるストリーミング データを処理する方法を示しています。Twitter のツイート データは、WebJob を使用して抽出する必要があります。この WebJob は、Stream Analytics を使用して確実に処理できるように、ツイートを Event Hubs に読み込みます。Stream Analytics は、Azure Synapse Analytics 内の Azure Synapse SQL プールを使用したオフライン分析またはバッチ分析で使用するためにすべてのツイートをデータ レイクにアーカイブすることと、リアルタイム ダッシュボードおよびレポートに表示するためにライブ データを Power BI に送信することの両方に使用できます。店舗内 IoT センサーは、データを IoT Hub に直接取り込むことができ、さらに IoT Hub と統合することによって、IoT Hub によって実現されるデバイス管理機能を利用することもできます。このデータも、最終的には別の Stream Analytics ジョブによって処理され、ツイートと同じ方法で提供されます。</a:t>
            </a: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20</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latin typeface="メイリオ" panose="020B0604030504040204" pitchFamily="50" charset="-128"/>
                <a:ea typeface="メイリオ" panose="020B0604030504040204" pitchFamily="50" charset="-128"/>
              </a:rPr>
              <a:t>この図は、機械学習に関して、Azure Synapse Analytics で WWI 向けに実現するアプローチを示しています。WWI は、Azure Machine Learning または Azure Synapse Spark 内で動作するノートブックを使用して、機械学習モデルをトレーニングできます。そのために使用する機械学習フレームワークは、WWI が選択できます。このノートブック内でモデルを ONNX 形式に変換してから、そのモデルを Azure Storage にアップロードします。そこから、Azure Synapse SQL で T-SQL スクリプトを実行して、モデルをデータベース内のテーブルに読み込みます。その後、テーブルからモデルをロードし、Predict 関数でモデルを使用してデータベース内のテーブルから供給されるデータにスコアを付けることによって、Azure Synapse SQL を実行する T-SQL スクリプト内でモデルを使用できます。スコアが付けられた結果は、直接使用することや、後で予測のクエリを実行するためにターゲット テーブルに挿入することができます。</a:t>
            </a: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21</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推奨するソリューションについて、フラット ファイル データを、取り込んで保存した場所からデータ レイクに移動する最も効率的な方法は、具体的にはどのアプローチだと WWI に伝えますか。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最初はデータ レイクにデータを保存するパターンに従い、次にフラット ファイルからデータ ウェアハウス内のリレーショナル テーブルに取り込む必要があります。ソース データを抽出して、Azure Data Lake Store Gen2 に Parquet ファイルとして保存するパイプラインを作成できます。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どのストレージ サービスを使用するように勧めますか。さまざまな洗練レベルでデータを管理できるようにするために、どのようにフォルダーを構造化することを勧めますか。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Data Lake Store (ADLS) Gen2 (階層ファイル システムを備えた Azure Storage) を使用する必要があります。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ADLS でのベスト プラクティスは、運用専用のストレージ アカウントを用意し、それとは別に開発とテストのワークロード用のストレージ アカウントを用意することです。これにより、開発またはテストのワークロードが決して運用に干渉しないことが保証されます。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一般的なフォルダー構造としては、洗練レベル別にフォルダーを分けてデータを整理する方法があります。たとえば、ブロンズ フォルダーには生データ、シルバー フォルダーにはクリーニング、準備、および統合を実施したデータを格納します。ゴールド フォルダーにはすぐに分析に使用できるデータを格納します。これには、計算前の集計など、最終的に洗練されたデータが含まれる場合があります。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新しいデータ ソースからバッチで生データを取り込む場合、ソリューションではどのデータ形式をサポートできますか。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CSV、Parquet、ORC、JSON をサポートできます。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店舗内 IoT デバイスからのストリーミング データをどのように取り込みますか。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メッセージを Event Hub または IoT Hub に収集して、Stream Analytics で処理する必要があります。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b="1"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22</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生データを取り込んだ後、変換パイプラインを構築する前またはそれをデータ ウェアハウスに読み込む前に、WWI はどのようにして速やかにその生データを調査してその内容を理解できるのでしょうか。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Studio を使用すると、ADLS に保存されている Parquet ファイルを右クリックして、SQL として、またはノートブックで DataFrame として、クエリを実行できます。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洗練したバージョンのデータをクエリできるように保存する場合、どのデータ形式を使用することを勧めますか。それはなぜですか。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Parquet を勧めます。(たとえば、Hadoop、Databricks、および SQL エンジンの各シナリオにわたって) ストレージ レイヤーでのデータ共有で Parquet 形式を使用することについて、業界で足並みを揃えています。Parquet は、高パフォーマンスの列指向形式であり、ビッグ データ シナリオに最適化されています。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データの準備、マージ、および変換に使用するように勧めるサービスについて、どの状況でグラフィカル デザイナーを使用できて、どの状況でコードを作成する必要がありますか。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Studio でグラフィカルに設計する場合は、データ フローを使用できます。これはコード不要のデータ フローであり、スケーラブルな実行が可能です。データ フローは変換用のドメイン固有の言語を定義し、それを Spark 上で動作するコードに変換します。このコードは、大規模に動作し、増え続けるデータ量に対応できる弾力性を提供します。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データ エンジニアが Spark を使用してデータフレーム経由でデータを変換することを選択した場合は、コードを使用できます。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のデータ チームは、データの速やかな前処理と、データ サイエンティストによる Spark と Python の両方を使用した機械学習モデルのトレーニングを可能にするオープン ソース パッケージを利用することに慣れています。マイクロソフトのソリューションでそれを実現する方法を説明してください。</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Analytics は、オープン ソースの Apache Spark をサポートし、Python、Scala、および (近い将来) R のコードの実行をサポートしています。WWI のデータ チームは、使い慣れた Jupyter ノートブックを使用することや、お気に入りのライブラリを利用することができます。</a:t>
            </a:r>
          </a:p>
          <a:p>
            <a:pPr lvl="1"/>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マイクロソフトのソリューションでは、WWI のデータ エンジニアとデータ サイエンティストが Jupyter ノートブック内で作業できますか。ライブラリをどのように管理しますか。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Spark プールを使用すると、作成中にライブラリをインポートできます。</a:t>
            </a: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ライブラリの依存関係は、必要なライブラリの名前とバージョンをリストした PIP freeze 形式のテキスト ドキュメントを使用して指定します。</a:t>
            </a: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その後でデータ チームは Spark プールにアタッチされているノートブックを起動して、お気に入りのライブラリを使用するコードを作成できます。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b="1" dirty="0">
                <a:solidFill>
                  <a:srgbClr val="D4D4D4"/>
                </a:solidFill>
                <a:latin typeface="メイリオ" panose="020B0604030504040204" pitchFamily="50" charset="-128"/>
                <a:ea typeface="メイリオ" panose="020B0604030504040204" pitchFamily="50" charset="-128"/>
              </a:rPr>
              <a:t>このソリューションは、サプライヤーの請求書によって、データ ウェアハウス内の部品コスト テーブルを常に更新する必要性にどのように対応しますか。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b="0" dirty="0">
                <a:solidFill>
                  <a:srgbClr val="D4D4D4"/>
                </a:solidFill>
                <a:latin typeface="メイリオ" panose="020B0604030504040204" pitchFamily="50" charset="-128"/>
                <a:ea typeface="メイリオ" panose="020B0604030504040204" pitchFamily="50" charset="-128"/>
              </a:rPr>
              <a:t>WWI は、カスタム スキルとして、Form Recognizer サービスを呼び出す Azure Cognitive Search スキルセットと Synapse パイプラインを組み合わせることによってこれを達成できます。このパイプラインは、以下のように動作します。</a:t>
            </a:r>
            <a:br>
              <a:rPr lang="ja-JP" b="0" dirty="0">
                <a:solidFill>
                  <a:srgbClr val="D4D4D4"/>
                </a:solidFill>
                <a:latin typeface="メイリオ" panose="020B0604030504040204" pitchFamily="50" charset="-128"/>
                <a:ea typeface="メイリオ" panose="020B0604030504040204" pitchFamily="50" charset="-128"/>
              </a:rPr>
            </a:br>
            <a:r>
              <a:rPr lang="ja-JP" b="0" dirty="0">
                <a:solidFill>
                  <a:srgbClr val="D4D4D4"/>
                </a:solidFill>
                <a:latin typeface="メイリオ" panose="020B0604030504040204" pitchFamily="50" charset="-128"/>
                <a:ea typeface="メイリオ" panose="020B0604030504040204" pitchFamily="50" charset="-128"/>
              </a:rPr>
              <a:t>     </a:t>
            </a:r>
            <a:r>
              <a:rPr lang="ja-JP" b="0" dirty="0">
                <a:solidFill>
                  <a:srgbClr val="6796E6"/>
                </a:solidFill>
                <a:latin typeface="メイリオ" panose="020B0604030504040204" pitchFamily="50" charset="-128"/>
                <a:ea typeface="メイリオ" panose="020B0604030504040204" pitchFamily="50" charset="-128"/>
              </a:rPr>
              <a:t>-</a:t>
            </a:r>
            <a:r>
              <a:rPr lang="ja-JP" b="0" dirty="0">
                <a:solidFill>
                  <a:srgbClr val="D4D4D4"/>
                </a:solidFill>
                <a:latin typeface="メイリオ" panose="020B0604030504040204" pitchFamily="50" charset="-128"/>
                <a:ea typeface="メイリオ" panose="020B0604030504040204" pitchFamily="50" charset="-128"/>
              </a:rPr>
              <a:t> 請求書が、Azure Storage にアップロードされます。</a:t>
            </a:r>
          </a:p>
          <a:p>
            <a:r>
              <a:rPr lang="ja-JP" b="0" dirty="0">
                <a:solidFill>
                  <a:srgbClr val="D4D4D4"/>
                </a:solidFill>
                <a:latin typeface="メイリオ" panose="020B0604030504040204" pitchFamily="50" charset="-128"/>
                <a:ea typeface="メイリオ" panose="020B0604030504040204" pitchFamily="50" charset="-128"/>
              </a:rPr>
              <a:t>     </a:t>
            </a:r>
            <a:r>
              <a:rPr lang="ja-JP" b="0" dirty="0">
                <a:solidFill>
                  <a:srgbClr val="6796E6"/>
                </a:solidFill>
                <a:latin typeface="メイリオ" panose="020B0604030504040204" pitchFamily="50" charset="-128"/>
                <a:ea typeface="メイリオ" panose="020B0604030504040204" pitchFamily="50" charset="-128"/>
              </a:rPr>
              <a:t>-</a:t>
            </a:r>
            <a:r>
              <a:rPr lang="ja-JP" b="0" dirty="0">
                <a:solidFill>
                  <a:srgbClr val="D4D4D4"/>
                </a:solidFill>
                <a:latin typeface="メイリオ" panose="020B0604030504040204" pitchFamily="50" charset="-128"/>
                <a:ea typeface="メイリオ" panose="020B0604030504040204" pitchFamily="50" charset="-128"/>
              </a:rPr>
              <a:t> これにより、Synapse パイプラインがトリガーされます。</a:t>
            </a:r>
          </a:p>
          <a:p>
            <a:r>
              <a:rPr lang="ja-JP" b="0" dirty="0">
                <a:solidFill>
                  <a:srgbClr val="D4D4D4"/>
                </a:solidFill>
                <a:latin typeface="メイリオ" panose="020B0604030504040204" pitchFamily="50" charset="-128"/>
                <a:ea typeface="メイリオ" panose="020B0604030504040204" pitchFamily="50" charset="-128"/>
              </a:rPr>
              <a:t>     </a:t>
            </a:r>
            <a:r>
              <a:rPr lang="ja-JP" b="0" dirty="0">
                <a:solidFill>
                  <a:srgbClr val="6796E6"/>
                </a:solidFill>
                <a:latin typeface="メイリオ" panose="020B0604030504040204" pitchFamily="50" charset="-128"/>
                <a:ea typeface="メイリオ" panose="020B0604030504040204" pitchFamily="50" charset="-128"/>
              </a:rPr>
              <a:t>-</a:t>
            </a:r>
            <a:r>
              <a:rPr lang="ja-JP" b="0" dirty="0">
                <a:solidFill>
                  <a:srgbClr val="D4D4D4"/>
                </a:solidFill>
                <a:latin typeface="メイリオ" panose="020B0604030504040204" pitchFamily="50" charset="-128"/>
                <a:ea typeface="メイリオ" panose="020B0604030504040204" pitchFamily="50" charset="-128"/>
              </a:rPr>
              <a:t> Synapse パイプラインには、Azure Cognitive Search スキルセットを呼び出す Web アクティビティが含まれています。</a:t>
            </a:r>
          </a:p>
          <a:p>
            <a:r>
              <a:rPr lang="ja-JP" b="0" dirty="0">
                <a:solidFill>
                  <a:srgbClr val="D4D4D4"/>
                </a:solidFill>
                <a:latin typeface="メイリオ" panose="020B0604030504040204" pitchFamily="50" charset="-128"/>
                <a:ea typeface="メイリオ" panose="020B0604030504040204" pitchFamily="50" charset="-128"/>
              </a:rPr>
              <a:t>     </a:t>
            </a:r>
            <a:r>
              <a:rPr lang="ja-JP" b="0" dirty="0">
                <a:solidFill>
                  <a:srgbClr val="6796E6"/>
                </a:solidFill>
                <a:latin typeface="メイリオ" panose="020B0604030504040204" pitchFamily="50" charset="-128"/>
                <a:ea typeface="メイリオ" panose="020B0604030504040204" pitchFamily="50" charset="-128"/>
              </a:rPr>
              <a:t>-</a:t>
            </a:r>
            <a:r>
              <a:rPr lang="ja-JP" b="0" dirty="0">
                <a:solidFill>
                  <a:srgbClr val="D4D4D4"/>
                </a:solidFill>
                <a:latin typeface="メイリオ" panose="020B0604030504040204" pitchFamily="50" charset="-128"/>
                <a:ea typeface="メイリオ" panose="020B0604030504040204" pitchFamily="50" charset="-128"/>
              </a:rPr>
              <a:t> スキルセット内の最初のスキルは、Azure Function を呼び出し、それに PDF 請求書の URL を渡します。 </a:t>
            </a:r>
          </a:p>
          <a:p>
            <a:r>
              <a:rPr lang="ja-JP" b="0" dirty="0">
                <a:solidFill>
                  <a:srgbClr val="D4D4D4"/>
                </a:solidFill>
                <a:latin typeface="メイリオ" panose="020B0604030504040204" pitchFamily="50" charset="-128"/>
                <a:ea typeface="メイリオ" panose="020B0604030504040204" pitchFamily="50" charset="-128"/>
              </a:rPr>
              <a:t>     </a:t>
            </a:r>
            <a:r>
              <a:rPr lang="ja-JP" b="0" dirty="0">
                <a:solidFill>
                  <a:srgbClr val="6796E6"/>
                </a:solidFill>
                <a:latin typeface="メイリオ" panose="020B0604030504040204" pitchFamily="50" charset="-128"/>
                <a:ea typeface="メイリオ" panose="020B0604030504040204" pitchFamily="50" charset="-128"/>
              </a:rPr>
              <a:t>-</a:t>
            </a:r>
            <a:r>
              <a:rPr lang="ja-JP" b="0" dirty="0">
                <a:solidFill>
                  <a:srgbClr val="D4D4D4"/>
                </a:solidFill>
                <a:latin typeface="メイリオ" panose="020B0604030504040204" pitchFamily="50" charset="-128"/>
                <a:ea typeface="メイリオ" panose="020B0604030504040204" pitchFamily="50" charset="-128"/>
              </a:rPr>
              <a:t> </a:t>
            </a:r>
            <a:r>
              <a:rPr lang="ja-JP" b="0" dirty="0">
                <a:latin typeface="メイリオ" panose="020B0604030504040204" pitchFamily="50" charset="-128"/>
                <a:ea typeface="メイリオ" panose="020B0604030504040204" pitchFamily="50" charset="-128"/>
              </a:rPr>
              <a:t>Azure Function は、Form Recognizer サービスを呼び出し、それに PDF 請求書の URL と SAS トークンを渡します。</a:t>
            </a:r>
            <a:r>
              <a:rPr lang="ja-JP" b="0" dirty="0">
                <a:solidFill>
                  <a:srgbClr val="D4D4D4"/>
                </a:solidFill>
                <a:latin typeface="メイリオ" panose="020B0604030504040204" pitchFamily="50" charset="-128"/>
                <a:ea typeface="メイリオ" panose="020B0604030504040204" pitchFamily="50" charset="-128"/>
              </a:rPr>
              <a:t>Forms Recognizer は、OCR の結果をこの関数に返します。</a:t>
            </a:r>
          </a:p>
          <a:p>
            <a:r>
              <a:rPr lang="ja-JP" b="0" dirty="0">
                <a:solidFill>
                  <a:srgbClr val="D4D4D4"/>
                </a:solidFill>
                <a:latin typeface="メイリオ" panose="020B0604030504040204" pitchFamily="50" charset="-128"/>
                <a:ea typeface="メイリオ" panose="020B0604030504040204" pitchFamily="50" charset="-128"/>
              </a:rPr>
              <a:t>     </a:t>
            </a:r>
            <a:r>
              <a:rPr lang="ja-JP" altLang="ja-JP" b="0" dirty="0">
                <a:solidFill>
                  <a:srgbClr val="6796E6"/>
                </a:solidFill>
                <a:latin typeface="メイリオ" panose="020B0604030504040204" pitchFamily="50" charset="-128"/>
                <a:ea typeface="メイリオ" panose="020B0604030504040204" pitchFamily="50" charset="-128"/>
              </a:rPr>
              <a:t>-</a:t>
            </a:r>
            <a:r>
              <a:rPr lang="en-US" altLang="ja-JP" b="0" dirty="0">
                <a:solidFill>
                  <a:srgbClr val="6796E6"/>
                </a:solidFill>
                <a:latin typeface="メイリオ" panose="020B0604030504040204" pitchFamily="50" charset="-128"/>
                <a:ea typeface="メイリオ" panose="020B0604030504040204" pitchFamily="50" charset="-128"/>
              </a:rPr>
              <a:t> </a:t>
            </a:r>
            <a:r>
              <a:rPr lang="ja-JP" b="0" dirty="0">
                <a:solidFill>
                  <a:srgbClr val="D4D4D4"/>
                </a:solidFill>
                <a:latin typeface="メイリオ" panose="020B0604030504040204" pitchFamily="50" charset="-128"/>
                <a:ea typeface="メイリオ" panose="020B0604030504040204" pitchFamily="50" charset="-128"/>
              </a:rPr>
              <a:t>Azure Function は、その結果をスキルセットに返します。そのスキルセットは、製品名とコストのみを抽出し、構成ナレッジ ストアに送信します。このナレッジ ストアは、Azure Storage の JSON ファイルに、抽出されたデータを書き込みます。</a:t>
            </a:r>
          </a:p>
          <a:p>
            <a:r>
              <a:rPr lang="ja-JP" b="0" dirty="0">
                <a:solidFill>
                  <a:srgbClr val="D4D4D4"/>
                </a:solidFill>
                <a:latin typeface="メイリオ" panose="020B0604030504040204" pitchFamily="50" charset="-128"/>
                <a:ea typeface="メイリオ" panose="020B0604030504040204" pitchFamily="50" charset="-128"/>
              </a:rPr>
              <a:t>     </a:t>
            </a:r>
            <a:r>
              <a:rPr lang="ja-JP" b="0" dirty="0">
                <a:solidFill>
                  <a:srgbClr val="6796E6"/>
                </a:solidFill>
                <a:latin typeface="メイリオ" panose="020B0604030504040204" pitchFamily="50" charset="-128"/>
                <a:ea typeface="メイリオ" panose="020B0604030504040204" pitchFamily="50" charset="-128"/>
              </a:rPr>
              <a:t>-</a:t>
            </a:r>
            <a:r>
              <a:rPr lang="ja-JP" b="0" dirty="0">
                <a:solidFill>
                  <a:srgbClr val="D4D4D4"/>
                </a:solidFill>
                <a:latin typeface="メイリオ" panose="020B0604030504040204" pitchFamily="50" charset="-128"/>
                <a:ea typeface="メイリオ" panose="020B0604030504040204" pitchFamily="50" charset="-128"/>
              </a:rPr>
              <a:t> Synapse パイプラインは、データ フロー アクティビティで Azure Storage からこれらの JSON ファイルを読み取り、Synapse SQL プール内の製品カタログ テーブルに対して更新/挿入 (upsert) を実行します。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b="1"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23</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a:solidFill>
                  <a:schemeClr val="tx1"/>
                </a:solidFill>
                <a:latin typeface="メイリオ" panose="020B0604030504040204" pitchFamily="50" charset="-128"/>
                <a:ea typeface="メイリオ" panose="020B0604030504040204" pitchFamily="50" charset="-128"/>
                <a:cs typeface="+mn-cs"/>
              </a:rPr>
              <a:t>WWI の販売トランザクション データセットは 10 億行を超えています。ダウンストリームのレポート クエリのために、これらの行を数十秒以内で結合、射影、およびフィルターできるようにする必要があります。WWI は、これを実現するにはあまりにデータが多すぎることを懸念しています。</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a:solidFill>
                  <a:schemeClr val="tx1"/>
                </a:solidFill>
                <a:latin typeface="メイリオ" panose="020B0604030504040204" pitchFamily="50" charset="-128"/>
                <a:ea typeface="メイリオ" panose="020B0604030504040204" pitchFamily="50" charset="-128"/>
                <a:cs typeface="+mn-cs"/>
              </a:rPr>
              <a:t>ファクト テーブルで前述のパフォーマンスを達成するには、具体的にどのインデックス作成手法を使用する必要がありますか。それはなぜですか。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クラスター化列ストア インデックスを使用します。クラスター化列ストア インデックスは、データ圧縮と全体的なクエリ パフォーマンスが最も優れています。通常、ファクト テーブルのような大規模なテーブルには、列ストア インデックスが最適な選択肢です。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a:solidFill>
                  <a:schemeClr val="tx1"/>
                </a:solidFill>
                <a:latin typeface="メイリオ" panose="020B0604030504040204" pitchFamily="50" charset="-128"/>
                <a:ea typeface="メイリオ" panose="020B0604030504040204" pitchFamily="50" charset="-128"/>
                <a:cs typeface="+mn-cs"/>
              </a:rPr>
              <a:t>1 億行未満のテーブルにも同じアプローチを勧めますか。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いいえ。1 億行未満の "小さい" テーブルでは、ヒープ テーブルを検討する必要があります。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a:solidFill>
                  <a:schemeClr val="tx1"/>
                </a:solidFill>
                <a:latin typeface="メイリオ" panose="020B0604030504040204" pitchFamily="50" charset="-128"/>
                <a:ea typeface="メイリオ" panose="020B0604030504040204" pitchFamily="50" charset="-128"/>
                <a:cs typeface="+mn-cs"/>
              </a:rPr>
              <a:t>小規模なルックアップ テーブル (店舗の名称や住所が保存されているテーブルなど) のインデックスはどのように構成する必要がありますか。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ヒープ テーブルの使用を検討する必要があります。1 億行未満の小さなルックアップ テーブルでは、多くの場合、ヒープ テーブルが役立ちます。1 億行未満のクラスター列ストア テーブルは、1 億行を超えて初めて最適な圧縮が実現されます。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a:solidFill>
                  <a:schemeClr val="tx1"/>
                </a:solidFill>
                <a:latin typeface="メイリオ" panose="020B0604030504040204" pitchFamily="50" charset="-128"/>
                <a:ea typeface="メイリオ" panose="020B0604030504040204" pitchFamily="50" charset="-128"/>
                <a:cs typeface="+mn-cs"/>
              </a:rPr>
              <a:t>1 行のみを取得するポイント ルックアップにのみ使用する大規模なルックアップ テーブルにはどんなことを提案しますか。複数のクエリがフィルタリングする列が異なっていても効率的にルックアップできるように、大規模なルックアップ テーブルの柔軟性を高めるにはどうすればいいですか。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クラスター化インデックスを使用します。1 つの行をすばやく取得する必要がある場合に、クラスター化インデックスは、クラスター化列ストア テーブルより優れている可能性があります。1 行または極めて少数の行の検索を極めて高速で実行する必要があるクエリの場合、クラスター化インデックスまたは非クラスター化セカンダリ インデックスを検討します。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クラスター化インデックスを使用するデメリットは、効果が得られるのが、クラスター化インデックス列で非常に選択的なフィルターを使用するクエリのみに限定されることです。他の列のフィルター パフォーマンスを改善するには、非クラスター化インデックスを他の列に追加できます。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ただし、テーブルにインデックスを 1 つ追加するたびに、データを読み込むための領域が増えて、処理時間が長くなることに注意します。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a:solidFill>
                  <a:schemeClr val="tx1"/>
                </a:solidFill>
                <a:latin typeface="メイリオ" panose="020B0604030504040204" pitchFamily="50" charset="-128"/>
                <a:ea typeface="メイリオ" panose="020B0604030504040204" pitchFamily="50" charset="-128"/>
                <a:cs typeface="+mn-cs"/>
              </a:rPr>
              <a:t>ステージング テーブルの読み込みを最も速くするには、何を使用する必要がありますか。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ヒープ テーブルを使用します。さまざまな変換を実行する前にデータをステージングするためにのみ読み込む場合は、ヒープ テーブルにテーブルを読み込むと、データをクラスター化列ストア テーブルに読み込む場合よりもはるかに高速で読み込まれます。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一時テーブルを使用します。テーブルを永続記憶域に読み込むよりも、データを一時テーブルに読み込んだ方が読み込みが速くなります。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24</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以下に示すシナリオでの分散テーブル設計に関して注意する必要がある典型的な問題には何がありますか。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最も小さいファクト テーブルが数 GB を超えていて、本質的に挿入が頻繁に行われます。</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ハッシュ分散を使用する必要があります。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ハッシュ分散テーブルは、決定論的なハッシュ関数を使用して各行を 1 つのディストリビューションに割り当て、複数のコンピューティング ノードにわたってテーブル行を分散させます。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同一値は常に同じディストリビューションにハッシュされるため、データ ウェアハウスには行の位置情報に関する組み込みのナレッジがあります。SQL Data Warehouse ではこのナレッジを使用して、クエリ時のデータ移動を最小化し、クエリ パフォーマンスを向上させます。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ハッシュ分散テーブルは、スター スキーマにある大規模なファクト テーブルに適しています。非常に多数の行を格納し、その上で高度なパフォーマンスを実現できます。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ハッシュ分散テーブルの使用は、次の場合に検討してください。</a:t>
            </a: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	ディスク上のテーブル サイズが 2 GB を超えている。</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テーブルで、頻繁な挿入、更新、削除操作が行われる。</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のデータ チームは、データ ウェアハウスを開発する際に生の入力データから役に立つかもしれないテーブルをいくつか作成しましたが、現在それらのテーブルは他のテーブルと結合されておらず、データ分散に使用するのに最適な列も不明です。</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ラウンド ロビンによる分散を検討する必要があります。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ラウンド ロビン分散テーブルは、すべてのディストリビューションにわたって均等にテーブル行を分散させます。ディストリビューションに対する行の割り当てはランダムです。ハッシュ分散テーブルとは異なり、同じ値を持つ行が必ず同じディストリビューションに割り当てられるわけではありません。</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その結果、クエリを解決するために、システムでデータの移動操作を呼び出して、データを整理することが必要になる場合があります。この特別な手順のために、クエリが遅くなる可能性があります。ラウンド ロビン テーブルを結合する場合、通常は行を再度シャッフルする必要があり、パフォーマンスの低下につながります。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次のシナリオでは、テーブルにラウンド ロビンによる分散を使用することを検討してください。</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既定になっているので、作業開始時の単純な始点とする場合</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明確な結合キーが存在しない場合</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テーブルをハッシュ分散するのに適した候補列がない場合</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テーブルが共通の結合キーを他のテーブルと共有していない場合</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結合がクエリの他の結合ほど重要ではない場合</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テーブルが一時ステージング テーブルである場合</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のデータ エンジニアは、データを準備する際に、一時ステージング テーブルを使用することがあります。</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ラウンド ロビン分散テーブルを使用する必要があります。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数百 MB から 1.5 GB までの規模のルックアップ テーブルがあります。</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レプリケート テーブルの使用を検討する必要があります。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レプリケート テーブルには、各コンピューティング ノード上でアクセスできるテーブルの完全なコピーがあります。テーブルをレプリケートすると、結合または集計の前に、コンピューティング ノード間でデータを転送する必要がなくなります。テーブルには複数のコピーが含まれているため、テーブルのサイズが 2 GB 未満に圧縮されている場合にレプリケート テーブルが最も効果的に機能します。</a:t>
            </a: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25</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データの一部に JSON 形式の列が含まれています。どうすればこれらの階層フィールドを表形式構造に平坦化できますか。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SQL サーバーレスを、T-SQL OPENJSON、JSON_VALUE、および JSON_QUERY の各ステートメントと組み合わせて使用できます。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JSON データを更新するのにどんなアプローチを使用できますか。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UPDATE ステートメントで JSON_MODIFY を使用できます。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は、一部のクエリでは、結果を返す時間を短縮できるのであれば、精度が多少落ちるのは構わないと考えています。どうすればそれを実現できますか。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APPROXIMATE_COUNT_DISTINCT ステートメントを使用する必要があります。これは、HyperLogLog を使用して、平均で誤差が 2% のカーディナリティの結果を返します。たとえば、COUNT(DISTINCT) が 1,000,000 を返す場合、概算の実行を使用すると、999,736 ～ 1,016,234 の値が返されます。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ダウンストリームのレポートは多数のユーザーが使用します。これは多くの場合、それほど頻繁に変化しないデータに対して同じクエリが繰り返し実行されることを意味します。何を使用すると、このようなタイプのクエリのパフォーマンスを高めることができますか。基礎となるデータが変化する場合、このアプローチはどのように機能し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結果セットのキャッシュを検討する必要があります。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SQL プール ストレージをプロビジョニングして、そこにクエリの結果をキャッシュします。これにより、データが頻繁に変更されないテーブルに対して繰り返し実行するクエリで、インタラクティブな応答時間が実現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SQL プールが一時停止</a:t>
            </a:r>
            <a:r>
              <a:rPr lang="ja-JP" altLang="en-US" sz="1200" b="0" i="0" u="none" strike="noStrike" dirty="0">
                <a:solidFill>
                  <a:schemeClr val="tx1"/>
                </a:solidFill>
                <a:latin typeface="メイリオ" panose="020B0604030504040204" pitchFamily="50" charset="-128"/>
                <a:ea typeface="メイリオ" panose="020B0604030504040204" pitchFamily="50" charset="-128"/>
                <a:cs typeface="+mn-cs"/>
              </a:rPr>
              <a:t>した</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後</a:t>
            </a:r>
            <a:r>
              <a:rPr lang="ja-JP" altLang="en-US" sz="1200" b="0" i="0" u="none" strike="noStrike" dirty="0">
                <a:solidFill>
                  <a:schemeClr val="tx1"/>
                </a:solidFill>
                <a:latin typeface="メイリオ" panose="020B0604030504040204" pitchFamily="50" charset="-128"/>
                <a:ea typeface="メイリオ" panose="020B0604030504040204" pitchFamily="50" charset="-128"/>
                <a:cs typeface="+mn-cs"/>
              </a:rPr>
              <a:t>に</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再開され</a:t>
            </a:r>
            <a:r>
              <a:rPr lang="ja-JP" altLang="en-US" sz="1200" b="0" i="0" u="none" strike="noStrike" dirty="0">
                <a:solidFill>
                  <a:schemeClr val="tx1"/>
                </a:solidFill>
                <a:latin typeface="メイリオ" panose="020B0604030504040204" pitchFamily="50" charset="-128"/>
                <a:ea typeface="メイリオ" panose="020B0604030504040204" pitchFamily="50" charset="-128"/>
                <a:cs typeface="+mn-cs"/>
              </a:rPr>
              <a:t>た</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場合でも、結果セットのキャッシュは</a:t>
            </a:r>
            <a:r>
              <a:rPr lang="ja-JP" altLang="en-US" sz="1200" b="0" i="0" u="none" strike="noStrike" dirty="0">
                <a:solidFill>
                  <a:schemeClr val="tx1"/>
                </a:solidFill>
                <a:latin typeface="メイリオ" panose="020B0604030504040204" pitchFamily="50" charset="-128"/>
                <a:ea typeface="メイリオ" panose="020B0604030504040204" pitchFamily="50" charset="-128"/>
                <a:cs typeface="+mn-cs"/>
              </a:rPr>
              <a:t>維持されます。</a:t>
            </a:r>
            <a:endParaRPr lang="ja-JP" sz="1200" b="0" i="0" u="none" strike="noStrike" dirty="0">
              <a:solidFill>
                <a:schemeClr val="tx1"/>
              </a:solidFill>
              <a:latin typeface="メイリオ" panose="020B0604030504040204" pitchFamily="50" charset="-128"/>
              <a:ea typeface="メイリオ" panose="020B0604030504040204" pitchFamily="50" charset="-128"/>
              <a:cs typeface="+mn-cs"/>
            </a:endParaRP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基礎となるテーブルのデータやクエリ コードが変更されると、クエリのキャッシュは無効になり、更新され</a:t>
            </a:r>
            <a:r>
              <a:rPr lang="ja-JP" altLang="en-US" sz="1200" b="0" i="0" u="none" strike="noStrike" dirty="0">
                <a:solidFill>
                  <a:schemeClr val="tx1"/>
                </a:solidFill>
                <a:latin typeface="メイリオ" panose="020B0604030504040204" pitchFamily="50" charset="-128"/>
                <a:ea typeface="メイリオ" panose="020B0604030504040204" pitchFamily="50" charset="-128"/>
                <a:cs typeface="+mn-cs"/>
              </a:rPr>
              <a:t>ます</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結果のキャッシュは、Time Aware Least Recently Used (TLRU) アルゴリズムに基づいて定期的に削除され</a:t>
            </a:r>
            <a:r>
              <a:rPr lang="ja-JP" altLang="en-US" sz="1200" b="0" i="0" u="none" strike="noStrike" dirty="0">
                <a:solidFill>
                  <a:schemeClr val="tx1"/>
                </a:solidFill>
                <a:latin typeface="メイリオ" panose="020B0604030504040204" pitchFamily="50" charset="-128"/>
                <a:ea typeface="メイリオ" panose="020B0604030504040204" pitchFamily="50" charset="-128"/>
                <a:cs typeface="+mn-cs"/>
              </a:rPr>
              <a:t>ます。</a:t>
            </a:r>
            <a:endParaRPr lang="ja-JP" sz="1200" b="0" i="0" u="none" strike="noStrike" dirty="0">
              <a:solidFill>
                <a:schemeClr val="tx1"/>
              </a:solidFill>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26</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は、どの製品を使用すると、小売トランザクション データを可視化できますか。それはインストールする必要がある独立したツールですか。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Power BI を使用します。Azure Synapse Studio 内で直接、Power BI レポートを作成、編集、および表示できます。また、Power BI Desktop を使用して、データセットとレポートの両方を作成および公開して、Azure Synapse Studio 内で使用できるようにすることが可能です。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その同じツールを使用して、バッチ データとストリーミング データの両方を 1 つのダッシュボード画面で可視化できますか。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はい。Power BI を使用して、両方の種類のデータを可視化するダッシュボードを作成できます。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推奨する製品を使用する場合、データを参照するレポートを作成する前に、すべてのデータをデータ ウェアハウスに読み込む必要がありますか。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いいえ。必要なのは、Azure Storage にデータを読み込むことだけです。Azure Synapse SQL サーバーレスと Power BI を使用して、直接そのデータを使用するレポートを作成できます。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27</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これまで、WWI のシステムはユーザーに人気がありませんでした。時間的制約のない調査クエリが使用可能なリソースを飽和状態にして、重要なレポートを作成するための優先度の高いクエリの実行を遅らせていました。推奨するソリューションがこれを解決するのにどのように役立つのか説明してください。</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当社は、ワークロード管理を使用して、財務ワークロードなどからマーケティング ワークロードを分離することができます。 </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WWI は、Azure Synapse Analytics で、この状況を防ぐのに役立つワークロード管理を構成する必要があります。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ワークロード管理は、リソースを管理して、極めて効率的なリソース利用を保証し、投資収益率 (ROI) を最大化します。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ワークロード管理の 3 本の柱を以下に示します。 </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ワークロードの分類: 要求をワークロード グループに割り当てて、重要度レベルを設定します。</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ワークロードの重要度: 要求がリソースにアクセスする順序に影響します。</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ワークロードの分離: ワークロード グループ用にリソースを予約します。</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ワークロード管理では不十分な場合は、近い将来に、オンライン スケーリング (ダウンタイムを発生させずにクラスター サイズを増やすことができる) とマルチクラスター (単一のデータ ウェアハウスをサポートする複数の異なるクラスターを用意できる) の機能が提供されます。</a:t>
            </a:r>
          </a:p>
          <a:p>
            <a:pPr lvl="0"/>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		</a:t>
            </a: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推奨するソリューションは、テーブル分散が最適ではない、データ スキュー、キャッシュ ミス、tempdb 競合、プラン選択が最適ではないなどの問題を WWI が検出するのを支援するために何を提供しますか。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Advisor からのレコメンデーションを利用できます。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は、データ ウェアハウス ソフトウェアを最新の状態に保つには、それに伴うダウンタイムを許容できるタイミングを決める必要があることを理解しています。推奨するソリューションでは、どうすれば WWI は予期しないアップグレードに慌てることのない設定を確立できますか。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Analytics の機能であるメンテナンス ウィンドウを利用する必要があります。このウィンドウ内で、WWI は以下を行うことができます。 </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アップグレードのための時間枠を選択する。</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7 日間の期間内でプライマリ時間枠とセカンダリ時間枠を選択する (各時間枠は 3 ～ 8 時間の範囲で設定可能)。</a:t>
            </a: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メンテナンス イベントの通知を 24 時間前に受け取る。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28</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推奨するソリューションは、たとえば SQL と Spark のワークロードに対して、どのようにして統合された認証を提供しますか。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Analytics は、Azure Active Directory (AAD) をその認証メカニズムとして使用します。ユーザーが Azure Synapse Analytics ワークスペースにログインする際、SQL プールで T-SQL クエリを実行するため、Spark プールでノートブックを実行するため、および Power BI レポートにアクセスするために、アクティブ ユーザーの AAD 資格情報が暗黙的に使用されます。この AAD 資格情報は、SQL プール データベースまたは Azure Storage の階層ファイル システム (Azure Data Lake Store Gen2 または ADLS Gen2) に保存されているデータへのアクセスを制御する際にも利用されます。Azure Synapse Analytics は、AAD を利用することで、ユーザー ID を一元管理できます。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Azure Data Lake Store Gen2 に保存されているデータに対するデータ アクセスをどのように承認しますか。SQL プール データベースに保存されているデータに対してはどのように承認しますか。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u="sng" strike="noStrike" dirty="0">
                <a:solidFill>
                  <a:schemeClr val="tx1"/>
                </a:solidFill>
                <a:latin typeface="メイリオ" panose="020B0604030504040204" pitchFamily="50" charset="-128"/>
                <a:ea typeface="メイリオ" panose="020B0604030504040204" pitchFamily="50" charset="-128"/>
                <a:cs typeface="+mn-cs"/>
              </a:rPr>
              <a:t>ADLS Gen2 での承認</a:t>
            </a:r>
            <a:r>
              <a:rPr lang="ja-JP" sz="1200" b="1" strike="noStrike" dirty="0">
                <a:solidFill>
                  <a:schemeClr val="tx1"/>
                </a:solidFill>
                <a:latin typeface="メイリオ" panose="020B0604030504040204" pitchFamily="50" charset="-128"/>
                <a:ea typeface="メイリオ" panose="020B0604030504040204" pitchFamily="50" charset="-128"/>
                <a:cs typeface="+mn-cs"/>
              </a:rPr>
              <a:t>: </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承認の観点から言えば、Azure Storage のコンテナー レベルで AAD ロールを指定することによって粗いアクセス制御を適用できます。さらに、フォルダー レベルで POSIX ACL を設定することによって、</a:t>
            </a:r>
            <a:r>
              <a:rPr lang="ja-JP" altLang="en-US" sz="1200" b="0" i="0" u="none" strike="noStrike" dirty="0">
                <a:solidFill>
                  <a:schemeClr val="tx1"/>
                </a:solidFill>
                <a:latin typeface="メイリオ" panose="020B0604030504040204" pitchFamily="50" charset="-128"/>
                <a:ea typeface="メイリオ" panose="020B0604030504040204" pitchFamily="50" charset="-128"/>
                <a:cs typeface="+mn-cs"/>
              </a:rPr>
              <a:t>きめ</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細かいアクセス制御が実現します。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u="sng" strike="noStrike" dirty="0">
                <a:solidFill>
                  <a:schemeClr val="tx1"/>
                </a:solidFill>
                <a:latin typeface="メイリオ" panose="020B0604030504040204" pitchFamily="50" charset="-128"/>
                <a:ea typeface="メイリオ" panose="020B0604030504040204" pitchFamily="50" charset="-128"/>
                <a:cs typeface="+mn-cs"/>
              </a:rPr>
              <a:t>データベースでの承認</a:t>
            </a:r>
            <a:r>
              <a:rPr lang="ja-JP" sz="1200" b="1" strike="noStrike" dirty="0">
                <a:solidFill>
                  <a:schemeClr val="tx1"/>
                </a:solidFill>
                <a:latin typeface="メイリオ" panose="020B0604030504040204" pitchFamily="50" charset="-128"/>
                <a:ea typeface="メイリオ" panose="020B0604030504040204" pitchFamily="50" charset="-128"/>
                <a:cs typeface="+mn-cs"/>
              </a:rPr>
              <a:t>: </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データベースのアクセス許可の管理は、Azure Active Directory のグループとユーザーにアクセス許可を設定することによって実行しますが、これらはデータベースの外部に存在します。オブジェクト レベルのセキュリティでは、テーブル、ビュー、ストアド プロシージャ、および関数に対するアクセス許可を制御できます。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29</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の課題の 1 つは、複数の部門が特定のテーブルに対するクエリを実行できる可能性がある一方で、各自にどのデータの表示が許可されるのかは部門または社内での役割によって決まることです。推奨するソリューションでは、これをどのようにサポートできますか。3 つの選択肢を提案する必要があります。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これは、行レベルのセキュリティ、列レベルのセキュリティ、または動的データ マスクを使用するさまざまな方法で達成できます。ニーズに応じて同じテーブルに 3 つすべてを適用してもメリットを得られる可能性があります。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u="sng" strike="noStrike" dirty="0">
                <a:solidFill>
                  <a:schemeClr val="tx1"/>
                </a:solidFill>
                <a:latin typeface="メイリオ" panose="020B0604030504040204" pitchFamily="50" charset="-128"/>
                <a:ea typeface="メイリオ" panose="020B0604030504040204" pitchFamily="50" charset="-128"/>
                <a:cs typeface="+mn-cs"/>
              </a:rPr>
              <a:t>行レベルのセキュリティ</a:t>
            </a:r>
            <a:r>
              <a:rPr lang="ja-JP" sz="1200" b="1" strike="noStrike" dirty="0">
                <a:solidFill>
                  <a:schemeClr val="tx1"/>
                </a:solidFill>
                <a:latin typeface="メイリオ" panose="020B0604030504040204" pitchFamily="50" charset="-128"/>
                <a:ea typeface="メイリオ" panose="020B0604030504040204" pitchFamily="50" charset="-128"/>
                <a:cs typeface="+mn-cs"/>
              </a:rPr>
              <a:t>: </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Analytics では、SQL プール データベースのテーブルは、行レベルのセキュリティ (RLS) をサポートしています。RLS により、データ行アクセスの制限を実装できます。アクセス制限のロジックは、別のアプリケーション層のデータから切り離されず、データベース層に配置されるため、任意の層からデータへのアクセスが試行されるたびに、データベース システムにアクセス制限が適用されます。RLS は、ユーザーが選択、更新、または削除することを承認されていない行を実質的にフィルターで除外すると考えてください。これにより、セキュリティ システムの攻撃対象領域を減少させることで、セキュリティ システムがより信頼性の高い堅牢なものになります。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u="sng" strike="noStrike" dirty="0">
                <a:solidFill>
                  <a:schemeClr val="tx1"/>
                </a:solidFill>
                <a:latin typeface="メイリオ" panose="020B0604030504040204" pitchFamily="50" charset="-128"/>
                <a:ea typeface="メイリオ" panose="020B0604030504040204" pitchFamily="50" charset="-128"/>
                <a:cs typeface="+mn-cs"/>
              </a:rPr>
              <a:t>列レベルのセキュリティ</a:t>
            </a:r>
            <a:r>
              <a:rPr lang="ja-JP" sz="1200" b="1" strike="noStrike" dirty="0">
                <a:solidFill>
                  <a:schemeClr val="tx1"/>
                </a:solidFill>
                <a:latin typeface="メイリオ" panose="020B0604030504040204" pitchFamily="50" charset="-128"/>
                <a:ea typeface="メイリオ" panose="020B0604030504040204" pitchFamily="50" charset="-128"/>
                <a:cs typeface="+mn-cs"/>
              </a:rPr>
              <a:t>: </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SQL プール データベースのテーブルは、列レベルのセキュリティ (CLS) もサポートしています。CLS は、ユーザーのグループ メンバーシップまたは実行コンテキストに基づいて、データベース テーブルの特定の列へのアクセスを制御できます。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u="sng" strike="noStrike" dirty="0">
                <a:solidFill>
                  <a:schemeClr val="tx1"/>
                </a:solidFill>
                <a:latin typeface="メイリオ" panose="020B0604030504040204" pitchFamily="50" charset="-128"/>
                <a:ea typeface="メイリオ" panose="020B0604030504040204" pitchFamily="50" charset="-128"/>
                <a:cs typeface="+mn-cs"/>
              </a:rPr>
              <a:t>動的データ マスク</a:t>
            </a:r>
            <a:r>
              <a:rPr lang="ja-JP" sz="1200" b="1" strike="noStrike" dirty="0">
                <a:solidFill>
                  <a:schemeClr val="tx1"/>
                </a:solidFill>
                <a:latin typeface="メイリオ" panose="020B0604030504040204" pitchFamily="50" charset="-128"/>
                <a:ea typeface="メイリオ" panose="020B0604030504040204" pitchFamily="50" charset="-128"/>
                <a:cs typeface="+mn-cs"/>
              </a:rPr>
              <a:t>: </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もう 1 つの方法として、ユーザーのグループ メンバーシップに従ってフィールドの一部のみを表示する必要がある場合 (電子メール アドレスを数文字だけ表示する場合など)、動的データ マスクを使用できます。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そのソリューションは、WWI がセキュリティの構成ミスを検出、追跡、および修復し、脅威を検出するのに役立ちますか。どんな方法ですか。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主に、SQL の脆弱性評価と SQL の脅威検出の 2 つの方法があります。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SQL の脆弱性評価は、データベースの潜在的な脆弱性の検出、追跡、および修復に役立つ、使いやすいサービスです。データベースのセキュリティの状態を可視化し、継続的な改善を可能にします。簡単に言うと、以下のことを実行します。 </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セキュリティの構成ミスを特定する一連のセキュリティ チェックを実行します。</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顧客環境に合わせて結果をカスタマイズするセキュリティ ベースラインを設定できます。</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セキュリティ監査に非常に役立つクリア レポートを提供します。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SQL 脆弱性評価は、Azure Portal から実行します。</a:t>
            </a:r>
            <a:r>
              <a:rPr lang="ja-JP" altLang="en-US" sz="1200" b="0" i="0" u="none" strike="noStrike" kern="1200" dirty="0">
                <a:solidFill>
                  <a:schemeClr val="tx1"/>
                </a:solidFill>
                <a:latin typeface="メイリオ" panose="020B0604030504040204" pitchFamily="50" charset="-128"/>
                <a:ea typeface="メイリオ" panose="020B0604030504040204" pitchFamily="50" charset="-128"/>
                <a:cs typeface="+mn-cs"/>
              </a:rPr>
              <a:t>ほんの数秒で実行でき</a:t>
            </a: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、完全に読み取り専用で動作します。データベースに対する変更は一切行われません。</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スキャンが完了すると、レポートが表示されます。レポートには、セキュリティ状態、検出された問題の数、およびそれぞれの重要度の概要が表示されます。結果には、ベスト プラクティスからの逸脱に対する警告に加えて、データベースのプリンシパルとロールおよびそれらに関連付けられているアクセス許可など、セキュリティ関連の設定のスナップショットが含まれます。スキャン レポートでは、データベースで検出された機密データのマップや、機密データを保護するために使用可能な組み込まれている手法のお勧めも提供されます。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このレポートから、不合格の各結果について詳細を確認して、検出内容の影響について理解し、各セキュリティ チェックの不合格理由を把握できます。レポートで提供される実用的な修復情報を使用して、たとえば、生成された修復スクリプトを新しいクエリ エディタ ウィンドウで実行するなどの方法で、問題を解決できます。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評価結果を確認する際、特定の結果に、環境内で許容可能なベースラインであるとしてマークを付けることができます。このベースラインの本質は、結果を報告する方法のカスタマイズです。ベースラインと一致する結果は、それ以降のスキャンで合格と見なさ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SQL の脅威検出を使用すると、潜在的な SQL インジェクション攻撃、異常なアクセス、データ流出などのアクティビティを検出することや、調査および修復のための実用的なアラートをメールで送信することなどの方法で、データベースを侵害しようとする異常で有害な試みに対応できます。この構成は、Azure Portal で行います。</a:t>
            </a:r>
          </a:p>
          <a:p>
            <a:pPr lvl="1"/>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30</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はこのソリューションを使用して、機密情報を検出、分類、および保護し、機密情報へのアクセスを追跡できるようにすることで、機密情報を監視できますか。</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はい。SQL データの検出と分類を使用して、以下を実行します。 </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潜在的な機密データを含む列を自動検出します。</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Portal を通じて分類の推奨事項をレビューして適用する簡単な方法を提供します。</a:t>
            </a:r>
          </a:p>
          <a:p>
            <a:pPr lvl="2"/>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lvl="2"/>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機密データ ラベルを (メタデータ属性として) データベースに保持し、機密データへのアクセスを監査および検出します。一連のラベルと情報タイプが組み込まれていますが、ユーザーが Azure Security Center を使用して Azure テナント全体で使用するカスタム ラベルを定義することもできます。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この機能には、Azure Portal からアクセスします。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ネットワーク セキュリティの観点から、推奨するソリューションをどのように保護する必要がありますか。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WWI は、マネージド ワークスペース仮想ネットワーク (VNet) 内に Azure Synapse Analytics ワークスペースを展開した後、マネージド プライベート エンドポイントを使用して Azure リソースへのプライベート リンクを確立する必要があります。プライベート リンクを使用することによって、VNet と Azure Synapse Analytics ワークスペースの間のトラフィックが完全に Microsoft バックボーン ネットワーク上で伝送されるので、データ流出リスクから保護されます。リソースへのプライベート リンクは、プライベート エンドポイントを作成することによって確立します。プライベート エンドポイントは、VNet から取得するプライベート IP アドレスを使用して、実質的にサービスを VNet に "持ち込み" ます。Azure Synapse Analytics は、マネージド VNet 内で Azure Synapse ワークスペースが作成される際、自動的に 2 つのマネージド プライベート エンドポイントを作成します。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31</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WWI は、Azure が提供するいくつかのサービスでは機能が重複していることを把握しています。望んでいる分析ソリューションになるように、時間をかけてそれらを調整したいとは考えていません。</a:t>
            </a:r>
            <a:br>
              <a:rPr lang="ja-JP" sz="1200" b="1" i="0" u="none" strike="noStrike" dirty="0">
                <a:solidFill>
                  <a:schemeClr val="tx1"/>
                </a:solidFill>
                <a:latin typeface="メイリオ" panose="020B0604030504040204" pitchFamily="50" charset="-128"/>
                <a:ea typeface="メイリオ" panose="020B0604030504040204" pitchFamily="50" charset="-128"/>
                <a:cs typeface="+mn-cs"/>
              </a:rPr>
            </a:br>
            <a:endParaRPr lang="ja-JP" sz="1200" b="1" i="0" u="none" strike="noStrike" dirty="0">
              <a:solidFill>
                <a:schemeClr val="tx1"/>
              </a:solidFill>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Analytics は、まさにこの状況に対応するように設計されており、顧客が異種サービスを接続するプラミング インフラストラクチャに時間を費やすことなく、速やかに分析からビジネス価値を創造できるようにします。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大量のデータセットを数秒以内で読み込むと主張する競合システムのデモを見たことがあります。Azure ではそのようなソリューションを提供していますか。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Analytics は、この課題に対するマイクロソフトの答えであり、大量のデータセットの高速読み込みをサポートするよう設計されています。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32</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a:solidFill>
                  <a:schemeClr val="tx1"/>
                </a:solidFill>
                <a:latin typeface="メイリオ" panose="020B0604030504040204" pitchFamily="50" charset="-128"/>
                <a:ea typeface="メイリオ" panose="020B0604030504040204" pitchFamily="50" charset="-128"/>
                <a:cs typeface="+mn-cs"/>
              </a:rPr>
              <a:t>取り込み、変換、クエリ、および保存を行う際に使用する異種サービスの数を最小限に抑えて、WWI のデータ エンジニア、データ サイエンティスト、およびデータベース管理者から成るチームが、1 つのツールを習得し、開発、管理、および監視を行うための共有ベスト プラクティスを構築できるようにすることが本当に可能ですか。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はい。Azure Synapse Analytics は、まさにこれを実行するための統合環境を提供します。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a:solidFill>
                  <a:schemeClr val="tx1"/>
                </a:solidFill>
                <a:latin typeface="メイリオ" panose="020B0604030504040204" pitchFamily="50" charset="-128"/>
                <a:ea typeface="メイリオ" panose="020B0604030504040204" pitchFamily="50" charset="-128"/>
                <a:cs typeface="+mn-cs"/>
              </a:rPr>
              <a:t>サーバーレス クエリのことを聞いたことがありますが、Azure では提供していますか。それは WWI が持つ規模のデータのクエリに対応できますか。どの形式をサポートしていますか。WWI のダッシュボードやレポートをサポートするのに適していますか。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Azure Synapse Analytics は、サーバーレス SQL エンドポイント経由のサーバーレス クエリをサポートします。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Azure Synapse SQL サーバーレスは、Azure Storage 内の大量データに対する T-SQL クエリを提供する、常に使用可能な SQL エンドポイントであり、一時的またはバースト的なワークロードに最適です。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さまざまな形式 (Parquet、CSV、JSON) のデータをサポートします。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a:solidFill>
                  <a:schemeClr val="tx1"/>
                </a:solidFill>
                <a:latin typeface="メイリオ" panose="020B0604030504040204" pitchFamily="50" charset="-128"/>
                <a:ea typeface="メイリオ" panose="020B0604030504040204" pitchFamily="50" charset="-128"/>
                <a:cs typeface="+mn-cs"/>
              </a:rPr>
              <a:t>Power BI をサポートし、ダッシュボードのデータセットの更新に使用できるので、ダッシュボードとレポートに適しています。基本的なデータの検出と調査にも適しており、大規模な並列処理で Azure Storage ベースのデータを変換する "単一クエリ ETL" をサポートしています。</a:t>
            </a: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33</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793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Azure がサーバーレス クエリをサポートしている場合、サーバーレスを選択すると、事前に割り当てたクエリ リソースを使用するオプションは削除されますか。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いいえ。これは、Azure Synapse Analytics に固有の差別化要因です。1 つの Azure Synapse Analytics ワークスペース内に、事前にプロビジョニングした Azure Synapse SQL プールを配置して、さらに Azure Synapse SQL サーバーレス エンドポイントを使用するサーバーレス クエリも配置することができます。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1" i="0" u="none" strike="noStrike" dirty="0">
                <a:solidFill>
                  <a:schemeClr val="tx1"/>
                </a:solidFill>
                <a:latin typeface="メイリオ" panose="020B0604030504040204" pitchFamily="50" charset="-128"/>
                <a:ea typeface="メイリオ" panose="020B0604030504040204" pitchFamily="50" charset="-128"/>
                <a:cs typeface="+mn-cs"/>
              </a:rPr>
              <a:t>保存時のデータは保護されますか。データの暗号化に使用した鍵の管理は行われますか。</a:t>
            </a:r>
          </a:p>
          <a:p>
            <a:endParaRPr lang="en-US" sz="1200" b="1"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a:p>
            <a:r>
              <a:rPr lang="ja-JP" sz="1200" b="0" i="0" u="none" strike="noStrike" dirty="0">
                <a:solidFill>
                  <a:schemeClr val="tx1"/>
                </a:solidFill>
                <a:latin typeface="メイリオ" panose="020B0604030504040204" pitchFamily="50" charset="-128"/>
                <a:ea typeface="メイリオ" panose="020B0604030504040204" pitchFamily="50" charset="-128"/>
                <a:cs typeface="+mn-cs"/>
              </a:rPr>
              <a:t>Azure Synapse SQL データベースに保存されているデータおよび Azure Storage (Azure Data Lake Store Gen2 を含む) に保存されているデータに対して、Azure Synapse Analytics は Transparent Data Encryption (TDE) をサポートします。これは、すべてのデータは、ディスクに書き込まれるときに暗号化され、ディスクから読み取られるときに復号されることを意味します。暗号化と復号に使用される鍵に関して言えば、TDE は、マイクロソフトが提供するサービス管理キーまたは顧客が提供して Azure Key Vault に安全に保存されるユーザー管理キーを使用するオプションを提供します。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34</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8105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35</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8466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b="0" dirty="0">
                <a:solidFill>
                  <a:srgbClr val="D4D4D4"/>
                </a:solidFill>
                <a:latin typeface="メイリオ" panose="020B0604030504040204" pitchFamily="50" charset="-128"/>
                <a:ea typeface="メイリオ" panose="020B0604030504040204" pitchFamily="50" charset="-128"/>
              </a:rPr>
              <a:t>ソリューション内の Azure Machine Learning を使用すると、WWI は、ソリューション内の他の場所でモデルのトレーニングを行い、Azure Kubernetes Service または Azure Container Instances にホストされる REST Web サービスとしてモデルを展開することができます。また、Azure Machine Learning SDK を使用して、AKS から Web サービスを展開することができます。一般に、モデルを展開するには、Web サービスのロジックを含むスコアリング Web サービス スクリプトを作成する必要があります。このスクリプトは、ディスクからモデルを読み込み、スコアリングのためにそのモデルを使用し、スコアが付けられた結果を返します。Azure Machine Learning モデル レジストリと統合すると、スコアリング スクリプトは、Web サービスを最初に開始したときに、Azure Machine Learning モデル レジストリから直接</a:t>
            </a:r>
            <a:r>
              <a:rPr lang="ja-JP" altLang="en-US" b="0" dirty="0">
                <a:solidFill>
                  <a:srgbClr val="D4D4D4"/>
                </a:solidFill>
                <a:latin typeface="メイリオ" panose="020B0604030504040204" pitchFamily="50" charset="-128"/>
                <a:ea typeface="メイリオ" panose="020B0604030504040204" pitchFamily="50" charset="-128"/>
              </a:rPr>
              <a:t>、</a:t>
            </a:r>
            <a:r>
              <a:rPr lang="ja-JP" b="0" dirty="0">
                <a:solidFill>
                  <a:srgbClr val="D4D4D4"/>
                </a:solidFill>
                <a:latin typeface="メイリオ" panose="020B0604030504040204" pitchFamily="50" charset="-128"/>
                <a:ea typeface="メイリオ" panose="020B0604030504040204" pitchFamily="50" charset="-128"/>
              </a:rPr>
              <a:t>最新のモデルを自動的に取り込むことができます。これにより、必要に応じて、Web サービスで常に最新のモデルを使用することができます。この方法で展開される Web サービスは、Swagger OpenAPI エンドポイントを公開するように構成することができます。これによって、開発者が自動生成されたドキュメンテーションを提供し、開発者ツールを使用して Web サービスを実行するためのクライアント ライブラリを作成することが容易になります。</a:t>
            </a:r>
          </a:p>
          <a:p>
            <a:endParaRPr lang="en-US" sz="1200" b="0" i="0" u="none" strike="noStrike" kern="1200" dirty="0">
              <a:solidFill>
                <a:schemeClr val="tx1"/>
              </a:solidFill>
              <a:effectLst/>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36</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9210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b="0" dirty="0">
                <a:solidFill>
                  <a:srgbClr val="D4D4D4"/>
                </a:solidFill>
                <a:latin typeface="メイリオ" panose="020B0604030504040204" pitchFamily="50" charset="-128"/>
                <a:ea typeface="メイリオ" panose="020B0604030504040204" pitchFamily="50" charset="-128"/>
              </a:rPr>
              <a:t>モデルの再トレーニング プロセスは、MLOps と呼ばれるアプローチで DevOps プロセス内にすべて統合できます。このアプローチでは、Azure DevOps が利用されます。全体的なアプローチは、Azure DevOps から Azure パイプラインの継続的な統合と継続的な提供を調整することです。これらのパイプラインは、Azure Machine Learning SDK で作成される Machine Learning パイプラインを記述する成果物の変更によってトリガーされます。たとえば、モデル トレーニング スクリプトの変更をチェックインすると、Azure Pipelines ビルド パイプラインが実行されます。これは、モデルをトレーニング (または再トレーニング) し、コンテナー イメージを作成します。次に、</a:t>
            </a:r>
            <a:r>
              <a:rPr lang="ja-JP" altLang="ja-JP" b="0" dirty="0">
                <a:solidFill>
                  <a:srgbClr val="D4D4D4"/>
                </a:solidFill>
                <a:latin typeface="メイリオ" panose="020B0604030504040204" pitchFamily="50" charset="-128"/>
                <a:ea typeface="メイリオ" panose="020B0604030504040204" pitchFamily="50" charset="-128"/>
              </a:rPr>
              <a:t>Azure Pipelines リリース パイプライン</a:t>
            </a:r>
            <a:r>
              <a:rPr lang="ja-JP" altLang="en-US" b="0" dirty="0">
                <a:solidFill>
                  <a:srgbClr val="D4D4D4"/>
                </a:solidFill>
                <a:latin typeface="メイリオ" panose="020B0604030504040204" pitchFamily="50" charset="-128"/>
                <a:ea typeface="メイリオ" panose="020B0604030504040204" pitchFamily="50" charset="-128"/>
              </a:rPr>
              <a:t>がトリガーされて、</a:t>
            </a:r>
            <a:r>
              <a:rPr lang="ja-JP" b="0" dirty="0">
                <a:solidFill>
                  <a:srgbClr val="D4D4D4"/>
                </a:solidFill>
                <a:latin typeface="メイリオ" panose="020B0604030504040204" pitchFamily="50" charset="-128"/>
                <a:ea typeface="メイリオ" panose="020B0604030504040204" pitchFamily="50" charset="-128"/>
              </a:rPr>
              <a:t>ビルド パイプラインで作成された Docker イメージを使用して、Web サービスとしてモデル</a:t>
            </a:r>
            <a:r>
              <a:rPr lang="ja-JP" b="0">
                <a:solidFill>
                  <a:srgbClr val="D4D4D4"/>
                </a:solidFill>
                <a:latin typeface="メイリオ" panose="020B0604030504040204" pitchFamily="50" charset="-128"/>
                <a:ea typeface="メイリオ" panose="020B0604030504040204" pitchFamily="50" charset="-128"/>
              </a:rPr>
              <a:t>を展開します</a:t>
            </a:r>
            <a:r>
              <a:rPr lang="ja-JP" b="0" dirty="0">
                <a:solidFill>
                  <a:srgbClr val="D4D4D4"/>
                </a:solidFill>
                <a:latin typeface="メイリオ" panose="020B0604030504040204" pitchFamily="50" charset="-128"/>
                <a:ea typeface="メイリオ" panose="020B0604030504040204" pitchFamily="50" charset="-128"/>
              </a:rPr>
              <a:t>。実稼働後に、スコアリング Web サービスは、Application Insights と Azure Storage の組み合わせを使用して監視されます。このアプローチにより、展開パイプラインを再実行して、ソリューションのあらゆるコンポーネント、再トレーニングされた包含モデルを更新することができます。</a:t>
            </a: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37</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0024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38</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latin typeface="メイリオ" panose="020B0604030504040204" pitchFamily="50" charset="-128"/>
              <a:ea typeface="メイリオ" panose="020B0604030504040204" pitchFamily="50" charset="-128"/>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latin typeface="メイリオ" panose="020B0604030504040204" pitchFamily="50" charset="-128"/>
              <a:ea typeface="メイリオ" panose="020B0604030504040204" pitchFamily="50" charset="-128"/>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latin typeface="メイリオ" panose="020B0604030504040204" pitchFamily="50" charset="-128"/>
                <a:ea typeface="メイリオ" panose="020B0604030504040204" pitchFamily="50" charset="-128"/>
              </a:rPr>
              <a:t>9/11/2020 12:51 PM</a:t>
            </a:fld>
            <a:endParaRPr lang="en-US">
              <a:solidFill>
                <a:prstClr val="black"/>
              </a:solidFill>
              <a:latin typeface="メイリオ" panose="020B0604030504040204" pitchFamily="50" charset="-128"/>
              <a:ea typeface="メイリオ" panose="020B0604030504040204" pitchFamily="50" charset="-128"/>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latin typeface="メイリオ" panose="020B0604030504040204" pitchFamily="50" charset="-128"/>
                <a:ea typeface="メイリオ" panose="020B0604030504040204" pitchFamily="50" charset="-128"/>
              </a:rPr>
              <a:pPr/>
              <a:t>39</a:t>
            </a:fld>
            <a:endParaRPr lang="en-US">
              <a:solidFill>
                <a:prstClr val="black"/>
              </a:solidFill>
              <a:latin typeface="メイリオ" panose="020B0604030504040204" pitchFamily="50" charset="-128"/>
              <a:ea typeface="メイリオ" panose="020B0604030504040204" pitchFamily="50" charset="-128"/>
            </a:endParaRPr>
          </a:p>
        </p:txBody>
      </p:sp>
      <p:sp>
        <p:nvSpPr>
          <p:cNvPr id="6" name="Footer Placeholder 5"/>
          <p:cNvSpPr>
            <a:spLocks noGrp="1"/>
          </p:cNvSpPr>
          <p:nvPr>
            <p:ph type="ftr" sz="quarter" idx="14"/>
          </p:nvPr>
        </p:nvSpPr>
        <p:spPr/>
        <p:txBody>
          <a:bodyPr/>
          <a:lstStyle/>
          <a:p>
            <a:pPr defTabSz="914099" eaLnBrk="0" hangingPunct="0"/>
            <a:r>
              <a:rPr lang="ja-JP" sz="400">
                <a:gradFill>
                  <a:gsLst>
                    <a:gs pos="0">
                      <a:prstClr val="black"/>
                    </a:gs>
                    <a:gs pos="100000">
                      <a:prstClr val="black"/>
                    </a:gs>
                  </a:gsLst>
                  <a:lin ang="5400000" scaled="0"/>
                </a:gradFill>
                <a:latin typeface="メイリオ" panose="020B0604030504040204" pitchFamily="50" charset="-128"/>
                <a:ea typeface="メイリオ" panose="020B0604030504040204" pitchFamily="50" charset="-128"/>
                <a:cs typeface="Segoe UI" pitchFamily="34" charset="0"/>
              </a:rPr>
              <a:t>© Microsoft Corporation.All rights reserved.マイクロソフトは、これらの情報についての明示、黙示または法律の規定にかかわらず、いかなる責任も負わないものとします。</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latin typeface="メイリオ" panose="020B0604030504040204" pitchFamily="50" charset="-128"/>
                <a:ea typeface="メイリオ" panose="020B0604030504040204" pitchFamily="50" charset="-128"/>
                <a:cs typeface="+mn-cs"/>
              </a:rPr>
              <a:t>Wide World Importers (WWI) は、数百軒の実店舗とオンライン ストアを展開し、さまざまな製品を販売しています。</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WWI は、データは小売業にとって "酸素" のようなものであると信じています。これまで小売業ではデータが不足することはありませんでしたが、WWI はこのデータの価値を最大限に活かすことができていませんでした。彼らは、断片化されたデータや顧客の行動や期待についての理解不足に悪戦苦闘していますが、カスタマー エクスペリエンス戦略を成功させるにはデータを効果的に使用することが不可欠であると信じています。</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WWI は、小売データに分析を加えることで、見込み顧客および既存の顧客をその購買ジャーニーを通じて魅了する、パーソナライズされたオムニチャネル キャンペーンを改善する方法が明らかになる可能性があることを理解しています。</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WWI は、顧客データ、運用データ、調達およびサプライヤー データ、取引データなど小売業のライフサイクル データに分析を組み合わせることによって、顧客離れの抑制、ロイヤルティの強化、</a:t>
            </a:r>
            <a:r>
              <a:rPr lang="ja-JP" altLang="en-US" sz="1200" b="0" dirty="0">
                <a:solidFill>
                  <a:schemeClr val="tx1"/>
                </a:solidFill>
                <a:latin typeface="メイリオ" panose="020B0604030504040204" pitchFamily="50" charset="-128"/>
                <a:ea typeface="メイリオ" panose="020B0604030504040204" pitchFamily="50" charset="-128"/>
                <a:cs typeface="+mn-cs"/>
              </a:rPr>
              <a:t>カスタマー ジャーニー</a:t>
            </a:r>
            <a:r>
              <a:rPr lang="ja-JP" sz="1200" b="0" dirty="0">
                <a:solidFill>
                  <a:schemeClr val="tx1"/>
                </a:solidFill>
                <a:latin typeface="メイリオ" panose="020B0604030504040204" pitchFamily="50" charset="-128"/>
                <a:ea typeface="メイリオ" panose="020B0604030504040204" pitchFamily="50" charset="-128"/>
                <a:cs typeface="+mn-cs"/>
              </a:rPr>
              <a:t>の向上、コンテクスト マーケティング実施能力の獲得、アトリビューションの測定を実現し、組織全体の成長を包括的に推進する企業全体にわたる洞察を提供することを望んでいます。</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そのために、これまでのキャンペーンと顧客の分析データを使用して、現在について意思決定しようとしています。それらの大量のこれまでのデータ セット以外に、Twitter からのストリーミング ツイート データおよび実店舗の IoT センサーからのテレメトリを使用したいと考えています。実際に、今の瞬間に得たデータを利用して、次の瞬間のための意思決定に情報を提供したいと考えています。WWI は、まずは</a:t>
            </a:r>
            <a:r>
              <a:rPr lang="ja-JP" altLang="ja-JP" sz="1200" dirty="0">
                <a:latin typeface="メイリオ" panose="020B0604030504040204" pitchFamily="50" charset="-128"/>
                <a:ea typeface="メイリオ" panose="020B0604030504040204" pitchFamily="50" charset="-128"/>
              </a:rPr>
              <a:t>商品レコメンデーション</a:t>
            </a:r>
            <a:r>
              <a:rPr lang="ja-JP" altLang="en-US" sz="1200" dirty="0">
                <a:latin typeface="メイリオ" panose="020B0604030504040204" pitchFamily="50" charset="-128"/>
                <a:ea typeface="メイリオ" panose="020B0604030504040204" pitchFamily="50" charset="-128"/>
              </a:rPr>
              <a:t>を行うこと</a:t>
            </a:r>
            <a:r>
              <a:rPr lang="ja-JP" sz="1200" b="0" dirty="0">
                <a:solidFill>
                  <a:schemeClr val="tx1"/>
                </a:solidFill>
                <a:latin typeface="メイリオ" panose="020B0604030504040204" pitchFamily="50" charset="-128"/>
                <a:ea typeface="メイリオ" panose="020B0604030504040204" pitchFamily="50" charset="-128"/>
                <a:cs typeface="+mn-cs"/>
              </a:rPr>
              <a:t>によって、データから将来を予測する機会を見出します。</a:t>
            </a:r>
          </a:p>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4</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latin typeface="メイリオ" panose="020B0604030504040204" pitchFamily="50" charset="-128"/>
                <a:ea typeface="メイリオ" panose="020B0604030504040204" pitchFamily="50" charset="-128"/>
                <a:cs typeface="+mn-cs"/>
              </a:rPr>
              <a:t>最高技術責任者 (CTO) の Peter Guerin 氏によれば、Wide World Importers では、Oracle に 300 億行を超える、5 年以上にわたる販売トランザクション データが保存されています。しかし、同社の企業データ ソースはそれだけではありません。SAP Hana に財務データ、Teradata にマーケティング データがそれぞれ保存され、さらに Twitter からソーシャル メディア データを取り込んでいます。必要としているのは、これらのすべてのソースのデータを統合し、クエリを実行し、分析できるソリューションです。また、どんなに量が多くても、それらのデータに対してクエリを実行してから数秒以内に結果を得られることを望んでいます。</a:t>
            </a:r>
          </a:p>
          <a:p>
            <a:br>
              <a:rPr lang="ja-JP" sz="1200" b="0" dirty="0">
                <a:solidFill>
                  <a:schemeClr val="tx1"/>
                </a:solidFill>
                <a:latin typeface="メイリオ" panose="020B0604030504040204" pitchFamily="50" charset="-128"/>
                <a:ea typeface="メイリオ" panose="020B0604030504040204" pitchFamily="50" charset="-128"/>
                <a:cs typeface="+mn-cs"/>
              </a:rPr>
            </a:br>
            <a:endParaRPr lang="ja-JP" sz="1200" b="0" dirty="0">
              <a:solidFill>
                <a:schemeClr val="tx1"/>
              </a:solidFill>
              <a:latin typeface="メイリオ" panose="020B0604030504040204" pitchFamily="50" charset="-128"/>
              <a:ea typeface="メイリオ" panose="020B0604030504040204" pitchFamily="50" charset="-128"/>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5</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dirty="0">
                <a:solidFill>
                  <a:schemeClr val="tx1"/>
                </a:solidFill>
                <a:latin typeface="メイリオ" panose="020B0604030504040204" pitchFamily="50" charset="-128"/>
                <a:ea typeface="メイリオ" panose="020B0604030504040204" pitchFamily="50" charset="-128"/>
                <a:cs typeface="+mn-cs"/>
              </a:rPr>
              <a:t>前述のデータ ソースに加えて、通路を歩く顧客の移動パターンを追跡するテレメトリ データを生成する店舗内 IoT センサーがあります。100 軒の店舗があり、店舗あたり 50 個のセンサーがリアルタイム データを提供します。このデータを使用して、人々がほとんどの時間を過ごしているのはどの売り場 (または通路群) で、ほとんど滞在しないのはどの売り場かを把握したいと考えています。このデータをほぼリアルタイムに取り込んで処理し、速やかにパターンを特定して店舗間で共有できるようにするソリューションを必要としています。たとえば、東海岸の店舗が開店したときの早い時間の購買行動で検出したパターンから、閉店前のセールや、開店前の西海岸の店舗での店内商品の配置替えに役立つ知識を得られる可能性があります。</a:t>
            </a:r>
          </a:p>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6</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latin typeface="メイリオ" panose="020B0604030504040204" pitchFamily="50" charset="-128"/>
                <a:ea typeface="メイリオ" panose="020B0604030504040204" pitchFamily="50" charset="-128"/>
                <a:cs typeface="+mn-cs"/>
              </a:rPr>
              <a:t>WWI は、社内の専門家が、コードを作成して、または作成しないで、データの取り込みとデータの変換のパイプラインを作成できるようにするオプションを望んでいます。彼らはこれを実現するために、グラフィカル デザイナーを使用してそれらの変換</a:t>
            </a:r>
            <a:r>
              <a:rPr lang="ja-JP" altLang="en-US" sz="1200" b="0" dirty="0">
                <a:solidFill>
                  <a:schemeClr val="tx1"/>
                </a:solidFill>
                <a:latin typeface="メイリオ" panose="020B0604030504040204" pitchFamily="50" charset="-128"/>
                <a:ea typeface="メイリオ" panose="020B0604030504040204" pitchFamily="50" charset="-128"/>
                <a:cs typeface="+mn-cs"/>
              </a:rPr>
              <a:t>パ</a:t>
            </a:r>
            <a:r>
              <a:rPr lang="ja-JP" sz="1200" b="0" dirty="0">
                <a:solidFill>
                  <a:schemeClr val="tx1"/>
                </a:solidFill>
                <a:latin typeface="メイリオ" panose="020B0604030504040204" pitchFamily="50" charset="-128"/>
                <a:ea typeface="メイリオ" panose="020B0604030504040204" pitchFamily="50" charset="-128"/>
                <a:cs typeface="+mn-cs"/>
              </a:rPr>
              <a:t>イプラインを容易に構築できるようにするツールを使用することと、彼らのチームが希望する場合はコードでそれを実装できるようにすることを望んでいます。</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Guerin 氏 (CTO) は、自身の経験から、ツールに対する不満点は、予備調査のデータ分析をする前に必要なセットアップ作業量にあるとも述べています。そのため、WWI が取り込んだ生データを速やかに調査してその内容を理解できるソリューションを望んでいます。</a:t>
            </a:r>
          </a:p>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7</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sz="1200" b="0" dirty="0">
                <a:solidFill>
                  <a:schemeClr val="tx1"/>
                </a:solidFill>
                <a:latin typeface="メイリオ" panose="020B0604030504040204" pitchFamily="50" charset="-128"/>
                <a:ea typeface="メイリオ" panose="020B0604030504040204" pitchFamily="50" charset="-128"/>
                <a:cs typeface="+mn-cs"/>
              </a:rPr>
              <a:t>Wide World Importers は、業務の全体像を把握するために、履歴データ、リアルタイムの Twitter センチメント、および IoT センサー データから導出した KPI、さらに機械学習を使用して生成した主要商品レコメンデーションを確認できるダッシュボードの作成を必要としています。</a:t>
            </a:r>
          </a:p>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5"/>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8</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latin typeface="メイリオ" panose="020B0604030504040204" pitchFamily="50" charset="-128"/>
                <a:ea typeface="メイリオ" panose="020B0604030504040204" pitchFamily="50" charset="-128"/>
                <a:cs typeface="+mn-cs"/>
              </a:rPr>
              <a:t>1.</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履歴分析、リアルタイム分析、および予測分析を組み合わせてビジネスの洞察を得ること。</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2.</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構造化データ ソースと非構造化データ ソースを処理する統合アプローチを実現すること。</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3.</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データ エンジニアとデータ サイエンティストから成るチームが、数ペタバイトに及ぶ数十億行の構造化データと企業業務の非構造化データに対する複雑なクエリを導入して実行できること。</a:t>
            </a:r>
          </a:p>
          <a:p>
            <a:br>
              <a:rPr lang="ja-JP" sz="1200" b="0" dirty="0">
                <a:solidFill>
                  <a:schemeClr val="tx1"/>
                </a:solidFill>
                <a:latin typeface="メイリオ" panose="020B0604030504040204" pitchFamily="50" charset="-128"/>
                <a:ea typeface="メイリオ" panose="020B0604030504040204" pitchFamily="50" charset="-128"/>
                <a:cs typeface="+mn-cs"/>
              </a:rPr>
            </a:br>
            <a:r>
              <a:rPr lang="ja-JP" sz="1200" b="0" dirty="0">
                <a:solidFill>
                  <a:schemeClr val="tx1"/>
                </a:solidFill>
                <a:latin typeface="メイリオ" panose="020B0604030504040204" pitchFamily="50" charset="-128"/>
                <a:ea typeface="メイリオ" panose="020B0604030504040204" pitchFamily="50" charset="-128"/>
                <a:cs typeface="+mn-cs"/>
              </a:rPr>
              <a:t>4.</a:t>
            </a:r>
            <a:r>
              <a:rPr lang="ja-JP" altLang="en-US" sz="1200" b="0" dirty="0">
                <a:solidFill>
                  <a:schemeClr val="tx1"/>
                </a:solidFill>
                <a:latin typeface="メイリオ" panose="020B0604030504040204" pitchFamily="50" charset="-128"/>
                <a:ea typeface="メイリオ" panose="020B0604030504040204" pitchFamily="50" charset="-128"/>
                <a:cs typeface="+mn-cs"/>
              </a:rPr>
              <a:t> </a:t>
            </a:r>
            <a:r>
              <a:rPr lang="ja-JP" sz="1200" b="0" dirty="0">
                <a:solidFill>
                  <a:schemeClr val="tx1"/>
                </a:solidFill>
                <a:latin typeface="メイリオ" panose="020B0604030504040204" pitchFamily="50" charset="-128"/>
                <a:ea typeface="メイリオ" panose="020B0604030504040204" pitchFamily="50" charset="-128"/>
                <a:cs typeface="+mn-cs"/>
              </a:rPr>
              <a:t>ビジネス アナリストとデータ サイエンス/データ エンジニアリング チームが信頼できる唯一の情報源を共有できること。</a:t>
            </a:r>
          </a:p>
          <a:p>
            <a:br>
              <a:rPr lang="ja-JP" sz="1200" b="0" dirty="0">
                <a:solidFill>
                  <a:schemeClr val="tx1"/>
                </a:solidFill>
                <a:latin typeface="メイリオ" panose="020B0604030504040204" pitchFamily="50" charset="-128"/>
                <a:ea typeface="メイリオ" panose="020B0604030504040204" pitchFamily="50" charset="-128"/>
                <a:cs typeface="+mn-cs"/>
              </a:rPr>
            </a:br>
            <a:endParaRPr lang="ja-JP" sz="1200" b="0" dirty="0">
              <a:solidFill>
                <a:schemeClr val="tx1"/>
              </a:solidFill>
              <a:latin typeface="メイリオ" panose="020B0604030504040204" pitchFamily="50" charset="-128"/>
              <a:ea typeface="メイリオ" panose="020B0604030504040204" pitchFamily="50" charset="-128"/>
              <a:cs typeface="+mn-cs"/>
            </a:endParaRPr>
          </a:p>
          <a:p>
            <a:endParaRPr lang="en-US" dirty="0">
              <a:latin typeface="メイリオ" panose="020B0604030504040204" pitchFamily="50" charset="-128"/>
              <a:ea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latin typeface="メイリオ" panose="020B0604030504040204" pitchFamily="50" charset="-128"/>
                <a:ea typeface="メイリオ" panose="020B0604030504040204" pitchFamily="50" charset="-128"/>
              </a:rPr>
              <a:t>9</a:t>
            </a:fld>
            <a:endParaRPr 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
        <p:nvSpPr>
          <p:cNvPr id="12" name="Rectangle 13">
            <a:extLst>
              <a:ext uri="{FF2B5EF4-FFF2-40B4-BE49-F238E27FC236}">
                <a16:creationId xmlns:a16="http://schemas.microsoft.com/office/drawing/2014/main" id="{28A3C662-FC3B-41AC-8B31-C97482A83C06}"/>
              </a:ext>
            </a:extLst>
          </p:cNvPr>
          <p:cNvSpPr/>
          <p:nvPr userDrawn="1"/>
        </p:nvSpPr>
        <p:spPr>
          <a:xfrm>
            <a:off x="6505074" y="456225"/>
            <a:ext cx="5510713" cy="1261884"/>
          </a:xfrm>
          <a:prstGeom prst="rect">
            <a:avLst/>
          </a:prstGeom>
        </p:spPr>
        <p:txBody>
          <a:bodyPr wrap="square">
            <a:spAutoFit/>
          </a:bodyPr>
          <a:lstStyle/>
          <a:p>
            <a:r>
              <a:rPr lang="ja-JP" altLang="en-US" sz="3800" b="1" spc="-98" dirty="0">
                <a:ln w="3175">
                  <a:noFill/>
                </a:ln>
                <a:solidFill>
                  <a:srgbClr val="FFFFFF"/>
                </a:solidFill>
                <a:latin typeface="メイリオ" panose="020B0604030504040204" pitchFamily="50" charset="-128"/>
                <a:ea typeface="メイリオ" panose="020B0604030504040204" pitchFamily="50" charset="-128"/>
                <a:cs typeface="Segoe UI" panose="020B0502040204020203" pitchFamily="34" charset="0"/>
              </a:rPr>
              <a:t>マイクロソフト </a:t>
            </a:r>
            <a:br>
              <a:rPr lang="en-US" altLang="ja-JP" sz="3800" b="1" spc="-98" dirty="0">
                <a:ln w="3175">
                  <a:noFill/>
                </a:ln>
                <a:solidFill>
                  <a:srgbClr val="FFFFFF"/>
                </a:solidFill>
                <a:latin typeface="メイリオ" panose="020B0604030504040204" pitchFamily="50" charset="-128"/>
                <a:ea typeface="メイリオ" panose="020B0604030504040204" pitchFamily="50" charset="-128"/>
                <a:cs typeface="Segoe UI" panose="020B0502040204020203" pitchFamily="34" charset="0"/>
              </a:rPr>
            </a:br>
            <a:r>
              <a:rPr lang="ja-JP" altLang="en-US" sz="3800" b="1" spc="-98" dirty="0">
                <a:ln w="3175">
                  <a:noFill/>
                </a:ln>
                <a:solidFill>
                  <a:srgbClr val="FFFFFF"/>
                </a:solidFill>
                <a:latin typeface="メイリオ" panose="020B0604030504040204" pitchFamily="50" charset="-128"/>
                <a:ea typeface="メイリオ" panose="020B0604030504040204" pitchFamily="50" charset="-128"/>
                <a:cs typeface="Segoe UI" panose="020B0502040204020203" pitchFamily="34" charset="0"/>
              </a:rPr>
              <a:t>クラウド ワークショップ</a:t>
            </a:r>
            <a:endParaRPr lang="en-US" sz="3800" b="1" spc="-98" dirty="0">
              <a:ln w="3175">
                <a:noFill/>
              </a:ln>
              <a:solidFill>
                <a:srgbClr val="FFFFFF"/>
              </a:solidFill>
              <a:latin typeface="メイリオ" panose="020B0604030504040204" pitchFamily="50" charset="-128"/>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584412" cy="899336"/>
          </a:xfrm>
        </p:spPr>
        <p:txBody>
          <a:bodyPr/>
          <a:lstStyle/>
          <a:p>
            <a:r>
              <a:rPr lang="ja-JP" sz="4600" dirty="0">
                <a:latin typeface="メイリオ" panose="020B0604030504040204" pitchFamily="50" charset="-128"/>
                <a:ea typeface="メイリオ" panose="020B0604030504040204" pitchFamily="50" charset="-128"/>
              </a:rPr>
              <a:t>Azure Synapse Analytics と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noAutofit/>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顧客のニーズ - 2</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gn="just">
              <a:lnSpc>
                <a:spcPct val="100000"/>
              </a:lnSpc>
            </a:pPr>
            <a:r>
              <a:rPr lang="ja-JP" sz="2600">
                <a:solidFill>
                  <a:schemeClr val="tx1"/>
                </a:solidFill>
                <a:latin typeface="メイリオ" panose="020B0604030504040204" pitchFamily="50" charset="-128"/>
                <a:ea typeface="メイリオ" panose="020B0604030504040204" pitchFamily="50" charset="-128"/>
              </a:rPr>
              <a:t>データの取り込み、変換、クエリおよび保存を行う際に使用するサービスの数を最小限に抑えること。</a:t>
            </a:r>
          </a:p>
          <a:p>
            <a:pPr algn="just">
              <a:lnSpc>
                <a:spcPct val="100000"/>
              </a:lnSpc>
            </a:pPr>
            <a:r>
              <a:rPr lang="ja-JP" sz="2600">
                <a:solidFill>
                  <a:schemeClr val="tx1"/>
                </a:solidFill>
                <a:latin typeface="メイリオ" panose="020B0604030504040204" pitchFamily="50" charset="-128"/>
                <a:ea typeface="メイリオ" panose="020B0604030504040204" pitchFamily="50" charset="-128"/>
              </a:rPr>
              <a:t>1 つのコラボレーション環境内で作業すること。</a:t>
            </a:r>
          </a:p>
          <a:p>
            <a:pPr algn="just">
              <a:lnSpc>
                <a:spcPct val="100000"/>
              </a:lnSpc>
            </a:pPr>
            <a:r>
              <a:rPr lang="ja-JP" sz="2600">
                <a:solidFill>
                  <a:schemeClr val="tx1"/>
                </a:solidFill>
                <a:latin typeface="メイリオ" panose="020B0604030504040204" pitchFamily="50" charset="-128"/>
                <a:ea typeface="メイリオ" panose="020B0604030504040204" pitchFamily="50" charset="-128"/>
              </a:rPr>
              <a:t>パフォーマンス上の懸念から、必ず、ソリューションの最高のパフォー</a:t>
            </a:r>
            <a:br>
              <a:rPr lang="en-US" altLang="ja-JP" sz="2600">
                <a:solidFill>
                  <a:schemeClr val="tx1"/>
                </a:solidFill>
                <a:latin typeface="メイリオ" panose="020B0604030504040204" pitchFamily="50" charset="-128"/>
                <a:ea typeface="メイリオ" panose="020B0604030504040204" pitchFamily="50" charset="-128"/>
              </a:rPr>
            </a:br>
            <a:r>
              <a:rPr lang="ja-JP" sz="2600">
                <a:solidFill>
                  <a:schemeClr val="tx1"/>
                </a:solidFill>
                <a:latin typeface="メイリオ" panose="020B0604030504040204" pitchFamily="50" charset="-128"/>
                <a:ea typeface="メイリオ" panose="020B0604030504040204" pitchFamily="50" charset="-128"/>
              </a:rPr>
              <a:t>マンスを達成するための中核となるアプローチが十分に理解されるようにすること。</a:t>
            </a:r>
          </a:p>
          <a:p>
            <a:pPr algn="just">
              <a:lnSpc>
                <a:spcPct val="100000"/>
              </a:lnSpc>
            </a:pPr>
            <a:r>
              <a:rPr lang="ja-JP" sz="2600">
                <a:solidFill>
                  <a:schemeClr val="tx1"/>
                </a:solidFill>
                <a:latin typeface="メイリオ" panose="020B0604030504040204" pitchFamily="50" charset="-128"/>
                <a:ea typeface="メイリオ" panose="020B0604030504040204" pitchFamily="50" charset="-128"/>
              </a:rPr>
              <a:t>すべてのコンポーネントにわたって一貫したセキュリティ モデルを提供</a:t>
            </a:r>
            <a:br>
              <a:rPr lang="en-US" altLang="ja-JP" sz="2600">
                <a:solidFill>
                  <a:schemeClr val="tx1"/>
                </a:solidFill>
                <a:latin typeface="メイリオ" panose="020B0604030504040204" pitchFamily="50" charset="-128"/>
                <a:ea typeface="メイリオ" panose="020B0604030504040204" pitchFamily="50" charset="-128"/>
              </a:rPr>
            </a:br>
            <a:r>
              <a:rPr lang="ja-JP" sz="2600">
                <a:solidFill>
                  <a:schemeClr val="tx1"/>
                </a:solidFill>
                <a:latin typeface="メイリオ" panose="020B0604030504040204" pitchFamily="50" charset="-128"/>
                <a:ea typeface="メイリオ" panose="020B0604030504040204" pitchFamily="50" charset="-128"/>
              </a:rPr>
              <a:t>するソリューションを作成すること。</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顧客の反論</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8" y="1189177"/>
            <a:ext cx="10855961" cy="2665345"/>
          </a:xfrm>
        </p:spPr>
        <p:txBody>
          <a:bodyPr/>
          <a:lstStyle/>
          <a:p>
            <a:pPr algn="just">
              <a:lnSpc>
                <a:spcPct val="100000"/>
              </a:lnSpc>
            </a:pPr>
            <a:r>
              <a:rPr lang="ja-JP" sz="2600" dirty="0">
                <a:latin typeface="メイリオ" panose="020B0604030504040204" pitchFamily="50" charset="-128"/>
                <a:ea typeface="メイリオ" panose="020B0604030504040204" pitchFamily="50" charset="-128"/>
              </a:rPr>
              <a:t>WWI は、Azure が提供するいくつかのサービスでは機能が重複していることを把握しています。望んでいる分析ソリューションになるように、時間をかけてそれらを調整したいとは考えていません。</a:t>
            </a:r>
          </a:p>
          <a:p>
            <a:pPr algn="just">
              <a:lnSpc>
                <a:spcPct val="100000"/>
              </a:lnSpc>
            </a:pPr>
            <a:r>
              <a:rPr lang="ja-JP" sz="2600" dirty="0">
                <a:latin typeface="メイリオ" panose="020B0604030504040204" pitchFamily="50" charset="-128"/>
                <a:ea typeface="メイリオ" panose="020B0604030504040204" pitchFamily="50" charset="-128"/>
              </a:rPr>
              <a:t>大量のデータセットを数秒以内で読み込むと主張する競合システムのデモを見たことがあります。Azure ではそのようなソリューションを提供していますか。</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
        <p:nvSpPr>
          <p:cNvPr id="6" name="Text Placeholder 4">
            <a:extLst>
              <a:ext uri="{FF2B5EF4-FFF2-40B4-BE49-F238E27FC236}">
                <a16:creationId xmlns:a16="http://schemas.microsoft.com/office/drawing/2014/main" id="{990E429E-3292-4A8F-8C31-CE2E8A3C2169}"/>
              </a:ext>
            </a:extLst>
          </p:cNvPr>
          <p:cNvSpPr txBox="1">
            <a:spLocks/>
          </p:cNvSpPr>
          <p:nvPr/>
        </p:nvSpPr>
        <p:spPr>
          <a:xfrm>
            <a:off x="269239" y="3781635"/>
            <a:ext cx="9398222" cy="258532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just">
              <a:lnSpc>
                <a:spcPct val="100000"/>
              </a:lnSpc>
            </a:pPr>
            <a:r>
              <a:rPr lang="ja-JP" sz="2600">
                <a:latin typeface="メイリオ" panose="020B0604030504040204" pitchFamily="50" charset="-128"/>
                <a:ea typeface="メイリオ" panose="020B0604030504040204" pitchFamily="50" charset="-128"/>
              </a:rPr>
              <a:t>取り込み、変換、クエリ、および保存を行う際に使用する異種サービスの数を最小限に抑えて、WWI のデータ エンジニア、データ サイエンティスト、およびデータベース</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管理者から成るチームが、1 つのツールを習得し、開発、管理、および監視を行うための共有ベスト プラクティスを構築できるようにすることが本当に可能ですか。</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顧客の反論 - 2</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825937"/>
          </a:xfrm>
        </p:spPr>
        <p:txBody>
          <a:bodyPr/>
          <a:lstStyle/>
          <a:p>
            <a:pPr algn="just">
              <a:lnSpc>
                <a:spcPct val="100000"/>
              </a:lnSpc>
            </a:pPr>
            <a:r>
              <a:rPr lang="ja-JP" sz="2600">
                <a:latin typeface="メイリオ" panose="020B0604030504040204" pitchFamily="50" charset="-128"/>
                <a:ea typeface="メイリオ" panose="020B0604030504040204" pitchFamily="50" charset="-128"/>
              </a:rPr>
              <a:t>サーバーレス クエリのことを聞いたことがありますが、Azure では提供していますか。それは WWI が持つ規模のデータのクエリに対応できますか。どの形式をサポートしていますか。WWI のダッシュボードやレポートをサポートするのに適していますか。</a:t>
            </a:r>
          </a:p>
          <a:p>
            <a:pPr algn="just">
              <a:lnSpc>
                <a:spcPct val="100000"/>
              </a:lnSpc>
            </a:pPr>
            <a:r>
              <a:rPr lang="ja-JP" sz="2600">
                <a:latin typeface="メイリオ" panose="020B0604030504040204" pitchFamily="50" charset="-128"/>
                <a:ea typeface="メイリオ" panose="020B0604030504040204" pitchFamily="50" charset="-128"/>
              </a:rPr>
              <a:t>Azure がサーバーレス クエリをサポートしている場合、サーバーレスを選択すると、事前に割り当てたクエリ リソースを使用するオプションは</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削除されますか。</a:t>
            </a:r>
          </a:p>
          <a:p>
            <a:pPr algn="just">
              <a:lnSpc>
                <a:spcPct val="100000"/>
              </a:lnSpc>
            </a:pPr>
            <a:r>
              <a:rPr lang="ja-JP" sz="2600">
                <a:latin typeface="メイリオ" panose="020B0604030504040204" pitchFamily="50" charset="-128"/>
                <a:ea typeface="メイリオ" panose="020B0604030504040204" pitchFamily="50" charset="-128"/>
              </a:rPr>
              <a:t>保存時のデータは保護されますか。データの暗号化に使用した鍵の管理は行われますか。</a:t>
            </a:r>
          </a:p>
          <a:p>
            <a:pPr algn="just">
              <a:lnSpc>
                <a:spcPct val="100000"/>
              </a:lnSpc>
            </a:pPr>
            <a:r>
              <a:rPr lang="ja-JP" sz="2600">
                <a:latin typeface="メイリオ" panose="020B0604030504040204" pitchFamily="50" charset="-128"/>
                <a:ea typeface="メイリオ" panose="020B0604030504040204" pitchFamily="50" charset="-128"/>
              </a:rPr>
              <a:t>Azure Databricks と Azure Synapse Analytics は機能が重複している</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ように見えますが、何を基準にして選択するのですか。</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顧客の反論 - 3</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710036" cy="5066002"/>
          </a:xfrm>
        </p:spPr>
        <p:txBody>
          <a:bodyPr/>
          <a:lstStyle/>
          <a:p>
            <a:pPr algn="just">
              <a:lnSpc>
                <a:spcPct val="100000"/>
              </a:lnSpc>
            </a:pPr>
            <a:r>
              <a:rPr lang="ja-JP" sz="2600">
                <a:latin typeface="メイリオ" panose="020B0604030504040204" pitchFamily="50" charset="-128"/>
                <a:ea typeface="メイリオ" panose="020B0604030504040204" pitchFamily="50" charset="-128"/>
              </a:rPr>
              <a:t>Azure は、クライアント アプリケーションから簡単に呼び出すことが</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できるように、Web サービスとしてのモデルの展開をどのようにサポートしていますか。Azure がサーバーレス クエリをサポートしている場合、サーバーレスを選択すると、事前に割り当てたクエリ リソースを使用するオプションは削除されますか。</a:t>
            </a:r>
          </a:p>
          <a:p>
            <a:pPr algn="just">
              <a:lnSpc>
                <a:spcPct val="100000"/>
              </a:lnSpc>
            </a:pPr>
            <a:r>
              <a:rPr lang="ja-JP" sz="2600">
                <a:latin typeface="メイリオ" panose="020B0604030504040204" pitchFamily="50" charset="-128"/>
                <a:ea typeface="メイリオ" panose="020B0604030504040204" pitchFamily="50" charset="-128"/>
              </a:rPr>
              <a:t>Azure において、モデルの再トレーニング プロセスはどのように実行されますか。WWI のデータ サイエンティストは、新しいモデルをトレーニングし、評価する一方で、アプリケーションに更新を展開するために使用</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される DevOps プロセスに、どのようにこの再トレーニングを確実に組み込むことができますか。Azure は、クライアント アプリケーション、機械学習 API、およびその API を支援するモデルに対する更新を調整するために役立ちますか。</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一般的なシナリオ</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pic>
        <p:nvPicPr>
          <p:cNvPr id="90" name="図 89">
            <a:extLst>
              <a:ext uri="{FF2B5EF4-FFF2-40B4-BE49-F238E27FC236}">
                <a16:creationId xmlns:a16="http://schemas.microsoft.com/office/drawing/2014/main" id="{DA955028-0801-4A3E-BB3F-D52BBBDACA34}"/>
              </a:ext>
            </a:extLst>
          </p:cNvPr>
          <p:cNvPicPr>
            <a:picLocks noChangeAspect="1"/>
          </p:cNvPicPr>
          <p:nvPr/>
        </p:nvPicPr>
        <p:blipFill rotWithShape="1">
          <a:blip r:embed="rId3"/>
          <a:srcRect r="2116" b="4383"/>
          <a:stretch/>
        </p:blipFill>
        <p:spPr>
          <a:xfrm>
            <a:off x="1047183" y="1165998"/>
            <a:ext cx="10361046" cy="540249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ja-JP" sz="440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ステップ 2: ソリューションの設計</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ja-JP" sz="3600">
                <a:latin typeface="メイリオ" panose="020B0604030504040204" pitchFamily="50" charset="-128"/>
                <a:ea typeface="メイリオ" panose="020B0604030504040204" pitchFamily="50" charset="-128"/>
              </a:rPr>
              <a:t>成果</a:t>
            </a:r>
          </a:p>
          <a:p>
            <a:pPr>
              <a:lnSpc>
                <a:spcPct val="90000"/>
              </a:lnSpc>
              <a:spcAft>
                <a:spcPts val="600"/>
              </a:spcAft>
            </a:pPr>
            <a:r>
              <a:rPr lang="ja-JP" sz="2400">
                <a:latin typeface="メイリオ" panose="020B0604030504040204" pitchFamily="50" charset="-128"/>
                <a:ea typeface="メイリオ" panose="020B0604030504040204" pitchFamily="50" charset="-128"/>
                <a:cs typeface="Segoe UI Semilight" panose="020B0402040204020203" pitchFamily="34" charset="0"/>
              </a:rPr>
              <a:t>ソリューションを設計し、そのソリューションを 15 分のチョークトーク形式で顧客の対象者にプレゼンテーションする準備をする。 </a:t>
            </a:r>
          </a:p>
          <a:p>
            <a:pPr>
              <a:lnSpc>
                <a:spcPct val="90000"/>
              </a:lnSpc>
              <a:spcAft>
                <a:spcPts val="600"/>
              </a:spcAft>
            </a:pPr>
            <a:endParaRPr lang="en-US" sz="2400" dirty="0">
              <a:latin typeface="メイリオ" panose="020B0604030504040204" pitchFamily="50" charset="-128"/>
              <a:ea typeface="メイリオ" panose="020B0604030504040204" pitchFamily="50" charset="-128"/>
            </a:endParaRPr>
          </a:p>
          <a:p>
            <a:pPr>
              <a:lnSpc>
                <a:spcPct val="90000"/>
              </a:lnSpc>
              <a:spcAft>
                <a:spcPts val="600"/>
              </a:spcAft>
            </a:pPr>
            <a:r>
              <a:rPr lang="ja-JP" sz="3600">
                <a:latin typeface="メイリオ" panose="020B0604030504040204" pitchFamily="50" charset="-128"/>
                <a:ea typeface="メイリオ" panose="020B0604030504040204" pitchFamily="50" charset="-128"/>
              </a:rPr>
              <a:t>所要時間</a:t>
            </a:r>
          </a:p>
          <a:p>
            <a:pPr>
              <a:lnSpc>
                <a:spcPct val="90000"/>
              </a:lnSpc>
              <a:spcAft>
                <a:spcPts val="600"/>
              </a:spcAft>
            </a:pPr>
            <a:r>
              <a:rPr lang="ja-JP" sz="2400">
                <a:latin typeface="メイリオ" panose="020B0604030504040204" pitchFamily="50" charset="-128"/>
                <a:ea typeface="メイリオ" panose="020B0604030504040204" pitchFamily="50" charset="-128"/>
                <a:cs typeface="Segoe UI Semilight" panose="020B0402040204020203" pitchFamily="34" charset="0"/>
              </a:rPr>
              <a:t>60 分</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55905595"/>
              </p:ext>
            </p:extLst>
          </p:nvPr>
        </p:nvGraphicFramePr>
        <p:xfrm>
          <a:off x="3095545" y="3791921"/>
          <a:ext cx="8040154" cy="2496171"/>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ja-JP" sz="1300" b="1" i="1">
                          <a:latin typeface="メイリオ" panose="020B0604030504040204" pitchFamily="50" charset="-128"/>
                          <a:ea typeface="メイリオ" panose="020B0604030504040204" pitchFamily="50" charset="-128"/>
                          <a:cs typeface="Segoe UI" panose="020B0502040204020203" pitchFamily="34" charset="0"/>
                        </a:rPr>
                        <a:t>ビジネス </a:t>
                      </a:r>
                      <a:r>
                        <a:rPr lang="ja-JP" sz="1300" b="1" i="1">
                          <a:solidFill>
                            <a:schemeClr val="dk1"/>
                          </a:solidFill>
                          <a:latin typeface="メイリオ" panose="020B0604030504040204" pitchFamily="50" charset="-128"/>
                          <a:ea typeface="メイリオ" panose="020B0604030504040204" pitchFamily="50" charset="-128"/>
                          <a:cs typeface="Segoe UI" panose="020B0502040204020203" pitchFamily="34" charset="0"/>
                        </a:rPr>
                        <a:t>ニーズ</a:t>
                      </a:r>
                    </a:p>
                    <a:p>
                      <a:r>
                        <a:rPr lang="ja-JP" sz="1300" b="0" i="0">
                          <a:latin typeface="メイリオ" panose="020B0604030504040204" pitchFamily="50" charset="-128"/>
                          <a:ea typeface="メイリオ" panose="020B0604030504040204" pitchFamily="50" charset="-128"/>
                          <a:cs typeface="Segoe UI" panose="020B0502040204020203" pitchFamily="34" charset="0"/>
                        </a:rPr>
                        <a:t>(10 分)</a:t>
                      </a:r>
                      <a:br>
                        <a:rPr lang="ja-JP" sz="1300" b="0" i="0">
                          <a:latin typeface="メイリオ" panose="020B0604030504040204" pitchFamily="50" charset="-128"/>
                          <a:ea typeface="メイリオ" panose="020B0604030504040204" pitchFamily="50" charset="-128"/>
                          <a:cs typeface="Segoe UI" panose="020B0502040204020203" pitchFamily="34" charset="0"/>
                        </a:rPr>
                      </a:br>
                      <a:endParaRPr lang="ja-JP" sz="1300" b="0" i="0">
                        <a:latin typeface="メイリオ" panose="020B0604030504040204" pitchFamily="50" charset="-128"/>
                        <a:ea typeface="メイリオ" panose="020B0604030504040204" pitchFamily="50" charset="-128"/>
                        <a:cs typeface="Segoe UI" panose="020B0502040204020203" pitchFamily="34" charset="0"/>
                      </a:endParaRPr>
                    </a:p>
                  </a:txBody>
                  <a:tcPr marL="67235" marR="67235" marT="72000"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300" b="0">
                          <a:solidFill>
                            <a:schemeClr val="bg1"/>
                          </a:solidFill>
                          <a:latin typeface="メイリオ" panose="020B0604030504040204" pitchFamily="50" charset="-128"/>
                          <a:ea typeface="メイリオ" panose="020B0604030504040204" pitchFamily="50" charset="-128"/>
                          <a:cs typeface="Segoe UI" panose="020B0502040204020203" pitchFamily="34" charset="0"/>
                        </a:rPr>
                        <a:t>ガイドに記載された質問に回答し、回答をフリップチャートに一覧にする</a:t>
                      </a:r>
                    </a:p>
                    <a:p>
                      <a:endParaRPr lang="en-US" sz="1300" b="0" dirty="0">
                        <a:latin typeface="メイリオ" panose="020B0604030504040204" pitchFamily="50" charset="-128"/>
                        <a:ea typeface="メイリオ" panose="020B0604030504040204" pitchFamily="50" charset="-128"/>
                        <a:cs typeface="Segoe UI" panose="020B0502040204020203" pitchFamily="34" charset="0"/>
                      </a:endParaRPr>
                    </a:p>
                  </a:txBody>
                  <a:tcPr marL="67235" marR="67235" marT="72000" marB="33617"/>
                </a:tc>
                <a:extLst>
                  <a:ext uri="{0D108BD9-81ED-4DB2-BD59-A6C34878D82A}">
                    <a16:rowId xmlns:a16="http://schemas.microsoft.com/office/drawing/2014/main" val="10000"/>
                  </a:ext>
                </a:extLst>
              </a:tr>
              <a:tr h="672348">
                <a:tc>
                  <a:txBody>
                    <a:bodyPr/>
                    <a:lstStyle/>
                    <a:p>
                      <a:r>
                        <a:rPr lang="ja-JP" sz="1300" b="1" i="1">
                          <a:latin typeface="メイリオ" panose="020B0604030504040204" pitchFamily="50" charset="-128"/>
                          <a:ea typeface="メイリオ" panose="020B0604030504040204" pitchFamily="50" charset="-128"/>
                          <a:cs typeface="Segoe UI" panose="020B0502040204020203" pitchFamily="34" charset="0"/>
                        </a:rPr>
                        <a:t>設計</a:t>
                      </a:r>
                    </a:p>
                    <a:p>
                      <a:pPr marL="0" algn="l" defTabSz="932742" rtl="0" eaLnBrk="1" latinLnBrk="0" hangingPunct="1"/>
                      <a:r>
                        <a:rPr lang="ja-JP" sz="1300" b="0" i="0">
                          <a:solidFill>
                            <a:schemeClr val="dk1"/>
                          </a:solidFill>
                          <a:latin typeface="メイリオ" panose="020B0604030504040204" pitchFamily="50" charset="-128"/>
                          <a:ea typeface="メイリオ" panose="020B0604030504040204" pitchFamily="50" charset="-128"/>
                          <a:cs typeface="Segoe UI" panose="020B0502040204020203" pitchFamily="34" charset="0"/>
                        </a:rPr>
                        <a:t>(35 分)</a:t>
                      </a:r>
                      <a:br>
                        <a:rPr lang="ja-JP" sz="1300" b="0" i="0">
                          <a:solidFill>
                            <a:schemeClr val="dk1"/>
                          </a:solidFill>
                          <a:latin typeface="メイリオ" panose="020B0604030504040204" pitchFamily="50" charset="-128"/>
                          <a:ea typeface="メイリオ" panose="020B0604030504040204" pitchFamily="50" charset="-128"/>
                          <a:cs typeface="Segoe UI" panose="020B0502040204020203" pitchFamily="34" charset="0"/>
                        </a:rPr>
                      </a:br>
                      <a:endParaRPr lang="ja-JP" sz="1300" b="0" i="0">
                        <a:solidFill>
                          <a:schemeClr val="dk1"/>
                        </a:solidFill>
                        <a:latin typeface="メイリオ" panose="020B0604030504040204" pitchFamily="50" charset="-128"/>
                        <a:ea typeface="メイリオ" panose="020B0604030504040204" pitchFamily="50" charset="-128"/>
                        <a:cs typeface="Segoe UI" panose="020B0502040204020203" pitchFamily="34" charset="0"/>
                      </a:endParaRPr>
                    </a:p>
                  </a:txBody>
                  <a:tcPr marL="67235" marR="67235" marT="72000"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sz="1300" baseline="0">
                          <a:solidFill>
                            <a:schemeClr val="bg1"/>
                          </a:solidFill>
                          <a:latin typeface="メイリオ" panose="020B0604030504040204" pitchFamily="50" charset="-128"/>
                          <a:ea typeface="メイリオ" panose="020B0604030504040204" pitchFamily="50" charset="-128"/>
                          <a:cs typeface="Segoe UI" panose="020B0502040204020203" pitchFamily="34" charset="0"/>
                        </a:rPr>
                        <a:t>時間が許す限り多くの記載要件に対応するソリューションを設計する。</a:t>
                      </a:r>
                      <a:br>
                        <a:rPr lang="en-US" altLang="ja-JP" sz="1300" baseline="0">
                          <a:solidFill>
                            <a:schemeClr val="bg1"/>
                          </a:solidFill>
                          <a:latin typeface="メイリオ" panose="020B0604030504040204" pitchFamily="50" charset="-128"/>
                          <a:ea typeface="メイリオ" panose="020B0604030504040204" pitchFamily="50" charset="-128"/>
                          <a:cs typeface="Segoe UI" panose="020B0502040204020203" pitchFamily="34" charset="0"/>
                        </a:rPr>
                      </a:br>
                      <a:r>
                        <a:rPr lang="ja-JP" sz="1300" baseline="0">
                          <a:solidFill>
                            <a:schemeClr val="bg1"/>
                          </a:solidFill>
                          <a:latin typeface="メイリオ" panose="020B0604030504040204" pitchFamily="50" charset="-128"/>
                          <a:ea typeface="メイリオ" panose="020B0604030504040204" pitchFamily="50" charset="-128"/>
                          <a:cs typeface="Segoe UI" panose="020B0502040204020203" pitchFamily="34" charset="0"/>
                        </a:rPr>
                        <a:t>ソリューションをフリップチャートで示す</a:t>
                      </a:r>
                    </a:p>
                    <a:p>
                      <a:endParaRPr lang="en-US" sz="1300" dirty="0">
                        <a:latin typeface="メイリオ" panose="020B0604030504040204" pitchFamily="50" charset="-128"/>
                        <a:ea typeface="メイリオ" panose="020B0604030504040204" pitchFamily="50" charset="-128"/>
                        <a:cs typeface="Segoe UI" panose="020B0502040204020203" pitchFamily="34" charset="0"/>
                      </a:endParaRPr>
                    </a:p>
                  </a:txBody>
                  <a:tcPr marL="67235" marR="67235" marT="72000" marB="33617"/>
                </a:tc>
                <a:extLst>
                  <a:ext uri="{0D108BD9-81ED-4DB2-BD59-A6C34878D82A}">
                    <a16:rowId xmlns:a16="http://schemas.microsoft.com/office/drawing/2014/main" val="10001"/>
                  </a:ext>
                </a:extLst>
              </a:tr>
              <a:tr h="1075756">
                <a:tc>
                  <a:txBody>
                    <a:bodyPr/>
                    <a:lstStyle/>
                    <a:p>
                      <a:r>
                        <a:rPr lang="ja-JP" sz="1300" b="1" i="1">
                          <a:latin typeface="メイリオ" panose="020B0604030504040204" pitchFamily="50" charset="-128"/>
                          <a:ea typeface="メイリオ" panose="020B0604030504040204" pitchFamily="50" charset="-128"/>
                          <a:cs typeface="Segoe UI" panose="020B0502040204020203" pitchFamily="34" charset="0"/>
                        </a:rPr>
                        <a:t>準備</a:t>
                      </a:r>
                    </a:p>
                    <a:p>
                      <a:pPr marL="0" marR="0" indent="0" algn="l" defTabSz="932742" rtl="0" eaLnBrk="1" fontAlgn="auto" latinLnBrk="0" hangingPunct="1">
                        <a:lnSpc>
                          <a:spcPct val="100000"/>
                        </a:lnSpc>
                        <a:spcBef>
                          <a:spcPts val="0"/>
                        </a:spcBef>
                        <a:spcAft>
                          <a:spcPts val="0"/>
                        </a:spcAft>
                        <a:buClrTx/>
                        <a:buSzTx/>
                        <a:buFontTx/>
                        <a:buNone/>
                        <a:tabLst/>
                        <a:defRPr/>
                      </a:pPr>
                      <a:r>
                        <a:rPr lang="ja-JP" sz="1300" b="0" i="0">
                          <a:solidFill>
                            <a:schemeClr val="dk1"/>
                          </a:solidFill>
                          <a:latin typeface="メイリオ" panose="020B0604030504040204" pitchFamily="50" charset="-128"/>
                          <a:ea typeface="メイリオ" panose="020B0604030504040204" pitchFamily="50" charset="-128"/>
                          <a:cs typeface="Segoe UI" panose="020B0502040204020203" pitchFamily="34" charset="0"/>
                        </a:rPr>
                        <a:t>(15 分)</a:t>
                      </a:r>
                    </a:p>
                    <a:p>
                      <a:endParaRPr lang="en-US" sz="1300" b="1" i="1" dirty="0">
                        <a:latin typeface="メイリオ" panose="020B0604030504040204" pitchFamily="50" charset="-128"/>
                        <a:ea typeface="メイリオ" panose="020B0604030504040204" pitchFamily="50" charset="-128"/>
                        <a:cs typeface="Segoe UI" panose="020B0502040204020203" pitchFamily="34" charset="0"/>
                      </a:endParaRPr>
                    </a:p>
                  </a:txBody>
                  <a:tcPr marL="67235" marR="67235" marT="72000" marB="33617"/>
                </a:tc>
                <a:tc>
                  <a:txBody>
                    <a:bodyPr/>
                    <a:lstStyle/>
                    <a:p>
                      <a:pPr marL="285750" lvl="0" indent="-285750">
                        <a:buFont typeface="Arial" panose="020B0604020202020204" pitchFamily="34" charset="0"/>
                        <a:buChar char="•"/>
                      </a:pPr>
                      <a:r>
                        <a:rPr lang="ja-JP" sz="1300">
                          <a:latin typeface="メイリオ" panose="020B0604030504040204" pitchFamily="50" charset="-128"/>
                          <a:ea typeface="メイリオ" panose="020B0604030504040204" pitchFamily="50" charset="-128"/>
                          <a:cs typeface="Segoe UI" panose="020B0502040204020203" pitchFamily="34" charset="0"/>
                        </a:rPr>
                        <a:t>提案したソリューションでは対応していない顧客ニーズを特定する</a:t>
                      </a:r>
                    </a:p>
                    <a:p>
                      <a:pPr marL="285750" lvl="0" indent="-285750">
                        <a:buFont typeface="Arial" panose="020B0604020202020204" pitchFamily="34" charset="0"/>
                        <a:buChar char="•"/>
                      </a:pPr>
                      <a:r>
                        <a:rPr lang="ja-JP" sz="1300">
                          <a:latin typeface="メイリオ" panose="020B0604030504040204" pitchFamily="50" charset="-128"/>
                          <a:ea typeface="メイリオ" panose="020B0604030504040204" pitchFamily="50" charset="-128"/>
                          <a:cs typeface="Segoe UI" panose="020B0502040204020203" pitchFamily="34" charset="0"/>
                        </a:rPr>
                        <a:t>ソリューションの利点を特定する</a:t>
                      </a:r>
                    </a:p>
                    <a:p>
                      <a:pPr marL="285750" lvl="0" indent="-285750">
                        <a:buFont typeface="Arial" panose="020B0604020202020204" pitchFamily="34" charset="0"/>
                        <a:buChar char="•"/>
                      </a:pPr>
                      <a:r>
                        <a:rPr lang="ja-JP" sz="1300">
                          <a:latin typeface="メイリオ" panose="020B0604030504040204" pitchFamily="50" charset="-128"/>
                          <a:ea typeface="メイリオ" panose="020B0604030504040204" pitchFamily="50" charset="-128"/>
                          <a:cs typeface="Segoe UI" panose="020B0502040204020203" pitchFamily="34" charset="0"/>
                        </a:rPr>
                        <a:t>顧客の反論にどのように回答するかを決定する</a:t>
                      </a:r>
                    </a:p>
                    <a:p>
                      <a:pPr marL="285750" lvl="0" indent="-285750">
                        <a:buFont typeface="Arial" panose="020B0604020202020204" pitchFamily="34" charset="0"/>
                        <a:buChar char="•"/>
                      </a:pPr>
                      <a:r>
                        <a:rPr lang="ja-JP" sz="1300">
                          <a:latin typeface="メイリオ" panose="020B0604030504040204" pitchFamily="50" charset="-128"/>
                          <a:ea typeface="メイリオ" panose="020B0604030504040204" pitchFamily="50" charset="-128"/>
                          <a:cs typeface="Segoe UI" panose="020B0502040204020203" pitchFamily="34" charset="0"/>
                        </a:rPr>
                        <a:t>顧客に対する 15 分のプレゼンテーションを準備する</a:t>
                      </a:r>
                      <a:br>
                        <a:rPr lang="ja-JP" sz="1300">
                          <a:latin typeface="メイリオ" panose="020B0604030504040204" pitchFamily="50" charset="-128"/>
                          <a:ea typeface="メイリオ" panose="020B0604030504040204" pitchFamily="50" charset="-128"/>
                          <a:cs typeface="Segoe UI" panose="020B0502040204020203" pitchFamily="34" charset="0"/>
                        </a:rPr>
                      </a:br>
                      <a:endParaRPr lang="ja-JP" sz="1300">
                        <a:latin typeface="メイリオ" panose="020B0604030504040204" pitchFamily="50" charset="-128"/>
                        <a:ea typeface="メイリオ" panose="020B0604030504040204" pitchFamily="50" charset="-128"/>
                        <a:cs typeface="Segoe UI" panose="020B0502040204020203" pitchFamily="34" charset="0"/>
                      </a:endParaRPr>
                    </a:p>
                  </a:txBody>
                  <a:tcPr marL="67235" marR="67235" marT="72000"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89511"/>
            <a:ext cx="12022909" cy="899665"/>
          </a:xfrm>
        </p:spPr>
        <p:txBody>
          <a:bodyPr>
            <a:normAutofit fontScale="90000"/>
          </a:bodyPr>
          <a:lstStyle/>
          <a:p>
            <a:pPr marL="3141663" indent="-3141663"/>
            <a:r>
              <a:rPr lang="ja-JP" sz="440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ステップ 3: ソリューションを</a:t>
            </a:r>
            <a:br>
              <a:rPr lang="en-US" altLang="ja-JP" sz="440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br>
            <a:r>
              <a:rPr lang="ja-JP" sz="440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プレゼンテーションする</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492995"/>
            <a:ext cx="11456380" cy="5367623"/>
          </a:xfrm>
          <a:prstGeom prst="rect">
            <a:avLst/>
          </a:prstGeom>
          <a:noFill/>
        </p:spPr>
        <p:txBody>
          <a:bodyPr wrap="square" lIns="182880" tIns="146304" rIns="182880" bIns="146304" rtlCol="0">
            <a:spAutoFit/>
          </a:bodyPr>
          <a:lstStyle/>
          <a:p>
            <a:pPr>
              <a:lnSpc>
                <a:spcPct val="90000"/>
              </a:lnSpc>
              <a:spcAft>
                <a:spcPts val="600"/>
              </a:spcAft>
            </a:pPr>
            <a:r>
              <a:rPr lang="ja-JP" altLang="en-US" sz="3400" dirty="0">
                <a:latin typeface="メイリオ" panose="020B0604030504040204" pitchFamily="50" charset="-128"/>
                <a:ea typeface="メイリオ" panose="020B0604030504040204" pitchFamily="50" charset="-128"/>
              </a:rPr>
              <a:t>成果</a:t>
            </a:r>
          </a:p>
          <a:p>
            <a:pPr>
              <a:lnSpc>
                <a:spcPct val="90000"/>
              </a:lnSpc>
              <a:spcAft>
                <a:spcPts val="600"/>
              </a:spcAft>
            </a:pPr>
            <a:r>
              <a:rPr lang="ja-JP" altLang="en-US" sz="2200" dirty="0">
                <a:latin typeface="メイリオ" panose="020B0604030504040204" pitchFamily="50" charset="-128"/>
                <a:ea typeface="メイリオ" panose="020B0604030504040204" pitchFamily="50" charset="-128"/>
                <a:cs typeface="Segoe UI Semilight" panose="020B0402040204020203" pitchFamily="34" charset="0"/>
              </a:rPr>
              <a:t>対象の顧客にソリューションを </a:t>
            </a:r>
            <a:r>
              <a:rPr lang="en-US" altLang="ja-JP" sz="2200" dirty="0">
                <a:latin typeface="メイリオ" panose="020B0604030504040204" pitchFamily="50" charset="-128"/>
                <a:ea typeface="メイリオ" panose="020B0604030504040204" pitchFamily="50" charset="-128"/>
                <a:cs typeface="Segoe UI Semilight" panose="020B0402040204020203" pitchFamily="34" charset="0"/>
              </a:rPr>
              <a:t>15 </a:t>
            </a:r>
            <a:r>
              <a:rPr lang="ja-JP" altLang="en-US" sz="2200" dirty="0">
                <a:latin typeface="メイリオ" panose="020B0604030504040204" pitchFamily="50" charset="-128"/>
                <a:ea typeface="メイリオ" panose="020B0604030504040204" pitchFamily="50" charset="-128"/>
                <a:cs typeface="Segoe UI Semilight" panose="020B0402040204020203" pitchFamily="34" charset="0"/>
              </a:rPr>
              <a:t>分のチョークトーク形式でプレゼンテーションする </a:t>
            </a:r>
          </a:p>
          <a:p>
            <a:pPr>
              <a:lnSpc>
                <a:spcPct val="90000"/>
              </a:lnSpc>
              <a:spcAft>
                <a:spcPts val="600"/>
              </a:spcAft>
            </a:pPr>
            <a:endParaRPr lang="en-US" sz="2400" dirty="0">
              <a:latin typeface="メイリオ" panose="020B0604030504040204" pitchFamily="50" charset="-128"/>
              <a:ea typeface="メイリオ" panose="020B0604030504040204" pitchFamily="50" charset="-128"/>
            </a:endParaRPr>
          </a:p>
          <a:p>
            <a:pPr>
              <a:lnSpc>
                <a:spcPct val="90000"/>
              </a:lnSpc>
              <a:spcAft>
                <a:spcPts val="600"/>
              </a:spcAft>
            </a:pPr>
            <a:r>
              <a:rPr lang="ja-JP" sz="3400" dirty="0">
                <a:latin typeface="メイリオ" panose="020B0604030504040204" pitchFamily="50" charset="-128"/>
                <a:ea typeface="メイリオ" panose="020B0604030504040204" pitchFamily="50" charset="-128"/>
              </a:rPr>
              <a:t>所要時間</a:t>
            </a:r>
          </a:p>
          <a:p>
            <a:pPr>
              <a:lnSpc>
                <a:spcPct val="90000"/>
              </a:lnSpc>
              <a:spcAft>
                <a:spcPts val="600"/>
              </a:spcAft>
            </a:pPr>
            <a:r>
              <a:rPr lang="ja-JP" sz="2200" dirty="0">
                <a:latin typeface="メイリオ" panose="020B0604030504040204" pitchFamily="50" charset="-128"/>
                <a:ea typeface="メイリオ" panose="020B0604030504040204" pitchFamily="50" charset="-128"/>
                <a:cs typeface="Segoe UI Semilight" panose="020B0402040204020203" pitchFamily="34" charset="0"/>
              </a:rPr>
              <a:t>30 分 (プレゼンテーションとフィードバックの受け取りに各チーム 15 分ずつ) </a:t>
            </a:r>
          </a:p>
          <a:p>
            <a:pPr>
              <a:lnSpc>
                <a:spcPct val="90000"/>
              </a:lnSpc>
              <a:spcAft>
                <a:spcPts val="600"/>
              </a:spcAft>
            </a:pPr>
            <a:endParaRPr lang="en-US" sz="2400" dirty="0">
              <a:latin typeface="メイリオ" panose="020B0604030504040204" pitchFamily="50" charset="-128"/>
              <a:ea typeface="メイリオ" panose="020B0604030504040204" pitchFamily="50" charset="-128"/>
            </a:endParaRPr>
          </a:p>
          <a:p>
            <a:pPr>
              <a:lnSpc>
                <a:spcPct val="90000"/>
              </a:lnSpc>
              <a:spcAft>
                <a:spcPts val="600"/>
              </a:spcAft>
            </a:pPr>
            <a:r>
              <a:rPr lang="ja-JP" altLang="en-US" sz="3400" dirty="0">
                <a:latin typeface="メイリオ" panose="020B0604030504040204" pitchFamily="50" charset="-128"/>
                <a:ea typeface="メイリオ" panose="020B0604030504040204" pitchFamily="50" charset="-128"/>
              </a:rPr>
              <a:t>指示</a:t>
            </a:r>
          </a:p>
          <a:p>
            <a:pPr marL="342900" lvl="0" indent="-342900">
              <a:buFont typeface="Arial" panose="020B0604020202020204" pitchFamily="34" charset="0"/>
              <a:buChar char="•"/>
            </a:pPr>
            <a:r>
              <a:rPr lang="ja-JP" sz="2000" dirty="0">
                <a:latin typeface="メイリオ" panose="020B0604030504040204" pitchFamily="50" charset="-128"/>
                <a:ea typeface="メイリオ" panose="020B0604030504040204" pitchFamily="50" charset="-128"/>
                <a:cs typeface="Segoe UI Semilight" panose="020B0402040204020203" pitchFamily="34" charset="0"/>
              </a:rPr>
              <a:t>別のテーブルとペアを組む</a:t>
            </a:r>
          </a:p>
          <a:p>
            <a:pPr marL="342900" lvl="0" indent="-342900">
              <a:buFont typeface="Arial" panose="020B0604020202020204" pitchFamily="34" charset="0"/>
              <a:buChar char="•"/>
            </a:pPr>
            <a:r>
              <a:rPr lang="ja-JP" sz="2000" dirty="0">
                <a:latin typeface="メイリオ" panose="020B0604030504040204" pitchFamily="50" charset="-128"/>
                <a:ea typeface="メイリオ" panose="020B0604030504040204" pitchFamily="50" charset="-128"/>
                <a:cs typeface="Segoe UI Semilight" panose="020B0402040204020203" pitchFamily="34" charset="0"/>
              </a:rPr>
              <a:t>一方のテーブルはマイクロソフト チーム、他方のテーブルは顧客とする</a:t>
            </a:r>
          </a:p>
          <a:p>
            <a:pPr marL="342900" lvl="0" indent="-342900">
              <a:buFont typeface="Arial" panose="020B0604020202020204" pitchFamily="34" charset="0"/>
              <a:buChar char="•"/>
            </a:pPr>
            <a:r>
              <a:rPr lang="ja-JP" sz="2000" dirty="0">
                <a:latin typeface="メイリオ" panose="020B0604030504040204" pitchFamily="50" charset="-128"/>
                <a:ea typeface="メイリオ" panose="020B0604030504040204" pitchFamily="50" charset="-128"/>
                <a:cs typeface="Segoe UI Semilight" panose="020B0402040204020203" pitchFamily="34" charset="0"/>
              </a:rPr>
              <a:t>マイクロソフト チームは提案ソリューションを顧客にプレゼンテーションする</a:t>
            </a:r>
          </a:p>
          <a:p>
            <a:pPr marL="342900" lvl="0" indent="-342900">
              <a:buFont typeface="Arial" panose="020B0604020202020204" pitchFamily="34" charset="0"/>
              <a:buChar char="•"/>
            </a:pPr>
            <a:r>
              <a:rPr lang="ja-JP" sz="2000" dirty="0">
                <a:latin typeface="メイリオ" panose="020B0604030504040204" pitchFamily="50" charset="-128"/>
                <a:ea typeface="メイリオ" panose="020B0604030504040204" pitchFamily="50" charset="-128"/>
                <a:cs typeface="Segoe UI Semilight" panose="020B0402040204020203" pitchFamily="34" charset="0"/>
              </a:rPr>
              <a:t>顧客はケース スタディの反論リストから反論を 1 つ行う</a:t>
            </a:r>
          </a:p>
          <a:p>
            <a:pPr marL="342900" lvl="0" indent="-342900">
              <a:buFont typeface="Arial" panose="020B0604020202020204" pitchFamily="34" charset="0"/>
              <a:buChar char="•"/>
            </a:pPr>
            <a:r>
              <a:rPr lang="ja-JP" sz="2000" dirty="0">
                <a:latin typeface="メイリオ" panose="020B0604030504040204" pitchFamily="50" charset="-128"/>
                <a:ea typeface="メイリオ" panose="020B0604030504040204" pitchFamily="50" charset="-128"/>
                <a:cs typeface="Segoe UI Semilight" panose="020B0402040204020203" pitchFamily="34" charset="0"/>
              </a:rPr>
              <a:t>マイクロソフト チームは反論に回答する</a:t>
            </a:r>
          </a:p>
          <a:p>
            <a:pPr marL="342900" lvl="0" indent="-342900">
              <a:buFont typeface="Arial" panose="020B0604020202020204" pitchFamily="34" charset="0"/>
              <a:buChar char="•"/>
            </a:pPr>
            <a:r>
              <a:rPr lang="ja-JP" sz="2000" dirty="0">
                <a:latin typeface="メイリオ" panose="020B0604030504040204" pitchFamily="50" charset="-128"/>
                <a:ea typeface="メイリオ" panose="020B0604030504040204" pitchFamily="50" charset="-128"/>
                <a:cs typeface="Segoe UI Semilight" panose="020B0402040204020203" pitchFamily="34" charset="0"/>
              </a:rPr>
              <a:t>顧客チームはマイクロソフト チームにフィードバックを提供する</a:t>
            </a: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sz="440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まとめ</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905411"/>
          </a:xfrm>
          <a:prstGeom prst="rect">
            <a:avLst/>
          </a:prstGeom>
          <a:noFill/>
        </p:spPr>
        <p:txBody>
          <a:bodyPr wrap="square" lIns="182880" tIns="146304" rIns="182880" bIns="146304" rtlCol="0">
            <a:spAutoFit/>
          </a:bodyPr>
          <a:lstStyle/>
          <a:p>
            <a:pPr>
              <a:lnSpc>
                <a:spcPct val="90000"/>
              </a:lnSpc>
              <a:spcAft>
                <a:spcPts val="600"/>
              </a:spcAft>
            </a:pPr>
            <a:r>
              <a:rPr lang="ja-JP" sz="3400">
                <a:latin typeface="メイリオ" panose="020B0604030504040204" pitchFamily="50" charset="-128"/>
                <a:ea typeface="メイリオ" panose="020B0604030504040204" pitchFamily="50" charset="-128"/>
              </a:rPr>
              <a:t>成果</a:t>
            </a:r>
          </a:p>
          <a:p>
            <a:pPr>
              <a:lnSpc>
                <a:spcPct val="90000"/>
              </a:lnSpc>
              <a:spcAft>
                <a:spcPts val="600"/>
              </a:spcAft>
            </a:pPr>
            <a:r>
              <a:rPr lang="ja-JP" sz="2200">
                <a:latin typeface="メイリオ" panose="020B0604030504040204" pitchFamily="50" charset="-128"/>
                <a:ea typeface="メイリオ" panose="020B0604030504040204" pitchFamily="50" charset="-128"/>
                <a:cs typeface="Segoe UI Semilight" panose="020B0402040204020203" pitchFamily="34" charset="0"/>
              </a:rPr>
              <a:t>このケース スタディの推奨ソリューションを特定する。</a:t>
            </a:r>
          </a:p>
          <a:p>
            <a:pPr>
              <a:lnSpc>
                <a:spcPct val="90000"/>
              </a:lnSpc>
              <a:spcAft>
                <a:spcPts val="600"/>
              </a:spcAft>
            </a:pPr>
            <a:r>
              <a:rPr lang="ja-JP" sz="2200">
                <a:latin typeface="メイリオ" panose="020B0604030504040204" pitchFamily="50" charset="-128"/>
                <a:ea typeface="メイリオ" panose="020B0604030504040204" pitchFamily="50" charset="-128"/>
                <a:cs typeface="Segoe UI Semilight" panose="020B0402040204020203" pitchFamily="34" charset="0"/>
              </a:rPr>
              <a:t>他のチームが設計したソリューションを特定する。</a:t>
            </a:r>
          </a:p>
          <a:p>
            <a:pPr>
              <a:lnSpc>
                <a:spcPct val="90000"/>
              </a:lnSpc>
              <a:spcAft>
                <a:spcPts val="600"/>
              </a:spcAft>
            </a:pPr>
            <a:endParaRPr lang="en-US" sz="2400" dirty="0">
              <a:latin typeface="メイリオ" panose="020B0604030504040204" pitchFamily="50" charset="-128"/>
              <a:ea typeface="メイリオ" panose="020B0604030504040204" pitchFamily="50" charset="-128"/>
            </a:endParaRPr>
          </a:p>
          <a:p>
            <a:pPr>
              <a:lnSpc>
                <a:spcPct val="90000"/>
              </a:lnSpc>
              <a:spcAft>
                <a:spcPts val="600"/>
              </a:spcAft>
            </a:pPr>
            <a:r>
              <a:rPr lang="ja-JP" sz="3400">
                <a:latin typeface="メイリオ" panose="020B0604030504040204" pitchFamily="50" charset="-128"/>
                <a:ea typeface="メイリオ" panose="020B0604030504040204" pitchFamily="50" charset="-128"/>
              </a:rPr>
              <a:t>所要時間</a:t>
            </a:r>
          </a:p>
          <a:p>
            <a:pPr>
              <a:lnSpc>
                <a:spcPct val="90000"/>
              </a:lnSpc>
              <a:spcAft>
                <a:spcPts val="600"/>
              </a:spcAft>
            </a:pPr>
            <a:r>
              <a:rPr lang="ja-JP" sz="2200">
                <a:latin typeface="メイリオ" panose="020B0604030504040204" pitchFamily="50" charset="-128"/>
                <a:ea typeface="メイリオ" panose="020B0604030504040204" pitchFamily="50" charset="-128"/>
                <a:cs typeface="Segoe UI Semilight" panose="020B0402040204020203" pitchFamily="34" charset="0"/>
              </a:rPr>
              <a:t>15 分</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推奨される対象者</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3877985"/>
          </a:xfrm>
        </p:spPr>
        <p:txBody>
          <a:bodyPr>
            <a:spAutoFit/>
          </a:bodyPr>
          <a:lstStyle/>
          <a:p>
            <a:pPr marL="442913" lvl="1" indent="-261938" algn="just">
              <a:lnSpc>
                <a:spcPct val="110000"/>
              </a:lnSpc>
            </a:pPr>
            <a:r>
              <a:rPr lang="ja-JP" sz="25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Peter Guerin 氏、Wide World Importers、最高技術責任者 (CTO)。</a:t>
            </a:r>
          </a:p>
          <a:p>
            <a:pPr marL="442913" lvl="1" indent="-261938" algn="just">
              <a:lnSpc>
                <a:spcPct val="110000"/>
              </a:lnSpc>
            </a:pPr>
            <a:endParaRPr lang="en-US" sz="2500" dirty="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endParaRPr>
          </a:p>
          <a:p>
            <a:pPr marL="442913" lvl="1" indent="-261938" algn="just">
              <a:lnSpc>
                <a:spcPct val="110000"/>
              </a:lnSpc>
            </a:pPr>
            <a:r>
              <a:rPr lang="ja-JP" sz="25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主な対象者は、ビジネス担当の意思決定者および技術担当の意思決定者です。</a:t>
            </a:r>
          </a:p>
          <a:p>
            <a:pPr marL="442913" lvl="1" indent="-261938" algn="just">
              <a:lnSpc>
                <a:spcPct val="110000"/>
              </a:lnSpc>
            </a:pPr>
            <a:endParaRPr lang="en-US" sz="2500" dirty="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endParaRPr>
          </a:p>
          <a:p>
            <a:pPr marL="442913" lvl="1" indent="-261938" algn="just">
              <a:lnSpc>
                <a:spcPct val="110000"/>
              </a:lnSpc>
            </a:pPr>
            <a:r>
              <a:rPr lang="ja-JP" sz="25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通常は、CIO (最高情報責任者) に直属のインフラストラクチャ マネージャー、アプリケーション スポンサー (LOB 担当 VP (基幹業務担当副社長)、最高マーケティング責任者など)、あるいはアプリケーション スポンサー</a:t>
            </a:r>
            <a:br>
              <a:rPr lang="en-US" altLang="ja-JP" sz="25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br>
            <a:r>
              <a:rPr lang="ja-JP" sz="25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直轄の部署の IT 部門または開発者の代表者に話をします。</a:t>
            </a: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推奨ソリューション – コールド パス</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pic>
        <p:nvPicPr>
          <p:cNvPr id="5" name="図 4">
            <a:extLst>
              <a:ext uri="{FF2B5EF4-FFF2-40B4-BE49-F238E27FC236}">
                <a16:creationId xmlns:a16="http://schemas.microsoft.com/office/drawing/2014/main" id="{9FB852A4-5963-4FC2-8FFD-91EC5CFB3BC6}"/>
              </a:ext>
            </a:extLst>
          </p:cNvPr>
          <p:cNvPicPr>
            <a:picLocks noChangeAspect="1"/>
          </p:cNvPicPr>
          <p:nvPr/>
        </p:nvPicPr>
        <p:blipFill rotWithShape="1">
          <a:blip r:embed="rId3"/>
          <a:srcRect l="1431" t="2681"/>
          <a:stretch/>
        </p:blipFill>
        <p:spPr>
          <a:xfrm>
            <a:off x="1192188" y="1211262"/>
            <a:ext cx="9926608" cy="530383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
        <p:nvSpPr>
          <p:cNvPr id="8" name="TextBox 4">
            <a:extLst>
              <a:ext uri="{FF2B5EF4-FFF2-40B4-BE49-F238E27FC236}">
                <a16:creationId xmlns:a16="http://schemas.microsoft.com/office/drawing/2014/main" id="{20E60338-12FF-4B02-9379-70F4139D0C66}"/>
              </a:ext>
            </a:extLst>
          </p:cNvPr>
          <p:cNvSpPr txBox="1"/>
          <p:nvPr/>
        </p:nvSpPr>
        <p:spPr>
          <a:xfrm>
            <a:off x="568586" y="1123221"/>
            <a:ext cx="7422889" cy="4881336"/>
          </a:xfrm>
          <a:prstGeom prst="rect">
            <a:avLst/>
          </a:prstGeom>
          <a:noFill/>
        </p:spPr>
        <p:txBody>
          <a:bodyPr wrap="square" lIns="182880" tIns="146304" rIns="182880" bIns="146304" rtlCol="0">
            <a:noAutofit/>
          </a:bodyPr>
          <a:lstStyle/>
          <a:p>
            <a:pPr algn="just">
              <a:spcAft>
                <a:spcPts val="600"/>
              </a:spcAft>
            </a:pPr>
            <a:r>
              <a:rPr lang="ja-JP" altLang="ja-JP" sz="24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rPr>
              <a:t>このホワイトボード設計セッションでは、グループを作って、Azure Synapse Analytics を使用してエンドツーエンドのソリューションを設計するプロセスを見ていきます。設計セッションでは、データ読み込み、データ準備、データ変換、およびデータ サービスについて説明し、機械学習の実行およびバッチ データとリアルタイム データの両方の処理についても説明します。</a:t>
            </a:r>
          </a:p>
          <a:p>
            <a:pPr algn="just">
              <a:spcAft>
                <a:spcPts val="600"/>
              </a:spcAft>
            </a:pPr>
            <a:endParaRPr lang="en-US" altLang="ja-JP" sz="24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endParaRPr>
          </a:p>
          <a:p>
            <a:pPr algn="just">
              <a:spcAft>
                <a:spcPts val="600"/>
              </a:spcAft>
            </a:pPr>
            <a:r>
              <a:rPr lang="ja-JP" altLang="ja-JP" sz="24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rPr>
              <a:t>このホワイトボード設計セッションを完了すると、Azure Synapse Analytics を使用する完全なエンドツーエンドの高度な分析ソリューションを設計および構築できるようになります。</a:t>
            </a:r>
          </a:p>
        </p:txBody>
      </p:sp>
      <p:sp>
        <p:nvSpPr>
          <p:cNvPr id="10" name="Title 1">
            <a:extLst>
              <a:ext uri="{FF2B5EF4-FFF2-40B4-BE49-F238E27FC236}">
                <a16:creationId xmlns:a16="http://schemas.microsoft.com/office/drawing/2014/main" id="{C13EAF53-FCC5-4A5C-8C9D-916D1B829479}"/>
              </a:ext>
            </a:extLst>
          </p:cNvPr>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100000"/>
              </a:lnSpc>
              <a:spcBef>
                <a:spcPct val="0"/>
              </a:spcBef>
              <a:buNone/>
              <a:defRPr lang="en-US" sz="4400" b="0" kern="1200" cap="none" spc="-100" baseline="0" dirty="0" smtClean="0">
                <a:ln w="3175">
                  <a:noFill/>
                </a:ln>
                <a:gradFill>
                  <a:gsLst>
                    <a:gs pos="1250">
                      <a:schemeClr val="tx1"/>
                    </a:gs>
                    <a:gs pos="100000">
                      <a:schemeClr val="tx1"/>
                    </a:gs>
                  </a:gsLst>
                  <a:lin ang="5400000" scaled="0"/>
                </a:gradFill>
                <a:effectLst/>
                <a:latin typeface="メイリオ" panose="020B0604030504040204" pitchFamily="50" charset="-128"/>
                <a:ea typeface="メイリオ" panose="020B0604030504040204" pitchFamily="50" charset="-128"/>
                <a:cs typeface="Segoe UI" pitchFamily="34" charset="0"/>
              </a:defRPr>
            </a:lvl1pPr>
          </a:lstStyle>
          <a:p>
            <a:pPr marL="0" marR="0" lvl="0" indent="0" algn="l" defTabSz="914367" rtl="0" eaLnBrk="1" fontAlgn="auto" latinLnBrk="0" hangingPunct="1">
              <a:lnSpc>
                <a:spcPct val="100000"/>
              </a:lnSpc>
              <a:spcBef>
                <a:spcPct val="0"/>
              </a:spcBef>
              <a:spcAft>
                <a:spcPts val="0"/>
              </a:spcAft>
              <a:buClrTx/>
              <a:buSzTx/>
              <a:buFontTx/>
              <a:buNone/>
              <a:tabLst/>
              <a:defRPr/>
            </a:pPr>
            <a:r>
              <a:rPr kumimoji="0" lang="ja-JP" altLang="en-US" sz="4400" b="0" i="0" u="none" strike="noStrike" kern="1200" cap="none" spc="-100" normalizeH="0" baseline="0" noProof="0">
                <a:ln w="3175">
                  <a:noFill/>
                </a:ln>
                <a:solidFill>
                  <a:srgbClr val="FFFFFF"/>
                </a:solidFill>
                <a:effectLst/>
                <a:uLnTx/>
                <a:uFillTx/>
                <a:latin typeface="メイリオ" panose="020B0604030504040204" pitchFamily="50" charset="-128"/>
                <a:ea typeface="メイリオ" panose="020B0604030504040204" pitchFamily="50" charset="-128"/>
                <a:cs typeface="Segoe UI Light" panose="020B0502040204020203" pitchFamily="34" charset="0"/>
              </a:rPr>
              <a:t>要約と学習目的</a:t>
            </a:r>
            <a:endParaRPr kumimoji="0" lang="ja-JP" altLang="en-US" sz="4400" b="0" i="0" u="none" strike="noStrike" kern="1200" cap="none" spc="-100" normalizeH="0" baseline="0" noProof="0" dirty="0">
              <a:ln w="3175">
                <a:noFill/>
              </a:ln>
              <a:solidFill>
                <a:srgbClr val="FFFFFF"/>
              </a:solidFill>
              <a:effectLst/>
              <a:uLnTx/>
              <a:uFillTx/>
              <a:latin typeface="メイリオ" panose="020B0604030504040204" pitchFamily="50" charset="-128"/>
              <a:ea typeface="メイリオ" panose="020B0604030504040204" pitchFamily="50" charset="-128"/>
              <a:cs typeface="Segoe UI Light" panose="020B05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推奨ソリューション – ホット パス</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pic>
        <p:nvPicPr>
          <p:cNvPr id="6" name="図 5">
            <a:extLst>
              <a:ext uri="{FF2B5EF4-FFF2-40B4-BE49-F238E27FC236}">
                <a16:creationId xmlns:a16="http://schemas.microsoft.com/office/drawing/2014/main" id="{D9E4DAAC-3D43-4671-A969-9D235810881F}"/>
              </a:ext>
            </a:extLst>
          </p:cNvPr>
          <p:cNvPicPr>
            <a:picLocks noChangeAspect="1"/>
          </p:cNvPicPr>
          <p:nvPr/>
        </p:nvPicPr>
        <p:blipFill>
          <a:blip r:embed="rId3"/>
          <a:stretch>
            <a:fillRect/>
          </a:stretch>
        </p:blipFill>
        <p:spPr>
          <a:xfrm>
            <a:off x="457200" y="1232892"/>
            <a:ext cx="11314848" cy="5397307"/>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推奨ソリューション – 機械学習</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pic>
        <p:nvPicPr>
          <p:cNvPr id="5" name="図 4">
            <a:extLst>
              <a:ext uri="{FF2B5EF4-FFF2-40B4-BE49-F238E27FC236}">
                <a16:creationId xmlns:a16="http://schemas.microsoft.com/office/drawing/2014/main" id="{5FCA3EA6-269F-4FC1-BF2E-B631CB39B2AA}"/>
              </a:ext>
            </a:extLst>
          </p:cNvPr>
          <p:cNvPicPr>
            <a:picLocks noChangeAspect="1"/>
          </p:cNvPicPr>
          <p:nvPr/>
        </p:nvPicPr>
        <p:blipFill>
          <a:blip r:embed="rId3"/>
          <a:stretch>
            <a:fillRect/>
          </a:stretch>
        </p:blipFill>
        <p:spPr>
          <a:xfrm>
            <a:off x="2070553" y="1294808"/>
            <a:ext cx="8108950" cy="5109585"/>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ja-JP" sz="4400">
                <a:latin typeface="メイリオ" panose="020B0604030504040204" pitchFamily="50" charset="-128"/>
                <a:ea typeface="メイリオ" panose="020B0604030504040204" pitchFamily="50" charset="-128"/>
              </a:rPr>
              <a:t>推奨ソリューション – 取り込みと保存</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892599" cy="4585871"/>
          </a:xfrm>
        </p:spPr>
        <p:txBody>
          <a:bodyPr/>
          <a:lstStyle/>
          <a:p>
            <a:pPr>
              <a:lnSpc>
                <a:spcPct val="100000"/>
              </a:lnSpc>
            </a:pPr>
            <a:r>
              <a:rPr lang="ja-JP" sz="2600">
                <a:latin typeface="メイリオ" panose="020B0604030504040204" pitchFamily="50" charset="-128"/>
                <a:ea typeface="メイリオ" panose="020B0604030504040204" pitchFamily="50" charset="-128"/>
              </a:rPr>
              <a:t>Azure Storage (Azure Data Lake Store Gen2) にフラット ファイル </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データを取り込む。 </a:t>
            </a:r>
          </a:p>
          <a:p>
            <a:pPr>
              <a:lnSpc>
                <a:spcPct val="100000"/>
              </a:lnSpc>
            </a:pPr>
            <a:r>
              <a:rPr lang="ja-JP" sz="2600" spc="-30">
                <a:latin typeface="メイリオ" panose="020B0604030504040204" pitchFamily="50" charset="-128"/>
                <a:ea typeface="メイリオ" panose="020B0604030504040204" pitchFamily="50" charset="-128"/>
              </a:rPr>
              <a:t>データ ウェアハウス内のリレーショナル テーブルとしてフラット ファイルから読み込む。</a:t>
            </a:r>
          </a:p>
          <a:p>
            <a:pPr>
              <a:lnSpc>
                <a:spcPct val="100000"/>
              </a:lnSpc>
            </a:pPr>
            <a:r>
              <a:rPr lang="ja-JP" sz="2600">
                <a:latin typeface="メイリオ" panose="020B0604030504040204" pitchFamily="50" charset="-128"/>
                <a:ea typeface="メイリオ" panose="020B0604030504040204" pitchFamily="50" charset="-128"/>
              </a:rPr>
              <a:t>環境 (開発、テスト、および運用) ごとに異なるストレージ アカウント。</a:t>
            </a:r>
          </a:p>
          <a:p>
            <a:pPr>
              <a:lnSpc>
                <a:spcPct val="100000"/>
              </a:lnSpc>
            </a:pPr>
            <a:r>
              <a:rPr lang="ja-JP" sz="2600">
                <a:latin typeface="メイリオ" panose="020B0604030504040204" pitchFamily="50" charset="-128"/>
                <a:ea typeface="メイリオ" panose="020B0604030504040204" pitchFamily="50" charset="-128"/>
              </a:rPr>
              <a:t>洗練レベル別にデータを整理するために、一般的なフォルダー構造を</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使用する。 </a:t>
            </a:r>
          </a:p>
          <a:p>
            <a:pPr>
              <a:lnSpc>
                <a:spcPct val="100000"/>
              </a:lnSpc>
            </a:pPr>
            <a:r>
              <a:rPr lang="ja-JP" sz="2600">
                <a:latin typeface="メイリオ" panose="020B0604030504040204" pitchFamily="50" charset="-128"/>
                <a:ea typeface="メイリオ" panose="020B0604030504040204" pitchFamily="50" charset="-128"/>
              </a:rPr>
              <a:t>Azure Synapse Analytics は、CSV、Parquet、ORC、および JSON の</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各形式をサポートしている。</a:t>
            </a:r>
          </a:p>
          <a:p>
            <a:pPr>
              <a:lnSpc>
                <a:spcPct val="100000"/>
              </a:lnSpc>
            </a:pPr>
            <a:r>
              <a:rPr lang="ja-JP" sz="2600">
                <a:latin typeface="メイリオ" panose="020B0604030504040204" pitchFamily="50" charset="-128"/>
                <a:ea typeface="メイリオ" panose="020B0604030504040204" pitchFamily="50" charset="-128"/>
              </a:rPr>
              <a:t>Event Hub または IoT Hub を通じてストリーミング データを取り込む。</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1" y="1150756"/>
            <a:ext cx="11372630" cy="5306068"/>
          </a:xfrm>
        </p:spPr>
        <p:txBody>
          <a:bodyPr/>
          <a:lstStyle/>
          <a:p>
            <a:pPr algn="just">
              <a:lnSpc>
                <a:spcPct val="100000"/>
              </a:lnSpc>
            </a:pPr>
            <a:r>
              <a:rPr lang="ja-JP" sz="2600" dirty="0">
                <a:latin typeface="メイリオ" panose="020B0604030504040204" pitchFamily="50" charset="-128"/>
                <a:ea typeface="メイリオ" panose="020B0604030504040204" pitchFamily="50" charset="-128"/>
              </a:rPr>
              <a:t>Azure Synapse Studio を使用して生フラット ファイル データを簡単に調査する。</a:t>
            </a:r>
          </a:p>
          <a:p>
            <a:pPr algn="just">
              <a:lnSpc>
                <a:spcPct val="100000"/>
              </a:lnSpc>
            </a:pPr>
            <a:r>
              <a:rPr lang="ja-JP" sz="2600" dirty="0">
                <a:latin typeface="メイリオ" panose="020B0604030504040204" pitchFamily="50" charset="-128"/>
                <a:ea typeface="メイリオ" panose="020B0604030504040204" pitchFamily="50" charset="-128"/>
              </a:rPr>
              <a:t>Azure Synapse Studio は、Spark 上で大規模に実行される Mapping Data Flow を作成するために、コード不要のグラフィカル デザイン サーフェイスを備えている。エンジニアは、必要に応じてノートブックでコードを使用することもできる。</a:t>
            </a:r>
          </a:p>
          <a:p>
            <a:pPr algn="just">
              <a:lnSpc>
                <a:spcPct val="100000"/>
              </a:lnSpc>
            </a:pPr>
            <a:r>
              <a:rPr lang="ja-JP" sz="2600" dirty="0">
                <a:latin typeface="メイリオ" panose="020B0604030504040204" pitchFamily="50" charset="-128"/>
                <a:ea typeface="メイリオ" panose="020B0604030504040204" pitchFamily="50" charset="-128"/>
              </a:rPr>
              <a:t>ノートブックは、オープン ソースの Apache Spark をサポートし、Python、Scala、および (近い将来) R のコードの実行をサポートして</a:t>
            </a:r>
            <a:br>
              <a:rPr lang="en-US" altLang="ja-JP" sz="2600" dirty="0">
                <a:latin typeface="メイリオ" panose="020B0604030504040204" pitchFamily="50" charset="-128"/>
                <a:ea typeface="メイリオ" panose="020B0604030504040204" pitchFamily="50" charset="-128"/>
              </a:rPr>
            </a:br>
            <a:r>
              <a:rPr lang="ja-JP" sz="2600" dirty="0">
                <a:latin typeface="メイリオ" panose="020B0604030504040204" pitchFamily="50" charset="-128"/>
                <a:ea typeface="メイリオ" panose="020B0604030504040204" pitchFamily="50" charset="-128"/>
              </a:rPr>
              <a:t>いる。</a:t>
            </a:r>
          </a:p>
          <a:p>
            <a:pPr algn="just">
              <a:lnSpc>
                <a:spcPct val="100000"/>
              </a:lnSpc>
            </a:pPr>
            <a:r>
              <a:rPr lang="ja-JP" sz="2600" dirty="0">
                <a:latin typeface="メイリオ" panose="020B0604030504040204" pitchFamily="50" charset="-128"/>
                <a:ea typeface="メイリオ" panose="020B0604030504040204" pitchFamily="50" charset="-128"/>
              </a:rPr>
              <a:t>ノートブックで必要なライブラリは、Azure Synapse Spark プールにインポートされ、アタッチされたノートブック内で使用される。</a:t>
            </a:r>
          </a:p>
          <a:p>
            <a:pPr algn="just">
              <a:lnSpc>
                <a:spcPct val="100000"/>
              </a:lnSpc>
            </a:pPr>
            <a:r>
              <a:rPr lang="ja-JP" sz="2600" dirty="0">
                <a:latin typeface="メイリオ" panose="020B0604030504040204" pitchFamily="50" charset="-128"/>
                <a:ea typeface="メイリオ" panose="020B0604030504040204" pitchFamily="50" charset="-128"/>
              </a:rPr>
              <a:t>変換されたデータの保存には、Parquet 形式が推奨される。</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変換</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5840" cy="5429179"/>
          </a:xfrm>
        </p:spPr>
        <p:txBody>
          <a:bodyPr/>
          <a:lstStyle/>
          <a:p>
            <a:pPr algn="just">
              <a:lnSpc>
                <a:spcPct val="100000"/>
              </a:lnSpc>
            </a:pPr>
            <a:r>
              <a:rPr lang="ja-JP" sz="2400">
                <a:latin typeface="メイリオ" panose="020B0604030504040204" pitchFamily="50" charset="-128"/>
                <a:ea typeface="メイリオ" panose="020B0604030504040204" pitchFamily="50" charset="-128"/>
              </a:rPr>
              <a:t>クラスター化列ストア インデックス (CCI) は、ファクト テーブルに最適である。 </a:t>
            </a:r>
          </a:p>
          <a:p>
            <a:pPr algn="just">
              <a:lnSpc>
                <a:spcPct val="100000"/>
              </a:lnSpc>
            </a:pPr>
            <a:r>
              <a:rPr lang="ja-JP" sz="2400">
                <a:latin typeface="メイリオ" panose="020B0604030504040204" pitchFamily="50" charset="-128"/>
                <a:ea typeface="メイリオ" panose="020B0604030504040204" pitchFamily="50" charset="-128"/>
              </a:rPr>
              <a:t>CCI は、1 億行を超えるテーブルに対して、最高レベルのデータ圧縮と最適な</a:t>
            </a:r>
            <a:br>
              <a:rPr lang="en-US" altLang="ja-JP" sz="2400">
                <a:latin typeface="メイリオ" panose="020B0604030504040204" pitchFamily="50" charset="-128"/>
                <a:ea typeface="メイリオ" panose="020B0604030504040204" pitchFamily="50" charset="-128"/>
              </a:rPr>
            </a:br>
            <a:r>
              <a:rPr lang="ja-JP" sz="2400">
                <a:latin typeface="メイリオ" panose="020B0604030504040204" pitchFamily="50" charset="-128"/>
                <a:ea typeface="メイリオ" panose="020B0604030504040204" pitchFamily="50" charset="-128"/>
              </a:rPr>
              <a:t>クエリ パフォーマンスを提供する。 </a:t>
            </a:r>
          </a:p>
          <a:p>
            <a:pPr algn="just">
              <a:lnSpc>
                <a:spcPct val="100000"/>
              </a:lnSpc>
            </a:pPr>
            <a:r>
              <a:rPr lang="ja-JP" sz="2400">
                <a:latin typeface="メイリオ" panose="020B0604030504040204" pitchFamily="50" charset="-128"/>
                <a:ea typeface="メイリオ" panose="020B0604030504040204" pitchFamily="50" charset="-128"/>
              </a:rPr>
              <a:t>ヒープ テーブルは、小さなルックアップ テーブルに最適であり、1 億行未満のテーブルに対して推奨される。</a:t>
            </a:r>
          </a:p>
          <a:p>
            <a:pPr algn="just">
              <a:lnSpc>
                <a:spcPct val="100000"/>
              </a:lnSpc>
            </a:pPr>
            <a:r>
              <a:rPr lang="ja-JP" sz="2400">
                <a:latin typeface="メイリオ" panose="020B0604030504040204" pitchFamily="50" charset="-128"/>
                <a:ea typeface="メイリオ" panose="020B0604030504040204" pitchFamily="50" charset="-128"/>
              </a:rPr>
              <a:t>ごく少数の行をすばやく取得する必要がある場合、クラスター化インデックスは、CCI より優れている可能性がある。</a:t>
            </a:r>
          </a:p>
          <a:p>
            <a:pPr lvl="1" algn="just">
              <a:lnSpc>
                <a:spcPct val="100000"/>
              </a:lnSpc>
            </a:pPr>
            <a:r>
              <a:rPr lang="ja-JP" sz="2400">
                <a:latin typeface="メイリオ" panose="020B0604030504040204" pitchFamily="50" charset="-128"/>
                <a:ea typeface="メイリオ" panose="020B0604030504040204" pitchFamily="50" charset="-128"/>
              </a:rPr>
              <a:t>選択性の低いクエリのパフォーマンスを改善するには、非クラスター化</a:t>
            </a:r>
            <a:br>
              <a:rPr lang="en-US" altLang="ja-JP" sz="2400">
                <a:latin typeface="メイリオ" panose="020B0604030504040204" pitchFamily="50" charset="-128"/>
                <a:ea typeface="メイリオ" panose="020B0604030504040204" pitchFamily="50" charset="-128"/>
              </a:rPr>
            </a:br>
            <a:r>
              <a:rPr lang="ja-JP" sz="2400">
                <a:latin typeface="メイリオ" panose="020B0604030504040204" pitchFamily="50" charset="-128"/>
                <a:ea typeface="メイリオ" panose="020B0604030504040204" pitchFamily="50" charset="-128"/>
              </a:rPr>
              <a:t>インデックスを追加する。 </a:t>
            </a:r>
          </a:p>
          <a:p>
            <a:pPr lvl="1" algn="just">
              <a:lnSpc>
                <a:spcPct val="100000"/>
              </a:lnSpc>
            </a:pPr>
            <a:r>
              <a:rPr lang="ja-JP" sz="2400">
                <a:latin typeface="メイリオ" panose="020B0604030504040204" pitchFamily="50" charset="-128"/>
                <a:ea typeface="メイリオ" panose="020B0604030504040204" pitchFamily="50" charset="-128"/>
              </a:rPr>
              <a:t>テーブルにインデックスを追加するたびに、データの読み込み中に必要な記憶域スペースと処理時間が増大する。</a:t>
            </a:r>
          </a:p>
          <a:p>
            <a:pPr algn="just">
              <a:lnSpc>
                <a:spcPct val="100000"/>
              </a:lnSpc>
            </a:pPr>
            <a:r>
              <a:rPr lang="ja-JP" sz="2400">
                <a:latin typeface="メイリオ" panose="020B0604030504040204" pitchFamily="50" charset="-128"/>
                <a:ea typeface="メイリオ" panose="020B0604030504040204" pitchFamily="50" charset="-128"/>
              </a:rPr>
              <a:t>変換を実行する前にヒープ テーブルと一時テーブルにデータのステージングを行うことにより、読み込みのパフォーマンスを高速化する。</a:t>
            </a:r>
            <a:endParaRPr lang="en-US" sz="2400" dirty="0">
              <a:latin typeface="メイリオ" panose="020B0604030504040204" pitchFamily="50" charset="-128"/>
              <a:ea typeface="メイリオ" panose="020B0604030504040204" pitchFamily="50" charset="-128"/>
            </a:endParaRP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クエリ</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211263"/>
            <a:ext cx="11712355" cy="4955203"/>
          </a:xfrm>
        </p:spPr>
        <p:txBody>
          <a:bodyPr/>
          <a:lstStyle/>
          <a:p>
            <a:pPr algn="just">
              <a:lnSpc>
                <a:spcPct val="100000"/>
              </a:lnSpc>
            </a:pPr>
            <a:r>
              <a:rPr lang="ja-JP" sz="2500" dirty="0">
                <a:latin typeface="メイリオ" panose="020B0604030504040204" pitchFamily="50" charset="-128"/>
                <a:ea typeface="メイリオ" panose="020B0604030504040204" pitchFamily="50" charset="-128"/>
              </a:rPr>
              <a:t>分散テーブルの設計における推奨事項</a:t>
            </a:r>
          </a:p>
          <a:p>
            <a:pPr lvl="1" algn="just">
              <a:lnSpc>
                <a:spcPct val="100000"/>
              </a:lnSpc>
            </a:pPr>
            <a:r>
              <a:rPr lang="ja-JP" sz="2500" dirty="0">
                <a:latin typeface="メイリオ" panose="020B0604030504040204" pitchFamily="50" charset="-128"/>
                <a:ea typeface="メイリオ" panose="020B0604030504040204" pitchFamily="50" charset="-128"/>
              </a:rPr>
              <a:t>ハッシュ分散: </a:t>
            </a:r>
          </a:p>
          <a:p>
            <a:pPr lvl="2" algn="just">
              <a:lnSpc>
                <a:spcPct val="100000"/>
              </a:lnSpc>
            </a:pPr>
            <a:r>
              <a:rPr lang="ja-JP" sz="2500" dirty="0">
                <a:latin typeface="メイリオ" panose="020B0604030504040204" pitchFamily="50" charset="-128"/>
                <a:ea typeface="メイリオ" panose="020B0604030504040204" pitchFamily="50" charset="-128"/>
              </a:rPr>
              <a:t>頻繁にデータが挿入され、数 GB を超える小さなファクト テーブルでは、ハッシュ分散を使用する必要がある。</a:t>
            </a:r>
          </a:p>
          <a:p>
            <a:pPr lvl="1" algn="just">
              <a:lnSpc>
                <a:spcPct val="100000"/>
              </a:lnSpc>
            </a:pPr>
            <a:r>
              <a:rPr lang="ja-JP" sz="2500" dirty="0">
                <a:latin typeface="メイリオ" panose="020B0604030504040204" pitchFamily="50" charset="-128"/>
                <a:ea typeface="メイリオ" panose="020B0604030504040204" pitchFamily="50" charset="-128"/>
              </a:rPr>
              <a:t>ラウンド ロビンによる分散: </a:t>
            </a:r>
          </a:p>
          <a:p>
            <a:pPr lvl="2" algn="just">
              <a:lnSpc>
                <a:spcPct val="100000"/>
              </a:lnSpc>
            </a:pPr>
            <a:r>
              <a:rPr lang="ja-JP" sz="2500" dirty="0">
                <a:latin typeface="メイリオ" panose="020B0604030504040204" pitchFamily="50" charset="-128"/>
                <a:ea typeface="メイリオ" panose="020B0604030504040204" pitchFamily="50" charset="-128"/>
              </a:rPr>
              <a:t>生データの入力から作成され、有益な可能性があるテーブル。 </a:t>
            </a:r>
          </a:p>
          <a:p>
            <a:pPr lvl="2" algn="just">
              <a:lnSpc>
                <a:spcPct val="100000"/>
              </a:lnSpc>
            </a:pPr>
            <a:r>
              <a:rPr lang="ja-JP" sz="2500" dirty="0">
                <a:latin typeface="メイリオ" panose="020B0604030504040204" pitchFamily="50" charset="-128"/>
                <a:ea typeface="メイリオ" panose="020B0604030504040204" pitchFamily="50" charset="-128"/>
              </a:rPr>
              <a:t>データの準備に使用される一時ステージング テーブル。</a:t>
            </a:r>
          </a:p>
          <a:p>
            <a:pPr lvl="1" algn="just">
              <a:lnSpc>
                <a:spcPct val="100000"/>
              </a:lnSpc>
            </a:pPr>
            <a:r>
              <a:rPr lang="ja-JP" sz="2500" dirty="0">
                <a:latin typeface="メイリオ" panose="020B0604030504040204" pitchFamily="50" charset="-128"/>
                <a:ea typeface="メイリオ" panose="020B0604030504040204" pitchFamily="50" charset="-128"/>
              </a:rPr>
              <a:t>レプリケート テーブル: </a:t>
            </a:r>
          </a:p>
          <a:p>
            <a:pPr lvl="2" algn="just">
              <a:lnSpc>
                <a:spcPct val="100000"/>
              </a:lnSpc>
            </a:pPr>
            <a:r>
              <a:rPr lang="ja-JP" sz="2500" dirty="0">
                <a:latin typeface="メイリオ" panose="020B0604030504040204" pitchFamily="50" charset="-128"/>
                <a:ea typeface="メイリオ" panose="020B0604030504040204" pitchFamily="50" charset="-128"/>
              </a:rPr>
              <a:t>サイズが数百 MB から 1</a:t>
            </a:r>
            <a:r>
              <a:rPr lang="en-US" altLang="ja-JP" sz="2500" dirty="0">
                <a:latin typeface="メイリオ" panose="020B0604030504040204" pitchFamily="50" charset="-128"/>
                <a:ea typeface="メイリオ" panose="020B0604030504040204" pitchFamily="50" charset="-128"/>
              </a:rPr>
              <a:t>.</a:t>
            </a:r>
            <a:r>
              <a:rPr lang="ja-JP" sz="2500" dirty="0">
                <a:latin typeface="メイリオ" panose="020B0604030504040204" pitchFamily="50" charset="-128"/>
                <a:ea typeface="メイリオ" panose="020B0604030504040204" pitchFamily="50" charset="-128"/>
              </a:rPr>
              <a:t>5 GB の範囲のルックアップ テーブルはレプリケートする必要がある。テーブル サイズが圧縮後に 2 GB 未満の場合に</a:t>
            </a:r>
            <a:br>
              <a:rPr lang="en-US" altLang="ja-JP" sz="2500" dirty="0">
                <a:latin typeface="メイリオ" panose="020B0604030504040204" pitchFamily="50" charset="-128"/>
                <a:ea typeface="メイリオ" panose="020B0604030504040204" pitchFamily="50" charset="-128"/>
              </a:rPr>
            </a:br>
            <a:r>
              <a:rPr lang="ja-JP" sz="2500" dirty="0">
                <a:latin typeface="メイリオ" panose="020B0604030504040204" pitchFamily="50" charset="-128"/>
                <a:ea typeface="メイリオ" panose="020B0604030504040204" pitchFamily="50" charset="-128"/>
              </a:rPr>
              <a:t>最適に動作する。</a:t>
            </a:r>
            <a:endParaRPr lang="en-US" sz="2500" dirty="0">
              <a:latin typeface="メイリオ" panose="020B0604030504040204" pitchFamily="50" charset="-128"/>
              <a:ea typeface="メイリオ" panose="020B0604030504040204" pitchFamily="50" charset="-128"/>
            </a:endParaRP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クエリ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1" y="1150756"/>
            <a:ext cx="11712354" cy="5186035"/>
          </a:xfrm>
        </p:spPr>
        <p:txBody>
          <a:bodyPr/>
          <a:lstStyle/>
          <a:p>
            <a:pPr algn="just">
              <a:lnSpc>
                <a:spcPct val="100000"/>
              </a:lnSpc>
            </a:pPr>
            <a:r>
              <a:rPr lang="ja-JP" sz="2500">
                <a:latin typeface="メイリオ" panose="020B0604030504040204" pitchFamily="50" charset="-128"/>
                <a:ea typeface="メイリオ" panose="020B0604030504040204" pitchFamily="50" charset="-128"/>
              </a:rPr>
              <a:t>T-SQL OPENJSON、JSON_VALUE、および JSON_QUERY の各ステート</a:t>
            </a:r>
            <a:br>
              <a:rPr lang="en-US" altLang="ja-JP" sz="2500">
                <a:latin typeface="メイリオ" panose="020B0604030504040204" pitchFamily="50" charset="-128"/>
                <a:ea typeface="メイリオ" panose="020B0604030504040204" pitchFamily="50" charset="-128"/>
              </a:rPr>
            </a:br>
            <a:r>
              <a:rPr lang="ja-JP" sz="2500">
                <a:latin typeface="メイリオ" panose="020B0604030504040204" pitchFamily="50" charset="-128"/>
                <a:ea typeface="メイリオ" panose="020B0604030504040204" pitchFamily="50" charset="-128"/>
              </a:rPr>
              <a:t>メントと共に Azure Synapse SQL を使用して、JSON のクエリを実行する。 </a:t>
            </a:r>
          </a:p>
          <a:p>
            <a:pPr>
              <a:lnSpc>
                <a:spcPct val="100000"/>
              </a:lnSpc>
            </a:pPr>
            <a:r>
              <a:rPr lang="ja-JP" sz="2500">
                <a:latin typeface="メイリオ" panose="020B0604030504040204" pitchFamily="50" charset="-128"/>
                <a:ea typeface="メイリオ" panose="020B0604030504040204" pitchFamily="50" charset="-128"/>
              </a:rPr>
              <a:t>JSON_MODIFY ステートメントを使用して更新中に JSON データを修正する。</a:t>
            </a:r>
          </a:p>
          <a:p>
            <a:pPr>
              <a:lnSpc>
                <a:spcPct val="100000"/>
              </a:lnSpc>
            </a:pPr>
            <a:r>
              <a:rPr lang="ja-JP" sz="2500">
                <a:latin typeface="メイリオ" panose="020B0604030504040204" pitchFamily="50" charset="-128"/>
                <a:ea typeface="メイリオ" panose="020B0604030504040204" pitchFamily="50" charset="-128"/>
              </a:rPr>
              <a:t>カウントのクエリ パフォーマンスを改善するために APPROXIMATE_COUNT_DISTINCT を使用する (実際のカウントの平均 2% 以内の精度で結果が得られる)。</a:t>
            </a:r>
          </a:p>
          <a:p>
            <a:pPr>
              <a:lnSpc>
                <a:spcPct val="100000"/>
              </a:lnSpc>
            </a:pPr>
            <a:r>
              <a:rPr lang="ja-JP" sz="2500">
                <a:latin typeface="メイリオ" panose="020B0604030504040204" pitchFamily="50" charset="-128"/>
                <a:ea typeface="メイリオ" panose="020B0604030504040204" pitchFamily="50" charset="-128"/>
              </a:rPr>
              <a:t>主に静的データに対して同じクエリを繰り返し実行する場合は、クエリ </a:t>
            </a:r>
            <a:br>
              <a:rPr lang="en-US" altLang="ja-JP" sz="2500">
                <a:latin typeface="メイリオ" panose="020B0604030504040204" pitchFamily="50" charset="-128"/>
                <a:ea typeface="メイリオ" panose="020B0604030504040204" pitchFamily="50" charset="-128"/>
              </a:rPr>
            </a:br>
            <a:r>
              <a:rPr lang="ja-JP" sz="2500">
                <a:latin typeface="メイリオ" panose="020B0604030504040204" pitchFamily="50" charset="-128"/>
                <a:ea typeface="メイリオ" panose="020B0604030504040204" pitchFamily="50" charset="-128"/>
              </a:rPr>
              <a:t>パフォーマンスを改善するために結果セットのキャッシュを使用する。 </a:t>
            </a:r>
          </a:p>
          <a:p>
            <a:pPr>
              <a:lnSpc>
                <a:spcPct val="100000"/>
              </a:lnSpc>
            </a:pPr>
            <a:r>
              <a:rPr lang="ja-JP" sz="2500">
                <a:latin typeface="メイリオ" panose="020B0604030504040204" pitchFamily="50" charset="-128"/>
                <a:ea typeface="メイリオ" panose="020B0604030504040204" pitchFamily="50" charset="-128"/>
              </a:rPr>
              <a:t>基礎となるテーブルのデータやクエリ コードが変更されると、結果セットのキャッシュは無効になり、更新される。</a:t>
            </a:r>
          </a:p>
          <a:p>
            <a:pPr>
              <a:lnSpc>
                <a:spcPct val="100000"/>
              </a:lnSpc>
            </a:pPr>
            <a:r>
              <a:rPr lang="ja-JP" sz="2500">
                <a:latin typeface="メイリオ" panose="020B0604030504040204" pitchFamily="50" charset="-128"/>
                <a:ea typeface="メイリオ" panose="020B0604030504040204" pitchFamily="50" charset="-128"/>
              </a:rPr>
              <a:t>SQL プールが一時停止されてから、再開される場合、結果セットの</a:t>
            </a:r>
            <a:br>
              <a:rPr lang="en-US" altLang="ja-JP" sz="2500">
                <a:latin typeface="メイリオ" panose="020B0604030504040204" pitchFamily="50" charset="-128"/>
                <a:ea typeface="メイリオ" panose="020B0604030504040204" pitchFamily="50" charset="-128"/>
              </a:rPr>
            </a:br>
            <a:r>
              <a:rPr lang="ja-JP" sz="2500">
                <a:latin typeface="メイリオ" panose="020B0604030504040204" pitchFamily="50" charset="-128"/>
                <a:ea typeface="メイリオ" panose="020B0604030504040204" pitchFamily="50" charset="-128"/>
              </a:rPr>
              <a:t>キャッシュは持続する。</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クエリ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256550"/>
          </a:xfrm>
        </p:spPr>
        <p:txBody>
          <a:bodyPr/>
          <a:lstStyle/>
          <a:p>
            <a:pPr algn="just">
              <a:lnSpc>
                <a:spcPct val="100000"/>
              </a:lnSpc>
              <a:spcAft>
                <a:spcPts val="600"/>
              </a:spcAft>
            </a:pPr>
            <a:r>
              <a:rPr lang="ja-JP" sz="2600">
                <a:latin typeface="メイリオ" panose="020B0604030504040204" pitchFamily="50" charset="-128"/>
                <a:ea typeface="メイリオ" panose="020B0604030504040204" pitchFamily="50" charset="-128"/>
              </a:rPr>
              <a:t>Azure Synapse Studio は、Power BI レポートを作成する機能も備えている。</a:t>
            </a:r>
          </a:p>
          <a:p>
            <a:pPr algn="just">
              <a:lnSpc>
                <a:spcPct val="100000"/>
              </a:lnSpc>
              <a:spcAft>
                <a:spcPts val="600"/>
              </a:spcAft>
            </a:pPr>
            <a:r>
              <a:rPr lang="ja-JP" sz="2600">
                <a:latin typeface="メイリオ" panose="020B0604030504040204" pitchFamily="50" charset="-128"/>
                <a:ea typeface="メイリオ" panose="020B0604030504040204" pitchFamily="50" charset="-128"/>
              </a:rPr>
              <a:t>Power BI Desktop を使用して、Azure Synapse Studio にデータセットとレポートを公開することもできる。</a:t>
            </a:r>
          </a:p>
          <a:p>
            <a:pPr algn="just">
              <a:lnSpc>
                <a:spcPct val="100000"/>
              </a:lnSpc>
              <a:spcAft>
                <a:spcPts val="600"/>
              </a:spcAft>
            </a:pPr>
            <a:r>
              <a:rPr lang="ja-JP" sz="2600">
                <a:latin typeface="メイリオ" panose="020B0604030504040204" pitchFamily="50" charset="-128"/>
                <a:ea typeface="メイリオ" panose="020B0604030504040204" pitchFamily="50" charset="-128"/>
              </a:rPr>
              <a:t>Power BI は、1 つのビューでバッチとストリーミング データの両方に</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クエリを実行するダッシュボードの作成をサポートする。</a:t>
            </a:r>
          </a:p>
          <a:p>
            <a:pPr algn="just">
              <a:lnSpc>
                <a:spcPct val="100000"/>
              </a:lnSpc>
              <a:spcAft>
                <a:spcPts val="600"/>
              </a:spcAft>
            </a:pPr>
            <a:r>
              <a:rPr lang="ja-JP" sz="2600">
                <a:latin typeface="メイリオ" panose="020B0604030504040204" pitchFamily="50" charset="-128"/>
                <a:ea typeface="メイリオ" panose="020B0604030504040204" pitchFamily="50" charset="-128"/>
              </a:rPr>
              <a:t>Azure Synapse SQL サーバーレスと共に Power BI を使用して、データ ウェアハウスにまだ移動していない Azure Storage 内のデータで</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レポートを作成する。</a:t>
            </a:r>
            <a:endParaRPr lang="en-US" sz="2600" dirty="0">
              <a:latin typeface="メイリオ" panose="020B0604030504040204" pitchFamily="50" charset="-128"/>
              <a:ea typeface="メイリオ" panose="020B0604030504040204" pitchFamily="50" charset="-128"/>
            </a:endParaRP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可視化</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58335"/>
          </a:xfrm>
        </p:spPr>
        <p:txBody>
          <a:bodyPr/>
          <a:lstStyle/>
          <a:p>
            <a:pPr algn="just">
              <a:lnSpc>
                <a:spcPct val="100000"/>
              </a:lnSpc>
              <a:spcAft>
                <a:spcPts val="600"/>
              </a:spcAft>
            </a:pPr>
            <a:r>
              <a:rPr lang="ja-JP" sz="2600" dirty="0">
                <a:latin typeface="メイリオ" panose="020B0604030504040204" pitchFamily="50" charset="-128"/>
                <a:ea typeface="メイリオ" panose="020B0604030504040204" pitchFamily="50" charset="-128"/>
              </a:rPr>
              <a:t>リソースの競合は、Azure Synapse Analytics でワークロード管理を適用することによって軽減することができる。</a:t>
            </a:r>
          </a:p>
          <a:p>
            <a:pPr lvl="1" algn="just">
              <a:lnSpc>
                <a:spcPct val="100000"/>
              </a:lnSpc>
              <a:spcAft>
                <a:spcPts val="600"/>
              </a:spcAft>
            </a:pPr>
            <a:r>
              <a:rPr lang="ja-JP" sz="2300" b="1" dirty="0">
                <a:latin typeface="メイリオ" panose="020B0604030504040204" pitchFamily="50" charset="-128"/>
                <a:ea typeface="メイリオ" panose="020B0604030504040204" pitchFamily="50" charset="-128"/>
              </a:rPr>
              <a:t>ワークロードの分類: </a:t>
            </a:r>
            <a:r>
              <a:rPr lang="ja-JP" sz="2300" dirty="0">
                <a:latin typeface="メイリオ" panose="020B0604030504040204" pitchFamily="50" charset="-128"/>
                <a:ea typeface="メイリオ" panose="020B0604030504040204" pitchFamily="50" charset="-128"/>
                <a:cs typeface="Segoe UI Semilight" panose="020B0402040204020203" pitchFamily="34" charset="0"/>
              </a:rPr>
              <a:t>要求をワークロード グループに割り当てて、重要度レベルを設定する。</a:t>
            </a:r>
          </a:p>
          <a:p>
            <a:pPr lvl="1" algn="just">
              <a:lnSpc>
                <a:spcPct val="100000"/>
              </a:lnSpc>
              <a:spcAft>
                <a:spcPts val="600"/>
              </a:spcAft>
            </a:pPr>
            <a:r>
              <a:rPr lang="ja-JP" sz="2300" b="1" dirty="0">
                <a:latin typeface="メイリオ" panose="020B0604030504040204" pitchFamily="50" charset="-128"/>
                <a:ea typeface="メイリオ" panose="020B0604030504040204" pitchFamily="50" charset="-128"/>
              </a:rPr>
              <a:t>ワークロードの重要度:</a:t>
            </a:r>
            <a:r>
              <a:rPr lang="ja-JP" altLang="en-US" sz="2300" b="1" dirty="0">
                <a:latin typeface="メイリオ" panose="020B0604030504040204" pitchFamily="50" charset="-128"/>
                <a:ea typeface="メイリオ" panose="020B0604030504040204" pitchFamily="50" charset="-128"/>
              </a:rPr>
              <a:t> </a:t>
            </a:r>
            <a:r>
              <a:rPr lang="ja-JP" sz="2300" dirty="0">
                <a:latin typeface="メイリオ" panose="020B0604030504040204" pitchFamily="50" charset="-128"/>
                <a:ea typeface="メイリオ" panose="020B0604030504040204" pitchFamily="50" charset="-128"/>
              </a:rPr>
              <a:t>要求がリソースにアクセスする順序に影響する。</a:t>
            </a:r>
          </a:p>
          <a:p>
            <a:pPr lvl="1" algn="just">
              <a:lnSpc>
                <a:spcPct val="100000"/>
              </a:lnSpc>
              <a:spcAft>
                <a:spcPts val="600"/>
              </a:spcAft>
            </a:pPr>
            <a:r>
              <a:rPr lang="ja-JP" sz="2300" b="1" dirty="0">
                <a:latin typeface="メイリオ" panose="020B0604030504040204" pitchFamily="50" charset="-128"/>
                <a:ea typeface="メイリオ" panose="020B0604030504040204" pitchFamily="50" charset="-128"/>
              </a:rPr>
              <a:t>ワークロードの分離: </a:t>
            </a:r>
            <a:r>
              <a:rPr lang="ja-JP" sz="2300" dirty="0">
                <a:latin typeface="メイリオ" panose="020B0604030504040204" pitchFamily="50" charset="-128"/>
                <a:ea typeface="メイリオ" panose="020B0604030504040204" pitchFamily="50" charset="-128"/>
              </a:rPr>
              <a:t>ワークロード グループ用にリソースを予約する。</a:t>
            </a:r>
          </a:p>
          <a:p>
            <a:pPr algn="just">
              <a:lnSpc>
                <a:spcPct val="100000"/>
              </a:lnSpc>
              <a:spcAft>
                <a:spcPts val="600"/>
              </a:spcAft>
            </a:pPr>
            <a:r>
              <a:rPr lang="ja-JP" sz="2600" dirty="0">
                <a:latin typeface="メイリオ" panose="020B0604030504040204" pitchFamily="50" charset="-128"/>
                <a:ea typeface="メイリオ" panose="020B0604030504040204" pitchFamily="50" charset="-128"/>
              </a:rPr>
              <a:t>Azure Advisor のレコメンデーションを使用して、最適でないテーブル</a:t>
            </a:r>
            <a:br>
              <a:rPr lang="en-US" altLang="ja-JP" sz="2600" dirty="0">
                <a:latin typeface="メイリオ" panose="020B0604030504040204" pitchFamily="50" charset="-128"/>
                <a:ea typeface="メイリオ" panose="020B0604030504040204" pitchFamily="50" charset="-128"/>
              </a:rPr>
            </a:br>
            <a:r>
              <a:rPr lang="ja-JP" sz="2600" dirty="0">
                <a:latin typeface="メイリオ" panose="020B0604030504040204" pitchFamily="50" charset="-128"/>
                <a:ea typeface="メイリオ" panose="020B0604030504040204" pitchFamily="50" charset="-128"/>
              </a:rPr>
              <a:t>分散、データ スキュー、キャッシュ ミス、tempdb の競合、および最適でないプラン選択を特定する。</a:t>
            </a:r>
          </a:p>
          <a:p>
            <a:pPr algn="just">
              <a:lnSpc>
                <a:spcPct val="100000"/>
              </a:lnSpc>
              <a:spcAft>
                <a:spcPts val="600"/>
              </a:spcAft>
            </a:pPr>
            <a:r>
              <a:rPr lang="ja-JP" sz="2600" dirty="0">
                <a:latin typeface="メイリオ" panose="020B0604030504040204" pitchFamily="50" charset="-128"/>
                <a:ea typeface="メイリオ" panose="020B0604030504040204" pitchFamily="50" charset="-128"/>
              </a:rPr>
              <a:t>Azure Synapse Analytics でメンテナンス ウィンドウと通知を構成して、システムのアップグレードによるシステムのダウンタイムを回避する。</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管理</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gn="just">
              <a:lnSpc>
                <a:spcPct val="100000"/>
              </a:lnSpc>
              <a:spcAft>
                <a:spcPts val="600"/>
              </a:spcAft>
            </a:pPr>
            <a:r>
              <a:rPr lang="ja-JP" sz="2500" dirty="0">
                <a:latin typeface="メイリオ" panose="020B0604030504040204" pitchFamily="50" charset="-128"/>
                <a:ea typeface="メイリオ" panose="020B0604030504040204" pitchFamily="50" charset="-128"/>
              </a:rPr>
              <a:t>Azure Synapse Analytics は、Azure Active Directory (AAD) をその</a:t>
            </a:r>
            <a:br>
              <a:rPr lang="en-US" altLang="ja-JP" sz="2500" dirty="0">
                <a:latin typeface="メイリオ" panose="020B0604030504040204" pitchFamily="50" charset="-128"/>
                <a:ea typeface="メイリオ" panose="020B0604030504040204" pitchFamily="50" charset="-128"/>
              </a:rPr>
            </a:br>
            <a:r>
              <a:rPr lang="ja-JP" sz="2500" dirty="0">
                <a:latin typeface="メイリオ" panose="020B0604030504040204" pitchFamily="50" charset="-128"/>
                <a:ea typeface="メイリオ" panose="020B0604030504040204" pitchFamily="50" charset="-128"/>
              </a:rPr>
              <a:t>認証メカニズムとして活用します。</a:t>
            </a:r>
          </a:p>
          <a:p>
            <a:pPr algn="just">
              <a:lnSpc>
                <a:spcPct val="100000"/>
              </a:lnSpc>
              <a:spcAft>
                <a:spcPts val="600"/>
              </a:spcAft>
            </a:pPr>
            <a:r>
              <a:rPr lang="ja-JP" sz="2500" dirty="0">
                <a:latin typeface="メイリオ" panose="020B0604030504040204" pitchFamily="50" charset="-128"/>
                <a:ea typeface="メイリオ" panose="020B0604030504040204" pitchFamily="50" charset="-128"/>
              </a:rPr>
              <a:t>データストアに応じて、さまざまな認証メカニズムが適用されます。</a:t>
            </a:r>
          </a:p>
          <a:p>
            <a:pPr lvl="1" algn="just">
              <a:lnSpc>
                <a:spcPct val="100000"/>
              </a:lnSpc>
              <a:spcAft>
                <a:spcPts val="600"/>
              </a:spcAft>
            </a:pPr>
            <a:r>
              <a:rPr lang="ja-JP" sz="2300" dirty="0">
                <a:latin typeface="メイリオ" panose="020B0604030504040204" pitchFamily="50" charset="-128"/>
                <a:ea typeface="メイリオ" panose="020B0604030504040204" pitchFamily="50" charset="-128"/>
              </a:rPr>
              <a:t>Azure Data Lake Store Gen2 認証は、AAD セキュリティ プリンシパルに割り当てられる組み込みのロールを通じて、粗いコンテナー レベル (またはファイル システム レベル) のセキュリティを提供します。フォルダーレベルで POSIX ACL を設定することによって、</a:t>
            </a:r>
            <a:r>
              <a:rPr lang="ja-JP" altLang="en-US" sz="2300" dirty="0">
                <a:latin typeface="メイリオ" panose="020B0604030504040204" pitchFamily="50" charset="-128"/>
                <a:ea typeface="メイリオ" panose="020B0604030504040204" pitchFamily="50" charset="-128"/>
              </a:rPr>
              <a:t>きめ</a:t>
            </a:r>
            <a:r>
              <a:rPr lang="ja-JP" sz="2300" dirty="0">
                <a:latin typeface="メイリオ" panose="020B0604030504040204" pitchFamily="50" charset="-128"/>
                <a:ea typeface="メイリオ" panose="020B0604030504040204" pitchFamily="50" charset="-128"/>
              </a:rPr>
              <a:t>細かいアクセス制御が実現します。</a:t>
            </a:r>
          </a:p>
          <a:p>
            <a:pPr lvl="1" algn="just">
              <a:lnSpc>
                <a:spcPct val="100000"/>
              </a:lnSpc>
              <a:spcAft>
                <a:spcPts val="600"/>
              </a:spcAft>
            </a:pPr>
            <a:r>
              <a:rPr lang="ja-JP" sz="2300" dirty="0">
                <a:latin typeface="メイリオ" panose="020B0604030504040204" pitchFamily="50" charset="-128"/>
                <a:ea typeface="メイリオ" panose="020B0604030504040204" pitchFamily="50" charset="-128"/>
              </a:rPr>
              <a:t>データベースのアクセス許可 (テーブル、ビュー、ストアド プロシージャ、および関数に対するオブジェクト レベルのセキュリティを含む) は、AAD グループとユーザーのセキュリティ プリンシパルに基づいています。 </a:t>
            </a:r>
            <a:endParaRPr lang="en-US" sz="2300" dirty="0">
              <a:latin typeface="メイリオ" panose="020B0604030504040204" pitchFamily="50" charset="-128"/>
              <a:ea typeface="メイリオ" panose="020B0604030504040204" pitchFamily="50" charset="-128"/>
            </a:endParaRP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セキュア</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sz="440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ステップ 1: 顧客のケース スタディの確認</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ja-JP" sz="3600">
                <a:latin typeface="メイリオ" panose="020B0604030504040204" pitchFamily="50" charset="-128"/>
                <a:ea typeface="メイリオ" panose="020B0604030504040204" pitchFamily="50" charset="-128"/>
              </a:rPr>
              <a:t>成果</a:t>
            </a:r>
          </a:p>
          <a:p>
            <a:pPr>
              <a:lnSpc>
                <a:spcPct val="90000"/>
              </a:lnSpc>
              <a:spcAft>
                <a:spcPts val="600"/>
              </a:spcAft>
            </a:pPr>
            <a:r>
              <a:rPr lang="ja-JP" sz="2400">
                <a:latin typeface="メイリオ" panose="020B0604030504040204" pitchFamily="50" charset="-128"/>
                <a:ea typeface="メイリオ" panose="020B0604030504040204" pitchFamily="50" charset="-128"/>
                <a:cs typeface="Segoe UI Semilight" panose="020B0402040204020203" pitchFamily="34" charset="0"/>
              </a:rPr>
              <a:t>顧客のニーズの分析</a:t>
            </a:r>
          </a:p>
          <a:p>
            <a:pPr>
              <a:lnSpc>
                <a:spcPct val="90000"/>
              </a:lnSpc>
              <a:spcAft>
                <a:spcPts val="600"/>
              </a:spcAft>
            </a:pPr>
            <a:endParaRPr lang="en-US" sz="2400" dirty="0">
              <a:latin typeface="メイリオ" panose="020B0604030504040204" pitchFamily="50" charset="-128"/>
              <a:ea typeface="メイリオ" panose="020B0604030504040204" pitchFamily="50" charset="-128"/>
            </a:endParaRPr>
          </a:p>
          <a:p>
            <a:pPr>
              <a:lnSpc>
                <a:spcPct val="90000"/>
              </a:lnSpc>
              <a:spcAft>
                <a:spcPts val="600"/>
              </a:spcAft>
            </a:pPr>
            <a:r>
              <a:rPr lang="ja-JP" sz="3600">
                <a:latin typeface="メイリオ" panose="020B0604030504040204" pitchFamily="50" charset="-128"/>
                <a:ea typeface="メイリオ" panose="020B0604030504040204" pitchFamily="50" charset="-128"/>
              </a:rPr>
              <a:t>所要時間</a:t>
            </a:r>
          </a:p>
          <a:p>
            <a:pPr>
              <a:lnSpc>
                <a:spcPct val="90000"/>
              </a:lnSpc>
              <a:spcAft>
                <a:spcPts val="600"/>
              </a:spcAft>
            </a:pPr>
            <a:r>
              <a:rPr lang="ja-JP" sz="2400">
                <a:latin typeface="メイリオ" panose="020B0604030504040204" pitchFamily="50" charset="-128"/>
                <a:ea typeface="メイリオ" panose="020B0604030504040204" pitchFamily="50" charset="-128"/>
                <a:cs typeface="Segoe UI Semilight" panose="020B0402040204020203" pitchFamily="34" charset="0"/>
              </a:rPr>
              <a:t>15 分</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506123"/>
          </a:xfrm>
        </p:spPr>
        <p:txBody>
          <a:bodyPr/>
          <a:lstStyle/>
          <a:p>
            <a:pPr algn="just">
              <a:lnSpc>
                <a:spcPct val="100000"/>
              </a:lnSpc>
              <a:spcAft>
                <a:spcPts val="600"/>
              </a:spcAft>
            </a:pPr>
            <a:r>
              <a:rPr lang="ja-JP" sz="2500">
                <a:latin typeface="メイリオ" panose="020B0604030504040204" pitchFamily="50" charset="-128"/>
                <a:ea typeface="メイリオ" panose="020B0604030504040204" pitchFamily="50" charset="-128"/>
              </a:rPr>
              <a:t>きめ細かいデータ セキュリティは、以下を通じて実現できる。</a:t>
            </a:r>
          </a:p>
          <a:p>
            <a:pPr lvl="1" algn="just">
              <a:lnSpc>
                <a:spcPct val="100000"/>
              </a:lnSpc>
              <a:spcAft>
                <a:spcPts val="600"/>
              </a:spcAft>
            </a:pPr>
            <a:r>
              <a:rPr lang="ja-JP" sz="2000" b="1">
                <a:latin typeface="メイリオ" panose="020B0604030504040204" pitchFamily="50" charset="-128"/>
                <a:ea typeface="メイリオ" panose="020B0604030504040204" pitchFamily="50" charset="-128"/>
              </a:rPr>
              <a:t>行レベルのセキュリティ </a:t>
            </a:r>
            <a:r>
              <a:rPr lang="ja-JP" sz="2000">
                <a:latin typeface="メイリオ" panose="020B0604030504040204" pitchFamily="50" charset="-128"/>
                <a:ea typeface="メイリオ" panose="020B0604030504040204" pitchFamily="50" charset="-128"/>
              </a:rPr>
              <a:t>– アクセス制限ロジックは、データベース層に配置されている。このロジックによって、ユーザーが SQL プール データベース テーブル内の選択、更新、または</a:t>
            </a:r>
            <a:br>
              <a:rPr lang="en-US" altLang="ja-JP" sz="2000">
                <a:latin typeface="メイリオ" panose="020B0604030504040204" pitchFamily="50" charset="-128"/>
                <a:ea typeface="メイリオ" panose="020B0604030504040204" pitchFamily="50" charset="-128"/>
              </a:rPr>
            </a:br>
            <a:r>
              <a:rPr lang="ja-JP" sz="2000">
                <a:latin typeface="メイリオ" panose="020B0604030504040204" pitchFamily="50" charset="-128"/>
                <a:ea typeface="メイリオ" panose="020B0604030504040204" pitchFamily="50" charset="-128"/>
              </a:rPr>
              <a:t>削除を承認されていない行がフィルターで除外される。このアプローチにより、攻撃対象領域を減少させることで、セキュリティ システムがより信頼性の高い堅牢なものになる。</a:t>
            </a:r>
          </a:p>
          <a:p>
            <a:pPr lvl="1" algn="just">
              <a:lnSpc>
                <a:spcPct val="100000"/>
              </a:lnSpc>
              <a:spcAft>
                <a:spcPts val="600"/>
              </a:spcAft>
            </a:pPr>
            <a:r>
              <a:rPr lang="ja-JP" sz="2000" b="1">
                <a:latin typeface="メイリオ" panose="020B0604030504040204" pitchFamily="50" charset="-128"/>
                <a:ea typeface="メイリオ" panose="020B0604030504040204" pitchFamily="50" charset="-128"/>
              </a:rPr>
              <a:t>列レベルのセキュリティ </a:t>
            </a:r>
            <a:r>
              <a:rPr lang="ja-JP" sz="2000">
                <a:latin typeface="メイリオ" panose="020B0604030504040204" pitchFamily="50" charset="-128"/>
                <a:ea typeface="メイリオ" panose="020B0604030504040204" pitchFamily="50" charset="-128"/>
              </a:rPr>
              <a:t>– ユーザーのグループ メンバーシップまたは実行コンテキストに</a:t>
            </a:r>
            <a:br>
              <a:rPr lang="en-US" altLang="ja-JP" sz="2000">
                <a:latin typeface="メイリオ" panose="020B0604030504040204" pitchFamily="50" charset="-128"/>
                <a:ea typeface="メイリオ" panose="020B0604030504040204" pitchFamily="50" charset="-128"/>
              </a:rPr>
            </a:br>
            <a:r>
              <a:rPr lang="ja-JP" sz="2000">
                <a:latin typeface="メイリオ" panose="020B0604030504040204" pitchFamily="50" charset="-128"/>
                <a:ea typeface="メイリオ" panose="020B0604030504040204" pitchFamily="50" charset="-128"/>
              </a:rPr>
              <a:t>基づいて、SQL プール データベース テーブルの特定の列へのアクセスを制御する。</a:t>
            </a:r>
          </a:p>
          <a:p>
            <a:pPr lvl="1" algn="just">
              <a:lnSpc>
                <a:spcPct val="100000"/>
              </a:lnSpc>
              <a:spcAft>
                <a:spcPts val="600"/>
              </a:spcAft>
            </a:pPr>
            <a:r>
              <a:rPr lang="ja-JP" sz="2000" b="1">
                <a:latin typeface="メイリオ" panose="020B0604030504040204" pitchFamily="50" charset="-128"/>
                <a:ea typeface="メイリオ" panose="020B0604030504040204" pitchFamily="50" charset="-128"/>
              </a:rPr>
              <a:t>動的データ マスク </a:t>
            </a:r>
            <a:r>
              <a:rPr lang="ja-JP" sz="2000">
                <a:latin typeface="メイリオ" panose="020B0604030504040204" pitchFamily="50" charset="-128"/>
                <a:ea typeface="メイリオ" panose="020B0604030504040204" pitchFamily="50" charset="-128"/>
              </a:rPr>
              <a:t>– ユーザーのグループ メンバーシップに基づいて機密データを難読化する。</a:t>
            </a:r>
          </a:p>
          <a:p>
            <a:pPr algn="just">
              <a:lnSpc>
                <a:spcPct val="100000"/>
              </a:lnSpc>
              <a:spcAft>
                <a:spcPts val="600"/>
              </a:spcAft>
            </a:pPr>
            <a:r>
              <a:rPr lang="ja-JP" sz="2500">
                <a:latin typeface="メイリオ" panose="020B0604030504040204" pitchFamily="50" charset="-128"/>
                <a:ea typeface="メイリオ" panose="020B0604030504040204" pitchFamily="50" charset="-128"/>
              </a:rPr>
              <a:t>SQL 脆弱性評価 (SQL VA) を使用してデータベースの脆弱性を検出、追跡、および修復する。</a:t>
            </a:r>
          </a:p>
          <a:p>
            <a:pPr algn="just">
              <a:lnSpc>
                <a:spcPct val="100000"/>
              </a:lnSpc>
              <a:spcAft>
                <a:spcPts val="600"/>
              </a:spcAft>
            </a:pPr>
            <a:r>
              <a:rPr lang="ja-JP" sz="2500">
                <a:latin typeface="メイリオ" panose="020B0604030504040204" pitchFamily="50" charset="-128"/>
                <a:ea typeface="メイリオ" panose="020B0604030504040204" pitchFamily="50" charset="-128"/>
              </a:rPr>
              <a:t>SQL VA とは、自動ツールであり、セキュリティ ベースラインを設定して、環境に合わせてスキャン結果をカスタマイズする機能も提供する。</a:t>
            </a:r>
          </a:p>
          <a:p>
            <a:pPr algn="just">
              <a:lnSpc>
                <a:spcPct val="100000"/>
              </a:lnSpc>
              <a:spcAft>
                <a:spcPts val="600"/>
              </a:spcAft>
            </a:pPr>
            <a:r>
              <a:rPr lang="ja-JP" sz="2400" spc="-30">
                <a:latin typeface="メイリオ" panose="020B0604030504040204" pitchFamily="50" charset="-128"/>
                <a:ea typeface="メイリオ" panose="020B0604030504040204" pitchFamily="50" charset="-128"/>
              </a:rPr>
              <a:t>SQL 脅威検出を使用して、データベース セキュリティの脅威を検出し、対応する。</a:t>
            </a:r>
            <a:endParaRPr lang="en-US" sz="2400" spc="-30" dirty="0">
              <a:latin typeface="メイリオ" panose="020B0604030504040204" pitchFamily="50" charset="-128"/>
              <a:ea typeface="メイリオ" panose="020B0604030504040204" pitchFamily="50" charset="-128"/>
            </a:endParaRP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セキュア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499693"/>
          </a:xfrm>
        </p:spPr>
        <p:txBody>
          <a:bodyPr/>
          <a:lstStyle/>
          <a:p>
            <a:pPr algn="just">
              <a:lnSpc>
                <a:spcPct val="100000"/>
              </a:lnSpc>
              <a:spcAft>
                <a:spcPts val="600"/>
              </a:spcAft>
            </a:pPr>
            <a:r>
              <a:rPr lang="ja-JP" sz="2600">
                <a:latin typeface="メイリオ" panose="020B0604030504040204" pitchFamily="50" charset="-128"/>
                <a:ea typeface="メイリオ" panose="020B0604030504040204" pitchFamily="50" charset="-128"/>
              </a:rPr>
              <a:t>SQL データの検出と分類を使用して、機密データを監視し、検出する。</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これは、潜在的な機密データを含む列を自動検出し、メタデータ属性を</a:t>
            </a:r>
            <a:br>
              <a:rPr lang="en-US" altLang="ja-JP" sz="2600">
                <a:latin typeface="メイリオ" panose="020B0604030504040204" pitchFamily="50" charset="-128"/>
                <a:ea typeface="メイリオ" panose="020B0604030504040204" pitchFamily="50" charset="-128"/>
              </a:rPr>
            </a:br>
            <a:r>
              <a:rPr lang="ja-JP" sz="2600">
                <a:latin typeface="メイリオ" panose="020B0604030504040204" pitchFamily="50" charset="-128"/>
                <a:ea typeface="メイリオ" panose="020B0604030504040204" pitchFamily="50" charset="-128"/>
              </a:rPr>
              <a:t>通じてこのデータにラベルを付けるための推奨事項を示す。</a:t>
            </a:r>
          </a:p>
          <a:p>
            <a:pPr algn="just">
              <a:lnSpc>
                <a:spcPct val="100000"/>
              </a:lnSpc>
              <a:spcAft>
                <a:spcPts val="600"/>
              </a:spcAft>
            </a:pPr>
            <a:r>
              <a:rPr lang="ja-JP" sz="2500">
                <a:latin typeface="メイリオ" panose="020B0604030504040204" pitchFamily="50" charset="-128"/>
                <a:ea typeface="メイリオ" panose="020B0604030504040204" pitchFamily="50" charset="-128"/>
              </a:rPr>
              <a:t>マネージド プライベート エンドポイントと共に Azure Synapse Analytics を使用してデータの流出を防止する。 </a:t>
            </a:r>
          </a:p>
          <a:p>
            <a:pPr>
              <a:lnSpc>
                <a:spcPct val="100000"/>
              </a:lnSpc>
              <a:spcAft>
                <a:spcPts val="600"/>
              </a:spcAft>
            </a:pPr>
            <a:r>
              <a:rPr lang="ja-JP" sz="2500">
                <a:latin typeface="メイリオ" panose="020B0604030504040204" pitchFamily="50" charset="-128"/>
                <a:ea typeface="メイリオ" panose="020B0604030504040204" pitchFamily="50" charset="-128"/>
              </a:rPr>
              <a:t>Azure Synapse Analytics ワークスペースは、仮想ネットワークで展開</a:t>
            </a:r>
            <a:br>
              <a:rPr lang="en-US" altLang="ja-JP" sz="2500">
                <a:latin typeface="メイリオ" panose="020B0604030504040204" pitchFamily="50" charset="-128"/>
                <a:ea typeface="メイリオ" panose="020B0604030504040204" pitchFamily="50" charset="-128"/>
              </a:rPr>
            </a:br>
            <a:r>
              <a:rPr lang="ja-JP" sz="2500">
                <a:latin typeface="メイリオ" panose="020B0604030504040204" pitchFamily="50" charset="-128"/>
                <a:ea typeface="メイリオ" panose="020B0604030504040204" pitchFamily="50" charset="-128"/>
              </a:rPr>
              <a:t>することができ、仮想ネットワークは、マネージド プライベート エンドポイントをデータ ソースに公開する。仮想ネットワークと Azure Synapse Analytics 間のすべてのトラフィックは、Microsoft バックボーン ネットワーク上のみで伝送される。</a:t>
            </a:r>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ja-JP" sz="4400">
                <a:latin typeface="メイリオ" panose="020B0604030504040204" pitchFamily="50" charset="-128"/>
                <a:ea typeface="メイリオ" panose="020B0604030504040204" pitchFamily="50" charset="-128"/>
              </a:rPr>
              <a:t>推奨ソリューション - セキュア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Autofit/>
          </a:bodyPr>
          <a:lstStyle/>
          <a:p>
            <a:pPr>
              <a:lnSpc>
                <a:spcPct val="100000"/>
              </a:lnSpc>
              <a:spcAft>
                <a:spcPts val="600"/>
              </a:spcAft>
            </a:pPr>
            <a:r>
              <a:rPr lang="ja-JP" sz="2500" dirty="0">
                <a:solidFill>
                  <a:schemeClr val="tx1"/>
                </a:solidFill>
                <a:latin typeface="メイリオ" panose="020B0604030504040204" pitchFamily="50" charset="-128"/>
                <a:ea typeface="メイリオ" panose="020B0604030504040204" pitchFamily="50" charset="-128"/>
              </a:rPr>
              <a:t>WWI は、Azure が提供するいくつかのサービスでは機能が重複していることを把握しています。望んでいる分析ソリューションになるように、時間をかけてそれらを調整したいとは考えていません</a:t>
            </a:r>
            <a:r>
              <a:rPr lang="ja-JP" altLang="ja-JP" sz="2500" dirty="0">
                <a:solidFill>
                  <a:schemeClr val="tx1"/>
                </a:solidFill>
                <a:latin typeface="メイリオ" panose="020B0604030504040204" pitchFamily="50" charset="-128"/>
                <a:ea typeface="メイリオ" panose="020B0604030504040204" pitchFamily="50" charset="-128"/>
              </a:rPr>
              <a:t>。</a:t>
            </a:r>
          </a:p>
          <a:p>
            <a:pPr marL="336145" lvl="1" indent="0">
              <a:lnSpc>
                <a:spcPct val="100000"/>
              </a:lnSpc>
              <a:spcAft>
                <a:spcPts val="600"/>
              </a:spcAft>
              <a:buNone/>
            </a:pPr>
            <a:r>
              <a:rPr lang="ja-JP" altLang="ja-JP" sz="2500" dirty="0">
                <a:solidFill>
                  <a:schemeClr val="tx1"/>
                </a:solidFill>
                <a:latin typeface="メイリオ" panose="020B0604030504040204" pitchFamily="50" charset="-128"/>
                <a:ea typeface="メイリオ" panose="020B0604030504040204" pitchFamily="50" charset="-128"/>
              </a:rPr>
              <a:t>A</a:t>
            </a:r>
            <a:r>
              <a:rPr lang="ja-JP" sz="2500" dirty="0">
                <a:solidFill>
                  <a:schemeClr val="tx1"/>
                </a:solidFill>
                <a:latin typeface="メイリオ" panose="020B0604030504040204" pitchFamily="50" charset="-128"/>
                <a:ea typeface="メイリオ" panose="020B0604030504040204" pitchFamily="50" charset="-128"/>
              </a:rPr>
              <a:t>zure Synapse Analytics は、まさにこの状況に対応するように設計されており、顧客が異種サービスを接続するプラミング インフラストラクチャに</a:t>
            </a:r>
            <a:br>
              <a:rPr lang="en-US" altLang="ja-JP" sz="2500" dirty="0">
                <a:solidFill>
                  <a:schemeClr val="tx1"/>
                </a:solidFill>
                <a:latin typeface="メイリオ" panose="020B0604030504040204" pitchFamily="50" charset="-128"/>
                <a:ea typeface="メイリオ" panose="020B0604030504040204" pitchFamily="50" charset="-128"/>
              </a:rPr>
            </a:br>
            <a:r>
              <a:rPr lang="ja-JP" sz="2500" dirty="0">
                <a:solidFill>
                  <a:schemeClr val="tx1"/>
                </a:solidFill>
                <a:latin typeface="メイリオ" panose="020B0604030504040204" pitchFamily="50" charset="-128"/>
                <a:ea typeface="メイリオ" panose="020B0604030504040204" pitchFamily="50" charset="-128"/>
              </a:rPr>
              <a:t>時間を費やすことなく、速やかに分析からビジネス価値を創造できるようにします。</a:t>
            </a:r>
          </a:p>
          <a:p>
            <a:pPr>
              <a:lnSpc>
                <a:spcPct val="100000"/>
              </a:lnSpc>
              <a:spcAft>
                <a:spcPts val="600"/>
              </a:spcAft>
            </a:pPr>
            <a:r>
              <a:rPr lang="ja-JP" sz="2500" dirty="0">
                <a:solidFill>
                  <a:schemeClr val="tx1"/>
                </a:solidFill>
                <a:latin typeface="メイリオ" panose="020B0604030504040204" pitchFamily="50" charset="-128"/>
                <a:ea typeface="メイリオ" panose="020B0604030504040204" pitchFamily="50" charset="-128"/>
              </a:rPr>
              <a:t>大量のデータセットを数秒以内で読み込むと主張する競合システムのデモを見たことがあります。Azure ではそのようなソリューションを提供してい</a:t>
            </a:r>
            <a:br>
              <a:rPr lang="en-US" altLang="ja-JP" sz="2500" dirty="0">
                <a:solidFill>
                  <a:schemeClr val="tx1"/>
                </a:solidFill>
                <a:latin typeface="メイリオ" panose="020B0604030504040204" pitchFamily="50" charset="-128"/>
                <a:ea typeface="メイリオ" panose="020B0604030504040204" pitchFamily="50" charset="-128"/>
              </a:rPr>
            </a:br>
            <a:r>
              <a:rPr lang="ja-JP" sz="2500" dirty="0">
                <a:solidFill>
                  <a:schemeClr val="tx1"/>
                </a:solidFill>
                <a:latin typeface="メイリオ" panose="020B0604030504040204" pitchFamily="50" charset="-128"/>
                <a:ea typeface="メイリオ" panose="020B0604030504040204" pitchFamily="50" charset="-128"/>
              </a:rPr>
              <a:t>ますか。</a:t>
            </a:r>
          </a:p>
          <a:p>
            <a:pPr marL="336145" lvl="1" indent="0">
              <a:lnSpc>
                <a:spcPct val="100000"/>
              </a:lnSpc>
              <a:spcAft>
                <a:spcPts val="600"/>
              </a:spcAft>
              <a:buNone/>
            </a:pPr>
            <a:r>
              <a:rPr lang="ja-JP" sz="2500" dirty="0">
                <a:solidFill>
                  <a:schemeClr val="tx1"/>
                </a:solidFill>
                <a:latin typeface="メイリオ" panose="020B0604030504040204" pitchFamily="50" charset="-128"/>
                <a:ea typeface="メイリオ" panose="020B0604030504040204" pitchFamily="50" charset="-128"/>
              </a:rPr>
              <a:t>Azure Synapse Analytics は、この課題に対するマイクロソフトの答えで</a:t>
            </a:r>
            <a:br>
              <a:rPr lang="en-US" altLang="ja-JP" sz="2500" dirty="0">
                <a:solidFill>
                  <a:schemeClr val="tx1"/>
                </a:solidFill>
                <a:latin typeface="メイリオ" panose="020B0604030504040204" pitchFamily="50" charset="-128"/>
                <a:ea typeface="メイリオ" panose="020B0604030504040204" pitchFamily="50" charset="-128"/>
              </a:rPr>
            </a:br>
            <a:r>
              <a:rPr lang="ja-JP" sz="2500" dirty="0">
                <a:solidFill>
                  <a:schemeClr val="tx1"/>
                </a:solidFill>
                <a:latin typeface="メイリオ" panose="020B0604030504040204" pitchFamily="50" charset="-128"/>
                <a:ea typeface="メイリオ" panose="020B0604030504040204" pitchFamily="50" charset="-128"/>
              </a:rPr>
              <a:t>あり、大量のデータセットの高速読み込みをサポートするよう設計されて</a:t>
            </a:r>
            <a:br>
              <a:rPr lang="en-US" altLang="ja-JP" sz="2500" dirty="0">
                <a:solidFill>
                  <a:schemeClr val="tx1"/>
                </a:solidFill>
                <a:latin typeface="メイリオ" panose="020B0604030504040204" pitchFamily="50" charset="-128"/>
                <a:ea typeface="メイリオ" panose="020B0604030504040204" pitchFamily="50" charset="-128"/>
              </a:rPr>
            </a:br>
            <a:r>
              <a:rPr lang="ja-JP" sz="2500" dirty="0">
                <a:solidFill>
                  <a:schemeClr val="tx1"/>
                </a:solidFill>
                <a:latin typeface="メイリオ" panose="020B0604030504040204" pitchFamily="50" charset="-128"/>
                <a:ea typeface="メイリオ" panose="020B0604030504040204" pitchFamily="50" charset="-128"/>
              </a:rPr>
              <a:t>います。</a:t>
            </a:r>
            <a:endParaRPr lang="en-US" sz="2500" dirty="0">
              <a:solidFill>
                <a:schemeClr val="tx1"/>
              </a:solidFill>
              <a:latin typeface="メイリオ" panose="020B0604030504040204" pitchFamily="50" charset="-128"/>
              <a:ea typeface="メイリオ" panose="020B0604030504040204" pitchFamily="50" charset="-128"/>
            </a:endParaRPr>
          </a:p>
          <a:p>
            <a:pPr>
              <a:spcAft>
                <a:spcPts val="600"/>
              </a:spcAft>
            </a:pPr>
            <a:endParaRPr lang="en-US" sz="25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sz="440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- 2</a:t>
            </a:r>
          </a:p>
        </p:txBody>
      </p:sp>
      <p:sp>
        <p:nvSpPr>
          <p:cNvPr id="3" name="Content Placeholder 2"/>
          <p:cNvSpPr>
            <a:spLocks noGrp="1"/>
          </p:cNvSpPr>
          <p:nvPr>
            <p:ph type="body" sz="quarter" idx="10"/>
          </p:nvPr>
        </p:nvSpPr>
        <p:spPr>
          <a:xfrm>
            <a:off x="269239" y="1189177"/>
            <a:ext cx="11653523" cy="5809500"/>
          </a:xfrm>
        </p:spPr>
        <p:txBody>
          <a:bodyPr>
            <a:normAutofit fontScale="70000" lnSpcReduction="20000"/>
          </a:bodyPr>
          <a:lstStyle/>
          <a:p>
            <a:pPr>
              <a:lnSpc>
                <a:spcPct val="120000"/>
              </a:lnSpc>
            </a:pPr>
            <a:r>
              <a:rPr lang="ja-JP" sz="3100" dirty="0">
                <a:solidFill>
                  <a:schemeClr val="tx1"/>
                </a:solidFill>
                <a:latin typeface="メイリオ" panose="020B0604030504040204" pitchFamily="50" charset="-128"/>
                <a:ea typeface="メイリオ" panose="020B0604030504040204" pitchFamily="50" charset="-128"/>
              </a:rPr>
              <a:t>取り込み、変換、クエリ、および保存を行う際に使用する異種サービスの数を最小限に抑えて、WWI のデータ エンジニア、データ サイエンティスト、およびデータベース管理者から成るチームが、1 つのツールを習得し、開発、管理、および監視を行うための共有ベスト プラクティスを構築できるようにすることが本当に可能ですか。</a:t>
            </a:r>
          </a:p>
          <a:p>
            <a:pPr marL="336145" lvl="1" indent="0">
              <a:lnSpc>
                <a:spcPct val="120000"/>
              </a:lnSpc>
              <a:buNone/>
            </a:pPr>
            <a:endParaRPr lang="en-US" sz="1400" dirty="0">
              <a:solidFill>
                <a:schemeClr val="tx1"/>
              </a:solidFill>
              <a:latin typeface="メイリオ" panose="020B0604030504040204" pitchFamily="50" charset="-128"/>
              <a:ea typeface="メイリオ" panose="020B0604030504040204" pitchFamily="50" charset="-128"/>
            </a:endParaRPr>
          </a:p>
          <a:p>
            <a:pPr marL="336145" lvl="1" indent="0">
              <a:lnSpc>
                <a:spcPct val="120000"/>
              </a:lnSpc>
              <a:buNone/>
            </a:pPr>
            <a:r>
              <a:rPr lang="ja-JP" sz="2600" dirty="0">
                <a:solidFill>
                  <a:schemeClr val="tx1"/>
                </a:solidFill>
                <a:latin typeface="メイリオ" panose="020B0604030504040204" pitchFamily="50" charset="-128"/>
                <a:ea typeface="メイリオ" panose="020B0604030504040204" pitchFamily="50" charset="-128"/>
              </a:rPr>
              <a:t>Azure Synapse Analytics は、まさにこれを実行するための統合環境を提供します。</a:t>
            </a:r>
          </a:p>
          <a:p>
            <a:pPr marL="336145" lvl="1" indent="0">
              <a:lnSpc>
                <a:spcPct val="120000"/>
              </a:lnSpc>
              <a:buNone/>
            </a:pPr>
            <a:endParaRPr lang="en-US" sz="2032" dirty="0">
              <a:solidFill>
                <a:schemeClr val="tx1"/>
              </a:solidFill>
              <a:latin typeface="メイリオ" panose="020B0604030504040204" pitchFamily="50" charset="-128"/>
              <a:ea typeface="メイリオ" panose="020B0604030504040204" pitchFamily="50" charset="-128"/>
            </a:endParaRPr>
          </a:p>
          <a:p>
            <a:pPr>
              <a:lnSpc>
                <a:spcPct val="120000"/>
              </a:lnSpc>
            </a:pPr>
            <a:r>
              <a:rPr lang="ja-JP" sz="3100" dirty="0">
                <a:solidFill>
                  <a:schemeClr val="tx1"/>
                </a:solidFill>
                <a:latin typeface="メイリオ" panose="020B0604030504040204" pitchFamily="50" charset="-128"/>
                <a:ea typeface="メイリオ" panose="020B0604030504040204" pitchFamily="50" charset="-128"/>
              </a:rPr>
              <a:t>サーバーレス クエリのことを聞いたことがありますが、Azure では提供していますか。それは WWI が持つ規模のデータのクエリに対応できますか。どの形式をサポートしていますか。WWI のダッシュボードやレポートをサポートするのに適していますか。</a:t>
            </a:r>
          </a:p>
          <a:p>
            <a:pPr marL="336145" lvl="1" indent="0">
              <a:lnSpc>
                <a:spcPct val="120000"/>
              </a:lnSpc>
              <a:buNone/>
            </a:pPr>
            <a:endParaRPr lang="en-US" sz="1600" dirty="0">
              <a:solidFill>
                <a:schemeClr val="tx1"/>
              </a:solidFill>
              <a:latin typeface="メイリオ" panose="020B0604030504040204" pitchFamily="50" charset="-128"/>
              <a:ea typeface="メイリオ" panose="020B0604030504040204" pitchFamily="50" charset="-128"/>
            </a:endParaRPr>
          </a:p>
          <a:p>
            <a:pPr marL="336145" lvl="1" indent="0">
              <a:lnSpc>
                <a:spcPct val="120000"/>
              </a:lnSpc>
              <a:buNone/>
            </a:pPr>
            <a:r>
              <a:rPr lang="ja-JP" sz="2400">
                <a:solidFill>
                  <a:schemeClr val="tx1"/>
                </a:solidFill>
                <a:latin typeface="メイリオ" panose="020B0604030504040204" pitchFamily="50" charset="-128"/>
                <a:ea typeface="メイリオ" panose="020B0604030504040204" pitchFamily="50" charset="-128"/>
              </a:rPr>
              <a:t>Azure Synapse Analytics は、Azure Synapse SQL サーバーレスを通じてサーバーレス クエリをサポートしています。これにより、Azure ストレージ内の大規模なデータに対して T-SQL クエリを活用する対話型のクエリが実現します。これは、さまざまな形式 (Parquet、CSV、JSON など) のデータをサポートします。Power BI をサポートし、ダッシュボードのデータセットの更新に使用できるので、ダッシュボードとレポートに適しています。基本的なデータの検出と調査にも適しており、大規模な並列処理で Azure Storage ベースのデータを変換する</a:t>
            </a:r>
            <a:r>
              <a:rPr lang="ja-JP" altLang="en-US" sz="2400">
                <a:solidFill>
                  <a:schemeClr val="tx1"/>
                </a:solidFill>
                <a:latin typeface="メイリオ" panose="020B0604030504040204" pitchFamily="50" charset="-128"/>
                <a:ea typeface="メイリオ" panose="020B0604030504040204" pitchFamily="50" charset="-128"/>
              </a:rPr>
              <a:t>　</a:t>
            </a:r>
            <a:r>
              <a:rPr lang="ja-JP" sz="2400">
                <a:solidFill>
                  <a:schemeClr val="tx1"/>
                </a:solidFill>
                <a:latin typeface="メイリオ" panose="020B0604030504040204" pitchFamily="50" charset="-128"/>
                <a:ea typeface="メイリオ" panose="020B0604030504040204" pitchFamily="50" charset="-128"/>
              </a:rPr>
              <a:t> "単一クエリ ETL" をサポートしています。</a:t>
            </a:r>
          </a:p>
          <a:p>
            <a:endParaRPr lang="en-US" sz="3600" dirty="0">
              <a:solidFill>
                <a:schemeClr val="tx1"/>
              </a:solidFill>
              <a:latin typeface="メイリオ" panose="020B0604030504040204" pitchFamily="50" charset="-128"/>
              <a:ea typeface="メイリオ" panose="020B0604030504040204" pitchFamily="50" charset="-128"/>
            </a:endParaRPr>
          </a:p>
          <a:p>
            <a:endParaRPr lang="en-US" sz="3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- 3</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85000" lnSpcReduction="20000"/>
          </a:bodyPr>
          <a:lstStyle/>
          <a:p>
            <a:pPr>
              <a:lnSpc>
                <a:spcPct val="120000"/>
              </a:lnSpc>
            </a:pPr>
            <a:r>
              <a:rPr lang="ja-JP" sz="2800" spc="-30">
                <a:solidFill>
                  <a:schemeClr val="tx1"/>
                </a:solidFill>
                <a:latin typeface="メイリオ" panose="020B0604030504040204" pitchFamily="50" charset="-128"/>
                <a:ea typeface="メイリオ" panose="020B0604030504040204" pitchFamily="50" charset="-128"/>
              </a:rPr>
              <a:t>Azure がサーバーレス クエリをサポートしている場合、サーバーレスを選択すると、事前に割り当てたクエリ リソースを使用するオプションは削除されますか。</a:t>
            </a:r>
          </a:p>
          <a:p>
            <a:pPr marL="336145" lvl="1" indent="0">
              <a:lnSpc>
                <a:spcPct val="120000"/>
              </a:lnSpc>
              <a:buNone/>
            </a:pPr>
            <a:endParaRPr lang="en-US" sz="1400" dirty="0">
              <a:solidFill>
                <a:schemeClr val="tx1"/>
              </a:solidFill>
              <a:latin typeface="メイリオ" panose="020B0604030504040204" pitchFamily="50" charset="-128"/>
              <a:ea typeface="メイリオ" panose="020B0604030504040204" pitchFamily="50" charset="-128"/>
            </a:endParaRPr>
          </a:p>
          <a:p>
            <a:pPr marL="336145" lvl="1" indent="0">
              <a:lnSpc>
                <a:spcPct val="120000"/>
              </a:lnSpc>
              <a:buNone/>
            </a:pPr>
            <a:r>
              <a:rPr lang="ja-JP" sz="2100">
                <a:solidFill>
                  <a:schemeClr val="tx1"/>
                </a:solidFill>
                <a:latin typeface="メイリオ" panose="020B0604030504040204" pitchFamily="50" charset="-128"/>
                <a:ea typeface="メイリオ" panose="020B0604030504040204" pitchFamily="50" charset="-128"/>
              </a:rPr>
              <a:t>いいえ。これは、Azure Synapse Analytics に固有の差別化要因です。1 つの Azure Synapse Analytics ワークスペース内に、事前にプロビジョニングした Azure Synapse SQL プールを配置して、さらに Azure Synapse SQL サーバーレス エンドポイントを使用するサーバーレス クエリも配置することができます。</a:t>
            </a:r>
          </a:p>
          <a:p>
            <a:pPr marL="336145" lvl="1" indent="0">
              <a:lnSpc>
                <a:spcPct val="120000"/>
              </a:lnSpc>
              <a:buNone/>
            </a:pPr>
            <a:endParaRPr lang="en-US" sz="2032" dirty="0">
              <a:solidFill>
                <a:schemeClr val="tx1"/>
              </a:solidFill>
              <a:latin typeface="メイリオ" panose="020B0604030504040204" pitchFamily="50" charset="-128"/>
              <a:ea typeface="メイリオ" panose="020B0604030504040204" pitchFamily="50" charset="-128"/>
            </a:endParaRPr>
          </a:p>
          <a:p>
            <a:pPr>
              <a:lnSpc>
                <a:spcPct val="120000"/>
              </a:lnSpc>
            </a:pPr>
            <a:r>
              <a:rPr lang="ja-JP" sz="2800">
                <a:solidFill>
                  <a:schemeClr val="tx1"/>
                </a:solidFill>
                <a:latin typeface="メイリオ" panose="020B0604030504040204" pitchFamily="50" charset="-128"/>
                <a:ea typeface="メイリオ" panose="020B0604030504040204" pitchFamily="50" charset="-128"/>
              </a:rPr>
              <a:t>保存時のデータは保護されますか。データの暗号化に使用した鍵の管理は行われますか。</a:t>
            </a:r>
          </a:p>
          <a:p>
            <a:pPr marL="336145" lvl="1" indent="0">
              <a:lnSpc>
                <a:spcPct val="120000"/>
              </a:lnSpc>
              <a:buNone/>
            </a:pPr>
            <a:endParaRPr lang="en-US" sz="1800" dirty="0">
              <a:solidFill>
                <a:schemeClr val="tx1"/>
              </a:solidFill>
              <a:latin typeface="メイリオ" panose="020B0604030504040204" pitchFamily="50" charset="-128"/>
              <a:ea typeface="メイリオ" panose="020B0604030504040204" pitchFamily="50" charset="-128"/>
            </a:endParaRPr>
          </a:p>
          <a:p>
            <a:pPr marL="336145" lvl="1" indent="0">
              <a:lnSpc>
                <a:spcPct val="120000"/>
              </a:lnSpc>
              <a:buNone/>
            </a:pPr>
            <a:r>
              <a:rPr lang="ja-JP" sz="2100">
                <a:solidFill>
                  <a:schemeClr val="tx1"/>
                </a:solidFill>
                <a:latin typeface="メイリオ" panose="020B0604030504040204" pitchFamily="50" charset="-128"/>
                <a:ea typeface="メイリオ" panose="020B0604030504040204" pitchFamily="50" charset="-128"/>
              </a:rPr>
              <a:t>Azure Synapse SQL データベースに保存されているデータおよび Azure Storage (Azure Data Lake Store Gen2 を含む) に保存されているデータに対して、Azure Synapse Analytics は Transparent Data Encryption (TDE) をサポートします。これは、すべてのデータは、ディスクに書き込まれるときに暗号化され、ディスクから読み取られるときに復号されることを意味します。暗号化と復号に使用される鍵に関して言えば、TDE は、マイクロソフトが提供するサービス管理キーまたは顧客が提供して Azure Key Vault に安全に保存されるユーザー管理キーを使用するオプションを提供します。</a:t>
            </a:r>
          </a:p>
          <a:p>
            <a:endParaRPr lang="en-US" sz="3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sz="440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- 4</a:t>
            </a: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ja-JP" sz="2600">
                <a:solidFill>
                  <a:schemeClr val="tx1"/>
                </a:solidFill>
                <a:latin typeface="メイリオ" panose="020B0604030504040204" pitchFamily="50" charset="-128"/>
                <a:ea typeface="メイリオ" panose="020B0604030504040204" pitchFamily="50" charset="-128"/>
              </a:rPr>
              <a:t>Azure Databricks と Azure Synapse Analytics は機能が重複している</a:t>
            </a:r>
            <a:br>
              <a:rPr lang="en-US" altLang="ja-JP" sz="2600">
                <a:solidFill>
                  <a:schemeClr val="tx1"/>
                </a:solidFill>
                <a:latin typeface="メイリオ" panose="020B0604030504040204" pitchFamily="50" charset="-128"/>
                <a:ea typeface="メイリオ" panose="020B0604030504040204" pitchFamily="50" charset="-128"/>
              </a:rPr>
            </a:br>
            <a:r>
              <a:rPr lang="ja-JP" sz="2600">
                <a:solidFill>
                  <a:schemeClr val="tx1"/>
                </a:solidFill>
                <a:latin typeface="メイリオ" panose="020B0604030504040204" pitchFamily="50" charset="-128"/>
                <a:ea typeface="メイリオ" panose="020B0604030504040204" pitchFamily="50" charset="-128"/>
              </a:rPr>
              <a:t>ように見えますが、何を基準にして選択するのですか。</a:t>
            </a:r>
          </a:p>
          <a:p>
            <a:pPr marL="336145" lvl="1" indent="0">
              <a:lnSpc>
                <a:spcPct val="120000"/>
              </a:lnSpc>
              <a:buNone/>
            </a:pPr>
            <a:endParaRPr lang="en-US" sz="1400" dirty="0">
              <a:solidFill>
                <a:schemeClr val="tx1"/>
              </a:solidFill>
              <a:latin typeface="メイリオ" panose="020B0604030504040204" pitchFamily="50" charset="-128"/>
              <a:ea typeface="メイリオ" panose="020B0604030504040204" pitchFamily="50" charset="-128"/>
            </a:endParaRPr>
          </a:p>
          <a:p>
            <a:pPr marL="336145" lvl="1" indent="0" algn="just">
              <a:lnSpc>
                <a:spcPct val="120000"/>
              </a:lnSpc>
              <a:buNone/>
            </a:pPr>
            <a:r>
              <a:rPr lang="ja-JP" sz="2000">
                <a:solidFill>
                  <a:schemeClr val="tx1"/>
                </a:solidFill>
                <a:latin typeface="メイリオ" panose="020B0604030504040204" pitchFamily="50" charset="-128"/>
                <a:ea typeface="メイリオ" panose="020B0604030504040204" pitchFamily="50" charset="-128"/>
              </a:rPr>
              <a:t>主にデータ ウェアハウス ソリューションを探している顧客には、Azure Synapse Analytics をお勧めします。</a:t>
            </a:r>
          </a:p>
          <a:p>
            <a:pPr marL="336145" lvl="1" indent="0" algn="just">
              <a:lnSpc>
                <a:spcPct val="120000"/>
              </a:lnSpc>
              <a:buNone/>
            </a:pPr>
            <a:r>
              <a:rPr lang="ja-JP" sz="2000">
                <a:solidFill>
                  <a:schemeClr val="tx1"/>
                </a:solidFill>
                <a:latin typeface="メイリオ" panose="020B0604030504040204" pitchFamily="50" charset="-128"/>
                <a:ea typeface="メイリオ" panose="020B0604030504040204" pitchFamily="50" charset="-128"/>
              </a:rPr>
              <a:t>主に Spark ソリューションを探していて、データ ウェアハウスのニーズがない顧客には、Azure Databricks をお勧めします。Spark ベースの ML シナリオの場合、実験の追跡、自動機械学習、および MLOps には、Azure Databricks の Azure Machine Learning を使用することをお勧めします。</a:t>
            </a:r>
          </a:p>
          <a:p>
            <a:pPr marL="336145" lvl="1" indent="0" algn="just">
              <a:lnSpc>
                <a:spcPct val="120000"/>
              </a:lnSpc>
              <a:buNone/>
            </a:pPr>
            <a:r>
              <a:rPr lang="ja-JP" sz="2000">
                <a:solidFill>
                  <a:schemeClr val="tx1"/>
                </a:solidFill>
                <a:latin typeface="メイリオ" panose="020B0604030504040204" pitchFamily="50" charset="-128"/>
                <a:ea typeface="メイリオ" panose="020B0604030504040204" pitchFamily="50" charset="-128"/>
              </a:rPr>
              <a:t>Spark に多額の投資を行っていて、データ ウェアハウスのニーズがある顧客には、Azure Databricks と Azure Synapse の両方をお勧めします。</a:t>
            </a: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sz="440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- 5</a:t>
            </a:r>
          </a:p>
        </p:txBody>
      </p:sp>
      <p:sp>
        <p:nvSpPr>
          <p:cNvPr id="3" name="Content Placeholder 2"/>
          <p:cNvSpPr>
            <a:spLocks noGrp="1"/>
          </p:cNvSpPr>
          <p:nvPr>
            <p:ph type="body" sz="quarter" idx="10"/>
          </p:nvPr>
        </p:nvSpPr>
        <p:spPr>
          <a:xfrm>
            <a:off x="269239" y="1189177"/>
            <a:ext cx="11653523" cy="5668824"/>
          </a:xfrm>
        </p:spPr>
        <p:txBody>
          <a:bodyPr>
            <a:normAutofit/>
          </a:bodyPr>
          <a:lstStyle/>
          <a:p>
            <a:pPr>
              <a:lnSpc>
                <a:spcPct val="120000"/>
              </a:lnSpc>
            </a:pPr>
            <a:r>
              <a:rPr lang="ja-JP" sz="2700">
                <a:solidFill>
                  <a:schemeClr val="tx1"/>
                </a:solidFill>
                <a:latin typeface="メイリオ" panose="020B0604030504040204" pitchFamily="50" charset="-128"/>
                <a:ea typeface="メイリオ" panose="020B0604030504040204" pitchFamily="50" charset="-128"/>
              </a:rPr>
              <a:t>Azure は、クライアント アプリケーションから簡単に呼び出すことができるように、Web サービスとしてのモデルの展開をどのように</a:t>
            </a:r>
            <a:br>
              <a:rPr lang="en-US" altLang="ja-JP" sz="2700">
                <a:solidFill>
                  <a:schemeClr val="tx1"/>
                </a:solidFill>
                <a:latin typeface="メイリオ" panose="020B0604030504040204" pitchFamily="50" charset="-128"/>
                <a:ea typeface="メイリオ" panose="020B0604030504040204" pitchFamily="50" charset="-128"/>
              </a:rPr>
            </a:br>
            <a:r>
              <a:rPr lang="ja-JP" sz="2700">
                <a:solidFill>
                  <a:schemeClr val="tx1"/>
                </a:solidFill>
                <a:latin typeface="メイリオ" panose="020B0604030504040204" pitchFamily="50" charset="-128"/>
                <a:ea typeface="メイリオ" panose="020B0604030504040204" pitchFamily="50" charset="-128"/>
              </a:rPr>
              <a:t>サポートしていますか。モデルは、Web サービスとしてどのように</a:t>
            </a:r>
            <a:br>
              <a:rPr lang="en-US" altLang="ja-JP" sz="2700">
                <a:solidFill>
                  <a:schemeClr val="tx1"/>
                </a:solidFill>
                <a:latin typeface="メイリオ" panose="020B0604030504040204" pitchFamily="50" charset="-128"/>
                <a:ea typeface="メイリオ" panose="020B0604030504040204" pitchFamily="50" charset="-128"/>
              </a:rPr>
            </a:br>
            <a:r>
              <a:rPr lang="ja-JP" sz="2700">
                <a:solidFill>
                  <a:schemeClr val="tx1"/>
                </a:solidFill>
                <a:latin typeface="メイリオ" panose="020B0604030504040204" pitchFamily="50" charset="-128"/>
                <a:ea typeface="メイリオ" panose="020B0604030504040204" pitchFamily="50" charset="-128"/>
              </a:rPr>
              <a:t>展開されますか。</a:t>
            </a:r>
          </a:p>
          <a:p>
            <a:pPr marL="336145" lvl="1" indent="0">
              <a:lnSpc>
                <a:spcPct val="120000"/>
              </a:lnSpc>
              <a:buNone/>
            </a:pPr>
            <a:endParaRPr lang="en-US" sz="2400" dirty="0">
              <a:solidFill>
                <a:schemeClr val="tx1"/>
              </a:solidFill>
              <a:latin typeface="メイリオ" panose="020B0604030504040204" pitchFamily="50" charset="-128"/>
              <a:ea typeface="メイリオ" panose="020B0604030504040204" pitchFamily="50" charset="-128"/>
            </a:endParaRPr>
          </a:p>
          <a:p>
            <a:pPr marL="336145" lvl="1" indent="0" algn="just">
              <a:lnSpc>
                <a:spcPct val="120000"/>
              </a:lnSpc>
              <a:buNone/>
            </a:pPr>
            <a:r>
              <a:rPr lang="ja-JP" sz="2200" spc="-20">
                <a:solidFill>
                  <a:schemeClr val="tx1"/>
                </a:solidFill>
                <a:latin typeface="メイリオ" panose="020B0604030504040204" pitchFamily="50" charset="-128"/>
                <a:ea typeface="メイリオ" panose="020B0604030504040204" pitchFamily="50" charset="-128"/>
              </a:rPr>
              <a:t>Azure Machine Learning を活用することにより、モデルは REST Web サービスを通じて展開し、公開することができます。このサービスは、Azure Kubernetes Service または Azure Container Instances を通じて展開できます。Azure Machine Learning モデル レジストリと統合により、Web サービスでは、常に最新のモデルが確保されます。</a:t>
            </a: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sz="440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- 6</a:t>
            </a:r>
          </a:p>
        </p:txBody>
      </p:sp>
      <p:sp>
        <p:nvSpPr>
          <p:cNvPr id="3" name="Content Placeholder 2"/>
          <p:cNvSpPr>
            <a:spLocks noGrp="1"/>
          </p:cNvSpPr>
          <p:nvPr>
            <p:ph type="body" sz="quarter" idx="10"/>
          </p:nvPr>
        </p:nvSpPr>
        <p:spPr>
          <a:xfrm>
            <a:off x="269239" y="1120051"/>
            <a:ext cx="11653523" cy="5668824"/>
          </a:xfrm>
        </p:spPr>
        <p:txBody>
          <a:bodyPr>
            <a:normAutofit fontScale="92500"/>
          </a:bodyPr>
          <a:lstStyle/>
          <a:p>
            <a:pPr algn="just">
              <a:lnSpc>
                <a:spcPct val="120000"/>
              </a:lnSpc>
            </a:pPr>
            <a:r>
              <a:rPr lang="ja-JP" sz="2600" dirty="0">
                <a:solidFill>
                  <a:schemeClr val="tx1"/>
                </a:solidFill>
                <a:latin typeface="メイリオ" panose="020B0604030504040204" pitchFamily="50" charset="-128"/>
                <a:ea typeface="メイリオ" panose="020B0604030504040204" pitchFamily="50" charset="-128"/>
              </a:rPr>
              <a:t>Azure において、モデルの再トレーニング プロセスはどのように実行されますか。WWI のデータ サイエンティストは、新しいモデルをトレーニングし、評価する一方で、アプリケーションに更新を展開するために使用される DevOps </a:t>
            </a:r>
            <a:br>
              <a:rPr lang="en-US" altLang="ja-JP" sz="2600" dirty="0">
                <a:solidFill>
                  <a:schemeClr val="tx1"/>
                </a:solidFill>
                <a:latin typeface="メイリオ" panose="020B0604030504040204" pitchFamily="50" charset="-128"/>
                <a:ea typeface="メイリオ" panose="020B0604030504040204" pitchFamily="50" charset="-128"/>
              </a:rPr>
            </a:br>
            <a:r>
              <a:rPr lang="ja-JP" sz="2600" dirty="0">
                <a:solidFill>
                  <a:schemeClr val="tx1"/>
                </a:solidFill>
                <a:latin typeface="メイリオ" panose="020B0604030504040204" pitchFamily="50" charset="-128"/>
                <a:ea typeface="メイリオ" panose="020B0604030504040204" pitchFamily="50" charset="-128"/>
              </a:rPr>
              <a:t>プロセスに、どのようにこの再トレーニングを確実に組み込むことができますか。Azure は、クライアント アプリケーション、機械学習 API、およびその API を支援するモデルに対する更新を調整するために役立ちますか。</a:t>
            </a:r>
          </a:p>
          <a:p>
            <a:pPr marL="336145" lvl="1" indent="0" algn="just">
              <a:lnSpc>
                <a:spcPct val="120000"/>
              </a:lnSpc>
              <a:buNone/>
            </a:pPr>
            <a:endParaRPr lang="en-US" sz="2400" dirty="0">
              <a:solidFill>
                <a:schemeClr val="tx1"/>
              </a:solidFill>
              <a:latin typeface="メイリオ" panose="020B0604030504040204" pitchFamily="50" charset="-128"/>
              <a:ea typeface="メイリオ" panose="020B0604030504040204" pitchFamily="50" charset="-128"/>
            </a:endParaRPr>
          </a:p>
          <a:p>
            <a:pPr marL="336145" lvl="1" indent="0" algn="just">
              <a:lnSpc>
                <a:spcPct val="120000"/>
              </a:lnSpc>
              <a:buNone/>
            </a:pPr>
            <a:r>
              <a:rPr lang="ja-JP" sz="2200" dirty="0">
                <a:solidFill>
                  <a:schemeClr val="tx1"/>
                </a:solidFill>
                <a:latin typeface="メイリオ" panose="020B0604030504040204" pitchFamily="50" charset="-128"/>
                <a:ea typeface="メイリオ" panose="020B0604030504040204" pitchFamily="50" charset="-128"/>
              </a:rPr>
              <a:t>モデルの再トレーニングに対して Azure DevOps アプローチを採用すると、再トレーニング</a:t>
            </a:r>
            <a:br>
              <a:rPr lang="en-US" altLang="ja-JP" sz="2200" dirty="0">
                <a:solidFill>
                  <a:schemeClr val="tx1"/>
                </a:solidFill>
                <a:latin typeface="メイリオ" panose="020B0604030504040204" pitchFamily="50" charset="-128"/>
                <a:ea typeface="メイリオ" panose="020B0604030504040204" pitchFamily="50" charset="-128"/>
              </a:rPr>
            </a:br>
            <a:r>
              <a:rPr lang="ja-JP" sz="2200" dirty="0">
                <a:solidFill>
                  <a:schemeClr val="tx1"/>
                </a:solidFill>
                <a:latin typeface="メイリオ" panose="020B0604030504040204" pitchFamily="50" charset="-128"/>
                <a:ea typeface="メイリオ" panose="020B0604030504040204" pitchFamily="50" charset="-128"/>
              </a:rPr>
              <a:t>および継続的な統合と展開の調整 (MLOps) が可能になります。オーケストレーション パイプラインは、ソース コントロールの変更によってトリガーすることができます。次に、これはモデルを再トレーニングし、コンテナー イメージを作成して、運用環境で Docker ベースの Web サービス ホストとして展開します。</a:t>
            </a: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sz="44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顧客の声</a:t>
            </a: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ja-JP" sz="2500">
                <a:solidFill>
                  <a:schemeClr val="tx1"/>
                </a:solidFill>
                <a:latin typeface="メイリオ" panose="020B0604030504040204" pitchFamily="50" charset="-128"/>
                <a:ea typeface="メイリオ" panose="020B0604030504040204" pitchFamily="50" charset="-128"/>
              </a:rPr>
              <a:t>「マイクロソフトは Azure Synapse Analytics で目的を達成しました。</a:t>
            </a:r>
            <a:br>
              <a:rPr lang="en-US" altLang="ja-JP" sz="2500">
                <a:solidFill>
                  <a:schemeClr val="tx1"/>
                </a:solidFill>
                <a:latin typeface="メイリオ" panose="020B0604030504040204" pitchFamily="50" charset="-128"/>
                <a:ea typeface="メイリオ" panose="020B0604030504040204" pitchFamily="50" charset="-128"/>
              </a:rPr>
            </a:br>
            <a:r>
              <a:rPr lang="ja-JP" sz="2500">
                <a:solidFill>
                  <a:schemeClr val="tx1"/>
                </a:solidFill>
                <a:latin typeface="メイリオ" panose="020B0604030504040204" pitchFamily="50" charset="-128"/>
                <a:ea typeface="メイリオ" panose="020B0604030504040204" pitchFamily="50" charset="-128"/>
              </a:rPr>
              <a:t>弊社が求めていたスケーラブルで高パフォーマンスな統合分析ソリューションを導入することができて、全店舗にわたってビジネスを目覚ましく改善できました。」</a:t>
            </a:r>
          </a:p>
          <a:p>
            <a:pPr marL="0" indent="0">
              <a:lnSpc>
                <a:spcPct val="100000"/>
              </a:lnSpc>
              <a:spcAft>
                <a:spcPts val="882"/>
              </a:spcAft>
              <a:buNone/>
            </a:pPr>
            <a:r>
              <a:rPr lang="ja-JP" sz="2500">
                <a:solidFill>
                  <a:schemeClr val="tx1"/>
                </a:solidFill>
                <a:latin typeface="メイリオ" panose="020B0604030504040204" pitchFamily="50" charset="-128"/>
                <a:ea typeface="メイリオ" panose="020B0604030504040204" pitchFamily="50" charset="-128"/>
              </a:rPr>
              <a:t>Peter Guerin 氏、World Wide Importers、最高技術責任者 (CTO)。</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顧客の状況</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40" y="1189177"/>
            <a:ext cx="7320598" cy="5449828"/>
          </a:xfrm>
        </p:spPr>
        <p:txBody>
          <a:bodyPr>
            <a:normAutofit/>
          </a:bodyPr>
          <a:lstStyle/>
          <a:p>
            <a:pPr algn="just"/>
            <a:r>
              <a:rPr lang="ja-JP" sz="2600">
                <a:solidFill>
                  <a:schemeClr val="tx1"/>
                </a:solidFill>
                <a:latin typeface="メイリオ" panose="020B0604030504040204" pitchFamily="50" charset="-128"/>
                <a:ea typeface="メイリオ" panose="020B0604030504040204" pitchFamily="50" charset="-128"/>
              </a:rPr>
              <a:t>Wide World Importers (WWI) は、数百軒の実店舗を展開しています。長年の営業を</a:t>
            </a:r>
            <a:br>
              <a:rPr lang="en-US" altLang="ja-JP" sz="2600">
                <a:solidFill>
                  <a:schemeClr val="tx1"/>
                </a:solidFill>
                <a:latin typeface="メイリオ" panose="020B0604030504040204" pitchFamily="50" charset="-128"/>
                <a:ea typeface="メイリオ" panose="020B0604030504040204" pitchFamily="50" charset="-128"/>
              </a:rPr>
            </a:br>
            <a:r>
              <a:rPr lang="ja-JP" sz="2600">
                <a:solidFill>
                  <a:schemeClr val="tx1"/>
                </a:solidFill>
                <a:latin typeface="メイリオ" panose="020B0604030504040204" pitchFamily="50" charset="-128"/>
                <a:ea typeface="メイリオ" panose="020B0604030504040204" pitchFamily="50" charset="-128"/>
              </a:rPr>
              <a:t>通じて、WWI は、別々のシステムに保存</a:t>
            </a:r>
            <a:br>
              <a:rPr lang="en-US" altLang="ja-JP" sz="2600">
                <a:solidFill>
                  <a:schemeClr val="tx1"/>
                </a:solidFill>
                <a:latin typeface="メイリオ" panose="020B0604030504040204" pitchFamily="50" charset="-128"/>
                <a:ea typeface="メイリオ" panose="020B0604030504040204" pitchFamily="50" charset="-128"/>
              </a:rPr>
            </a:br>
            <a:r>
              <a:rPr lang="ja-JP" sz="2600">
                <a:solidFill>
                  <a:schemeClr val="tx1"/>
                </a:solidFill>
                <a:latin typeface="メイリオ" panose="020B0604030504040204" pitchFamily="50" charset="-128"/>
                <a:ea typeface="メイリオ" panose="020B0604030504040204" pitchFamily="50" charset="-128"/>
              </a:rPr>
              <a:t>されている大量の履歴データを収集しました。</a:t>
            </a:r>
          </a:p>
          <a:p>
            <a:pPr marL="0" indent="0" algn="just">
              <a:buNone/>
            </a:pPr>
            <a:r>
              <a:rPr lang="ja-JP" sz="2600">
                <a:solidFill>
                  <a:schemeClr val="tx1"/>
                </a:solidFill>
                <a:latin typeface="メイリオ" panose="020B0604030504040204" pitchFamily="50" charset="-128"/>
                <a:ea typeface="メイリオ" panose="020B0604030504040204" pitchFamily="50" charset="-128"/>
              </a:rPr>
              <a:t> </a:t>
            </a:r>
          </a:p>
          <a:p>
            <a:pPr algn="just"/>
            <a:r>
              <a:rPr lang="ja-JP" sz="2600">
                <a:solidFill>
                  <a:schemeClr val="tx1"/>
                </a:solidFill>
                <a:latin typeface="メイリオ" panose="020B0604030504040204" pitchFamily="50" charset="-128"/>
                <a:ea typeface="メイリオ" panose="020B0604030504040204" pitchFamily="50" charset="-128"/>
              </a:rPr>
              <a:t>WWI は、その履歴データを組み合わせ、ほぼリアルタイムのデータ ストリームと関連付けて、ダッシュボード KPI と機械学習モデルを生成し、最新の情報に基づく意思決定を下すことができるようにすることを望んでいます。</a:t>
            </a:r>
          </a:p>
          <a:p>
            <a:pPr marL="0" indent="0" algn="just">
              <a:spcAft>
                <a:spcPts val="882"/>
              </a:spcAft>
              <a:buNone/>
            </a:pPr>
            <a:endParaRPr lang="en-US" sz="2600" dirty="0">
              <a:solidFill>
                <a:schemeClr val="tx1"/>
              </a:solidFill>
              <a:latin typeface="メイリオ" panose="020B0604030504040204" pitchFamily="50" charset="-128"/>
              <a:ea typeface="メイリオ" panose="020B0604030504040204" pitchFamily="50" charset="-128"/>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hangingPunct="0"/>
            <a:r>
              <a:rPr lang="ja-JP" sz="490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顧客の状況 - 2</a:t>
            </a:r>
            <a:br>
              <a:rPr lang="ja-JP"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dirty="0">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39" y="1156047"/>
            <a:ext cx="11505317" cy="2395536"/>
          </a:xfrm>
        </p:spPr>
        <p:txBody>
          <a:bodyPr>
            <a:normAutofit/>
          </a:bodyPr>
          <a:lstStyle/>
          <a:p>
            <a:pPr algn="just" hangingPunct="0">
              <a:lnSpc>
                <a:spcPct val="100000"/>
              </a:lnSpc>
            </a:pPr>
            <a:r>
              <a:rPr lang="ja-JP" sz="2600" spc="-30" dirty="0">
                <a:solidFill>
                  <a:schemeClr val="tx1"/>
                </a:solidFill>
                <a:latin typeface="メイリオ" panose="020B0604030504040204" pitchFamily="50" charset="-128"/>
                <a:ea typeface="メイリオ" panose="020B0604030504040204" pitchFamily="50" charset="-128"/>
              </a:rPr>
              <a:t>WWI は、Oracle 内に 5 年間にわたる 300 億行のトランザクション販売データ、SAP Hana 内に保存されている財務データ、および Teradata 内にマーケティング データを有します。また、ソーシャル メディアの Twitter アカウントから取り込まれるデータをモニタリングしています。</a:t>
            </a:r>
            <a:endParaRPr lang="en-US" sz="2600" spc="-30" dirty="0">
              <a:solidFill>
                <a:schemeClr val="tx1"/>
              </a:solidFill>
              <a:latin typeface="メイリオ" panose="020B0604030504040204" pitchFamily="50" charset="-128"/>
              <a:ea typeface="メイリオ" panose="020B0604030504040204" pitchFamily="50" charset="-128"/>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
        <p:nvSpPr>
          <p:cNvPr id="8" name="Content Placeholder 2">
            <a:extLst>
              <a:ext uri="{FF2B5EF4-FFF2-40B4-BE49-F238E27FC236}">
                <a16:creationId xmlns:a16="http://schemas.microsoft.com/office/drawing/2014/main" id="{9D9DE9C5-1060-46F0-B6F3-E8F0F2F23D66}"/>
              </a:ext>
            </a:extLst>
          </p:cNvPr>
          <p:cNvSpPr txBox="1">
            <a:spLocks/>
          </p:cNvSpPr>
          <p:nvPr/>
        </p:nvSpPr>
        <p:spPr>
          <a:xfrm>
            <a:off x="269240" y="3244020"/>
            <a:ext cx="11505316" cy="2140226"/>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just" hangingPunct="0">
              <a:lnSpc>
                <a:spcPct val="100000"/>
              </a:lnSpc>
            </a:pPr>
            <a:r>
              <a:rPr lang="ja-JP" sz="2600" dirty="0">
                <a:solidFill>
                  <a:schemeClr val="tx1"/>
                </a:solidFill>
                <a:latin typeface="メイリオ" panose="020B0604030504040204" pitchFamily="50" charset="-128"/>
                <a:ea typeface="メイリオ" panose="020B0604030504040204" pitchFamily="50" charset="-128"/>
              </a:rPr>
              <a:t>必要としているのは、これらのすべて</a:t>
            </a:r>
            <a:r>
              <a:rPr lang="ja-JP" altLang="en-US" sz="2600" dirty="0">
                <a:solidFill>
                  <a:schemeClr val="tx1"/>
                </a:solidFill>
                <a:latin typeface="メイリオ" panose="020B0604030504040204" pitchFamily="50" charset="-128"/>
                <a:ea typeface="メイリオ" panose="020B0604030504040204" pitchFamily="50" charset="-128"/>
              </a:rPr>
              <a:t>の</a:t>
            </a:r>
            <a:r>
              <a:rPr lang="ja-JP" sz="2600" dirty="0">
                <a:solidFill>
                  <a:schemeClr val="tx1"/>
                </a:solidFill>
                <a:latin typeface="メイリオ" panose="020B0604030504040204" pitchFamily="50" charset="-128"/>
                <a:ea typeface="メイリオ" panose="020B0604030504040204" pitchFamily="50" charset="-128"/>
              </a:rPr>
              <a:t>ソースのデータにわたってクエリを実行し、分析できるソリューションです。どんなに量が多くても、WWI は数秒以内にクエリ結果が得られることを望んでいます。</a:t>
            </a:r>
          </a:p>
          <a:p>
            <a:pPr marL="0" indent="0" algn="just" hangingPunct="0">
              <a:spcAft>
                <a:spcPts val="882"/>
              </a:spcAft>
              <a:buFont typeface="Arial" pitchFamily="34" charset="0"/>
              <a:buNone/>
            </a:pPr>
            <a:endParaRPr lang="en-US" sz="2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1" y="1156046"/>
            <a:ext cx="10911288" cy="3188565"/>
          </a:xfrm>
        </p:spPr>
        <p:txBody>
          <a:bodyPr/>
          <a:lstStyle/>
          <a:p>
            <a:pPr algn="just" hangingPunct="0">
              <a:lnSpc>
                <a:spcPct val="100000"/>
              </a:lnSpc>
            </a:pPr>
            <a:r>
              <a:rPr lang="ja-JP" sz="2600">
                <a:latin typeface="メイリオ" panose="020B0604030504040204" pitchFamily="50" charset="-128"/>
                <a:ea typeface="メイリオ" panose="020B0604030504040204" pitchFamily="50" charset="-128"/>
              </a:rPr>
              <a:t>WWI は 100 軒の店舗を展開し、各店舗には通路での顧客の行動をモニタリングする 50 台の IoT センサーが設置されています。</a:t>
            </a:r>
          </a:p>
          <a:p>
            <a:pPr algn="just" hangingPunct="0">
              <a:lnSpc>
                <a:spcPct val="100000"/>
              </a:lnSpc>
            </a:pPr>
            <a:endParaRPr lang="en-US" sz="2600" dirty="0">
              <a:latin typeface="メイリオ" panose="020B0604030504040204" pitchFamily="50" charset="-128"/>
              <a:ea typeface="メイリオ" panose="020B0604030504040204" pitchFamily="50" charset="-128"/>
            </a:endParaRPr>
          </a:p>
          <a:p>
            <a:pPr algn="just" hangingPunct="0">
              <a:lnSpc>
                <a:spcPct val="100000"/>
              </a:lnSpc>
            </a:pPr>
            <a:r>
              <a:rPr lang="ja-JP" sz="2600">
                <a:latin typeface="メイリオ" panose="020B0604030504040204" pitchFamily="50" charset="-128"/>
                <a:ea typeface="メイリオ" panose="020B0604030504040204" pitchFamily="50" charset="-128"/>
              </a:rPr>
              <a:t>WWI は、ほぼリアルタイムにセンサー データを取り込み、パターンを速やかに特定して、閉店前のセールと商品配置の改善によって売上を増やす目的で、店舗間でそのパターンを共有できるようにする必要があります。</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
        <p:nvSpPr>
          <p:cNvPr id="7" name="Title 1">
            <a:extLst>
              <a:ext uri="{FF2B5EF4-FFF2-40B4-BE49-F238E27FC236}">
                <a16:creationId xmlns:a16="http://schemas.microsoft.com/office/drawing/2014/main" id="{45846B18-75F3-4147-803B-5C517CF2F123}"/>
              </a:ext>
            </a:extLst>
          </p:cNvPr>
          <p:cNvSpPr>
            <a:spLocks noGrp="1"/>
          </p:cNvSpPr>
          <p:nvPr>
            <p:ph type="title"/>
          </p:nvPr>
        </p:nvSpPr>
        <p:spPr>
          <a:xfrm>
            <a:off x="269240" y="289511"/>
            <a:ext cx="11655840" cy="899665"/>
          </a:xfrm>
        </p:spPr>
        <p:txBody>
          <a:bodyPr>
            <a:normAutofit fontScale="90000"/>
          </a:bodyPr>
          <a:lstStyle/>
          <a:p>
            <a:pPr hangingPunct="0"/>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顧客の状況 - </a:t>
            </a:r>
            <a:r>
              <a:rPr lang="en-US" alt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3</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211263"/>
            <a:ext cx="10590918" cy="3225498"/>
          </a:xfrm>
        </p:spPr>
        <p:txBody>
          <a:bodyPr/>
          <a:lstStyle/>
          <a:p>
            <a:pPr algn="just">
              <a:lnSpc>
                <a:spcPct val="100000"/>
              </a:lnSpc>
            </a:pPr>
            <a:r>
              <a:rPr lang="ja-JP" sz="2600">
                <a:latin typeface="メイリオ" panose="020B0604030504040204" pitchFamily="50" charset="-128"/>
                <a:ea typeface="メイリオ" panose="020B0604030504040204" pitchFamily="50" charset="-128"/>
              </a:rPr>
              <a:t>データを取り込み、データの変換のパイプラインを作成するときに、</a:t>
            </a:r>
            <a:r>
              <a:rPr lang="ja-JP" sz="2600" spc="-30">
                <a:latin typeface="メイリオ" panose="020B0604030504040204" pitchFamily="50" charset="-128"/>
                <a:ea typeface="メイリオ" panose="020B0604030504040204" pitchFamily="50" charset="-128"/>
              </a:rPr>
              <a:t>WWI は、社内の専門家がグラフィカル ユーザー インターフェース</a:t>
            </a:r>
            <a:r>
              <a:rPr lang="ja-JP" sz="2600">
                <a:latin typeface="メイリオ" panose="020B0604030504040204" pitchFamily="50" charset="-128"/>
                <a:ea typeface="メイリオ" panose="020B0604030504040204" pitchFamily="50" charset="-128"/>
              </a:rPr>
              <a:t>を利用できる一方で、必要に応じてコードを記述できるようにすることを望んでいます。</a:t>
            </a:r>
          </a:p>
          <a:p>
            <a:pPr algn="just">
              <a:lnSpc>
                <a:spcPct val="100000"/>
              </a:lnSpc>
            </a:pPr>
            <a:endParaRPr lang="en-US" sz="2600" dirty="0">
              <a:latin typeface="メイリオ" panose="020B0604030504040204" pitchFamily="50" charset="-128"/>
              <a:ea typeface="メイリオ" panose="020B0604030504040204" pitchFamily="50" charset="-128"/>
            </a:endParaRPr>
          </a:p>
          <a:p>
            <a:pPr algn="just">
              <a:lnSpc>
                <a:spcPct val="100000"/>
              </a:lnSpc>
            </a:pPr>
            <a:r>
              <a:rPr lang="ja-JP" sz="2600">
                <a:latin typeface="メイリオ" panose="020B0604030504040204" pitchFamily="50" charset="-128"/>
                <a:ea typeface="メイリオ" panose="020B0604030504040204" pitchFamily="50" charset="-128"/>
              </a:rPr>
              <a:t>また、予備的なデータ分析の前に、取り込まれた生データを速やかに調査する機能を必要としています。</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
        <p:nvSpPr>
          <p:cNvPr id="7" name="Title 1">
            <a:extLst>
              <a:ext uri="{FF2B5EF4-FFF2-40B4-BE49-F238E27FC236}">
                <a16:creationId xmlns:a16="http://schemas.microsoft.com/office/drawing/2014/main" id="{D5D0FBEC-3617-453C-9DC2-6138AA3194C0}"/>
              </a:ext>
            </a:extLst>
          </p:cNvPr>
          <p:cNvSpPr>
            <a:spLocks noGrp="1"/>
          </p:cNvSpPr>
          <p:nvPr>
            <p:ph type="title"/>
          </p:nvPr>
        </p:nvSpPr>
        <p:spPr>
          <a:xfrm>
            <a:off x="269240" y="289511"/>
            <a:ext cx="11655840" cy="899665"/>
          </a:xfrm>
        </p:spPr>
        <p:txBody>
          <a:bodyPr>
            <a:normAutofit fontScale="90000"/>
          </a:bodyPr>
          <a:lstStyle/>
          <a:p>
            <a:pPr hangingPunct="0"/>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顧客の状況 - </a:t>
            </a:r>
            <a:r>
              <a:rPr lang="en-US" alt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4</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39" y="1189177"/>
            <a:ext cx="10829457" cy="2720745"/>
          </a:xfrm>
        </p:spPr>
        <p:txBody>
          <a:bodyPr/>
          <a:lstStyle/>
          <a:p>
            <a:pPr algn="just">
              <a:lnSpc>
                <a:spcPct val="100000"/>
              </a:lnSpc>
            </a:pPr>
            <a:r>
              <a:rPr lang="ja-JP" sz="2600" dirty="0">
                <a:latin typeface="メイリオ" panose="020B0604030504040204" pitchFamily="50" charset="-128"/>
                <a:ea typeface="メイリオ" panose="020B0604030504040204" pitchFamily="50" charset="-128"/>
              </a:rPr>
              <a:t>WWI は、業務の全体像を把握するために、履歴データとほぼリアルタイムのデータ ストリームから導出した KPI を確認できるダッシュボードの作成を必要としています。 </a:t>
            </a:r>
          </a:p>
          <a:p>
            <a:pPr algn="just">
              <a:lnSpc>
                <a:spcPct val="100000"/>
              </a:lnSpc>
            </a:pPr>
            <a:endParaRPr lang="en-US" sz="2600" dirty="0">
              <a:latin typeface="メイリオ" panose="020B0604030504040204" pitchFamily="50" charset="-128"/>
              <a:ea typeface="メイリオ" panose="020B0604030504040204" pitchFamily="50" charset="-128"/>
            </a:endParaRPr>
          </a:p>
          <a:p>
            <a:pPr algn="just">
              <a:lnSpc>
                <a:spcPct val="100000"/>
              </a:lnSpc>
            </a:pPr>
            <a:r>
              <a:rPr lang="ja-JP" sz="2600" dirty="0">
                <a:latin typeface="メイリオ" panose="020B0604030504040204" pitchFamily="50" charset="-128"/>
                <a:ea typeface="メイリオ" panose="020B0604030504040204" pitchFamily="50" charset="-128"/>
              </a:rPr>
              <a:t>また、機械学習モデルの支援を受けて、綿密な主要商品レコメンデーションを作成することを望んでいます。</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
        <p:nvSpPr>
          <p:cNvPr id="8" name="Title 1">
            <a:extLst>
              <a:ext uri="{FF2B5EF4-FFF2-40B4-BE49-F238E27FC236}">
                <a16:creationId xmlns:a16="http://schemas.microsoft.com/office/drawing/2014/main" id="{63C7827A-A2A6-4BAF-8CA9-B264F7032970}"/>
              </a:ext>
            </a:extLst>
          </p:cNvPr>
          <p:cNvSpPr>
            <a:spLocks noGrp="1"/>
          </p:cNvSpPr>
          <p:nvPr>
            <p:ph type="title"/>
          </p:nvPr>
        </p:nvSpPr>
        <p:spPr>
          <a:xfrm>
            <a:off x="269240" y="289511"/>
            <a:ext cx="11655840" cy="899665"/>
          </a:xfrm>
        </p:spPr>
        <p:txBody>
          <a:bodyPr>
            <a:normAutofit/>
          </a:bodyPr>
          <a:lstStyle/>
          <a:p>
            <a:pPr hangingPunct="0"/>
            <a:r>
              <a:rPr lang="ja-JP" sz="440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顧客の状況 - </a:t>
            </a:r>
            <a:r>
              <a:rPr lang="en-US" altLang="ja-JP" sz="440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5</a:t>
            </a:r>
            <a:endParaRPr lang="ja-JP" sz="4400" dirty="0">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sz="4900">
                <a:solidFill>
                  <a:schemeClr val="tx1"/>
                </a:solidFill>
                <a:latin typeface="メイリオ" panose="020B0604030504040204" pitchFamily="50" charset="-128"/>
                <a:ea typeface="メイリオ" panose="020B0604030504040204" pitchFamily="50" charset="-128"/>
                <a:cs typeface="Segoe UI" panose="020B0502040204020203" pitchFamily="34" charset="0"/>
              </a:rPr>
              <a:t>顧客のニーズ</a:t>
            </a:r>
            <a:br>
              <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gn="just">
              <a:lnSpc>
                <a:spcPct val="100000"/>
              </a:lnSpc>
            </a:pPr>
            <a:r>
              <a:rPr lang="ja-JP" sz="2600">
                <a:solidFill>
                  <a:schemeClr val="tx1"/>
                </a:solidFill>
                <a:latin typeface="メイリオ" panose="020B0604030504040204" pitchFamily="50" charset="-128"/>
                <a:ea typeface="メイリオ" panose="020B0604030504040204" pitchFamily="50" charset="-128"/>
              </a:rPr>
              <a:t>履歴分析、リアルタイム分析、および予測分析を組み合わせてビジネスの洞察を得ること。</a:t>
            </a:r>
          </a:p>
          <a:p>
            <a:pPr algn="just">
              <a:lnSpc>
                <a:spcPct val="100000"/>
              </a:lnSpc>
            </a:pPr>
            <a:r>
              <a:rPr lang="ja-JP" sz="26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構造化データ ソースと非構造化データ ソースを処理する統合アプローチを実現すること。</a:t>
            </a:r>
          </a:p>
          <a:p>
            <a:pPr algn="just">
              <a:lnSpc>
                <a:spcPct val="100000"/>
              </a:lnSpc>
            </a:pPr>
            <a:r>
              <a:rPr lang="ja-JP" sz="26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データ エンジニアとデータ サイエンティストが、数ペタバイトに及ぶ</a:t>
            </a:r>
            <a:br>
              <a:rPr lang="en-US" altLang="ja-JP" sz="26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br>
            <a:r>
              <a:rPr lang="ja-JP" sz="26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構造化データと企業業務の非構造化データに対する複雑なクエリを実行</a:t>
            </a:r>
            <a:br>
              <a:rPr lang="en-US" altLang="ja-JP" sz="26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br>
            <a:r>
              <a:rPr lang="ja-JP" sz="26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できること。</a:t>
            </a:r>
          </a:p>
          <a:p>
            <a:pPr algn="just">
              <a:lnSpc>
                <a:spcPct val="100000"/>
              </a:lnSpc>
            </a:pPr>
            <a:r>
              <a:rPr lang="ja-JP" sz="2600" spc="-3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ビジネス アナリストとデータ サイエンス/データ エンジニアリング チーム</a:t>
            </a:r>
            <a:r>
              <a:rPr lang="ja-JP" sz="2600">
                <a:solidFill>
                  <a:schemeClr val="tx1"/>
                </a:solidFill>
                <a:latin typeface="メイリオ" panose="020B0604030504040204" pitchFamily="50" charset="-128"/>
                <a:ea typeface="メイリオ" panose="020B0604030504040204" pitchFamily="50" charset="-128"/>
                <a:cs typeface="Segoe UI Semilight" panose="020B0402040204020203" pitchFamily="34" charset="0"/>
              </a:rPr>
              <a:t>が信頼できる唯一の情報源を共有できること。</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MS Mincho"/>
        <a:cs typeface=""/>
      </a:majorFont>
      <a:minorFont>
        <a:latin typeface="Segoe UI"/>
        <a:ea typeface="MS Mincho"/>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MS Mincho"/>
        <a:cs typeface=""/>
      </a:majorFont>
      <a:minorFont>
        <a:latin typeface="Segoe UI Semilight"/>
        <a:ea typeface="MS Mincho"/>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terms/"/>
    <ds:schemaRef ds:uri="http://www.w3.org/XML/1998/namespace"/>
    <ds:schemaRef ds:uri="2023ac63-7b75-4916-a9ee-591457758ee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d9c797ad-d7c3-4982-82b7-81352a75e4a5"/>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6975</TotalTime>
  <Words>8284</Words>
  <Application>Microsoft Office PowerPoint</Application>
  <PresentationFormat>ワイド画面</PresentationFormat>
  <Paragraphs>539</Paragraphs>
  <Slides>39</Slides>
  <Notes>39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39</vt:i4>
      </vt:variant>
    </vt:vector>
  </HeadingPairs>
  <TitlesOfParts>
    <vt:vector size="49" baseType="lpstr">
      <vt:lpstr>メイリオ</vt: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と AI</vt:lpstr>
      <vt:lpstr>PowerPoint プレゼンテーション</vt:lpstr>
      <vt:lpstr>ステップ 1: 顧客のケース スタディの確認</vt:lpstr>
      <vt:lpstr>顧客の状況 </vt:lpstr>
      <vt:lpstr>顧客の状況 - 2 </vt:lpstr>
      <vt:lpstr>顧客の状況 - 3 </vt:lpstr>
      <vt:lpstr>顧客の状況 - 4 </vt:lpstr>
      <vt:lpstr>顧客の状況 - 5</vt:lpstr>
      <vt:lpstr>顧客のニーズ </vt:lpstr>
      <vt:lpstr>顧客のニーズ - 2 </vt:lpstr>
      <vt:lpstr>顧客の反論 </vt:lpstr>
      <vt:lpstr>顧客の反論 - 2 </vt:lpstr>
      <vt:lpstr>顧客の反論 - 3 </vt:lpstr>
      <vt:lpstr>一般的なシナリオ </vt:lpstr>
      <vt:lpstr>ステップ 2: ソリューションの設計</vt:lpstr>
      <vt:lpstr>ステップ 3: ソリューションを プレゼンテーションする</vt:lpstr>
      <vt:lpstr>まとめ</vt:lpstr>
      <vt:lpstr>推奨される対象者 </vt:lpstr>
      <vt:lpstr>推奨ソリューション – コールド パス </vt:lpstr>
      <vt:lpstr>推奨ソリューション – ホット パス </vt:lpstr>
      <vt:lpstr>推奨ソリューション – 機械学習 </vt:lpstr>
      <vt:lpstr>推奨ソリューション – 取り込みと保存</vt:lpstr>
      <vt:lpstr>推奨ソリューション - 変換</vt:lpstr>
      <vt:lpstr>推奨ソリューション - クエリ</vt:lpstr>
      <vt:lpstr>推奨ソリューション - クエリ - 2</vt:lpstr>
      <vt:lpstr>推奨ソリューション - クエリ - 3</vt:lpstr>
      <vt:lpstr>推奨ソリューション - 可視化</vt:lpstr>
      <vt:lpstr>推奨ソリューション - 管理</vt:lpstr>
      <vt:lpstr>推奨ソリューション - セキュア</vt:lpstr>
      <vt:lpstr>推奨ソリューション - セキュア - 2</vt:lpstr>
      <vt:lpstr>推奨ソリューション - セキュア - 3</vt:lpstr>
      <vt:lpstr>反論への推奨される対応 </vt:lpstr>
      <vt:lpstr>反論への推奨される対応 - 2</vt:lpstr>
      <vt:lpstr>反論への推奨される対応 - 3 </vt:lpstr>
      <vt:lpstr>反論への推奨される対応 - 4</vt:lpstr>
      <vt:lpstr>反論への推奨される対応 - 5</vt:lpstr>
      <vt:lpstr>反論への推奨される対応 - 6</vt:lpstr>
      <vt:lpstr>顧客の声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SunFlare User</cp:lastModifiedBy>
  <cp:revision>322</cp:revision>
  <dcterms:created xsi:type="dcterms:W3CDTF">2016-01-21T23:17:09Z</dcterms:created>
  <dcterms:modified xsi:type="dcterms:W3CDTF">2020-09-11T03:55:56Z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