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2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B66F-CD3E-4AC3-8E73-68760508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17018-4EC0-4ADE-9193-9E0C85E37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CFDF-1F2D-4985-BDF2-79658826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400A-F1E8-4CFB-8AFA-6297F94D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2F85-7C57-423A-BC6F-22F2236E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D1B5-4FB3-40E4-9455-FB140697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86BEA-2BA9-4CF3-84C1-4D568F832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3E06-2327-4025-A93B-57E0F27D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9EBC-8652-45B7-900D-13DC759E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4D61-E508-4D72-935F-124A3E60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77D8D-CF3C-4B10-8685-10AAE6EA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75D98-C8C1-4B2E-BCA5-1EC76746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2D25-3EAB-4979-8BEE-F32D8BC0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A8F2-85C8-47FD-A62E-CAA796C7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F44E-C89B-414F-8367-28F05BAF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148-A19B-42DD-BB3C-07A9D3D4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E184-6C0F-4C20-AA75-E6C96A15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0423-5CEC-4FB3-8DAD-D5844C81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0658-EA58-4531-88AA-4A5E5FDE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37B2-F740-4E59-9017-A209A562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EE6-395B-4EF4-BC9B-5252AA1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B209B-1A3F-41F8-B45B-91733749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3A4E-BC72-4153-95D2-463CE0C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777E-9647-4790-A334-2C65CB30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8E99-490D-4435-B726-104BDC00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B498-8CA2-486E-9D49-1F008AF7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28E8-8CF2-4D5E-B760-B7764F6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5C1A-F6C1-4552-99B5-09268DACB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8ECC5-8D3A-4B0D-A0AF-C266F044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EFDB2-A9C3-40B9-BB01-89CA0E3A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7835E-258A-4CD7-B8F6-0915AB9C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5E01-9BF9-4172-BD51-D9D2F93D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FAA9-7549-4B33-A3D6-5F8C2441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4D3C-6D14-402D-BCCD-311E35E4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27088-6032-4B1A-8A0C-4387F25F2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A6A42-02ED-44B8-BFCD-8A94958AE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5BADA-5AA5-423C-94C6-A05DAE95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1537C-E44C-4392-9343-5C627671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CFD4D-B0D9-4DCC-9BEA-F2BF81C9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6684-09F9-4B75-9015-0C60385D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DB8BC-EBBD-4170-8871-A41AD9D0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27B1-CD72-413C-8182-EB7540D8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4C5F-DEA5-4EA9-ADAE-3B82E38A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5CEA0-D5FE-4998-A5F1-64AFCA5C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72DA8-1083-449F-B0AB-E8F08891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61AA-4526-4DA7-A145-EE71052A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C1D5-94FE-4D50-9B2A-A0825407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2367-070C-4F37-A3E7-73855767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69EB-C5D9-45F2-8C9E-447F291A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068BB-E484-45A8-A754-B4E74A32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4009-D477-4B81-9055-3C355DA0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CAF8-4A3F-435D-939E-F95ADC06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8DCC-C8D7-43BA-8B1F-F882D4D3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6D723-29B6-4DAE-AE7D-CAD58ACB3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B89C-EEB1-4715-9C8C-D1E83C2F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70FDB-9047-4757-87E0-E30E46EF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B726A-2B86-49B3-A670-80A7D70C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52F0-C2E4-449F-AD53-793C21F6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50943-1D72-4F06-828D-9EC8AFA7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1E22-AEFD-4C7C-AB95-0F5EDCE9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D06D-DC68-4977-A18A-3D953FF99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2964-86F7-4D51-9DC2-2905F64CA35E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4CC8-E35A-4239-8D0B-6B13440CA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EAAF-3430-4958-883E-105642DC3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0721-6ECA-4C73-93F4-6D066A33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B8D82-BF39-4B7D-B3B0-E1DDA7E15ACD}"/>
              </a:ext>
            </a:extLst>
          </p:cNvPr>
          <p:cNvSpPr txBox="1"/>
          <p:nvPr/>
        </p:nvSpPr>
        <p:spPr>
          <a:xfrm>
            <a:off x="4016263" y="106277"/>
            <a:ext cx="372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Cedars-Sinai GRC Analytic Interests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515138-1EED-45FB-B7CA-57EFBF89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43267"/>
              </p:ext>
            </p:extLst>
          </p:nvPr>
        </p:nvGraphicFramePr>
        <p:xfrm>
          <a:off x="470736" y="781120"/>
          <a:ext cx="11096850" cy="56676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268799">
                  <a:extLst>
                    <a:ext uri="{9D8B030D-6E8A-4147-A177-3AD203B41FA5}">
                      <a16:colId xmlns:a16="http://schemas.microsoft.com/office/drawing/2014/main" val="3183658779"/>
                    </a:ext>
                  </a:extLst>
                </a:gridCol>
                <a:gridCol w="4422394">
                  <a:extLst>
                    <a:ext uri="{9D8B030D-6E8A-4147-A177-3AD203B41FA5}">
                      <a16:colId xmlns:a16="http://schemas.microsoft.com/office/drawing/2014/main" val="2154880349"/>
                    </a:ext>
                  </a:extLst>
                </a:gridCol>
                <a:gridCol w="2405657">
                  <a:extLst>
                    <a:ext uri="{9D8B030D-6E8A-4147-A177-3AD203B41FA5}">
                      <a16:colId xmlns:a16="http://schemas.microsoft.com/office/drawing/2014/main" val="1937774283"/>
                    </a:ext>
                  </a:extLst>
                </a:gridCol>
              </a:tblGrid>
              <a:tr h="1649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Analyses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Details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Collaborations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44161"/>
                  </a:ext>
                </a:extLst>
              </a:tr>
              <a:tr h="16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perianal 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Discussed in Joint Session #3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NIDDK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23048"/>
                  </a:ext>
                </a:extLst>
              </a:tr>
              <a:tr h="16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colectomy UC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999291"/>
                  </a:ext>
                </a:extLst>
              </a:tr>
              <a:tr h="1649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Hispanic IBD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Puerto Rican collaboration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NIDDK, Miami,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University of Puerto Rico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826123"/>
                  </a:ext>
                </a:extLst>
              </a:tr>
              <a:tr h="15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Interest in LA Mexican Americans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69095"/>
                  </a:ext>
                </a:extLst>
              </a:tr>
              <a:tr h="3220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African American IBD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 IBD genetic background including rare variants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Steve Brant, Subra Kugathasen 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83786"/>
                  </a:ext>
                </a:extLst>
              </a:tr>
              <a:tr h="439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Chromosome X IBD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chrX-specific genetic associations with IBD; ichip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NIDDK, IIBDGC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35674"/>
                  </a:ext>
                </a:extLst>
              </a:tr>
              <a:tr h="1649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Thiopurine-induced toxicity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Thiopurine side effects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IIBDGC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784187"/>
                  </a:ext>
                </a:extLst>
              </a:tr>
              <a:tr h="203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Leukopenia, pancreatitis, hepatotoxicity, etc..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981576"/>
                  </a:ext>
                </a:extLst>
              </a:tr>
              <a:tr h="4478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Pharmacogenomics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(ant-TNF, Vedolizumab, Stelara)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Immunogenicity, adverse events and effectiveness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IIBDGC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204625"/>
                  </a:ext>
                </a:extLst>
              </a:tr>
              <a:tr h="301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Disease Behavior and 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L1, L2, L3 and B1, B2, B3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22801"/>
                  </a:ext>
                </a:extLst>
              </a:tr>
              <a:tr h="373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EIMs</a:t>
                      </a: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Ankylosing spondylitis, Psoriasis, Pyoderma, and etc…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SHARE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54107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Machine Learning and IBD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be discussed next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5597"/>
                  </a:ext>
                </a:extLst>
              </a:tr>
              <a:tr h="5564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Machine Learning approaches on imagining in IBD and approaches to pathology</a:t>
                      </a: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Adipose tissue composition of IBD subjects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 imaging in IBD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Perianal as collaboration with NIDDK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Inflammatory scoring, cell classification, feature extraction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NIDDK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425337"/>
                  </a:ext>
                </a:extLst>
              </a:tr>
              <a:tr h="3220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silico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validation of IBD loci</a:t>
                      </a: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Funcivar, LDSC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646605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Paneth Cell in IBD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 associations with Paneth cell morphological abnormalities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Washington University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754651"/>
                  </a:ext>
                </a:extLst>
              </a:tr>
              <a:tr h="2372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Actionable variants in IBD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of actionable variants in IBD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3141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Clotting, ACMG and drug response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159433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D867B7-8683-431F-B0C5-05B9989D373C}"/>
              </a:ext>
            </a:extLst>
          </p:cNvPr>
          <p:cNvCxnSpPr>
            <a:cxnSpLocks/>
          </p:cNvCxnSpPr>
          <p:nvPr/>
        </p:nvCxnSpPr>
        <p:spPr>
          <a:xfrm>
            <a:off x="470737" y="6448766"/>
            <a:ext cx="110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0B2B6A-AEDE-4CEB-9966-F6AA9C12DA30}"/>
              </a:ext>
            </a:extLst>
          </p:cNvPr>
          <p:cNvCxnSpPr>
            <a:cxnSpLocks/>
          </p:cNvCxnSpPr>
          <p:nvPr/>
        </p:nvCxnSpPr>
        <p:spPr>
          <a:xfrm>
            <a:off x="470737" y="781120"/>
            <a:ext cx="110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980297-6E46-447D-A6E8-3E55786B38D4}"/>
              </a:ext>
            </a:extLst>
          </p:cNvPr>
          <p:cNvSpPr/>
          <p:nvPr/>
        </p:nvSpPr>
        <p:spPr>
          <a:xfrm>
            <a:off x="573774" y="3699583"/>
            <a:ext cx="3153399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397015-2F3A-409D-8A27-F964E657E2B3}"/>
              </a:ext>
            </a:extLst>
          </p:cNvPr>
          <p:cNvSpPr/>
          <p:nvPr/>
        </p:nvSpPr>
        <p:spPr>
          <a:xfrm>
            <a:off x="573775" y="1181061"/>
            <a:ext cx="31533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04CDC-015F-45DA-9174-5E3266FA6AA5}"/>
              </a:ext>
            </a:extLst>
          </p:cNvPr>
          <p:cNvSpPr txBox="1"/>
          <p:nvPr/>
        </p:nvSpPr>
        <p:spPr>
          <a:xfrm>
            <a:off x="4141694" y="151902"/>
            <a:ext cx="333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Actionable variants in IBD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6EAF5-8685-424F-969B-DF8C920079EF}"/>
              </a:ext>
            </a:extLst>
          </p:cNvPr>
          <p:cNvSpPr txBox="1"/>
          <p:nvPr/>
        </p:nvSpPr>
        <p:spPr>
          <a:xfrm>
            <a:off x="1506071" y="584381"/>
            <a:ext cx="932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Pathogenic variants (e.g. High CADD score, Null variants) in certain genes can be actionable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49A9F-C6B0-4D29-ADD1-986ADF625A6D}"/>
              </a:ext>
            </a:extLst>
          </p:cNvPr>
          <p:cNvSpPr txBox="1"/>
          <p:nvPr/>
        </p:nvSpPr>
        <p:spPr>
          <a:xfrm>
            <a:off x="473508" y="1229151"/>
            <a:ext cx="336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ACMG actionable 59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8BC6A-0F2B-495B-BEDE-C5939F025023}"/>
              </a:ext>
            </a:extLst>
          </p:cNvPr>
          <p:cNvSpPr txBox="1"/>
          <p:nvPr/>
        </p:nvSpPr>
        <p:spPr>
          <a:xfrm>
            <a:off x="833718" y="3782855"/>
            <a:ext cx="25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Clotting disorder 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24E64-36F2-425B-90DA-C25BE3665FB1}"/>
              </a:ext>
            </a:extLst>
          </p:cNvPr>
          <p:cNvSpPr txBox="1"/>
          <p:nvPr/>
        </p:nvSpPr>
        <p:spPr>
          <a:xfrm>
            <a:off x="833718" y="1568020"/>
            <a:ext cx="28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APC, BRCA1, BRCA2, MLH1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8D16F-55E5-4672-85D6-3413A264E0BD}"/>
              </a:ext>
            </a:extLst>
          </p:cNvPr>
          <p:cNvSpPr/>
          <p:nvPr/>
        </p:nvSpPr>
        <p:spPr>
          <a:xfrm>
            <a:off x="979590" y="4144750"/>
            <a:ext cx="230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F5, F2, PROC, PROS1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E2AF6-D714-42F2-86E2-EB38B9BD93FE}"/>
              </a:ext>
            </a:extLst>
          </p:cNvPr>
          <p:cNvSpPr txBox="1"/>
          <p:nvPr/>
        </p:nvSpPr>
        <p:spPr>
          <a:xfrm>
            <a:off x="158028" y="2391413"/>
            <a:ext cx="5937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genes are associated with higher risk of cancers.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IBD patients often receive immunosuppressive medication, which can increase risk of cancers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B7BE83-19AB-42C2-B70C-C8F323EB0377}"/>
              </a:ext>
            </a:extLst>
          </p:cNvPr>
          <p:cNvSpPr/>
          <p:nvPr/>
        </p:nvSpPr>
        <p:spPr>
          <a:xfrm>
            <a:off x="60373" y="4860940"/>
            <a:ext cx="66452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IBD patient are originally in higher risk of clotting disorders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drugs (e.g. JAK inhibitor) can increase clotting disorder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35AB-0C58-4608-9A24-0A51EA37E2C4}"/>
              </a:ext>
            </a:extLst>
          </p:cNvPr>
          <p:cNvSpPr txBox="1"/>
          <p:nvPr/>
        </p:nvSpPr>
        <p:spPr>
          <a:xfrm>
            <a:off x="197586" y="5744682"/>
            <a:ext cx="617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Prevalence, penetrance and effect of pathogenic variants in these genes (actionable variants) in IBD patients are important but unknown</a:t>
            </a:r>
          </a:p>
        </p:txBody>
      </p:sp>
      <p:sp>
        <p:nvSpPr>
          <p:cNvPr id="18" name="Arrow: Down 3">
            <a:extLst>
              <a:ext uri="{FF2B5EF4-FFF2-40B4-BE49-F238E27FC236}">
                <a16:creationId xmlns:a16="http://schemas.microsoft.com/office/drawing/2014/main" id="{70650561-B097-EC4D-8F1C-DEC1EDE49710}"/>
              </a:ext>
            </a:extLst>
          </p:cNvPr>
          <p:cNvSpPr/>
          <p:nvPr/>
        </p:nvSpPr>
        <p:spPr>
          <a:xfrm>
            <a:off x="8833599" y="2378211"/>
            <a:ext cx="292608" cy="586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4">
            <a:extLst>
              <a:ext uri="{FF2B5EF4-FFF2-40B4-BE49-F238E27FC236}">
                <a16:creationId xmlns:a16="http://schemas.microsoft.com/office/drawing/2014/main" id="{131D9265-FD09-D147-865F-AF5929620478}"/>
              </a:ext>
            </a:extLst>
          </p:cNvPr>
          <p:cNvSpPr/>
          <p:nvPr/>
        </p:nvSpPr>
        <p:spPr>
          <a:xfrm>
            <a:off x="7462091" y="3116877"/>
            <a:ext cx="3209476" cy="743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3,239,825 variants</a:t>
            </a:r>
          </a:p>
          <a:p>
            <a:pPr algn="ctr"/>
            <a:r>
              <a:rPr lang="en-US" dirty="0"/>
              <a:t>2,506 Cedars IBD cases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68C9AA-B473-804D-94AD-339E5742AB33}"/>
              </a:ext>
            </a:extLst>
          </p:cNvPr>
          <p:cNvSpPr txBox="1"/>
          <p:nvPr/>
        </p:nvSpPr>
        <p:spPr>
          <a:xfrm>
            <a:off x="9243555" y="2130820"/>
            <a:ext cx="3071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 low quality variants, low quality samples and non IBD samples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9EAFC-EF49-8F47-8C1E-40650C85844A}"/>
              </a:ext>
            </a:extLst>
          </p:cNvPr>
          <p:cNvSpPr txBox="1"/>
          <p:nvPr/>
        </p:nvSpPr>
        <p:spPr>
          <a:xfrm>
            <a:off x="9360906" y="4307146"/>
            <a:ext cx="315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MAF &lt; 0.05</a:t>
            </a:r>
          </a:p>
          <a:p>
            <a:r>
              <a:rPr lang="en-US" dirty="0"/>
              <a:t>ACMG 59 genes</a:t>
            </a:r>
          </a:p>
          <a:p>
            <a:r>
              <a:rPr lang="en-US" dirty="0"/>
              <a:t>Clotting disorder genes </a:t>
            </a:r>
          </a:p>
        </p:txBody>
      </p:sp>
      <p:sp>
        <p:nvSpPr>
          <p:cNvPr id="25" name="Arrow: Down 10">
            <a:extLst>
              <a:ext uri="{FF2B5EF4-FFF2-40B4-BE49-F238E27FC236}">
                <a16:creationId xmlns:a16="http://schemas.microsoft.com/office/drawing/2014/main" id="{11E51C9D-D1BD-D143-A9EC-CFB5660C9781}"/>
              </a:ext>
            </a:extLst>
          </p:cNvPr>
          <p:cNvSpPr/>
          <p:nvPr/>
        </p:nvSpPr>
        <p:spPr>
          <a:xfrm>
            <a:off x="8833598" y="4102277"/>
            <a:ext cx="292608" cy="2051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15948B-63AE-E340-93F7-E17F2709CAE9}"/>
              </a:ext>
            </a:extLst>
          </p:cNvPr>
          <p:cNvSpPr/>
          <p:nvPr/>
        </p:nvSpPr>
        <p:spPr>
          <a:xfrm>
            <a:off x="7837323" y="6153818"/>
            <a:ext cx="2812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Classify by pathogenicity of these variants (by CLINVAR) </a:t>
            </a:r>
          </a:p>
        </p:txBody>
      </p:sp>
      <p:sp>
        <p:nvSpPr>
          <p:cNvPr id="27" name="Rectangle: Rounded Corners 4">
            <a:extLst>
              <a:ext uri="{FF2B5EF4-FFF2-40B4-BE49-F238E27FC236}">
                <a16:creationId xmlns:a16="http://schemas.microsoft.com/office/drawing/2014/main" id="{0A962E5C-450F-4E34-8E93-B7CC11010D9F}"/>
              </a:ext>
            </a:extLst>
          </p:cNvPr>
          <p:cNvSpPr/>
          <p:nvPr/>
        </p:nvSpPr>
        <p:spPr>
          <a:xfrm>
            <a:off x="7443184" y="1232137"/>
            <a:ext cx="3209476" cy="8359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4,576,168 variants </a:t>
            </a:r>
          </a:p>
          <a:p>
            <a:pPr algn="ctr"/>
            <a:r>
              <a:rPr lang="en-US" dirty="0"/>
              <a:t>3822 subjects </a:t>
            </a:r>
          </a:p>
          <a:p>
            <a:pPr algn="ctr"/>
            <a:r>
              <a:rPr lang="en-US" dirty="0"/>
              <a:t>(WES release round1)  </a:t>
            </a:r>
          </a:p>
        </p:txBody>
      </p:sp>
    </p:spTree>
    <p:extLst>
      <p:ext uri="{BB962C8B-B14F-4D97-AF65-F5344CB8AC3E}">
        <p14:creationId xmlns:p14="http://schemas.microsoft.com/office/powerpoint/2010/main" val="28995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/>
      <p:bldP spid="13" grpId="0"/>
      <p:bldP spid="17" grpId="0"/>
      <p:bldP spid="21" grpId="0"/>
      <p:bldP spid="18" grpId="0" animBg="1"/>
      <p:bldP spid="19" grpId="0" animBg="1"/>
      <p:bldP spid="20" grpId="0"/>
      <p:bldP spid="24" grpId="0"/>
      <p:bldP spid="25" grpId="0" animBg="1"/>
      <p:bldP spid="26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57383C-04A3-4FF2-8B8F-8E9A8C214EAC}"/>
              </a:ext>
            </a:extLst>
          </p:cNvPr>
          <p:cNvSpPr txBox="1"/>
          <p:nvPr/>
        </p:nvSpPr>
        <p:spPr>
          <a:xfrm>
            <a:off x="4788408" y="73783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Preliminary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4CDC2-6079-4876-BFA8-0EAA95FA3565}"/>
              </a:ext>
            </a:extLst>
          </p:cNvPr>
          <p:cNvSpPr txBox="1"/>
          <p:nvPr/>
        </p:nvSpPr>
        <p:spPr>
          <a:xfrm>
            <a:off x="2633187" y="2253678"/>
            <a:ext cx="798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</a:t>
            </a:r>
            <a:r>
              <a:rPr lang="en-US" dirty="0">
                <a:solidFill>
                  <a:srgbClr val="FF0000"/>
                </a:solidFill>
              </a:rPr>
              <a:t>5 % of IBD Cedars-Sinai cases</a:t>
            </a:r>
            <a:r>
              <a:rPr lang="en-US" dirty="0"/>
              <a:t> are carriers of ACMG pathogenic variants</a:t>
            </a:r>
          </a:p>
          <a:p>
            <a:r>
              <a:rPr lang="en-US" dirty="0"/>
              <a:t>This is consistent with non IBD population (1.5% - 6.5%)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1A968-B3FC-4C30-8D3E-C8C6CDA4ECE7}"/>
              </a:ext>
            </a:extLst>
          </p:cNvPr>
          <p:cNvSpPr txBox="1"/>
          <p:nvPr/>
        </p:nvSpPr>
        <p:spPr>
          <a:xfrm>
            <a:off x="1596836" y="2901473"/>
            <a:ext cx="911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patient is a carrier of MSH2 pathogenic variant (Lynch syndrome variant)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 patients are carriers of BRCA pathogenic variants (high risk of breast and ovarian cancer)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Counselling and more intense follow up should be considered for these patients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234FC8-A2E4-4743-9008-8AEE4C3B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71743"/>
              </p:ext>
            </p:extLst>
          </p:nvPr>
        </p:nvGraphicFramePr>
        <p:xfrm>
          <a:off x="1220756" y="4615890"/>
          <a:ext cx="9750489" cy="11049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4131193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96392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0910096"/>
                    </a:ext>
                  </a:extLst>
                </a:gridCol>
                <a:gridCol w="2709609">
                  <a:extLst>
                    <a:ext uri="{9D8B030D-6E8A-4147-A177-3AD203B41FA5}">
                      <a16:colId xmlns:a16="http://schemas.microsoft.com/office/drawing/2014/main" val="20639135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68472516"/>
                    </a:ext>
                  </a:extLst>
                </a:gridCol>
              </a:tblGrid>
              <a:tr h="363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Variant Classification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Genes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total Alleles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Cedars-Sinai cases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(total = 2506)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% of Cedars-Sinai cases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73405"/>
                  </a:ext>
                </a:extLst>
              </a:tr>
              <a:tr h="203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Likely_pathogenic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906437"/>
                  </a:ext>
                </a:extLst>
              </a:tr>
              <a:tr h="203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Pathogenic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6234085"/>
                  </a:ext>
                </a:extLst>
              </a:tr>
              <a:tr h="203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Drug response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8380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948398-3ACE-451C-B103-5380C1022868}"/>
              </a:ext>
            </a:extLst>
          </p:cNvPr>
          <p:cNvSpPr txBox="1"/>
          <p:nvPr/>
        </p:nvSpPr>
        <p:spPr>
          <a:xfrm>
            <a:off x="4411263" y="486362"/>
            <a:ext cx="336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/>
              <a:t>ACMG 59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A31A7-E712-4F5C-8314-0BC6CCD16194}"/>
              </a:ext>
            </a:extLst>
          </p:cNvPr>
          <p:cNvSpPr txBox="1"/>
          <p:nvPr/>
        </p:nvSpPr>
        <p:spPr>
          <a:xfrm>
            <a:off x="3931023" y="4034824"/>
            <a:ext cx="432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/>
              <a:t>Genes associated with Clotting disorder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25B7C-9AC8-4112-A487-4509CE9FACC9}"/>
              </a:ext>
            </a:extLst>
          </p:cNvPr>
          <p:cNvSpPr txBox="1"/>
          <p:nvPr/>
        </p:nvSpPr>
        <p:spPr>
          <a:xfrm>
            <a:off x="2192431" y="5857867"/>
            <a:ext cx="871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</a:t>
            </a:r>
            <a:r>
              <a:rPr lang="en-US" dirty="0">
                <a:solidFill>
                  <a:srgbClr val="FF0000"/>
                </a:solidFill>
              </a:rPr>
              <a:t>6.5 % of IBD Cedars-Sinai cases</a:t>
            </a:r>
            <a:r>
              <a:rPr lang="en-US" dirty="0"/>
              <a:t> are carriers of variants in clotting disorder genes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546CAE-E769-49D1-AD11-FCBC5DB78663}"/>
              </a:ext>
            </a:extLst>
          </p:cNvPr>
          <p:cNvCxnSpPr/>
          <p:nvPr/>
        </p:nvCxnSpPr>
        <p:spPr>
          <a:xfrm>
            <a:off x="501575" y="3897934"/>
            <a:ext cx="111888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2105AF-6608-4485-A2B8-1C9A8C092D13}"/>
              </a:ext>
            </a:extLst>
          </p:cNvPr>
          <p:cNvSpPr txBox="1"/>
          <p:nvPr/>
        </p:nvSpPr>
        <p:spPr>
          <a:xfrm>
            <a:off x="2145028" y="6227199"/>
            <a:ext cx="82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104 patients are carriers of Factor V Leiden deficiency (high risk of clotting disease)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with JAK inhibitor for these patients should be carefully evaluated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E7C4C0-5077-49DE-B059-920A550DB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61555"/>
              </p:ext>
            </p:extLst>
          </p:nvPr>
        </p:nvGraphicFramePr>
        <p:xfrm>
          <a:off x="1220756" y="973805"/>
          <a:ext cx="9750489" cy="11049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4131193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96392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0910096"/>
                    </a:ext>
                  </a:extLst>
                </a:gridCol>
                <a:gridCol w="2709609">
                  <a:extLst>
                    <a:ext uri="{9D8B030D-6E8A-4147-A177-3AD203B41FA5}">
                      <a16:colId xmlns:a16="http://schemas.microsoft.com/office/drawing/2014/main" val="20639135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68472516"/>
                    </a:ext>
                  </a:extLst>
                </a:gridCol>
              </a:tblGrid>
              <a:tr h="363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Variant Classification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Genes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total Alleles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Cedars-Sinai cases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(total = 2506)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% of Cedars-Sinai cases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73405"/>
                  </a:ext>
                </a:extLst>
              </a:tr>
              <a:tr h="203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Likely_pathogenic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906437"/>
                  </a:ext>
                </a:extLst>
              </a:tr>
              <a:tr h="203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Pathogenic/Likely_pathogenic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234085"/>
                  </a:ext>
                </a:extLst>
              </a:tr>
              <a:tr h="203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Pathogenic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6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5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728CC-ED7F-4144-8924-D32A5964E658}"/>
              </a:ext>
            </a:extLst>
          </p:cNvPr>
          <p:cNvSpPr txBox="1"/>
          <p:nvPr/>
        </p:nvSpPr>
        <p:spPr>
          <a:xfrm>
            <a:off x="4458955" y="450301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2750F-CAEB-4760-A93E-24D5EA5A4125}"/>
              </a:ext>
            </a:extLst>
          </p:cNvPr>
          <p:cNvSpPr txBox="1"/>
          <p:nvPr/>
        </p:nvSpPr>
        <p:spPr>
          <a:xfrm>
            <a:off x="1295401" y="1951672"/>
            <a:ext cx="9601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candidate gene sets (e.g. Pharmacogenomics genes from CPIC and PharmGKB guideline)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different criteria for variant pathogenicity (e.g. CADD score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effect of pathogenic variants on disease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10752</TotalTime>
  <Words>611</Words>
  <Application>Microsoft Macintosh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Naito, Takeo</dc:creator>
  <cp:lastModifiedBy>Haritunians, Talin, Ph.D.</cp:lastModifiedBy>
  <cp:revision>111</cp:revision>
  <cp:lastPrinted>2019-08-29T22:28:13Z</cp:lastPrinted>
  <dcterms:created xsi:type="dcterms:W3CDTF">2019-08-22T00:09:17Z</dcterms:created>
  <dcterms:modified xsi:type="dcterms:W3CDTF">2019-08-31T01:37:55Z</dcterms:modified>
</cp:coreProperties>
</file>