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 Type="http://schemas.openxmlformats.org/officeDocument/2006/relationships/viewProps" Target="viewProps.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Relationship Id="rId24" Type="http://schemas.openxmlformats.org/officeDocument/2006/relationships/slide" Target="slides/slide19.xml"/><Relationship Id="rId25" Type="http://schemas.openxmlformats.org/officeDocument/2006/relationships/slide" Target="slides/slide20.xml"/><Relationship Id="rId26" Type="http://schemas.openxmlformats.org/officeDocument/2006/relationships/slide" Target="slides/slide21.xml"/><Relationship Id="rId27" Type="http://schemas.openxmlformats.org/officeDocument/2006/relationships/slide" Target="slides/slide22.xml"/><Relationship Id="rId28" Type="http://schemas.openxmlformats.org/officeDocument/2006/relationships/slide" Target="slides/slide23.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71f8499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71f8499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71f8499d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71f8499d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571f8499d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571f8499d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571f8499d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571f8499d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71f8499d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71f8499d2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71f8499d2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71f8499d2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71f8499d2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71f8499d2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571f8499d2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571f8499d2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71f8499d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571f8499d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571f8499d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571f8499d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571f8499d2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571f8499d2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571f8499d2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571f8499d2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571f8499d2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571f8499d2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571f8499d2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571f8499d2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71f8499d2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71f8499d2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571f8499d2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571f8499d2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571f8499d2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571f8499d2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571f8499d2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571f8499d2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571f8499d2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571f8499d2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71f8499d2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71f8499d2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71f8499d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71f8499d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ja"/>
              <a:t>セノバデータ分析</a:t>
            </a:r>
            <a:endParaRPr/>
          </a:p>
          <a:p>
            <a:pPr indent="0" lvl="0" marL="0" rtl="0" algn="ctr">
              <a:spcBef>
                <a:spcPts val="0"/>
              </a:spcBef>
              <a:spcAft>
                <a:spcPts val="0"/>
              </a:spcAft>
              <a:buNone/>
            </a:pPr>
            <a:r>
              <a:rPr lang="ja"/>
              <a:t>併売ネットワークの観点から</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併売ネットワークにおける中心性の４分類</a:t>
            </a:r>
            <a:endParaRPr/>
          </a:p>
        </p:txBody>
      </p:sp>
      <p:sp>
        <p:nvSpPr>
          <p:cNvPr id="146" name="Google Shape;146;p22"/>
          <p:cNvSpPr txBox="1"/>
          <p:nvPr/>
        </p:nvSpPr>
        <p:spPr>
          <a:xfrm>
            <a:off x="276850" y="618950"/>
            <a:ext cx="8520600" cy="3786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　人気店舗度（併売店舗数のパワー）（次数中心）</a:t>
            </a:r>
            <a:endParaRPr sz="1800">
              <a:solidFill>
                <a:schemeClr val="dk2"/>
              </a:solidFill>
            </a:endParaRPr>
          </a:p>
          <a:p>
            <a:pPr indent="0" lvl="0" marL="0" rtl="0" algn="l">
              <a:spcBef>
                <a:spcPts val="0"/>
              </a:spcBef>
              <a:spcAft>
                <a:spcPts val="0"/>
              </a:spcAft>
              <a:buNone/>
            </a:pPr>
            <a:r>
              <a:rPr lang="ja" sz="1800">
                <a:solidFill>
                  <a:schemeClr val="dk2"/>
                </a:solidFill>
              </a:rPr>
              <a:t>多くの併売店舗を持っているということは多くの店舗で併売売る潜在能力を持つことになる。</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ja" sz="1800">
                <a:solidFill>
                  <a:schemeClr val="dk2"/>
                </a:solidFill>
              </a:rPr>
              <a:t>■	接続（どの店舗とつながっているのか）（固有ベクトル中心性）</a:t>
            </a:r>
            <a:endParaRPr sz="1800">
              <a:solidFill>
                <a:schemeClr val="dk2"/>
              </a:solidFill>
            </a:endParaRPr>
          </a:p>
          <a:p>
            <a:pPr indent="0" lvl="0" marL="0" rtl="0" algn="l">
              <a:spcBef>
                <a:spcPts val="0"/>
              </a:spcBef>
              <a:spcAft>
                <a:spcPts val="0"/>
              </a:spcAft>
              <a:buNone/>
            </a:pPr>
            <a:r>
              <a:rPr lang="ja" sz="1800">
                <a:solidFill>
                  <a:schemeClr val="dk2"/>
                </a:solidFill>
              </a:rPr>
              <a:t>多くの併売店舗を持つことは意味があるが数は少なくても「いいポジションにいる」店舗とつながることは同じかそれ以上に重要</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ja" sz="1800">
                <a:solidFill>
                  <a:schemeClr val="dk2"/>
                </a:solidFill>
              </a:rPr>
              <a:t>■	リーチ（拡散する力）（拡散中心性）</a:t>
            </a:r>
            <a:endParaRPr sz="1800">
              <a:solidFill>
                <a:schemeClr val="dk2"/>
              </a:solidFill>
            </a:endParaRPr>
          </a:p>
          <a:p>
            <a:pPr indent="0" lvl="0" marL="0" rtl="0" algn="l">
              <a:spcBef>
                <a:spcPts val="0"/>
              </a:spcBef>
              <a:spcAft>
                <a:spcPts val="0"/>
              </a:spcAft>
              <a:buNone/>
            </a:pPr>
            <a:r>
              <a:rPr lang="ja" sz="1800">
                <a:solidFill>
                  <a:schemeClr val="dk2"/>
                </a:solidFill>
              </a:rPr>
              <a:t>最初に入店した際に、より他の店舗に行きやすくなる店舗</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ja" sz="1800">
                <a:solidFill>
                  <a:schemeClr val="dk2"/>
                </a:solidFill>
              </a:rPr>
              <a:t>■	仲介者としてのパワー（媒介中心性）</a:t>
            </a:r>
            <a:endParaRPr sz="1800">
              <a:solidFill>
                <a:schemeClr val="dk2"/>
              </a:solidFill>
            </a:endParaRPr>
          </a:p>
          <a:p>
            <a:pPr indent="0" lvl="0" marL="0" rtl="0" algn="l">
              <a:spcBef>
                <a:spcPts val="0"/>
              </a:spcBef>
              <a:spcAft>
                <a:spcPts val="0"/>
              </a:spcAft>
              <a:buNone/>
            </a:pPr>
            <a:r>
              <a:rPr lang="ja" sz="1800">
                <a:solidFill>
                  <a:schemeClr val="dk2"/>
                </a:solidFill>
              </a:rPr>
              <a:t>この店舗を中心として様々な店舗に併売をする。</a:t>
            </a:r>
            <a:endParaRPr sz="1800">
              <a:solidFill>
                <a:schemeClr val="dk2"/>
              </a:solidFill>
            </a:endParaRPr>
          </a:p>
        </p:txBody>
      </p:sp>
      <p:sp>
        <p:nvSpPr>
          <p:cNvPr id="147" name="Google Shape;147;p22"/>
          <p:cNvSpPr/>
          <p:nvPr/>
        </p:nvSpPr>
        <p:spPr>
          <a:xfrm>
            <a:off x="4472850" y="4345775"/>
            <a:ext cx="198300" cy="2448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22"/>
          <p:cNvSpPr txBox="1"/>
          <p:nvPr/>
        </p:nvSpPr>
        <p:spPr>
          <a:xfrm>
            <a:off x="193200" y="4681800"/>
            <a:ext cx="875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次ページより、それぞれの中心性が高い店舗のノードを大きくして描画していく。</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人気店舗度(次数中心)</a:t>
            </a:r>
            <a:endParaRPr/>
          </a:p>
        </p:txBody>
      </p:sp>
      <p:pic>
        <p:nvPicPr>
          <p:cNvPr id="154" name="Google Shape;154;p23"/>
          <p:cNvPicPr preferRelativeResize="0"/>
          <p:nvPr/>
        </p:nvPicPr>
        <p:blipFill>
          <a:blip r:embed="rId3">
            <a:alphaModFix/>
          </a:blip>
          <a:stretch>
            <a:fillRect/>
          </a:stretch>
        </p:blipFill>
        <p:spPr>
          <a:xfrm>
            <a:off x="99825" y="1738600"/>
            <a:ext cx="4160551" cy="2765950"/>
          </a:xfrm>
          <a:prstGeom prst="rect">
            <a:avLst/>
          </a:prstGeom>
          <a:noFill/>
          <a:ln>
            <a:noFill/>
          </a:ln>
        </p:spPr>
      </p:pic>
      <p:pic>
        <p:nvPicPr>
          <p:cNvPr id="155" name="Google Shape;155;p23"/>
          <p:cNvPicPr preferRelativeResize="0"/>
          <p:nvPr/>
        </p:nvPicPr>
        <p:blipFill>
          <a:blip r:embed="rId4">
            <a:alphaModFix/>
          </a:blip>
          <a:stretch>
            <a:fillRect/>
          </a:stretch>
        </p:blipFill>
        <p:spPr>
          <a:xfrm>
            <a:off x="4153950" y="2413026"/>
            <a:ext cx="4671676" cy="1734600"/>
          </a:xfrm>
          <a:prstGeom prst="rect">
            <a:avLst/>
          </a:prstGeom>
          <a:noFill/>
          <a:ln>
            <a:noFill/>
          </a:ln>
        </p:spPr>
      </p:pic>
      <p:sp>
        <p:nvSpPr>
          <p:cNvPr id="156" name="Google Shape;156;p23"/>
          <p:cNvSpPr txBox="1"/>
          <p:nvPr/>
        </p:nvSpPr>
        <p:spPr>
          <a:xfrm>
            <a:off x="183200" y="617550"/>
            <a:ext cx="8305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「ハンズ」、「静鉄ストア」「ジュンク堂書店」は一万回の決済のうち50回以上は他の店舗でも併売している。</a:t>
            </a:r>
            <a:endParaRPr sz="18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4"/>
          <p:cNvSpPr txBox="1"/>
          <p:nvPr>
            <p:ph type="title"/>
          </p:nvPr>
        </p:nvSpPr>
        <p:spPr>
          <a:xfrm>
            <a:off x="6900" y="-12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接続(固有ベクトル中心性)</a:t>
            </a:r>
            <a:endParaRPr/>
          </a:p>
        </p:txBody>
      </p:sp>
      <p:pic>
        <p:nvPicPr>
          <p:cNvPr id="162" name="Google Shape;162;p24"/>
          <p:cNvPicPr preferRelativeResize="0"/>
          <p:nvPr/>
        </p:nvPicPr>
        <p:blipFill>
          <a:blip r:embed="rId3">
            <a:alphaModFix/>
          </a:blip>
          <a:stretch>
            <a:fillRect/>
          </a:stretch>
        </p:blipFill>
        <p:spPr>
          <a:xfrm>
            <a:off x="63675" y="1088000"/>
            <a:ext cx="5152998" cy="3425724"/>
          </a:xfrm>
          <a:prstGeom prst="rect">
            <a:avLst/>
          </a:prstGeom>
          <a:noFill/>
          <a:ln>
            <a:noFill/>
          </a:ln>
        </p:spPr>
      </p:pic>
      <p:sp>
        <p:nvSpPr>
          <p:cNvPr id="163" name="Google Shape;163;p24"/>
          <p:cNvSpPr txBox="1"/>
          <p:nvPr/>
        </p:nvSpPr>
        <p:spPr>
          <a:xfrm>
            <a:off x="5197750" y="1652700"/>
            <a:ext cx="3160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併売を促す店舗とよく併売されやすい店舗</a:t>
            </a:r>
            <a:endParaRPr sz="18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5"/>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リーチ(拡散中心性)</a:t>
            </a:r>
            <a:endParaRPr/>
          </a:p>
        </p:txBody>
      </p:sp>
      <p:pic>
        <p:nvPicPr>
          <p:cNvPr id="169" name="Google Shape;169;p25"/>
          <p:cNvPicPr preferRelativeResize="0"/>
          <p:nvPr/>
        </p:nvPicPr>
        <p:blipFill>
          <a:blip r:embed="rId3">
            <a:alphaModFix/>
          </a:blip>
          <a:stretch>
            <a:fillRect/>
          </a:stretch>
        </p:blipFill>
        <p:spPr>
          <a:xfrm>
            <a:off x="82700" y="1034500"/>
            <a:ext cx="5636976" cy="3741126"/>
          </a:xfrm>
          <a:prstGeom prst="rect">
            <a:avLst/>
          </a:prstGeom>
          <a:noFill/>
          <a:ln>
            <a:noFill/>
          </a:ln>
        </p:spPr>
      </p:pic>
      <p:sp>
        <p:nvSpPr>
          <p:cNvPr id="170" name="Google Shape;170;p25"/>
          <p:cNvSpPr txBox="1"/>
          <p:nvPr/>
        </p:nvSpPr>
        <p:spPr>
          <a:xfrm>
            <a:off x="5277300" y="1722075"/>
            <a:ext cx="3866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施設に入って一番最初に入店した際に、より多くの店舗で買い物する可能性が高い店舗</a:t>
            </a:r>
            <a:endParaRPr sz="1800">
              <a:solidFill>
                <a:schemeClr val="dk2"/>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仲介者としてのパワー(媒介中心性)</a:t>
            </a:r>
            <a:endParaRPr/>
          </a:p>
        </p:txBody>
      </p:sp>
      <p:pic>
        <p:nvPicPr>
          <p:cNvPr id="176" name="Google Shape;176;p26"/>
          <p:cNvPicPr preferRelativeResize="0"/>
          <p:nvPr/>
        </p:nvPicPr>
        <p:blipFill>
          <a:blip r:embed="rId3">
            <a:alphaModFix/>
          </a:blip>
          <a:stretch>
            <a:fillRect/>
          </a:stretch>
        </p:blipFill>
        <p:spPr>
          <a:xfrm>
            <a:off x="59950" y="1028200"/>
            <a:ext cx="5096375" cy="3382351"/>
          </a:xfrm>
          <a:prstGeom prst="rect">
            <a:avLst/>
          </a:prstGeom>
          <a:noFill/>
          <a:ln>
            <a:noFill/>
          </a:ln>
        </p:spPr>
      </p:pic>
      <p:sp>
        <p:nvSpPr>
          <p:cNvPr id="177" name="Google Shape;177;p26"/>
          <p:cNvSpPr txBox="1"/>
          <p:nvPr/>
        </p:nvSpPr>
        <p:spPr>
          <a:xfrm>
            <a:off x="5197750" y="1652700"/>
            <a:ext cx="3160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施設の中でとりあえず用事がなくても購入する店舗</a:t>
            </a:r>
            <a:endParaRPr sz="18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ph type="title"/>
          </p:nvPr>
        </p:nvSpPr>
        <p:spPr>
          <a:xfrm>
            <a:off x="2385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各店舗の併売関係からの中心性のサマリー</a:t>
            </a:r>
            <a:endParaRPr/>
          </a:p>
        </p:txBody>
      </p:sp>
      <p:pic>
        <p:nvPicPr>
          <p:cNvPr id="183" name="Google Shape;183;p27"/>
          <p:cNvPicPr preferRelativeResize="0"/>
          <p:nvPr/>
        </p:nvPicPr>
        <p:blipFill>
          <a:blip r:embed="rId3">
            <a:alphaModFix/>
          </a:blip>
          <a:stretch>
            <a:fillRect/>
          </a:stretch>
        </p:blipFill>
        <p:spPr>
          <a:xfrm>
            <a:off x="334175" y="1535750"/>
            <a:ext cx="3971624" cy="3163650"/>
          </a:xfrm>
          <a:prstGeom prst="rect">
            <a:avLst/>
          </a:prstGeom>
          <a:noFill/>
          <a:ln>
            <a:noFill/>
          </a:ln>
        </p:spPr>
      </p:pic>
      <p:pic>
        <p:nvPicPr>
          <p:cNvPr id="184" name="Google Shape;184;p27"/>
          <p:cNvPicPr preferRelativeResize="0"/>
          <p:nvPr/>
        </p:nvPicPr>
        <p:blipFill rotWithShape="1">
          <a:blip r:embed="rId4">
            <a:alphaModFix/>
          </a:blip>
          <a:srcRect b="39432" l="0" r="0" t="42343"/>
          <a:stretch/>
        </p:blipFill>
        <p:spPr>
          <a:xfrm>
            <a:off x="5599099" y="3143657"/>
            <a:ext cx="2496251" cy="827293"/>
          </a:xfrm>
          <a:prstGeom prst="rect">
            <a:avLst/>
          </a:prstGeom>
          <a:noFill/>
          <a:ln>
            <a:noFill/>
          </a:ln>
        </p:spPr>
      </p:pic>
      <p:pic>
        <p:nvPicPr>
          <p:cNvPr id="185" name="Google Shape;185;p27"/>
          <p:cNvPicPr preferRelativeResize="0"/>
          <p:nvPr/>
        </p:nvPicPr>
        <p:blipFill rotWithShape="1">
          <a:blip r:embed="rId4">
            <a:alphaModFix/>
          </a:blip>
          <a:srcRect b="79825" l="0" r="0" t="0"/>
          <a:stretch/>
        </p:blipFill>
        <p:spPr>
          <a:xfrm>
            <a:off x="5599100" y="1312000"/>
            <a:ext cx="2496251" cy="915828"/>
          </a:xfrm>
          <a:prstGeom prst="rect">
            <a:avLst/>
          </a:prstGeom>
          <a:noFill/>
          <a:ln>
            <a:noFill/>
          </a:ln>
        </p:spPr>
      </p:pic>
      <p:pic>
        <p:nvPicPr>
          <p:cNvPr id="186" name="Google Shape;186;p27"/>
          <p:cNvPicPr preferRelativeResize="0"/>
          <p:nvPr/>
        </p:nvPicPr>
        <p:blipFill rotWithShape="1">
          <a:blip r:embed="rId4">
            <a:alphaModFix/>
          </a:blip>
          <a:srcRect b="60004" l="0" r="0" t="19820"/>
          <a:stretch/>
        </p:blipFill>
        <p:spPr>
          <a:xfrm>
            <a:off x="5599088" y="2227823"/>
            <a:ext cx="2496251" cy="915828"/>
          </a:xfrm>
          <a:prstGeom prst="rect">
            <a:avLst/>
          </a:prstGeom>
          <a:noFill/>
          <a:ln>
            <a:noFill/>
          </a:ln>
        </p:spPr>
      </p:pic>
      <p:pic>
        <p:nvPicPr>
          <p:cNvPr id="187" name="Google Shape;187;p27"/>
          <p:cNvPicPr preferRelativeResize="0"/>
          <p:nvPr/>
        </p:nvPicPr>
        <p:blipFill rotWithShape="1">
          <a:blip r:embed="rId4">
            <a:alphaModFix/>
          </a:blip>
          <a:srcRect b="20010" l="0" r="0" t="59930"/>
          <a:stretch/>
        </p:blipFill>
        <p:spPr>
          <a:xfrm>
            <a:off x="5639762" y="3944525"/>
            <a:ext cx="2414925" cy="978627"/>
          </a:xfrm>
          <a:prstGeom prst="rect">
            <a:avLst/>
          </a:prstGeom>
          <a:noFill/>
          <a:ln>
            <a:noFill/>
          </a:ln>
        </p:spPr>
      </p:pic>
      <p:sp>
        <p:nvSpPr>
          <p:cNvPr id="188" name="Google Shape;188;p27"/>
          <p:cNvSpPr txBox="1"/>
          <p:nvPr/>
        </p:nvSpPr>
        <p:spPr>
          <a:xfrm>
            <a:off x="5081725" y="917225"/>
            <a:ext cx="353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　中心度上位8店舗のチャート</a:t>
            </a:r>
            <a:endParaRPr sz="1800">
              <a:solidFill>
                <a:schemeClr val="dk2"/>
              </a:solidFill>
            </a:endParaRPr>
          </a:p>
        </p:txBody>
      </p:sp>
      <p:sp>
        <p:nvSpPr>
          <p:cNvPr id="189" name="Google Shape;189;p27"/>
          <p:cNvSpPr txBox="1"/>
          <p:nvPr/>
        </p:nvSpPr>
        <p:spPr>
          <a:xfrm>
            <a:off x="885075" y="917225"/>
            <a:ext cx="3531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　</a:t>
            </a:r>
            <a:r>
              <a:rPr lang="ja" sz="1800">
                <a:solidFill>
                  <a:schemeClr val="dk2"/>
                </a:solidFill>
              </a:rPr>
              <a:t>中心性ヒートマップ</a:t>
            </a:r>
            <a:endParaRPr sz="18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8"/>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併売関係の中心性に基づく店舗ポジショニング</a:t>
            </a:r>
            <a:endParaRPr/>
          </a:p>
        </p:txBody>
      </p:sp>
      <p:pic>
        <p:nvPicPr>
          <p:cNvPr id="195" name="Google Shape;195;p28"/>
          <p:cNvPicPr preferRelativeResize="0"/>
          <p:nvPr/>
        </p:nvPicPr>
        <p:blipFill>
          <a:blip r:embed="rId3">
            <a:alphaModFix/>
          </a:blip>
          <a:stretch>
            <a:fillRect/>
          </a:stretch>
        </p:blipFill>
        <p:spPr>
          <a:xfrm>
            <a:off x="1202913" y="572700"/>
            <a:ext cx="6594176" cy="3826724"/>
          </a:xfrm>
          <a:prstGeom prst="rect">
            <a:avLst/>
          </a:prstGeom>
          <a:noFill/>
          <a:ln>
            <a:noFill/>
          </a:ln>
        </p:spPr>
      </p:pic>
      <p:sp>
        <p:nvSpPr>
          <p:cNvPr id="196" name="Google Shape;196;p28"/>
          <p:cNvSpPr txBox="1"/>
          <p:nvPr/>
        </p:nvSpPr>
        <p:spPr>
          <a:xfrm>
            <a:off x="239700" y="4358775"/>
            <a:ext cx="85206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これまでに算出した各中心性の値からクラスタリングを行うと、「ハブ型店舗」「橋渡し型店舗」「孤立型店舗」の3つのグループに分けることができた。</a:t>
            </a:r>
            <a:endParaRPr sz="180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9"/>
          <p:cNvSpPr/>
          <p:nvPr/>
        </p:nvSpPr>
        <p:spPr>
          <a:xfrm>
            <a:off x="300050" y="140838"/>
            <a:ext cx="1031100" cy="867900"/>
          </a:xfrm>
          <a:prstGeom prst="rect">
            <a:avLst/>
          </a:prstGeom>
          <a:solidFill>
            <a:srgbClr val="EFEFE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1</a:t>
            </a:r>
            <a:endParaRPr sz="2300">
              <a:solidFill>
                <a:srgbClr val="D9D9D9"/>
              </a:solidFill>
            </a:endParaRPr>
          </a:p>
        </p:txBody>
      </p:sp>
      <p:sp>
        <p:nvSpPr>
          <p:cNvPr id="202" name="Google Shape;202;p29"/>
          <p:cNvSpPr/>
          <p:nvPr/>
        </p:nvSpPr>
        <p:spPr>
          <a:xfrm>
            <a:off x="1421300" y="140838"/>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サマリー</a:t>
            </a:r>
            <a:endParaRPr sz="2300">
              <a:solidFill>
                <a:srgbClr val="D9D9D9"/>
              </a:solidFill>
            </a:endParaRPr>
          </a:p>
        </p:txBody>
      </p:sp>
      <p:sp>
        <p:nvSpPr>
          <p:cNvPr id="203" name="Google Shape;203;p29"/>
          <p:cNvSpPr/>
          <p:nvPr/>
        </p:nvSpPr>
        <p:spPr>
          <a:xfrm>
            <a:off x="1421300" y="1108738"/>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併売ネットワークの作成</a:t>
            </a:r>
            <a:endParaRPr sz="2300">
              <a:solidFill>
                <a:srgbClr val="D9D9D9"/>
              </a:solidFill>
            </a:endParaRPr>
          </a:p>
        </p:txBody>
      </p:sp>
      <p:sp>
        <p:nvSpPr>
          <p:cNvPr id="204" name="Google Shape;204;p29"/>
          <p:cNvSpPr/>
          <p:nvPr/>
        </p:nvSpPr>
        <p:spPr>
          <a:xfrm>
            <a:off x="1421300" y="2117413"/>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併売ネットワークの中心度分類</a:t>
            </a:r>
            <a:endParaRPr sz="2300">
              <a:solidFill>
                <a:srgbClr val="D9D9D9"/>
              </a:solidFill>
            </a:endParaRPr>
          </a:p>
        </p:txBody>
      </p:sp>
      <p:sp>
        <p:nvSpPr>
          <p:cNvPr id="205" name="Google Shape;205;p29"/>
          <p:cNvSpPr/>
          <p:nvPr/>
        </p:nvSpPr>
        <p:spPr>
          <a:xfrm>
            <a:off x="1421300" y="3126088"/>
            <a:ext cx="7374600" cy="867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t>併売における中心性は施設全体売上にどの程度影響するのか</a:t>
            </a:r>
            <a:endParaRPr sz="2300"/>
          </a:p>
        </p:txBody>
      </p:sp>
      <p:sp>
        <p:nvSpPr>
          <p:cNvPr id="206" name="Google Shape;206;p29"/>
          <p:cNvSpPr/>
          <p:nvPr/>
        </p:nvSpPr>
        <p:spPr>
          <a:xfrm>
            <a:off x="1421300" y="4134763"/>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全体の結論</a:t>
            </a:r>
            <a:endParaRPr sz="2300">
              <a:solidFill>
                <a:srgbClr val="D9D9D9"/>
              </a:solidFill>
            </a:endParaRPr>
          </a:p>
        </p:txBody>
      </p:sp>
      <p:sp>
        <p:nvSpPr>
          <p:cNvPr id="207" name="Google Shape;207;p29"/>
          <p:cNvSpPr/>
          <p:nvPr/>
        </p:nvSpPr>
        <p:spPr>
          <a:xfrm>
            <a:off x="300050" y="1108738"/>
            <a:ext cx="1031100" cy="867900"/>
          </a:xfrm>
          <a:prstGeom prst="rect">
            <a:avLst/>
          </a:prstGeom>
          <a:solidFill>
            <a:srgbClr val="EFEFE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2</a:t>
            </a:r>
            <a:endParaRPr sz="2300">
              <a:solidFill>
                <a:srgbClr val="D9D9D9"/>
              </a:solidFill>
            </a:endParaRPr>
          </a:p>
        </p:txBody>
      </p:sp>
      <p:sp>
        <p:nvSpPr>
          <p:cNvPr id="208" name="Google Shape;208;p29"/>
          <p:cNvSpPr/>
          <p:nvPr/>
        </p:nvSpPr>
        <p:spPr>
          <a:xfrm>
            <a:off x="300050" y="2117413"/>
            <a:ext cx="1031100" cy="867900"/>
          </a:xfrm>
          <a:prstGeom prst="rect">
            <a:avLst/>
          </a:prstGeom>
          <a:solidFill>
            <a:srgbClr val="EFEFE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3</a:t>
            </a:r>
            <a:endParaRPr sz="2300">
              <a:solidFill>
                <a:srgbClr val="D9D9D9"/>
              </a:solidFill>
            </a:endParaRPr>
          </a:p>
        </p:txBody>
      </p:sp>
      <p:sp>
        <p:nvSpPr>
          <p:cNvPr id="209" name="Google Shape;209;p29"/>
          <p:cNvSpPr/>
          <p:nvPr/>
        </p:nvSpPr>
        <p:spPr>
          <a:xfrm>
            <a:off x="300050" y="3126088"/>
            <a:ext cx="1031100" cy="867900"/>
          </a:xfrm>
          <a:prstGeom prst="rect">
            <a:avLst/>
          </a:prstGeom>
          <a:solidFill>
            <a:srgbClr val="CC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t>4</a:t>
            </a:r>
            <a:endParaRPr sz="2300"/>
          </a:p>
        </p:txBody>
      </p:sp>
      <p:sp>
        <p:nvSpPr>
          <p:cNvPr id="210" name="Google Shape;210;p29"/>
          <p:cNvSpPr/>
          <p:nvPr/>
        </p:nvSpPr>
        <p:spPr>
          <a:xfrm>
            <a:off x="300050" y="4134763"/>
            <a:ext cx="1031100" cy="867900"/>
          </a:xfrm>
          <a:prstGeom prst="rect">
            <a:avLst/>
          </a:prstGeom>
          <a:solidFill>
            <a:srgbClr val="EFEFE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5</a:t>
            </a:r>
            <a:endParaRPr sz="2300">
              <a:solidFill>
                <a:srgbClr val="D9D9D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それぞれのクラスタ毎の売り上げ・来店者の違い</a:t>
            </a:r>
            <a:endParaRPr/>
          </a:p>
        </p:txBody>
      </p:sp>
      <p:pic>
        <p:nvPicPr>
          <p:cNvPr id="216" name="Google Shape;216;p30"/>
          <p:cNvPicPr preferRelativeResize="0"/>
          <p:nvPr/>
        </p:nvPicPr>
        <p:blipFill>
          <a:blip r:embed="rId3">
            <a:alphaModFix/>
          </a:blip>
          <a:stretch>
            <a:fillRect/>
          </a:stretch>
        </p:blipFill>
        <p:spPr>
          <a:xfrm>
            <a:off x="554100" y="711374"/>
            <a:ext cx="7966499" cy="2957975"/>
          </a:xfrm>
          <a:prstGeom prst="rect">
            <a:avLst/>
          </a:prstGeom>
          <a:noFill/>
          <a:ln>
            <a:noFill/>
          </a:ln>
        </p:spPr>
      </p:pic>
      <p:sp>
        <p:nvSpPr>
          <p:cNvPr id="217" name="Google Shape;217;p30"/>
          <p:cNvSpPr txBox="1"/>
          <p:nvPr/>
        </p:nvSpPr>
        <p:spPr>
          <a:xfrm>
            <a:off x="487500" y="3832500"/>
            <a:ext cx="80331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売り上げ、来店者はハブ型店が施設の大部分を閉めている。</a:t>
            </a:r>
            <a:endParaRPr sz="1800">
              <a:solidFill>
                <a:schemeClr val="dk2"/>
              </a:solidFill>
            </a:endParaRPr>
          </a:p>
          <a:p>
            <a:pPr indent="0" lvl="0" marL="0" rtl="0" algn="l">
              <a:spcBef>
                <a:spcPts val="0"/>
              </a:spcBef>
              <a:spcAft>
                <a:spcPts val="0"/>
              </a:spcAft>
              <a:buNone/>
            </a:pPr>
            <a:r>
              <a:rPr lang="ja" sz="1800">
                <a:solidFill>
                  <a:schemeClr val="dk2"/>
                </a:solidFill>
              </a:rPr>
              <a:t>来店者数に孤立型、橋渡し型の差異は見られない。</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1"/>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中心性と客単価・客数の違い</a:t>
            </a:r>
            <a:endParaRPr/>
          </a:p>
        </p:txBody>
      </p:sp>
      <p:pic>
        <p:nvPicPr>
          <p:cNvPr id="223" name="Google Shape;223;p31"/>
          <p:cNvPicPr preferRelativeResize="0"/>
          <p:nvPr/>
        </p:nvPicPr>
        <p:blipFill>
          <a:blip r:embed="rId3">
            <a:alphaModFix/>
          </a:blip>
          <a:stretch>
            <a:fillRect/>
          </a:stretch>
        </p:blipFill>
        <p:spPr>
          <a:xfrm>
            <a:off x="65800" y="1270942"/>
            <a:ext cx="4472226" cy="2654233"/>
          </a:xfrm>
          <a:prstGeom prst="rect">
            <a:avLst/>
          </a:prstGeom>
          <a:noFill/>
          <a:ln>
            <a:noFill/>
          </a:ln>
        </p:spPr>
      </p:pic>
      <p:pic>
        <p:nvPicPr>
          <p:cNvPr id="224" name="Google Shape;224;p31"/>
          <p:cNvPicPr preferRelativeResize="0"/>
          <p:nvPr/>
        </p:nvPicPr>
        <p:blipFill>
          <a:blip r:embed="rId4">
            <a:alphaModFix/>
          </a:blip>
          <a:stretch>
            <a:fillRect/>
          </a:stretch>
        </p:blipFill>
        <p:spPr>
          <a:xfrm>
            <a:off x="4671775" y="1270925"/>
            <a:ext cx="4472226" cy="2654249"/>
          </a:xfrm>
          <a:prstGeom prst="rect">
            <a:avLst/>
          </a:prstGeom>
          <a:noFill/>
          <a:ln>
            <a:noFill/>
          </a:ln>
        </p:spPr>
      </p:pic>
      <p:sp>
        <p:nvSpPr>
          <p:cNvPr id="225" name="Google Shape;225;p31"/>
          <p:cNvSpPr txBox="1"/>
          <p:nvPr/>
        </p:nvSpPr>
        <p:spPr>
          <a:xfrm>
            <a:off x="866525" y="679575"/>
            <a:ext cx="363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中心性が高いほど客単価は低い</a:t>
            </a:r>
            <a:endParaRPr sz="1800">
              <a:solidFill>
                <a:schemeClr val="dk2"/>
              </a:solidFill>
            </a:endParaRPr>
          </a:p>
        </p:txBody>
      </p:sp>
      <p:sp>
        <p:nvSpPr>
          <p:cNvPr id="226" name="Google Shape;226;p31"/>
          <p:cNvSpPr txBox="1"/>
          <p:nvPr/>
        </p:nvSpPr>
        <p:spPr>
          <a:xfrm>
            <a:off x="5245650" y="679575"/>
            <a:ext cx="3633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中心性が高いほど</a:t>
            </a:r>
            <a:r>
              <a:rPr lang="ja" sz="1800">
                <a:solidFill>
                  <a:schemeClr val="dk2"/>
                </a:solidFill>
              </a:rPr>
              <a:t>客数は多い</a:t>
            </a:r>
            <a:endParaRPr sz="1800">
              <a:solidFill>
                <a:schemeClr val="dk2"/>
              </a:solidFill>
            </a:endParaRPr>
          </a:p>
        </p:txBody>
      </p:sp>
      <p:sp>
        <p:nvSpPr>
          <p:cNvPr id="227" name="Google Shape;227;p31"/>
          <p:cNvSpPr txBox="1"/>
          <p:nvPr/>
        </p:nvSpPr>
        <p:spPr>
          <a:xfrm>
            <a:off x="362100" y="4006800"/>
            <a:ext cx="86196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それぞれの散布図をもとに回帰分析をおこなうと明確に中心性と客数・客単価の関係性が見てとれた。</a:t>
            </a:r>
            <a:endParaRPr sz="1800">
              <a:solidFill>
                <a:schemeClr val="dk2"/>
              </a:solidFill>
            </a:endParaRPr>
          </a:p>
          <a:p>
            <a:pPr indent="0" lvl="0" marL="0" rtl="0" algn="l">
              <a:spcBef>
                <a:spcPts val="0"/>
              </a:spcBef>
              <a:spcAft>
                <a:spcPts val="0"/>
              </a:spcAft>
              <a:buNone/>
            </a:pPr>
            <a:r>
              <a:rPr lang="ja" sz="1800">
                <a:solidFill>
                  <a:schemeClr val="dk2"/>
                </a:solidFill>
              </a:rPr>
              <a:t>&gt; 次数中心性が高い店舗は客単価が低いが、客数は多い</a:t>
            </a:r>
            <a:endParaRPr sz="18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p:nvPr/>
        </p:nvSpPr>
        <p:spPr>
          <a:xfrm>
            <a:off x="300050" y="140838"/>
            <a:ext cx="1031100" cy="867900"/>
          </a:xfrm>
          <a:prstGeom prst="rect">
            <a:avLst/>
          </a:prstGeom>
          <a:solidFill>
            <a:srgbClr val="CC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1</a:t>
            </a:r>
            <a:endParaRPr b="1" sz="2300"/>
          </a:p>
        </p:txBody>
      </p:sp>
      <p:sp>
        <p:nvSpPr>
          <p:cNvPr id="61" name="Google Shape;61;p14"/>
          <p:cNvSpPr/>
          <p:nvPr/>
        </p:nvSpPr>
        <p:spPr>
          <a:xfrm>
            <a:off x="1421300" y="140838"/>
            <a:ext cx="7374600" cy="867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サマリー</a:t>
            </a:r>
            <a:endParaRPr b="1" sz="2300"/>
          </a:p>
        </p:txBody>
      </p:sp>
      <p:sp>
        <p:nvSpPr>
          <p:cNvPr id="62" name="Google Shape;62;p14"/>
          <p:cNvSpPr/>
          <p:nvPr/>
        </p:nvSpPr>
        <p:spPr>
          <a:xfrm>
            <a:off x="1421300" y="1108738"/>
            <a:ext cx="7374600" cy="867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併売ネットワークの作成</a:t>
            </a:r>
            <a:endParaRPr b="1" sz="2300"/>
          </a:p>
        </p:txBody>
      </p:sp>
      <p:sp>
        <p:nvSpPr>
          <p:cNvPr id="63" name="Google Shape;63;p14"/>
          <p:cNvSpPr/>
          <p:nvPr/>
        </p:nvSpPr>
        <p:spPr>
          <a:xfrm>
            <a:off x="1421300" y="2117413"/>
            <a:ext cx="7374600" cy="867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併売ネットワークの中心度分類</a:t>
            </a:r>
            <a:endParaRPr b="1" sz="2300"/>
          </a:p>
        </p:txBody>
      </p:sp>
      <p:sp>
        <p:nvSpPr>
          <p:cNvPr id="64" name="Google Shape;64;p14"/>
          <p:cNvSpPr/>
          <p:nvPr/>
        </p:nvSpPr>
        <p:spPr>
          <a:xfrm>
            <a:off x="1421300" y="3126088"/>
            <a:ext cx="7374600" cy="867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併売における中心性は施設全体売上にどの程度影響するのか</a:t>
            </a:r>
            <a:endParaRPr b="1" sz="2300"/>
          </a:p>
        </p:txBody>
      </p:sp>
      <p:sp>
        <p:nvSpPr>
          <p:cNvPr id="65" name="Google Shape;65;p14"/>
          <p:cNvSpPr/>
          <p:nvPr/>
        </p:nvSpPr>
        <p:spPr>
          <a:xfrm>
            <a:off x="1421300" y="4134763"/>
            <a:ext cx="7374600" cy="867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全体の結論</a:t>
            </a:r>
            <a:endParaRPr b="1" sz="2300"/>
          </a:p>
        </p:txBody>
      </p:sp>
      <p:sp>
        <p:nvSpPr>
          <p:cNvPr id="66" name="Google Shape;66;p14"/>
          <p:cNvSpPr/>
          <p:nvPr/>
        </p:nvSpPr>
        <p:spPr>
          <a:xfrm>
            <a:off x="300050" y="1108738"/>
            <a:ext cx="1031100" cy="867900"/>
          </a:xfrm>
          <a:prstGeom prst="rect">
            <a:avLst/>
          </a:prstGeom>
          <a:solidFill>
            <a:srgbClr val="CC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2</a:t>
            </a:r>
            <a:endParaRPr b="1" sz="2300"/>
          </a:p>
        </p:txBody>
      </p:sp>
      <p:sp>
        <p:nvSpPr>
          <p:cNvPr id="67" name="Google Shape;67;p14"/>
          <p:cNvSpPr/>
          <p:nvPr/>
        </p:nvSpPr>
        <p:spPr>
          <a:xfrm>
            <a:off x="300050" y="2117413"/>
            <a:ext cx="1031100" cy="867900"/>
          </a:xfrm>
          <a:prstGeom prst="rect">
            <a:avLst/>
          </a:prstGeom>
          <a:solidFill>
            <a:srgbClr val="CC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3</a:t>
            </a:r>
            <a:endParaRPr b="1" sz="2300"/>
          </a:p>
        </p:txBody>
      </p:sp>
      <p:sp>
        <p:nvSpPr>
          <p:cNvPr id="68" name="Google Shape;68;p14"/>
          <p:cNvSpPr/>
          <p:nvPr/>
        </p:nvSpPr>
        <p:spPr>
          <a:xfrm>
            <a:off x="300050" y="3126088"/>
            <a:ext cx="1031100" cy="867900"/>
          </a:xfrm>
          <a:prstGeom prst="rect">
            <a:avLst/>
          </a:prstGeom>
          <a:solidFill>
            <a:srgbClr val="CC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4</a:t>
            </a:r>
            <a:endParaRPr b="1" sz="2300"/>
          </a:p>
        </p:txBody>
      </p:sp>
      <p:sp>
        <p:nvSpPr>
          <p:cNvPr id="69" name="Google Shape;69;p14"/>
          <p:cNvSpPr/>
          <p:nvPr/>
        </p:nvSpPr>
        <p:spPr>
          <a:xfrm>
            <a:off x="300050" y="4134763"/>
            <a:ext cx="1031100" cy="867900"/>
          </a:xfrm>
          <a:prstGeom prst="rect">
            <a:avLst/>
          </a:prstGeom>
          <a:solidFill>
            <a:srgbClr val="CC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5</a:t>
            </a:r>
            <a:endParaRPr b="1" sz="23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2"/>
          <p:cNvSpPr txBox="1"/>
          <p:nvPr/>
        </p:nvSpPr>
        <p:spPr>
          <a:xfrm>
            <a:off x="225400" y="778000"/>
            <a:ext cx="8376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中心性の最大値を持つ店舗(c)で売上の50％(α)がネットワーク効果によるものと仮定</a:t>
            </a:r>
            <a:endParaRPr sz="1800">
              <a:solidFill>
                <a:schemeClr val="dk2"/>
              </a:solidFill>
            </a:endParaRPr>
          </a:p>
          <a:p>
            <a:pPr indent="0" lvl="0" marL="0" rtl="0" algn="l">
              <a:spcBef>
                <a:spcPts val="0"/>
              </a:spcBef>
              <a:spcAft>
                <a:spcPts val="0"/>
              </a:spcAft>
              <a:buNone/>
            </a:pPr>
            <a:r>
              <a:rPr lang="ja" sz="1800">
                <a:solidFill>
                  <a:schemeClr val="dk2"/>
                </a:solidFill>
              </a:rPr>
              <a:t>施設全体として併売の効果がなかった場合下記で表すことができる。</a:t>
            </a:r>
            <a:endParaRPr sz="1800">
              <a:solidFill>
                <a:schemeClr val="dk2"/>
              </a:solidFill>
            </a:endParaRPr>
          </a:p>
        </p:txBody>
      </p:sp>
      <p:sp>
        <p:nvSpPr>
          <p:cNvPr id="233" name="Google Shape;233;p32"/>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併売が施設全体の売上に与える影響</a:t>
            </a:r>
            <a:endParaRPr/>
          </a:p>
        </p:txBody>
      </p:sp>
      <p:pic>
        <p:nvPicPr>
          <p:cNvPr id="234" name="Google Shape;234;p32" title="スクリーンショット 2025-05-10 15.49.18.png"/>
          <p:cNvPicPr preferRelativeResize="0"/>
          <p:nvPr/>
        </p:nvPicPr>
        <p:blipFill>
          <a:blip r:embed="rId3">
            <a:alphaModFix/>
          </a:blip>
          <a:stretch>
            <a:fillRect/>
          </a:stretch>
        </p:blipFill>
        <p:spPr>
          <a:xfrm>
            <a:off x="1766550" y="1856825"/>
            <a:ext cx="5187374" cy="714925"/>
          </a:xfrm>
          <a:prstGeom prst="rect">
            <a:avLst/>
          </a:prstGeom>
          <a:noFill/>
          <a:ln>
            <a:noFill/>
          </a:ln>
        </p:spPr>
      </p:pic>
      <p:sp>
        <p:nvSpPr>
          <p:cNvPr id="235" name="Google Shape;235;p32"/>
          <p:cNvSpPr txBox="1"/>
          <p:nvPr/>
        </p:nvSpPr>
        <p:spPr>
          <a:xfrm>
            <a:off x="407175" y="2981100"/>
            <a:ext cx="74454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 結果</a:t>
            </a:r>
            <a:endParaRPr sz="1800">
              <a:solidFill>
                <a:schemeClr val="dk2"/>
              </a:solidFill>
            </a:endParaRPr>
          </a:p>
          <a:p>
            <a:pPr indent="0" lvl="0" marL="0" rtl="0" algn="l">
              <a:spcBef>
                <a:spcPts val="0"/>
              </a:spcBef>
              <a:spcAft>
                <a:spcPts val="0"/>
              </a:spcAft>
              <a:buNone/>
            </a:pPr>
            <a:r>
              <a:rPr lang="ja" sz="1800">
                <a:solidFill>
                  <a:schemeClr val="dk2"/>
                </a:solidFill>
              </a:rPr>
              <a:t>施設全体の売り上げ(現状)   </a:t>
            </a:r>
            <a:endParaRPr sz="1800">
              <a:solidFill>
                <a:schemeClr val="dk2"/>
              </a:solidFill>
            </a:endParaRPr>
          </a:p>
          <a:p>
            <a:pPr indent="0" lvl="0" marL="0" rtl="0" algn="l">
              <a:spcBef>
                <a:spcPts val="0"/>
              </a:spcBef>
              <a:spcAft>
                <a:spcPts val="0"/>
              </a:spcAft>
              <a:buNone/>
            </a:pPr>
            <a:r>
              <a:rPr lang="ja" sz="1800">
                <a:solidFill>
                  <a:schemeClr val="dk2"/>
                </a:solidFill>
              </a:rPr>
              <a:t> &gt;150億円</a:t>
            </a:r>
            <a:endParaRPr sz="1800">
              <a:solidFill>
                <a:schemeClr val="dk2"/>
              </a:solidFill>
            </a:endParaRPr>
          </a:p>
          <a:p>
            <a:pPr indent="0" lvl="0" marL="0" rtl="0" algn="l">
              <a:spcBef>
                <a:spcPts val="0"/>
              </a:spcBef>
              <a:spcAft>
                <a:spcPts val="0"/>
              </a:spcAft>
              <a:buNone/>
            </a:pPr>
            <a:r>
              <a:rPr lang="ja" sz="1800">
                <a:solidFill>
                  <a:schemeClr val="dk2"/>
                </a:solidFill>
              </a:rPr>
              <a:t>施設全体の売り上げ(ネットワーク効果なし) </a:t>
            </a:r>
            <a:endParaRPr sz="1800">
              <a:solidFill>
                <a:schemeClr val="dk2"/>
              </a:solidFill>
            </a:endParaRPr>
          </a:p>
          <a:p>
            <a:pPr indent="0" lvl="0" marL="0" rtl="0" algn="l">
              <a:spcBef>
                <a:spcPts val="0"/>
              </a:spcBef>
              <a:spcAft>
                <a:spcPts val="0"/>
              </a:spcAft>
              <a:buNone/>
            </a:pPr>
            <a:r>
              <a:rPr lang="ja" sz="1800">
                <a:solidFill>
                  <a:schemeClr val="dk2"/>
                </a:solidFill>
              </a:rPr>
              <a:t> &gt; 110億円</a:t>
            </a:r>
            <a:endParaRPr sz="1800">
              <a:solidFill>
                <a:schemeClr val="dk2"/>
              </a:solidFill>
            </a:endParaRPr>
          </a:p>
          <a:p>
            <a:pPr indent="0" lvl="0" marL="0" rtl="0" algn="l">
              <a:spcBef>
                <a:spcPts val="0"/>
              </a:spcBef>
              <a:spcAft>
                <a:spcPts val="0"/>
              </a:spcAft>
              <a:buNone/>
            </a:pPr>
            <a:r>
              <a:rPr lang="ja" sz="1800">
                <a:solidFill>
                  <a:schemeClr val="dk2"/>
                </a:solidFill>
              </a:rPr>
              <a:t>つまり施設全体の</a:t>
            </a:r>
            <a:r>
              <a:rPr lang="ja" sz="1800">
                <a:solidFill>
                  <a:srgbClr val="FF0000"/>
                </a:solidFill>
              </a:rPr>
              <a:t>30~40%は併売効果</a:t>
            </a:r>
            <a:r>
              <a:rPr lang="ja" sz="1800">
                <a:solidFill>
                  <a:schemeClr val="dk2"/>
                </a:solidFill>
              </a:rPr>
              <a:t>によるものということがわかる。</a:t>
            </a:r>
            <a:endParaRPr sz="180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p:nvPr/>
        </p:nvSpPr>
        <p:spPr>
          <a:xfrm>
            <a:off x="300050" y="140838"/>
            <a:ext cx="1031100" cy="867900"/>
          </a:xfrm>
          <a:prstGeom prst="rect">
            <a:avLst/>
          </a:prstGeom>
          <a:solidFill>
            <a:srgbClr val="EFEFE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1</a:t>
            </a:r>
            <a:endParaRPr sz="2300">
              <a:solidFill>
                <a:srgbClr val="D9D9D9"/>
              </a:solidFill>
            </a:endParaRPr>
          </a:p>
        </p:txBody>
      </p:sp>
      <p:sp>
        <p:nvSpPr>
          <p:cNvPr id="241" name="Google Shape;241;p33"/>
          <p:cNvSpPr/>
          <p:nvPr/>
        </p:nvSpPr>
        <p:spPr>
          <a:xfrm>
            <a:off x="1421300" y="140838"/>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サマリー</a:t>
            </a:r>
            <a:endParaRPr sz="2300">
              <a:solidFill>
                <a:srgbClr val="D9D9D9"/>
              </a:solidFill>
            </a:endParaRPr>
          </a:p>
        </p:txBody>
      </p:sp>
      <p:sp>
        <p:nvSpPr>
          <p:cNvPr id="242" name="Google Shape;242;p33"/>
          <p:cNvSpPr/>
          <p:nvPr/>
        </p:nvSpPr>
        <p:spPr>
          <a:xfrm>
            <a:off x="1421300" y="1108738"/>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併売ネットワークの作成</a:t>
            </a:r>
            <a:endParaRPr sz="2300">
              <a:solidFill>
                <a:srgbClr val="D9D9D9"/>
              </a:solidFill>
            </a:endParaRPr>
          </a:p>
        </p:txBody>
      </p:sp>
      <p:sp>
        <p:nvSpPr>
          <p:cNvPr id="243" name="Google Shape;243;p33"/>
          <p:cNvSpPr/>
          <p:nvPr/>
        </p:nvSpPr>
        <p:spPr>
          <a:xfrm>
            <a:off x="1421300" y="2117413"/>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併売ネットワークの中心度分類</a:t>
            </a:r>
            <a:endParaRPr sz="2300">
              <a:solidFill>
                <a:srgbClr val="D9D9D9"/>
              </a:solidFill>
            </a:endParaRPr>
          </a:p>
        </p:txBody>
      </p:sp>
      <p:sp>
        <p:nvSpPr>
          <p:cNvPr id="244" name="Google Shape;244;p33"/>
          <p:cNvSpPr/>
          <p:nvPr/>
        </p:nvSpPr>
        <p:spPr>
          <a:xfrm>
            <a:off x="1421300" y="3126088"/>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併売における中心性は施設全体売上にどの程度影響するのか</a:t>
            </a:r>
            <a:endParaRPr sz="2300">
              <a:solidFill>
                <a:srgbClr val="D9D9D9"/>
              </a:solidFill>
            </a:endParaRPr>
          </a:p>
        </p:txBody>
      </p:sp>
      <p:sp>
        <p:nvSpPr>
          <p:cNvPr id="245" name="Google Shape;245;p33"/>
          <p:cNvSpPr/>
          <p:nvPr/>
        </p:nvSpPr>
        <p:spPr>
          <a:xfrm>
            <a:off x="1421300" y="4134763"/>
            <a:ext cx="7374600" cy="867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t>全体の結論</a:t>
            </a:r>
            <a:endParaRPr sz="2300"/>
          </a:p>
        </p:txBody>
      </p:sp>
      <p:sp>
        <p:nvSpPr>
          <p:cNvPr id="246" name="Google Shape;246;p33"/>
          <p:cNvSpPr/>
          <p:nvPr/>
        </p:nvSpPr>
        <p:spPr>
          <a:xfrm>
            <a:off x="300050" y="1108738"/>
            <a:ext cx="1031100" cy="867900"/>
          </a:xfrm>
          <a:prstGeom prst="rect">
            <a:avLst/>
          </a:prstGeom>
          <a:solidFill>
            <a:srgbClr val="EFEFE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2</a:t>
            </a:r>
            <a:endParaRPr sz="2300">
              <a:solidFill>
                <a:srgbClr val="D9D9D9"/>
              </a:solidFill>
            </a:endParaRPr>
          </a:p>
        </p:txBody>
      </p:sp>
      <p:sp>
        <p:nvSpPr>
          <p:cNvPr id="247" name="Google Shape;247;p33"/>
          <p:cNvSpPr/>
          <p:nvPr/>
        </p:nvSpPr>
        <p:spPr>
          <a:xfrm>
            <a:off x="300050" y="2117413"/>
            <a:ext cx="1031100" cy="867900"/>
          </a:xfrm>
          <a:prstGeom prst="rect">
            <a:avLst/>
          </a:prstGeom>
          <a:solidFill>
            <a:srgbClr val="EFEFE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3</a:t>
            </a:r>
            <a:endParaRPr sz="2300">
              <a:solidFill>
                <a:srgbClr val="D9D9D9"/>
              </a:solidFill>
            </a:endParaRPr>
          </a:p>
        </p:txBody>
      </p:sp>
      <p:sp>
        <p:nvSpPr>
          <p:cNvPr id="248" name="Google Shape;248;p33"/>
          <p:cNvSpPr/>
          <p:nvPr/>
        </p:nvSpPr>
        <p:spPr>
          <a:xfrm>
            <a:off x="300050" y="3126088"/>
            <a:ext cx="1031100" cy="867900"/>
          </a:xfrm>
          <a:prstGeom prst="rect">
            <a:avLst/>
          </a:prstGeom>
          <a:solidFill>
            <a:srgbClr val="EFEFE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4</a:t>
            </a:r>
            <a:endParaRPr sz="2300">
              <a:solidFill>
                <a:srgbClr val="D9D9D9"/>
              </a:solidFill>
            </a:endParaRPr>
          </a:p>
        </p:txBody>
      </p:sp>
      <p:sp>
        <p:nvSpPr>
          <p:cNvPr id="249" name="Google Shape;249;p33"/>
          <p:cNvSpPr/>
          <p:nvPr/>
        </p:nvSpPr>
        <p:spPr>
          <a:xfrm>
            <a:off x="300050" y="4134763"/>
            <a:ext cx="1031100" cy="867900"/>
          </a:xfrm>
          <a:prstGeom prst="rect">
            <a:avLst/>
          </a:prstGeom>
          <a:solidFill>
            <a:srgbClr val="CC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t>5</a:t>
            </a:r>
            <a:endParaRPr sz="23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総論</a:t>
            </a:r>
            <a:endParaRPr/>
          </a:p>
        </p:txBody>
      </p:sp>
      <p:sp>
        <p:nvSpPr>
          <p:cNvPr id="255" name="Google Shape;255;p34"/>
          <p:cNvSpPr txBox="1"/>
          <p:nvPr>
            <p:ph idx="1" type="body"/>
          </p:nvPr>
        </p:nvSpPr>
        <p:spPr>
          <a:xfrm>
            <a:off x="311700" y="688050"/>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100000"/>
              </a:lnSpc>
              <a:spcBef>
                <a:spcPts val="0"/>
              </a:spcBef>
              <a:spcAft>
                <a:spcPts val="0"/>
              </a:spcAft>
              <a:buNone/>
            </a:pPr>
            <a:r>
              <a:rPr lang="ja" sz="1400">
                <a:solidFill>
                  <a:schemeClr val="dk1"/>
                </a:solidFill>
                <a:latin typeface="Calibri"/>
                <a:ea typeface="Calibri"/>
                <a:cs typeface="Calibri"/>
                <a:sym typeface="Calibri"/>
              </a:rPr>
              <a:t>◼️  主な分析結果</a:t>
            </a: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① 中心性と売上・客数の関係</a:t>
            </a: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・次数/固有ベクトル中心性が高い店舗ほど売上・来店者数が多い</a:t>
            </a: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・媒介中心性は連携に貢献するが売上とは相関が低い</a:t>
            </a:r>
            <a:br>
              <a:rPr lang="ja" sz="1400">
                <a:solidFill>
                  <a:schemeClr val="dk1"/>
                </a:solidFill>
                <a:latin typeface="Calibri"/>
                <a:ea typeface="Calibri"/>
                <a:cs typeface="Calibri"/>
                <a:sym typeface="Calibri"/>
              </a:rPr>
            </a:b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② テナントクラスタ分類</a:t>
            </a:r>
            <a:endParaRPr sz="1400">
              <a:solidFill>
                <a:schemeClr val="dk1"/>
              </a:solidFill>
              <a:latin typeface="Calibri"/>
              <a:ea typeface="Calibri"/>
              <a:cs typeface="Calibri"/>
              <a:sym typeface="Calibri"/>
            </a:endParaRPr>
          </a:p>
          <a:p>
            <a:pPr indent="0" lvl="0" marL="0" rtl="0" algn="l">
              <a:lnSpc>
                <a:spcPct val="100000"/>
              </a:lnSpc>
              <a:spcBef>
                <a:spcPts val="0"/>
              </a:spcBef>
              <a:spcAft>
                <a:spcPts val="0"/>
              </a:spcAft>
              <a:buNone/>
            </a:pPr>
            <a:r>
              <a:rPr lang="ja" sz="1400">
                <a:solidFill>
                  <a:schemeClr val="dk1"/>
                </a:solidFill>
                <a:latin typeface="Calibri"/>
                <a:ea typeface="Calibri"/>
                <a:cs typeface="Calibri"/>
                <a:sym typeface="Calibri"/>
              </a:rPr>
              <a:t>・拠点型（ハブ）：高集客・薄利多売</a:t>
            </a: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・橋渡し型：施設間連携を担う</a:t>
            </a: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・周辺型：高単価でコア顧客中心</a:t>
            </a:r>
            <a:br>
              <a:rPr lang="ja" sz="1400">
                <a:solidFill>
                  <a:schemeClr val="dk1"/>
                </a:solidFill>
                <a:latin typeface="Calibri"/>
                <a:ea typeface="Calibri"/>
                <a:cs typeface="Calibri"/>
                <a:sym typeface="Calibri"/>
              </a:rPr>
            </a:b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③ 売上効率と中心性</a:t>
            </a: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・中心性が高いほど客単価は低くなる傾向あり</a:t>
            </a:r>
            <a:br>
              <a:rPr lang="ja" sz="1400">
                <a:solidFill>
                  <a:schemeClr val="dk1"/>
                </a:solidFill>
                <a:latin typeface="Calibri"/>
                <a:ea typeface="Calibri"/>
                <a:cs typeface="Calibri"/>
                <a:sym typeface="Calibri"/>
              </a:rPr>
            </a:b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④ ネットワーク効果の試算</a:t>
            </a: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・ネットワークを除くと全体売上が30〜40％減少する可能性</a:t>
            </a:r>
            <a:br>
              <a:rPr lang="ja" sz="1400">
                <a:solidFill>
                  <a:schemeClr val="dk1"/>
                </a:solidFill>
                <a:latin typeface="Calibri"/>
                <a:ea typeface="Calibri"/>
                <a:cs typeface="Calibri"/>
                <a:sym typeface="Calibri"/>
              </a:rPr>
            </a:br>
            <a:r>
              <a:rPr lang="ja" sz="1400">
                <a:solidFill>
                  <a:schemeClr val="dk1"/>
                </a:solidFill>
                <a:latin typeface="Calibri"/>
                <a:ea typeface="Calibri"/>
                <a:cs typeface="Calibri"/>
                <a:sym typeface="Calibri"/>
              </a:rPr>
              <a:t>・特にハブ店舗の影響は大きい</a:t>
            </a:r>
            <a:endParaRP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テナントネットワーク分析：要点整理</a:t>
            </a:r>
          </a:p>
        </p:txBody>
      </p:sp>
      <p:sp>
        <p:nvSpPr>
          <p:cNvPr id="3" name="Text Placeholder 2"/>
          <p:cNvSpPr>
            <a:spLocks noGrp="1"/>
          </p:cNvSpPr>
          <p:nvPr>
            <p:ph type="body" idx="1"/>
          </p:nvPr>
        </p:nvSpPr>
        <p:spPr/>
        <p:txBody>
          <a:bodyPr/>
          <a:lstStyle/>
          <a:p/>
        </p:txBody>
      </p:sp>
      <p:sp>
        <p:nvSpPr>
          <p:cNvPr id="4" name="TextBox 3"/>
          <p:cNvSpPr txBox="1"/>
          <p:nvPr/>
        </p:nvSpPr>
        <p:spPr>
          <a:xfrm>
            <a:off x="457200" y="1097280"/>
            <a:ext cx="8229600" cy="5486400"/>
          </a:xfrm>
          <a:prstGeom prst="rect">
            <a:avLst/>
          </a:prstGeom>
          <a:noFill/>
        </p:spPr>
        <p:txBody>
          <a:bodyPr wrap="square">
            <a:spAutoFit/>
          </a:bodyPr>
          <a:lstStyle/>
          <a:p/>
          <a:p>
            <a:pPr>
              <a:defRPr sz="1400"/>
            </a:pPr>
            <a:r>
              <a:t>🎯 主な分析結果まとめ</a:t>
            </a:r>
            <a:br/>
            <a:r>
              <a:t>① 中心性と売上・客数の関係：</a:t>
            </a:r>
            <a:br/>
            <a:r>
              <a:t>・次数/固有ベクトル中心性が高い店舗ほど売上・来店者数が多い傾向</a:t>
            </a:r>
            <a:br/>
            <a:r>
              <a:t>・媒介中心性は連携に貢献するが売上とは弱い相関</a:t>
            </a:r>
            <a:br/>
            <a:br/>
            <a:r>
              <a:t>② クラスタ分類と特徴：</a:t>
            </a:r>
            <a:br/>
            <a:r>
              <a:t>・拠点型（ハブ）：高集客・薄利多売</a:t>
            </a:r>
            <a:br/>
            <a:r>
              <a:t>・橋渡し型：顧客導線の連結役</a:t>
            </a:r>
            <a:br/>
            <a:r>
              <a:t>・周辺型：高単価・コア顧客が中心</a:t>
            </a:r>
            <a:br/>
            <a:br/>
            <a:r>
              <a:t>③ 売上効率：</a:t>
            </a:r>
            <a:br/>
            <a:r>
              <a:t>・中心性が高いほど客単価は低いが客数は多い</a:t>
            </a:r>
            <a:br/>
            <a:br/>
            <a:r>
              <a:t>④ ネットワーク効果試算：</a:t>
            </a:r>
            <a:br/>
            <a:r>
              <a:t>・併売ネットワークを除くと全体売上は約30〜40％減少</a:t>
            </a:r>
            <a:br/>
            <a:r>
              <a:t>・ハブ店舗の波及効果が特に大きい</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p:nvPr/>
        </p:nvSpPr>
        <p:spPr>
          <a:xfrm>
            <a:off x="300050" y="140838"/>
            <a:ext cx="1031100" cy="867900"/>
          </a:xfrm>
          <a:prstGeom prst="rect">
            <a:avLst/>
          </a:prstGeom>
          <a:solidFill>
            <a:srgbClr val="CC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1</a:t>
            </a:r>
            <a:endParaRPr b="1" sz="2300"/>
          </a:p>
        </p:txBody>
      </p:sp>
      <p:sp>
        <p:nvSpPr>
          <p:cNvPr id="75" name="Google Shape;75;p15"/>
          <p:cNvSpPr/>
          <p:nvPr/>
        </p:nvSpPr>
        <p:spPr>
          <a:xfrm>
            <a:off x="1421300" y="140838"/>
            <a:ext cx="7374600" cy="867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サマリー</a:t>
            </a:r>
            <a:endParaRPr b="1" sz="2300"/>
          </a:p>
        </p:txBody>
      </p:sp>
      <p:sp>
        <p:nvSpPr>
          <p:cNvPr id="76" name="Google Shape;76;p15"/>
          <p:cNvSpPr/>
          <p:nvPr/>
        </p:nvSpPr>
        <p:spPr>
          <a:xfrm>
            <a:off x="1421300" y="1108738"/>
            <a:ext cx="7374600" cy="867900"/>
          </a:xfrm>
          <a:prstGeom prst="rect">
            <a:avLst/>
          </a:prstGeom>
          <a:no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CCCCCC"/>
                </a:solidFill>
              </a:rPr>
              <a:t>併売ネットワークの作成</a:t>
            </a:r>
            <a:endParaRPr b="1" sz="2300">
              <a:solidFill>
                <a:srgbClr val="CCCCCC"/>
              </a:solidFill>
            </a:endParaRPr>
          </a:p>
        </p:txBody>
      </p:sp>
      <p:sp>
        <p:nvSpPr>
          <p:cNvPr id="77" name="Google Shape;77;p15"/>
          <p:cNvSpPr/>
          <p:nvPr/>
        </p:nvSpPr>
        <p:spPr>
          <a:xfrm>
            <a:off x="1421300" y="2117413"/>
            <a:ext cx="7374600" cy="867900"/>
          </a:xfrm>
          <a:prstGeom prst="rect">
            <a:avLst/>
          </a:prstGeom>
          <a:no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CCCCCC"/>
                </a:solidFill>
              </a:rPr>
              <a:t>併売ネットワークの中心度分類</a:t>
            </a:r>
            <a:endParaRPr b="1" sz="2300">
              <a:solidFill>
                <a:srgbClr val="CCCCCC"/>
              </a:solidFill>
            </a:endParaRPr>
          </a:p>
        </p:txBody>
      </p:sp>
      <p:sp>
        <p:nvSpPr>
          <p:cNvPr id="78" name="Google Shape;78;p15"/>
          <p:cNvSpPr/>
          <p:nvPr/>
        </p:nvSpPr>
        <p:spPr>
          <a:xfrm>
            <a:off x="1421300" y="3126088"/>
            <a:ext cx="7374600" cy="867900"/>
          </a:xfrm>
          <a:prstGeom prst="rect">
            <a:avLst/>
          </a:prstGeom>
          <a:no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併売における中心性は施設全体売上にどの程度影響するのか</a:t>
            </a:r>
            <a:endParaRPr b="1" sz="2300">
              <a:solidFill>
                <a:srgbClr val="D9D9D9"/>
              </a:solidFill>
            </a:endParaRPr>
          </a:p>
        </p:txBody>
      </p:sp>
      <p:sp>
        <p:nvSpPr>
          <p:cNvPr id="79" name="Google Shape;79;p15"/>
          <p:cNvSpPr/>
          <p:nvPr/>
        </p:nvSpPr>
        <p:spPr>
          <a:xfrm>
            <a:off x="1421300" y="4134763"/>
            <a:ext cx="7374600" cy="867900"/>
          </a:xfrm>
          <a:prstGeom prst="rect">
            <a:avLst/>
          </a:prstGeom>
          <a:no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CCCCCC"/>
                </a:solidFill>
              </a:rPr>
              <a:t>全体の結論</a:t>
            </a:r>
            <a:endParaRPr b="1" sz="2300">
              <a:solidFill>
                <a:srgbClr val="CCCCCC"/>
              </a:solidFill>
            </a:endParaRPr>
          </a:p>
        </p:txBody>
      </p:sp>
      <p:sp>
        <p:nvSpPr>
          <p:cNvPr id="80" name="Google Shape;80;p15"/>
          <p:cNvSpPr/>
          <p:nvPr/>
        </p:nvSpPr>
        <p:spPr>
          <a:xfrm>
            <a:off x="300050" y="1108738"/>
            <a:ext cx="1031100" cy="867900"/>
          </a:xfrm>
          <a:prstGeom prst="rect">
            <a:avLst/>
          </a:prstGeom>
          <a:solidFill>
            <a:srgbClr val="F3F3F3"/>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2</a:t>
            </a:r>
            <a:endParaRPr b="1" sz="2300">
              <a:solidFill>
                <a:srgbClr val="D9D9D9"/>
              </a:solidFill>
            </a:endParaRPr>
          </a:p>
        </p:txBody>
      </p:sp>
      <p:sp>
        <p:nvSpPr>
          <p:cNvPr id="81" name="Google Shape;81;p15"/>
          <p:cNvSpPr/>
          <p:nvPr/>
        </p:nvSpPr>
        <p:spPr>
          <a:xfrm>
            <a:off x="300050" y="2117413"/>
            <a:ext cx="1031100" cy="867900"/>
          </a:xfrm>
          <a:prstGeom prst="rect">
            <a:avLst/>
          </a:prstGeom>
          <a:solidFill>
            <a:srgbClr val="F3F3F3"/>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3</a:t>
            </a:r>
            <a:endParaRPr b="1" sz="2300">
              <a:solidFill>
                <a:srgbClr val="D9D9D9"/>
              </a:solidFill>
            </a:endParaRPr>
          </a:p>
        </p:txBody>
      </p:sp>
      <p:sp>
        <p:nvSpPr>
          <p:cNvPr id="82" name="Google Shape;82;p15"/>
          <p:cNvSpPr/>
          <p:nvPr/>
        </p:nvSpPr>
        <p:spPr>
          <a:xfrm>
            <a:off x="300050" y="3126088"/>
            <a:ext cx="1031100" cy="867900"/>
          </a:xfrm>
          <a:prstGeom prst="rect">
            <a:avLst/>
          </a:prstGeom>
          <a:solidFill>
            <a:srgbClr val="F3F3F3"/>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4</a:t>
            </a:r>
            <a:endParaRPr b="1" sz="2300">
              <a:solidFill>
                <a:srgbClr val="D9D9D9"/>
              </a:solidFill>
            </a:endParaRPr>
          </a:p>
        </p:txBody>
      </p:sp>
      <p:sp>
        <p:nvSpPr>
          <p:cNvPr id="83" name="Google Shape;83;p15"/>
          <p:cNvSpPr/>
          <p:nvPr/>
        </p:nvSpPr>
        <p:spPr>
          <a:xfrm>
            <a:off x="300050" y="4134763"/>
            <a:ext cx="1031100" cy="867900"/>
          </a:xfrm>
          <a:prstGeom prst="rect">
            <a:avLst/>
          </a:prstGeom>
          <a:solidFill>
            <a:srgbClr val="F3F3F3"/>
          </a:solidFill>
          <a:ln cap="flat" cmpd="sng" w="28575">
            <a:solidFill>
              <a:srgbClr val="EFEFE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5</a:t>
            </a:r>
            <a:endParaRPr b="1" sz="2300">
              <a:solidFill>
                <a:srgbClr val="D9D9D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6"/>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サマリー</a:t>
            </a:r>
            <a:endParaRPr/>
          </a:p>
        </p:txBody>
      </p:sp>
      <p:sp>
        <p:nvSpPr>
          <p:cNvPr id="89" name="Google Shape;89;p16"/>
          <p:cNvSpPr txBox="1"/>
          <p:nvPr/>
        </p:nvSpPr>
        <p:spPr>
          <a:xfrm>
            <a:off x="-32700" y="896075"/>
            <a:ext cx="90720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・新静岡セノバのID-POSデータを分析した。</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ja" sz="1800">
                <a:solidFill>
                  <a:schemeClr val="dk2"/>
                </a:solidFill>
              </a:rPr>
              <a:t>・63店舗を併売関係をハブ型(施設で重要となる店舗)、橋渡し型(他の店舗へ購買を促す店舗)、孤立型(併売する店舗が少ない専門店)の3つのタイプに分けた。</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ja" sz="1800">
                <a:solidFill>
                  <a:schemeClr val="dk2"/>
                </a:solidFill>
              </a:rPr>
              <a:t>・ハブ型の店舗は客単価が少なく、客数が多い店舗であり施設全体の売上に大きく貢献している。</a:t>
            </a:r>
            <a:endParaRPr sz="1800">
              <a:solidFill>
                <a:schemeClr val="dk2"/>
              </a:solidFill>
            </a:endParaRPr>
          </a:p>
          <a:p>
            <a:pPr indent="0" lvl="0" marL="0" rtl="0" algn="l">
              <a:spcBef>
                <a:spcPts val="0"/>
              </a:spcBef>
              <a:spcAft>
                <a:spcPts val="0"/>
              </a:spcAft>
              <a:buNone/>
            </a:pPr>
            <a:r>
              <a:t/>
            </a:r>
            <a:endParaRPr sz="1800">
              <a:solidFill>
                <a:schemeClr val="dk2"/>
              </a:solidFill>
            </a:endParaRPr>
          </a:p>
          <a:p>
            <a:pPr indent="0" lvl="0" marL="0" rtl="0" algn="l">
              <a:spcBef>
                <a:spcPts val="0"/>
              </a:spcBef>
              <a:spcAft>
                <a:spcPts val="0"/>
              </a:spcAft>
              <a:buNone/>
            </a:pPr>
            <a:r>
              <a:rPr lang="ja" sz="1800">
                <a:solidFill>
                  <a:schemeClr val="dk2"/>
                </a:solidFill>
              </a:rPr>
              <a:t>・ある店舗の売上の50%が併売による効果だと試算した場合、施設全体の売り上げの150億円の中の40億円は併売によるものである。</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7"/>
          <p:cNvSpPr/>
          <p:nvPr/>
        </p:nvSpPr>
        <p:spPr>
          <a:xfrm>
            <a:off x="300050" y="140838"/>
            <a:ext cx="1031100" cy="867900"/>
          </a:xfrm>
          <a:prstGeom prst="rect">
            <a:avLst/>
          </a:prstGeom>
          <a:solidFill>
            <a:srgbClr val="F3F3F3"/>
          </a:solidFill>
          <a:ln cap="flat" cmpd="sng" w="2857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1</a:t>
            </a:r>
            <a:endParaRPr b="1" sz="2300">
              <a:solidFill>
                <a:srgbClr val="D9D9D9"/>
              </a:solidFill>
            </a:endParaRPr>
          </a:p>
        </p:txBody>
      </p:sp>
      <p:sp>
        <p:nvSpPr>
          <p:cNvPr id="95" name="Google Shape;95;p17"/>
          <p:cNvSpPr/>
          <p:nvPr/>
        </p:nvSpPr>
        <p:spPr>
          <a:xfrm>
            <a:off x="1421300" y="140838"/>
            <a:ext cx="7374600" cy="867900"/>
          </a:xfrm>
          <a:prstGeom prst="rect">
            <a:avLst/>
          </a:prstGeom>
          <a:noFill/>
          <a:ln cap="flat" cmpd="sng" w="2857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サマリー</a:t>
            </a:r>
            <a:endParaRPr b="1" sz="2300">
              <a:solidFill>
                <a:srgbClr val="D9D9D9"/>
              </a:solidFill>
            </a:endParaRPr>
          </a:p>
        </p:txBody>
      </p:sp>
      <p:sp>
        <p:nvSpPr>
          <p:cNvPr id="96" name="Google Shape;96;p17"/>
          <p:cNvSpPr/>
          <p:nvPr/>
        </p:nvSpPr>
        <p:spPr>
          <a:xfrm>
            <a:off x="1421300" y="1108738"/>
            <a:ext cx="7374600" cy="867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併売ネットワークの作成</a:t>
            </a:r>
            <a:endParaRPr b="1" sz="2300"/>
          </a:p>
        </p:txBody>
      </p:sp>
      <p:sp>
        <p:nvSpPr>
          <p:cNvPr id="97" name="Google Shape;97;p17"/>
          <p:cNvSpPr/>
          <p:nvPr/>
        </p:nvSpPr>
        <p:spPr>
          <a:xfrm>
            <a:off x="1421300" y="2117413"/>
            <a:ext cx="7374600" cy="867900"/>
          </a:xfrm>
          <a:prstGeom prst="rect">
            <a:avLst/>
          </a:prstGeom>
          <a:solidFill>
            <a:srgbClr val="FFFFFF"/>
          </a:solidFill>
          <a:ln cap="flat" cmpd="sng" w="2857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併売ネットワークの中心度分類</a:t>
            </a:r>
            <a:endParaRPr b="1" sz="2300">
              <a:solidFill>
                <a:srgbClr val="D9D9D9"/>
              </a:solidFill>
            </a:endParaRPr>
          </a:p>
        </p:txBody>
      </p:sp>
      <p:sp>
        <p:nvSpPr>
          <p:cNvPr id="98" name="Google Shape;98;p17"/>
          <p:cNvSpPr/>
          <p:nvPr/>
        </p:nvSpPr>
        <p:spPr>
          <a:xfrm>
            <a:off x="1421300" y="3126088"/>
            <a:ext cx="7374600" cy="867900"/>
          </a:xfrm>
          <a:prstGeom prst="rect">
            <a:avLst/>
          </a:prstGeom>
          <a:solidFill>
            <a:srgbClr val="FFFFFF"/>
          </a:solidFill>
          <a:ln cap="flat" cmpd="sng" w="2857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併売における中心性は施設全体売上にどの程度影響するのか</a:t>
            </a:r>
            <a:endParaRPr b="1" sz="2300">
              <a:solidFill>
                <a:srgbClr val="D9D9D9"/>
              </a:solidFill>
            </a:endParaRPr>
          </a:p>
        </p:txBody>
      </p:sp>
      <p:sp>
        <p:nvSpPr>
          <p:cNvPr id="99" name="Google Shape;99;p17"/>
          <p:cNvSpPr/>
          <p:nvPr/>
        </p:nvSpPr>
        <p:spPr>
          <a:xfrm>
            <a:off x="1421300" y="4134763"/>
            <a:ext cx="7374600" cy="867900"/>
          </a:xfrm>
          <a:prstGeom prst="rect">
            <a:avLst/>
          </a:prstGeom>
          <a:solidFill>
            <a:srgbClr val="FFFFFF"/>
          </a:solidFill>
          <a:ln cap="flat" cmpd="sng" w="2857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全体の結論</a:t>
            </a:r>
            <a:endParaRPr b="1" sz="2300">
              <a:solidFill>
                <a:srgbClr val="D9D9D9"/>
              </a:solidFill>
            </a:endParaRPr>
          </a:p>
        </p:txBody>
      </p:sp>
      <p:sp>
        <p:nvSpPr>
          <p:cNvPr id="100" name="Google Shape;100;p17"/>
          <p:cNvSpPr/>
          <p:nvPr/>
        </p:nvSpPr>
        <p:spPr>
          <a:xfrm>
            <a:off x="300050" y="1108738"/>
            <a:ext cx="1031100" cy="867900"/>
          </a:xfrm>
          <a:prstGeom prst="rect">
            <a:avLst/>
          </a:prstGeom>
          <a:solidFill>
            <a:srgbClr val="CC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t>2</a:t>
            </a:r>
            <a:endParaRPr b="1" sz="2300"/>
          </a:p>
        </p:txBody>
      </p:sp>
      <p:sp>
        <p:nvSpPr>
          <p:cNvPr id="101" name="Google Shape;101;p17"/>
          <p:cNvSpPr/>
          <p:nvPr/>
        </p:nvSpPr>
        <p:spPr>
          <a:xfrm>
            <a:off x="300050" y="2117413"/>
            <a:ext cx="1031100" cy="867900"/>
          </a:xfrm>
          <a:prstGeom prst="rect">
            <a:avLst/>
          </a:prstGeom>
          <a:solidFill>
            <a:srgbClr val="F3F3F3"/>
          </a:solidFill>
          <a:ln cap="flat" cmpd="sng" w="2857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3</a:t>
            </a:r>
            <a:endParaRPr b="1" sz="2300">
              <a:solidFill>
                <a:srgbClr val="D9D9D9"/>
              </a:solidFill>
            </a:endParaRPr>
          </a:p>
        </p:txBody>
      </p:sp>
      <p:sp>
        <p:nvSpPr>
          <p:cNvPr id="102" name="Google Shape;102;p17"/>
          <p:cNvSpPr/>
          <p:nvPr/>
        </p:nvSpPr>
        <p:spPr>
          <a:xfrm>
            <a:off x="300050" y="3126088"/>
            <a:ext cx="1031100" cy="867900"/>
          </a:xfrm>
          <a:prstGeom prst="rect">
            <a:avLst/>
          </a:prstGeom>
          <a:solidFill>
            <a:srgbClr val="F3F3F3"/>
          </a:solidFill>
          <a:ln cap="flat" cmpd="sng" w="2857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4</a:t>
            </a:r>
            <a:endParaRPr b="1" sz="2300">
              <a:solidFill>
                <a:srgbClr val="D9D9D9"/>
              </a:solidFill>
            </a:endParaRPr>
          </a:p>
        </p:txBody>
      </p:sp>
      <p:sp>
        <p:nvSpPr>
          <p:cNvPr id="103" name="Google Shape;103;p17"/>
          <p:cNvSpPr/>
          <p:nvPr/>
        </p:nvSpPr>
        <p:spPr>
          <a:xfrm>
            <a:off x="300050" y="4134763"/>
            <a:ext cx="1031100" cy="867900"/>
          </a:xfrm>
          <a:prstGeom prst="rect">
            <a:avLst/>
          </a:prstGeom>
          <a:solidFill>
            <a:srgbClr val="F3F3F3"/>
          </a:solidFill>
          <a:ln cap="flat" cmpd="sng" w="2857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ja" sz="2300">
                <a:solidFill>
                  <a:srgbClr val="D9D9D9"/>
                </a:solidFill>
              </a:rPr>
              <a:t>5</a:t>
            </a:r>
            <a:endParaRPr b="1" sz="2300">
              <a:solidFill>
                <a:srgbClr val="D9D9D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title"/>
          </p:nvPr>
        </p:nvSpPr>
        <p:spPr>
          <a:xfrm>
            <a:off x="50025"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ID-POSをネットワークにするまで</a:t>
            </a:r>
            <a:endParaRPr/>
          </a:p>
        </p:txBody>
      </p:sp>
      <p:sp>
        <p:nvSpPr>
          <p:cNvPr id="109" name="Google Shape;109;p18"/>
          <p:cNvSpPr txBox="1"/>
          <p:nvPr/>
        </p:nvSpPr>
        <p:spPr>
          <a:xfrm>
            <a:off x="434375" y="502400"/>
            <a:ext cx="8022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　ネットワークの定義</a:t>
            </a:r>
            <a:endParaRPr sz="1800">
              <a:solidFill>
                <a:schemeClr val="dk2"/>
              </a:solidFill>
            </a:endParaRPr>
          </a:p>
          <a:p>
            <a:pPr indent="0" lvl="0" marL="0" rtl="0" algn="l">
              <a:spcBef>
                <a:spcPts val="0"/>
              </a:spcBef>
              <a:spcAft>
                <a:spcPts val="0"/>
              </a:spcAft>
              <a:buNone/>
            </a:pPr>
            <a:r>
              <a:rPr lang="ja" sz="1800">
                <a:solidFill>
                  <a:schemeClr val="dk2"/>
                </a:solidFill>
              </a:rPr>
              <a:t>一万回の決済の中で一回以上併売された店舗(リフト値0.0001以上)をネットワークとして結ぶものとする。</a:t>
            </a:r>
            <a:endParaRPr sz="1800">
              <a:solidFill>
                <a:schemeClr val="dk2"/>
              </a:solidFill>
            </a:endParaRPr>
          </a:p>
        </p:txBody>
      </p:sp>
      <p:pic>
        <p:nvPicPr>
          <p:cNvPr id="110" name="Google Shape;110;p18"/>
          <p:cNvPicPr preferRelativeResize="0"/>
          <p:nvPr/>
        </p:nvPicPr>
        <p:blipFill>
          <a:blip r:embed="rId3">
            <a:alphaModFix/>
          </a:blip>
          <a:stretch>
            <a:fillRect/>
          </a:stretch>
        </p:blipFill>
        <p:spPr>
          <a:xfrm>
            <a:off x="2133064" y="1612450"/>
            <a:ext cx="4798525" cy="31900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ja"/>
              <a:t>新静岡セノバ63店舗のネットワーク関係</a:t>
            </a:r>
            <a:endParaRPr/>
          </a:p>
        </p:txBody>
      </p:sp>
      <p:pic>
        <p:nvPicPr>
          <p:cNvPr id="116" name="Google Shape;116;p19"/>
          <p:cNvPicPr preferRelativeResize="0"/>
          <p:nvPr/>
        </p:nvPicPr>
        <p:blipFill>
          <a:blip r:embed="rId3">
            <a:alphaModFix/>
          </a:blip>
          <a:stretch>
            <a:fillRect/>
          </a:stretch>
        </p:blipFill>
        <p:spPr>
          <a:xfrm>
            <a:off x="288900" y="868101"/>
            <a:ext cx="4140650" cy="2752726"/>
          </a:xfrm>
          <a:prstGeom prst="rect">
            <a:avLst/>
          </a:prstGeom>
          <a:noFill/>
          <a:ln>
            <a:noFill/>
          </a:ln>
        </p:spPr>
      </p:pic>
      <p:pic>
        <p:nvPicPr>
          <p:cNvPr id="117" name="Google Shape;117;p19"/>
          <p:cNvPicPr preferRelativeResize="0"/>
          <p:nvPr/>
        </p:nvPicPr>
        <p:blipFill>
          <a:blip r:embed="rId4">
            <a:alphaModFix/>
          </a:blip>
          <a:stretch>
            <a:fillRect/>
          </a:stretch>
        </p:blipFill>
        <p:spPr>
          <a:xfrm>
            <a:off x="4660750" y="868109"/>
            <a:ext cx="4140650" cy="2752717"/>
          </a:xfrm>
          <a:prstGeom prst="rect">
            <a:avLst/>
          </a:prstGeom>
          <a:noFill/>
          <a:ln>
            <a:noFill/>
          </a:ln>
        </p:spPr>
      </p:pic>
      <p:sp>
        <p:nvSpPr>
          <p:cNvPr id="118" name="Google Shape;118;p19"/>
          <p:cNvSpPr txBox="1"/>
          <p:nvPr/>
        </p:nvSpPr>
        <p:spPr>
          <a:xfrm>
            <a:off x="5374425" y="3684400"/>
            <a:ext cx="301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実データで見ると併売関係に規則性があると思われる</a:t>
            </a:r>
            <a:endParaRPr sz="1800">
              <a:solidFill>
                <a:schemeClr val="dk2"/>
              </a:solidFill>
            </a:endParaRPr>
          </a:p>
        </p:txBody>
      </p:sp>
      <p:sp>
        <p:nvSpPr>
          <p:cNvPr id="119" name="Google Shape;119;p19"/>
          <p:cNvSpPr txBox="1"/>
          <p:nvPr/>
        </p:nvSpPr>
        <p:spPr>
          <a:xfrm>
            <a:off x="852025" y="3684400"/>
            <a:ext cx="30144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ja" sz="1800">
                <a:solidFill>
                  <a:schemeClr val="dk2"/>
                </a:solidFill>
              </a:rPr>
              <a:t>仮にランダムに店舗間併売されていた場合、規則性はない</a:t>
            </a:r>
            <a:endParaRPr sz="18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p:nvPr/>
        </p:nvSpPr>
        <p:spPr>
          <a:xfrm>
            <a:off x="300050" y="140838"/>
            <a:ext cx="1031100" cy="867900"/>
          </a:xfrm>
          <a:prstGeom prst="rect">
            <a:avLst/>
          </a:prstGeom>
          <a:solidFill>
            <a:srgbClr val="EFEFE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1</a:t>
            </a:r>
            <a:endParaRPr sz="2300">
              <a:solidFill>
                <a:srgbClr val="D9D9D9"/>
              </a:solidFill>
            </a:endParaRPr>
          </a:p>
        </p:txBody>
      </p:sp>
      <p:sp>
        <p:nvSpPr>
          <p:cNvPr id="125" name="Google Shape;125;p20"/>
          <p:cNvSpPr/>
          <p:nvPr/>
        </p:nvSpPr>
        <p:spPr>
          <a:xfrm>
            <a:off x="1421300" y="140838"/>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サマリー</a:t>
            </a:r>
            <a:endParaRPr sz="2300">
              <a:solidFill>
                <a:srgbClr val="D9D9D9"/>
              </a:solidFill>
            </a:endParaRPr>
          </a:p>
        </p:txBody>
      </p:sp>
      <p:sp>
        <p:nvSpPr>
          <p:cNvPr id="126" name="Google Shape;126;p20"/>
          <p:cNvSpPr/>
          <p:nvPr/>
        </p:nvSpPr>
        <p:spPr>
          <a:xfrm>
            <a:off x="1421300" y="1108738"/>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併売ネットワークの作成</a:t>
            </a:r>
            <a:endParaRPr sz="2300">
              <a:solidFill>
                <a:srgbClr val="D9D9D9"/>
              </a:solidFill>
            </a:endParaRPr>
          </a:p>
        </p:txBody>
      </p:sp>
      <p:sp>
        <p:nvSpPr>
          <p:cNvPr id="127" name="Google Shape;127;p20"/>
          <p:cNvSpPr/>
          <p:nvPr/>
        </p:nvSpPr>
        <p:spPr>
          <a:xfrm>
            <a:off x="1421300" y="2117413"/>
            <a:ext cx="7374600" cy="867900"/>
          </a:xfrm>
          <a:prstGeom prst="rect">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t>併売ネットワークの中心度分類</a:t>
            </a:r>
            <a:endParaRPr sz="2300"/>
          </a:p>
        </p:txBody>
      </p:sp>
      <p:sp>
        <p:nvSpPr>
          <p:cNvPr id="128" name="Google Shape;128;p20"/>
          <p:cNvSpPr/>
          <p:nvPr/>
        </p:nvSpPr>
        <p:spPr>
          <a:xfrm>
            <a:off x="1421300" y="3126088"/>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併売における中心性は施設全体売上にどの程度影響するのか</a:t>
            </a:r>
            <a:endParaRPr sz="2300">
              <a:solidFill>
                <a:srgbClr val="D9D9D9"/>
              </a:solidFill>
            </a:endParaRPr>
          </a:p>
        </p:txBody>
      </p:sp>
      <p:sp>
        <p:nvSpPr>
          <p:cNvPr id="129" name="Google Shape;129;p20"/>
          <p:cNvSpPr/>
          <p:nvPr/>
        </p:nvSpPr>
        <p:spPr>
          <a:xfrm>
            <a:off x="1421300" y="4134763"/>
            <a:ext cx="7374600" cy="867900"/>
          </a:xfrm>
          <a:prstGeom prst="rect">
            <a:avLst/>
          </a:prstGeom>
          <a:no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全体の結論</a:t>
            </a:r>
            <a:endParaRPr sz="2300">
              <a:solidFill>
                <a:srgbClr val="D9D9D9"/>
              </a:solidFill>
            </a:endParaRPr>
          </a:p>
        </p:txBody>
      </p:sp>
      <p:sp>
        <p:nvSpPr>
          <p:cNvPr id="130" name="Google Shape;130;p20"/>
          <p:cNvSpPr/>
          <p:nvPr/>
        </p:nvSpPr>
        <p:spPr>
          <a:xfrm>
            <a:off x="300050" y="1108738"/>
            <a:ext cx="1031100" cy="867900"/>
          </a:xfrm>
          <a:prstGeom prst="rect">
            <a:avLst/>
          </a:prstGeom>
          <a:solidFill>
            <a:srgbClr val="EFEFEF"/>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2</a:t>
            </a:r>
            <a:endParaRPr sz="2300">
              <a:solidFill>
                <a:srgbClr val="D9D9D9"/>
              </a:solidFill>
            </a:endParaRPr>
          </a:p>
        </p:txBody>
      </p:sp>
      <p:sp>
        <p:nvSpPr>
          <p:cNvPr id="131" name="Google Shape;131;p20"/>
          <p:cNvSpPr/>
          <p:nvPr/>
        </p:nvSpPr>
        <p:spPr>
          <a:xfrm>
            <a:off x="300050" y="2117413"/>
            <a:ext cx="1031100" cy="867900"/>
          </a:xfrm>
          <a:prstGeom prst="rect">
            <a:avLst/>
          </a:prstGeom>
          <a:solidFill>
            <a:srgbClr val="CCCCCC"/>
          </a:solid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t>3</a:t>
            </a:r>
            <a:endParaRPr sz="2300"/>
          </a:p>
        </p:txBody>
      </p:sp>
      <p:sp>
        <p:nvSpPr>
          <p:cNvPr id="132" name="Google Shape;132;p20"/>
          <p:cNvSpPr/>
          <p:nvPr/>
        </p:nvSpPr>
        <p:spPr>
          <a:xfrm>
            <a:off x="300050" y="3126088"/>
            <a:ext cx="1031100" cy="8679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4</a:t>
            </a:r>
            <a:endParaRPr sz="2300">
              <a:solidFill>
                <a:srgbClr val="D9D9D9"/>
              </a:solidFill>
            </a:endParaRPr>
          </a:p>
        </p:txBody>
      </p:sp>
      <p:sp>
        <p:nvSpPr>
          <p:cNvPr id="133" name="Google Shape;133;p20"/>
          <p:cNvSpPr/>
          <p:nvPr/>
        </p:nvSpPr>
        <p:spPr>
          <a:xfrm>
            <a:off x="300050" y="4134763"/>
            <a:ext cx="1031100" cy="8679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ja" sz="2300">
                <a:solidFill>
                  <a:srgbClr val="D9D9D9"/>
                </a:solidFill>
              </a:rPr>
              <a:t>5</a:t>
            </a:r>
            <a:endParaRPr sz="2300">
              <a:solidFill>
                <a:srgbClr val="D9D9D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1"/>
          <p:cNvSpPr txBox="1"/>
          <p:nvPr>
            <p:ph type="title"/>
          </p:nvPr>
        </p:nvSpPr>
        <p:spPr>
          <a:xfrm>
            <a:off x="0" y="0"/>
            <a:ext cx="8520600" cy="847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ja"/>
              <a:t>ネットワークにおける「中心性」とは？</a:t>
            </a:r>
            <a:endParaRPr/>
          </a:p>
        </p:txBody>
      </p:sp>
      <p:sp>
        <p:nvSpPr>
          <p:cNvPr id="139" name="Google Shape;139;p21"/>
          <p:cNvSpPr txBox="1"/>
          <p:nvPr/>
        </p:nvSpPr>
        <p:spPr>
          <a:xfrm>
            <a:off x="319225" y="981550"/>
            <a:ext cx="8008500" cy="934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ja" sz="1800">
                <a:solidFill>
                  <a:schemeClr val="dk2"/>
                </a:solidFill>
              </a:rPr>
              <a:t>統計の取り方で何が「中心」であるのかは変わってくる。</a:t>
            </a:r>
            <a:endParaRPr sz="1800">
              <a:solidFill>
                <a:schemeClr val="dk2"/>
              </a:solidFill>
            </a:endParaRPr>
          </a:p>
          <a:p>
            <a:pPr indent="0" lvl="0" marL="0" rtl="0" algn="l">
              <a:lnSpc>
                <a:spcPct val="115000"/>
              </a:lnSpc>
              <a:spcBef>
                <a:spcPts val="1200"/>
              </a:spcBef>
              <a:spcAft>
                <a:spcPts val="1200"/>
              </a:spcAft>
              <a:buClr>
                <a:schemeClr val="dk1"/>
              </a:buClr>
              <a:buSzPts val="1100"/>
              <a:buFont typeface="Arial"/>
              <a:buNone/>
            </a:pPr>
            <a:r>
              <a:rPr lang="ja" sz="1800">
                <a:solidFill>
                  <a:schemeClr val="dk2"/>
                </a:solidFill>
              </a:rPr>
              <a:t>例えば下記の人間関係のネットワークで中心人物は誰？</a:t>
            </a:r>
            <a:endParaRPr sz="1800">
              <a:solidFill>
                <a:schemeClr val="dk2"/>
              </a:solidFill>
            </a:endParaRPr>
          </a:p>
        </p:txBody>
      </p:sp>
      <p:pic>
        <p:nvPicPr>
          <p:cNvPr id="140" name="Google Shape;140;p21"/>
          <p:cNvPicPr preferRelativeResize="0"/>
          <p:nvPr/>
        </p:nvPicPr>
        <p:blipFill>
          <a:blip r:embed="rId3">
            <a:alphaModFix/>
          </a:blip>
          <a:stretch>
            <a:fillRect/>
          </a:stretch>
        </p:blipFill>
        <p:spPr>
          <a:xfrm>
            <a:off x="2449150" y="1915750"/>
            <a:ext cx="4517000" cy="3198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