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256" r:id="rId5"/>
    <p:sldId id="404" r:id="rId6"/>
    <p:sldId id="363" r:id="rId7"/>
    <p:sldId id="394" r:id="rId8"/>
    <p:sldId id="396" r:id="rId9"/>
    <p:sldId id="397" r:id="rId10"/>
    <p:sldId id="399" r:id="rId11"/>
    <p:sldId id="398" r:id="rId12"/>
    <p:sldId id="395" r:id="rId13"/>
    <p:sldId id="401" r:id="rId14"/>
    <p:sldId id="402" r:id="rId15"/>
    <p:sldId id="400" r:id="rId16"/>
    <p:sldId id="342" r:id="rId17"/>
    <p:sldId id="344" r:id="rId18"/>
    <p:sldId id="403" r:id="rId19"/>
    <p:sldId id="405" r:id="rId20"/>
    <p:sldId id="406" r:id="rId21"/>
    <p:sldId id="407" r:id="rId22"/>
    <p:sldId id="387" r:id="rId23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BA89F7-BD05-EF43-AAC9-F2C55A8312B2}">
          <p14:sldIdLst>
            <p14:sldId id="256"/>
            <p14:sldId id="404"/>
          </p14:sldIdLst>
        </p14:section>
        <p14:section name="前回の宿題" id="{DCBB32B2-1C96-4711-B557-4EE98AA7E3DB}">
          <p14:sldIdLst>
            <p14:sldId id="363"/>
            <p14:sldId id="394"/>
            <p14:sldId id="396"/>
            <p14:sldId id="397"/>
            <p14:sldId id="399"/>
            <p14:sldId id="398"/>
            <p14:sldId id="395"/>
            <p14:sldId id="401"/>
            <p14:sldId id="402"/>
            <p14:sldId id="400"/>
          </p14:sldIdLst>
        </p14:section>
        <p14:section name="Part8 Excelブック、ワークシートの取り扱い" id="{6F647760-71F8-4241-B060-E19B053522B5}">
          <p14:sldIdLst>
            <p14:sldId id="342"/>
            <p14:sldId id="344"/>
            <p14:sldId id="403"/>
            <p14:sldId id="405"/>
            <p14:sldId id="406"/>
            <p14:sldId id="407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, Takeru" initials="ST" lastIdx="1" clrIdx="0">
    <p:extLst>
      <p:ext uri="{19B8F6BF-5375-455C-9EA6-DF929625EA0E}">
        <p15:presenceInfo xmlns:p15="http://schemas.microsoft.com/office/powerpoint/2012/main" userId="S::takeru.saso@rgare.com::c1766c23-fe84-4eda-aaaf-8018a2793f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o, Takeru" userId="S::takeru.saso@rgare.com::c1766c23-fe84-4eda-aaaf-8018a2793f47" providerId="AD" clId="Web-{B68747DB-B77F-23FF-7A34-0673D8C0D0FA}"/>
    <pc:docChg chg="modSld">
      <pc:chgData name="Saso, Takeru" userId="S::takeru.saso@rgare.com::c1766c23-fe84-4eda-aaaf-8018a2793f47" providerId="AD" clId="Web-{B68747DB-B77F-23FF-7A34-0673D8C0D0FA}" dt="2019-03-07T04:20:48.076" v="29"/>
      <pc:docMkLst>
        <pc:docMk/>
      </pc:docMkLst>
      <pc:sldChg chg="modSp">
        <pc:chgData name="Saso, Takeru" userId="S::takeru.saso@rgare.com::c1766c23-fe84-4eda-aaaf-8018a2793f47" providerId="AD" clId="Web-{B68747DB-B77F-23FF-7A34-0673D8C0D0FA}" dt="2019-03-07T04:20:48.076" v="29"/>
        <pc:sldMkLst>
          <pc:docMk/>
          <pc:sldMk cId="2186738815" sldId="349"/>
        </pc:sldMkLst>
        <pc:graphicFrameChg chg="mod modGraphic">
          <ac:chgData name="Saso, Takeru" userId="S::takeru.saso@rgare.com::c1766c23-fe84-4eda-aaaf-8018a2793f47" providerId="AD" clId="Web-{B68747DB-B77F-23FF-7A34-0673D8C0D0FA}" dt="2019-03-07T04:20:48.076" v="29"/>
          <ac:graphicFrameMkLst>
            <pc:docMk/>
            <pc:sldMk cId="2186738815" sldId="349"/>
            <ac:graphicFrameMk id="4" creationId="{00000000-0000-0000-0000-000000000000}"/>
          </ac:graphicFrameMkLst>
        </pc:graphicFrameChg>
      </pc:sldChg>
      <pc:sldChg chg="modSp">
        <pc:chgData name="Saso, Takeru" userId="S::takeru.saso@rgare.com::c1766c23-fe84-4eda-aaaf-8018a2793f47" providerId="AD" clId="Web-{B68747DB-B77F-23FF-7A34-0673D8C0D0FA}" dt="2019-03-07T04:20:38.107" v="20" actId="20577"/>
        <pc:sldMkLst>
          <pc:docMk/>
          <pc:sldMk cId="595429500" sldId="376"/>
        </pc:sldMkLst>
        <pc:spChg chg="mod">
          <ac:chgData name="Saso, Takeru" userId="S::takeru.saso@rgare.com::c1766c23-fe84-4eda-aaaf-8018a2793f47" providerId="AD" clId="Web-{B68747DB-B77F-23FF-7A34-0673D8C0D0FA}" dt="2019-03-07T04:20:38.107" v="20" actId="20577"/>
          <ac:spMkLst>
            <pc:docMk/>
            <pc:sldMk cId="595429500" sldId="3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879E-B6F0-41EB-B137-B543B50E8436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9EAA0-E47E-41BE-B096-0B7F4EA32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C1B9-3E75-480A-9811-8339888E7ED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7263-9AAA-406F-B8A3-A67DB2116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5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71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1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6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eruko/vba-semminer-2019/tree/master/contents/4" TargetMode="External"/><Relationship Id="rId2" Type="http://schemas.openxmlformats.org/officeDocument/2006/relationships/hyperlink" Target="https://github.com/takeruko/vba-semminer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dirty="0">
                <a:latin typeface="ＭＳ Ｐゴシック"/>
                <a:ea typeface="ＭＳ Ｐゴシック"/>
              </a:rPr>
              <a:t>Excel</a:t>
            </a:r>
            <a:r>
              <a:rPr lang="ja-JP" altLang="en-US" dirty="0">
                <a:latin typeface="ＭＳ Ｐゴシック"/>
                <a:ea typeface="ＭＳ Ｐゴシック"/>
              </a:rPr>
              <a:t>マクロで学ぶ</a:t>
            </a:r>
            <a:r>
              <a:rPr lang="ja-JP" dirty="0">
                <a:latin typeface="ＭＳ Ｐゴシック"/>
                <a:ea typeface="ＭＳ Ｐゴシック"/>
              </a:rPr>
              <a:t/>
            </a:r>
            <a:br>
              <a:rPr lang="ja-JP" dirty="0">
                <a:latin typeface="ＭＳ Ｐゴシック"/>
                <a:ea typeface="ＭＳ Ｐゴシック"/>
              </a:rPr>
            </a:br>
            <a:r>
              <a:rPr lang="ja-JP" dirty="0">
                <a:latin typeface="ＭＳ Ｐゴシック"/>
                <a:ea typeface="ＭＳ Ｐゴシック"/>
              </a:rPr>
              <a:t> VBA入門</a:t>
            </a:r>
            <a:endParaRPr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en-US" altLang="ja-JP" sz="2800" dirty="0"/>
              <a:t>Split</a:t>
            </a:r>
            <a:r>
              <a:rPr kumimoji="1" lang="ja-JP" altLang="en-US" sz="2800" dirty="0"/>
              <a:t>関数を使う（使わないと不可能に近い）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Split</a:t>
            </a:r>
            <a:r>
              <a:rPr lang="ja-JP" altLang="en-US" sz="2800" dirty="0"/>
              <a:t>関数で何個のデータに分割できたかを知るには、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u="sng" dirty="0" err="1">
                <a:solidFill>
                  <a:srgbClr val="FF0000"/>
                </a:solidFill>
              </a:rPr>
              <a:t>UBound</a:t>
            </a:r>
            <a:r>
              <a:rPr lang="ja-JP" altLang="en-US" sz="2800" u="sng" dirty="0">
                <a:solidFill>
                  <a:srgbClr val="FF0000"/>
                </a:solidFill>
              </a:rPr>
              <a:t>関数を使う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lvl="2"/>
            <a:r>
              <a:rPr lang="ja-JP" altLang="en-US" sz="2400" dirty="0"/>
              <a:t>書式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)</a:t>
            </a:r>
          </a:p>
          <a:p>
            <a:pPr lvl="4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: </a:t>
            </a:r>
            <a:r>
              <a:rPr lang="ja-JP" altLang="en-US" sz="2400" dirty="0"/>
              <a:t>配列変数</a:t>
            </a:r>
            <a:endParaRPr lang="en-US" altLang="ja-JP" sz="2400" dirty="0"/>
          </a:p>
          <a:p>
            <a:pPr lvl="2"/>
            <a:r>
              <a:rPr lang="ja-JP" altLang="en-US" sz="2400" dirty="0"/>
              <a:t>解説</a:t>
            </a:r>
            <a:endParaRPr lang="en-US" altLang="ja-JP" sz="2400" dirty="0"/>
          </a:p>
          <a:p>
            <a:pPr lvl="3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ja-JP" altLang="en-US" sz="2400" dirty="0"/>
              <a:t>に指定した配列変数が「何番目まで値を持っているか」を返します</a:t>
            </a:r>
            <a:endParaRPr lang="en-US" altLang="ja-JP" sz="2400" dirty="0"/>
          </a:p>
          <a:p>
            <a:pPr lvl="2"/>
            <a:r>
              <a:rPr lang="ja-JP" altLang="en-US" sz="2400" dirty="0"/>
              <a:t>例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splitNames</a:t>
            </a:r>
            <a:r>
              <a:rPr lang="en-US" altLang="ja-JP" sz="2400" dirty="0"/>
              <a:t> = Split("Yamada Smith Taro")</a:t>
            </a:r>
            <a:br>
              <a:rPr lang="en-US" altLang="ja-JP" sz="2400" dirty="0"/>
            </a:br>
            <a:r>
              <a:rPr lang="en-US" altLang="ja-JP" sz="2400" dirty="0" err="1"/>
              <a:t>MsgBox</a:t>
            </a:r>
            <a:r>
              <a:rPr lang="en-US" altLang="ja-JP" sz="2400" dirty="0"/>
              <a:t> </a:t>
            </a:r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splitNames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304569" y="4864948"/>
          <a:ext cx="35193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1989349" y="5869094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「</a:t>
            </a:r>
            <a:r>
              <a:rPr lang="en-US" altLang="ja-JP" sz="1600" dirty="0"/>
              <a:t>2</a:t>
            </a:r>
            <a:r>
              <a:rPr lang="ja-JP" altLang="en-US" sz="1600" dirty="0"/>
              <a:t>」を表示する</a:t>
            </a:r>
            <a:endParaRPr lang="en-US" altLang="ja-JP" sz="1600" dirty="0"/>
          </a:p>
        </p:txBody>
      </p:sp>
      <p:sp>
        <p:nvSpPr>
          <p:cNvPr id="7" name="右矢印 6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6606473" y="4970591"/>
            <a:ext cx="698096" cy="89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吹き出し 7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7615037" y="6297129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r>
              <a:rPr lang="ja-JP" altLang="en-US" sz="1600" dirty="0"/>
              <a:t>番目から</a:t>
            </a:r>
            <a:r>
              <a:rPr lang="en-US" altLang="ja-JP" sz="1600" u="sng" dirty="0">
                <a:solidFill>
                  <a:srgbClr val="FF0000"/>
                </a:solidFill>
              </a:rPr>
              <a:t>2</a:t>
            </a:r>
            <a:r>
              <a:rPr lang="ja-JP" altLang="en-US" sz="1600" u="sng" dirty="0">
                <a:solidFill>
                  <a:srgbClr val="FF0000"/>
                </a:solidFill>
              </a:rPr>
              <a:t>番目</a:t>
            </a:r>
            <a:r>
              <a:rPr lang="ja-JP" altLang="en-US" sz="1600" dirty="0"/>
              <a:t>までの</a:t>
            </a:r>
            <a:r>
              <a:rPr lang="en-US" altLang="ja-JP" sz="1600" dirty="0"/>
              <a:t>3</a:t>
            </a:r>
            <a:r>
              <a:rPr lang="ja-JP" altLang="en-US" sz="1600" dirty="0"/>
              <a:t>個に分割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0619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52"/>
              </p:ext>
            </p:extLst>
          </p:nvPr>
        </p:nvGraphicFramePr>
        <p:xfrm>
          <a:off x="1097280" y="4870028"/>
          <a:ext cx="351937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60" y="2508483"/>
            <a:ext cx="7506085" cy="198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400" dirty="0" smtClean="0"/>
              <a:t>分割した名前の</a:t>
            </a:r>
            <a:r>
              <a:rPr lang="en-US" altLang="ja-JP" sz="2400" dirty="0" smtClean="0"/>
              <a:t>j</a:t>
            </a:r>
            <a:r>
              <a:rPr lang="ja-JP" altLang="en-US" sz="2400" dirty="0" smtClean="0"/>
              <a:t>番目</a:t>
            </a:r>
            <a:r>
              <a:rPr lang="en-US" altLang="ja-JP" sz="2400" dirty="0" smtClean="0"/>
              <a:t>(j=0, 1, 2, ...)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2+j</a:t>
            </a:r>
            <a:r>
              <a:rPr lang="ja-JP" altLang="en-US" sz="2400" dirty="0" smtClean="0"/>
              <a:t>列目にセットする</a:t>
            </a:r>
            <a:endParaRPr lang="en-US" altLang="ja-JP" sz="2400" dirty="0" smtClean="0"/>
          </a:p>
        </p:txBody>
      </p:sp>
      <p:cxnSp>
        <p:nvCxnSpPr>
          <p:cNvPr id="6" name="カギ線コネクタ 5"/>
          <p:cNvCxnSpPr>
            <a:stCxn id="11" idx="3"/>
            <a:endCxn id="25" idx="2"/>
          </p:cNvCxnSpPr>
          <p:nvPr/>
        </p:nvCxnSpPr>
        <p:spPr>
          <a:xfrm flipV="1">
            <a:off x="4607247" y="4294562"/>
            <a:ext cx="658725" cy="7383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493991" y="4976192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8" idx="3"/>
            <a:endCxn id="27" idx="2"/>
          </p:cNvCxnSpPr>
          <p:nvPr/>
        </p:nvCxnSpPr>
        <p:spPr>
          <a:xfrm flipV="1">
            <a:off x="4630830" y="4299762"/>
            <a:ext cx="1948836" cy="11126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517574" y="535569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22" idx="3"/>
            <a:endCxn id="29" idx="2"/>
          </p:cNvCxnSpPr>
          <p:nvPr/>
        </p:nvCxnSpPr>
        <p:spPr>
          <a:xfrm flipV="1">
            <a:off x="4623743" y="4294562"/>
            <a:ext cx="3323238" cy="14830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510487" y="572093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48752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</a:t>
            </a:r>
            <a:r>
              <a:rPr lang="ja-JP" altLang="en-US" sz="1600" dirty="0" smtClean="0">
                <a:solidFill>
                  <a:srgbClr val="FF0000"/>
                </a:solidFill>
              </a:rPr>
              <a:t>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(2+0)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2446" y="39612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(2+1)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29761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(2+2)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4286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Cells(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"A").Value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&lt;&gt; ""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列に名前が入っているときだけ、姓・名の分割を行う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Variant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Split(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lang="en-US" altLang="ja-JP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番目～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Cells(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2 + j).Value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列目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から順に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</a:t>
            </a:r>
            <a:r>
              <a:rPr lang="ja-JP" altLang="en-US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、、、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とセットして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いく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691640" y="4869180"/>
            <a:ext cx="9464040" cy="948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378719" y="4348904"/>
            <a:ext cx="3208908" cy="428035"/>
          </a:xfrm>
          <a:prstGeom prst="wedgeRoundRectCallout">
            <a:avLst>
              <a:gd name="adj1" fmla="val -40007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</a:t>
            </a:r>
            <a:r>
              <a:rPr lang="ja-JP" altLang="en-US" sz="1600" dirty="0" smtClean="0"/>
              <a:t>文で</a:t>
            </a:r>
            <a:r>
              <a:rPr lang="en-US" altLang="ja-JP" sz="1600" dirty="0"/>
              <a:t>2</a:t>
            </a:r>
            <a:r>
              <a:rPr lang="ja-JP" altLang="en-US" sz="1600" dirty="0" smtClean="0"/>
              <a:t>列目、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列目</a:t>
            </a:r>
            <a:r>
              <a:rPr lang="ja-JP" altLang="en-US" sz="1600" dirty="0" err="1" smtClean="0"/>
              <a:t>、、、</a:t>
            </a:r>
            <a:r>
              <a:rPr lang="ja-JP" altLang="en-US" sz="1600" dirty="0" smtClean="0"/>
              <a:t>と回す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8066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Part8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 smtClean="0"/>
              <a:t>ブック、ワークシートの取り扱い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012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立替経費清算書を一覧表にまとめるツール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9800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一覧表ファイルにマクロを作成</a:t>
            </a:r>
            <a:endParaRPr kumimoji="1" lang="en-US" altLang="ja-JP" dirty="0" smtClean="0"/>
          </a:p>
          <a:p>
            <a:pPr marL="749808" lvl="1" indent="-457200"/>
            <a:r>
              <a:rPr lang="en-US" altLang="ja-JP" dirty="0"/>
              <a:t>Expense_Claim_List.xlsm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マクロ</a:t>
            </a:r>
            <a:r>
              <a:rPr lang="ja-JP" altLang="en-US" dirty="0" smtClean="0"/>
              <a:t>から立替経費精算表一式のファイルを開き、一覧表シートに転記</a:t>
            </a:r>
            <a:endParaRPr lang="en-US" altLang="ja-JP" dirty="0" smtClean="0"/>
          </a:p>
          <a:p>
            <a:pPr marL="749808" lvl="1" indent="-457200"/>
            <a:r>
              <a:rPr lang="en-US" altLang="ja-JP" dirty="0" smtClean="0"/>
              <a:t>Expense_Claims_Mar2019.xlsx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372"/>
          <a:stretch/>
        </p:blipFill>
        <p:spPr>
          <a:xfrm>
            <a:off x="2025697" y="4821791"/>
            <a:ext cx="2958336" cy="100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1" y="4095470"/>
            <a:ext cx="1394583" cy="15946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88764" y="5873363"/>
            <a:ext cx="27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Expense_Claim_List.xlsm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78" y="40954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78" y="42478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178" y="44002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578" y="45526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648" y="3432587"/>
            <a:ext cx="1352394" cy="156290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994448" y="5930281"/>
            <a:ext cx="40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808" lvl="1" indent="-457200"/>
            <a:r>
              <a:rPr lang="en-US" altLang="ja-JP" dirty="0"/>
              <a:t>Expense_Claims_Mar2019.xlsx</a:t>
            </a:r>
          </a:p>
        </p:txBody>
      </p:sp>
      <p:pic>
        <p:nvPicPr>
          <p:cNvPr id="16" name="図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01" y="3851295"/>
            <a:ext cx="951717" cy="9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曲線コネクタ 17"/>
          <p:cNvCxnSpPr>
            <a:stCxn id="16" idx="3"/>
            <a:endCxn id="6" idx="3"/>
          </p:cNvCxnSpPr>
          <p:nvPr/>
        </p:nvCxnSpPr>
        <p:spPr>
          <a:xfrm>
            <a:off x="4922018" y="4314293"/>
            <a:ext cx="62015" cy="1011034"/>
          </a:xfrm>
          <a:prstGeom prst="curvedConnector3">
            <a:avLst>
              <a:gd name="adj1" fmla="val 4720614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4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の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r>
              <a:rPr lang="ja-JP" altLang="en-US" dirty="0" smtClean="0"/>
              <a:t>・閉じる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ワーク</a:t>
            </a:r>
            <a:r>
              <a:rPr kumimoji="1" lang="ja-JP" altLang="en-US" dirty="0"/>
              <a:t>シート</a:t>
            </a:r>
            <a:r>
              <a:rPr kumimoji="1" lang="ja-JP" altLang="en-US" dirty="0" smtClean="0"/>
              <a:t>を切り替える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83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/>
              <a:t>ファイル</a:t>
            </a:r>
            <a:r>
              <a:rPr lang="ja-JP" altLang="en-US" cap="none" dirty="0" smtClean="0"/>
              <a:t>を開く・閉じる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8059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ファイルの開き方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WorkBooks.Open</a:t>
            </a:r>
            <a:r>
              <a:rPr kumimoji="1" lang="ja-JP" altLang="en-US" dirty="0" smtClean="0"/>
              <a:t> メソッドを使う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23060" y="2651760"/>
            <a:ext cx="7978140" cy="1386277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endParaRPr kumimoji="1"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:\Expense_Claims_Mar2019.xlsx"</a:t>
            </a:r>
          </a:p>
          <a:p>
            <a:endParaRPr kumimoji="1" lang="en-US" altLang="ja-JP" dirty="0" smtClean="0">
              <a:solidFill>
                <a:srgbClr val="0070C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114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おつかれさまでした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学習コンテンツありか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github.com/takeruko/vba-semminer-2019</a:t>
            </a:r>
            <a:endParaRPr lang="en-US" altLang="ja-JP" dirty="0" smtClean="0"/>
          </a:p>
          <a:p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3"/>
              </a:rPr>
              <a:t>contents/4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2370357"/>
            <a:ext cx="6076950" cy="3830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4000500" y="5029200"/>
            <a:ext cx="1874520" cy="2628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1356360" y="4879487"/>
            <a:ext cx="1908810" cy="562316"/>
          </a:xfrm>
          <a:prstGeom prst="wedgeRoundRectCallout">
            <a:avLst>
              <a:gd name="adj1" fmla="val 86846"/>
              <a:gd name="adj2" fmla="val -33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ここのリンク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前回の宿題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3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  <a:r>
              <a:rPr kumimoji="1" lang="en-US" altLang="ja-JP" dirty="0"/>
              <a:t>1: </a:t>
            </a:r>
            <a:r>
              <a:rPr kumimoji="1" lang="ja-JP" altLang="en-US" dirty="0"/>
              <a:t>閏年か否か判定する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A1</a:t>
            </a:r>
            <a:r>
              <a:rPr lang="ja-JP" altLang="en-US" dirty="0"/>
              <a:t>セルに入れた西暦が閏年だった場合</a:t>
            </a:r>
            <a:r>
              <a:rPr lang="en-US" altLang="ja-JP" dirty="0"/>
              <a:t>B1</a:t>
            </a:r>
            <a:r>
              <a:rPr lang="ja-JP" altLang="en-US" dirty="0"/>
              <a:t>セルに「閏年</a:t>
            </a:r>
            <a:r>
              <a:rPr lang="en-US" altLang="ja-JP" dirty="0"/>
              <a:t>/Leap Year</a:t>
            </a:r>
            <a:r>
              <a:rPr lang="ja-JP" altLang="en-US" dirty="0"/>
              <a:t>」、閏年ではない場合「平年</a:t>
            </a:r>
            <a:r>
              <a:rPr lang="en-US" altLang="ja-JP" dirty="0"/>
              <a:t>/Common Year</a:t>
            </a:r>
            <a:r>
              <a:rPr lang="ja-JP" altLang="en-US" dirty="0"/>
              <a:t>」と表示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閏年の判定方法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西暦年が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で割り切れる場合は閏年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ただし、西暦年が</a:t>
            </a:r>
            <a:r>
              <a:rPr kumimoji="1" lang="en-US" altLang="ja-JP" dirty="0"/>
              <a:t>400</a:t>
            </a:r>
            <a:r>
              <a:rPr kumimoji="1" lang="ja-JP" altLang="en-US" dirty="0"/>
              <a:t>で割り切れる場合は閏年</a:t>
            </a:r>
          </a:p>
        </p:txBody>
      </p:sp>
    </p:spTree>
    <p:extLst>
      <p:ext uri="{BB962C8B-B14F-4D97-AF65-F5344CB8AC3E}">
        <p14:creationId xmlns:p14="http://schemas.microsoft.com/office/powerpoint/2010/main" val="5448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1:</a:t>
            </a:r>
            <a:r>
              <a:rPr lang="ja-JP" altLang="en-US" dirty="0" smtClean="0"/>
              <a:t> 力技で書いたパターン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EvalLeapYear1()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"Leap Year"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"Common Year"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で割り切れるため平年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result = "Leap Year"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で割り切れて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で割り切れないので閏年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710189" y="2857151"/>
            <a:ext cx="3123848" cy="1055630"/>
          </a:xfrm>
          <a:prstGeom prst="wedgeRoundRectCallout">
            <a:avLst>
              <a:gd name="adj1" fmla="val -84411"/>
              <a:gd name="adj2" fmla="val -944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「ただし～の場合」を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If</a:t>
            </a:r>
            <a:r>
              <a:rPr lang="ja-JP" altLang="en-US" sz="1600" dirty="0" smtClean="0"/>
              <a:t>文の入れ子で表現</a:t>
            </a:r>
            <a:endParaRPr lang="en-US" altLang="ja-JP" sz="1600" dirty="0" smtClean="0"/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</a:rPr>
              <a:t>ゴチャゴチャして判りにくい！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4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2: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の入れ子を無くして</a:t>
            </a:r>
            <a:r>
              <a:rPr lang="ja-JP" altLang="en-US" dirty="0"/>
              <a:t>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EvalLeapYear2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870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複雑</a:t>
            </a:r>
            <a:r>
              <a:rPr lang="ja-JP" altLang="en-US" dirty="0" smtClean="0"/>
              <a:t>な条件を書く場合のコツ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勝ち抜け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条件が</a:t>
            </a:r>
            <a:r>
              <a:rPr lang="ja-JP" altLang="en-US" dirty="0" smtClean="0"/>
              <a:t>ハッキリしているところ（大抵は一番最後の条件）からスタート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en-US" altLang="ja-JP" dirty="0" smtClean="0"/>
              <a:t>If/</a:t>
            </a:r>
            <a:r>
              <a:rPr lang="en-US" altLang="ja-JP" dirty="0" err="1" smtClean="0"/>
              <a:t>ElseIf</a:t>
            </a:r>
            <a:r>
              <a:rPr lang="ja-JP" altLang="en-US" dirty="0" smtClean="0"/>
              <a:t>で勝ち抜けさせていく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86050" y="3411721"/>
            <a:ext cx="562356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西暦年が</a:t>
            </a:r>
            <a:r>
              <a:rPr lang="en-US" altLang="ja-JP" dirty="0"/>
              <a:t>4</a:t>
            </a:r>
            <a:r>
              <a:rPr lang="ja-JP" altLang="en-US" dirty="0"/>
              <a:t>で割り切れる場合は閏年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400</a:t>
            </a:r>
            <a:r>
              <a:rPr lang="ja-JP" altLang="en-US" dirty="0"/>
              <a:t>で割り切れる場合は閏年</a:t>
            </a:r>
          </a:p>
        </p:txBody>
      </p:sp>
      <p:sp>
        <p:nvSpPr>
          <p:cNvPr id="6" name="上矢印 5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1501935" y="3263208"/>
            <a:ext cx="1050325" cy="1782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下</a:t>
            </a:r>
            <a:r>
              <a:rPr lang="ja-JP" altLang="en-US" dirty="0" smtClean="0"/>
              <a:t>から</a:t>
            </a:r>
            <a:r>
              <a:rPr lang="ja-JP" altLang="en-US" dirty="0"/>
              <a:t>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3: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And/Or</a:t>
            </a:r>
            <a:r>
              <a:rPr lang="ja-JP" altLang="en-US" dirty="0" smtClean="0"/>
              <a:t>を使ってスッキリ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EvalLeapYear3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&lt;&gt; 0)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で割り切れる、または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で割り切れない場合は閏年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"Leap Year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046720" y="2034191"/>
            <a:ext cx="3851909" cy="1055630"/>
          </a:xfrm>
          <a:prstGeom prst="wedgeRoundRectCallout">
            <a:avLst>
              <a:gd name="adj1" fmla="val -67899"/>
              <a:gd name="adj2" fmla="val 371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And/Or</a:t>
            </a:r>
            <a:r>
              <a:rPr lang="ja-JP" altLang="en-US" sz="1600" dirty="0" smtClean="0"/>
              <a:t>を使って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/>
              <a:t>個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条件文</a:t>
            </a:r>
            <a:r>
              <a:rPr lang="ja-JP" altLang="en-US" sz="1600" dirty="0" smtClean="0"/>
              <a:t>に集約</a:t>
            </a:r>
            <a:endParaRPr lang="en-US" altLang="ja-JP" sz="1600" dirty="0" smtClean="0"/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に判りにくくなる場合もあるので注意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4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ja-JP" altLang="en-US" dirty="0"/>
              <a:t>氏名の区切り文字が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</a:t>
            </a:r>
            <a:r>
              <a:rPr lang="ja-JP" altLang="en-US" dirty="0"/>
              <a:t>個、全てに対応する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ja-JP" sz="2400" dirty="0"/>
              <a:t>A</a:t>
            </a:r>
            <a:r>
              <a:rPr kumimoji="1" lang="ja-JP" altLang="en-US" sz="2400" dirty="0"/>
              <a:t>列セルの名前の区切り文字の個数が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個で可変</a:t>
            </a:r>
            <a:endParaRPr kumimoji="1" lang="en-US" altLang="ja-JP" sz="2400" dirty="0"/>
          </a:p>
          <a:p>
            <a:pPr lvl="2"/>
            <a:r>
              <a:rPr lang="en-US" altLang="ja-JP" dirty="0"/>
              <a:t>0</a:t>
            </a:r>
            <a:r>
              <a:rPr lang="ja-JP" altLang="en-US" dirty="0"/>
              <a:t>個： 区切り無し → </a:t>
            </a:r>
            <a:r>
              <a:rPr lang="en-US" altLang="ja-JP" dirty="0"/>
              <a:t>B</a:t>
            </a:r>
            <a:r>
              <a:rPr lang="ja-JP" altLang="en-US" dirty="0"/>
              <a:t>セルに</a:t>
            </a:r>
            <a:r>
              <a:rPr lang="en-US" altLang="ja-JP" dirty="0"/>
              <a:t>A</a:t>
            </a:r>
            <a:r>
              <a:rPr lang="ja-JP" altLang="en-US" dirty="0"/>
              <a:t>セルの値をそのままコピー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個： 姓・名 → </a:t>
            </a:r>
            <a:r>
              <a:rPr kumimoji="1" lang="en-US" altLang="ja-JP" dirty="0"/>
              <a:t>B</a:t>
            </a:r>
            <a:r>
              <a:rPr kumimoji="1" lang="ja-JP" altLang="en-US" dirty="0"/>
              <a:t>セルに姓、</a:t>
            </a:r>
            <a:r>
              <a:rPr kumimoji="1" lang="en-US" altLang="ja-JP" dirty="0"/>
              <a:t>C</a:t>
            </a:r>
            <a:r>
              <a:rPr kumimoji="1" lang="ja-JP" altLang="en-US" dirty="0"/>
              <a:t>セルに名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個： ミドルネームあり → </a:t>
            </a:r>
            <a:r>
              <a:rPr lang="en-US" altLang="ja-JP" dirty="0"/>
              <a:t>B</a:t>
            </a:r>
            <a:r>
              <a:rPr lang="ja-JP" altLang="en-US" dirty="0"/>
              <a:t>セルに姓、</a:t>
            </a:r>
            <a:r>
              <a:rPr lang="en-US" altLang="ja-JP" dirty="0"/>
              <a:t>C</a:t>
            </a:r>
            <a:r>
              <a:rPr lang="ja-JP" altLang="en-US" dirty="0"/>
              <a:t>セルにミドルネーム、</a:t>
            </a:r>
            <a:r>
              <a:rPr lang="en-US" altLang="ja-JP" dirty="0"/>
              <a:t>D</a:t>
            </a:r>
            <a:r>
              <a:rPr lang="ja-JP" altLang="en-US" dirty="0"/>
              <a:t>セルに名</a:t>
            </a:r>
            <a:endParaRPr kumimoji="1" lang="en-US" altLang="ja-JP" dirty="0"/>
          </a:p>
          <a:p>
            <a:pPr lvl="1"/>
            <a:r>
              <a:rPr kumimoji="1" lang="ja-JP" altLang="en-US" sz="2400" dirty="0"/>
              <a:t>データは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個（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行目から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行目）まで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1" y="3850315"/>
            <a:ext cx="8055607" cy="2127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15257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4C1B9759C00439C3492CBBE953EC6" ma:contentTypeVersion="4" ma:contentTypeDescription="Create a new document." ma:contentTypeScope="" ma:versionID="4614ffbef66646ade257425cb756d12b">
  <xsd:schema xmlns:xsd="http://www.w3.org/2001/XMLSchema" xmlns:xs="http://www.w3.org/2001/XMLSchema" xmlns:p="http://schemas.microsoft.com/office/2006/metadata/properties" xmlns:ns2="9eef16d1-88bd-4aa8-b0cb-d3a7752e6d6b" xmlns:ns3="4dd0d71b-5951-40d7-bab3-745c65abb58f" targetNamespace="http://schemas.microsoft.com/office/2006/metadata/properties" ma:root="true" ma:fieldsID="beb1781d3191e837f14064601f5f8d07" ns2:_="" ns3:_="">
    <xsd:import namespace="9eef16d1-88bd-4aa8-b0cb-d3a7752e6d6b"/>
    <xsd:import namespace="4dd0d71b-5951-40d7-bab3-745c65abb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16d1-88bd-4aa8-b0cb-d3a7752e6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0d71b-5951-40d7-bab3-745c65abb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EF3CE6-42BA-4728-84B7-42F4006F7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BE0C7C-B1D3-4442-A150-E603A9F6D6A0}">
  <ds:schemaRefs>
    <ds:schemaRef ds:uri="http://purl.org/dc/terms/"/>
    <ds:schemaRef ds:uri="http://schemas.microsoft.com/office/2006/metadata/properties"/>
    <ds:schemaRef ds:uri="9eef16d1-88bd-4aa8-b0cb-d3a7752e6d6b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dd0d71b-5951-40d7-bab3-745c65abb58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89F443-BEFB-44E3-950C-F541E1B82E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16d1-88bd-4aa8-b0cb-d3a7752e6d6b"/>
    <ds:schemaRef ds:uri="4dd0d71b-5951-40d7-bab3-745c65abb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14762</TotalTime>
  <Words>1093</Words>
  <Application>Microsoft Office PowerPoint</Application>
  <PresentationFormat>ワイド画面</PresentationFormat>
  <Paragraphs>170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ＭＳ ゴシック</vt:lpstr>
      <vt:lpstr>Calibri</vt:lpstr>
      <vt:lpstr>Calibri Light</vt:lpstr>
      <vt:lpstr>レトロスペクト</vt:lpstr>
      <vt:lpstr>Excelマクロで学ぶ  VBA入門</vt:lpstr>
      <vt:lpstr>学習コンテンツありか</vt:lpstr>
      <vt:lpstr>前回の宿題</vt:lpstr>
      <vt:lpstr>宿題1: 閏年か否か判定する</vt:lpstr>
      <vt:lpstr>解答例1: 力技で書いたパターン</vt:lpstr>
      <vt:lpstr>解答例2: Ifの入れ子を無くしてスッキリ</vt:lpstr>
      <vt:lpstr>複雑な条件を書く場合のコツ 勝ち抜け方式</vt:lpstr>
      <vt:lpstr>解答例3: And/Orを使ってスッキリ</vt:lpstr>
      <vt:lpstr>宿題2：氏名の区切り文字が0～2個、全てに対応する</vt:lpstr>
      <vt:lpstr>ヒント</vt:lpstr>
      <vt:lpstr>ヒント</vt:lpstr>
      <vt:lpstr>解答例</vt:lpstr>
      <vt:lpstr>Part8</vt:lpstr>
      <vt:lpstr>例題: 複数の立替経費清算書を一覧表にまとめるツール</vt:lpstr>
      <vt:lpstr>ツールの設計</vt:lpstr>
      <vt:lpstr>処理のポイント</vt:lpstr>
      <vt:lpstr>ステップ1</vt:lpstr>
      <vt:lpstr>Excelファイルの開き方</vt:lpstr>
      <vt:lpstr>おつかれさまでした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Saso, Takeru</dc:creator>
  <cp:lastModifiedBy>Saso, Takeru</cp:lastModifiedBy>
  <cp:revision>212</cp:revision>
  <cp:lastPrinted>2019-01-22T02:48:15Z</cp:lastPrinted>
  <dcterms:created xsi:type="dcterms:W3CDTF">2012-07-27T23:28:17Z</dcterms:created>
  <dcterms:modified xsi:type="dcterms:W3CDTF">2019-04-10T03:16:53Z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0x0101004E64C1B9759C00439C3492CBBE953EC6</vt:lpwstr>
  </property>
  <property fmtid="{D5CDD505-2E9C-101B-9397-08002B2CF9AE}" pid="3" name="AuthorIds_UIVersion_1024">
    <vt:lpwstr>6</vt:lpwstr>
  </property>
  <property fmtid="{D5CDD505-2E9C-101B-9397-08002B2CF9AE}" pid="4" name="AuthorIds_UIVersion_1536">
    <vt:lpwstr>6</vt:lpwstr>
  </property>
</Properties>
</file>