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43"/>
  </p:notesMasterIdLst>
  <p:handoutMasterIdLst>
    <p:handoutMasterId r:id="rId44"/>
  </p:handoutMasterIdLst>
  <p:sldIdLst>
    <p:sldId id="256" r:id="rId5"/>
    <p:sldId id="404" r:id="rId6"/>
    <p:sldId id="427" r:id="rId7"/>
    <p:sldId id="363" r:id="rId8"/>
    <p:sldId id="394" r:id="rId9"/>
    <p:sldId id="396" r:id="rId10"/>
    <p:sldId id="397" r:id="rId11"/>
    <p:sldId id="399" r:id="rId12"/>
    <p:sldId id="398" r:id="rId13"/>
    <p:sldId id="395" r:id="rId14"/>
    <p:sldId id="401" r:id="rId15"/>
    <p:sldId id="402" r:id="rId16"/>
    <p:sldId id="400" r:id="rId17"/>
    <p:sldId id="342" r:id="rId18"/>
    <p:sldId id="344" r:id="rId19"/>
    <p:sldId id="403" r:id="rId20"/>
    <p:sldId id="405" r:id="rId21"/>
    <p:sldId id="406" r:id="rId22"/>
    <p:sldId id="407" r:id="rId23"/>
    <p:sldId id="408" r:id="rId24"/>
    <p:sldId id="410" r:id="rId25"/>
    <p:sldId id="411" r:id="rId26"/>
    <p:sldId id="412" r:id="rId27"/>
    <p:sldId id="414" r:id="rId28"/>
    <p:sldId id="415" r:id="rId29"/>
    <p:sldId id="416" r:id="rId30"/>
    <p:sldId id="413" r:id="rId31"/>
    <p:sldId id="420" r:id="rId32"/>
    <p:sldId id="417" r:id="rId33"/>
    <p:sldId id="418" r:id="rId34"/>
    <p:sldId id="419" r:id="rId35"/>
    <p:sldId id="421" r:id="rId36"/>
    <p:sldId id="422" r:id="rId37"/>
    <p:sldId id="423" r:id="rId38"/>
    <p:sldId id="424" r:id="rId39"/>
    <p:sldId id="425" r:id="rId40"/>
    <p:sldId id="426" r:id="rId41"/>
    <p:sldId id="387" r:id="rId42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6BA89F7-BD05-EF43-AAC9-F2C55A8312B2}">
          <p14:sldIdLst>
            <p14:sldId id="256"/>
            <p14:sldId id="404"/>
            <p14:sldId id="427"/>
          </p14:sldIdLst>
        </p14:section>
        <p14:section name="前回の宿題" id="{DCBB32B2-1C96-4711-B557-4EE98AA7E3DB}">
          <p14:sldIdLst>
            <p14:sldId id="363"/>
            <p14:sldId id="394"/>
            <p14:sldId id="396"/>
            <p14:sldId id="397"/>
            <p14:sldId id="399"/>
            <p14:sldId id="398"/>
            <p14:sldId id="395"/>
            <p14:sldId id="401"/>
            <p14:sldId id="402"/>
            <p14:sldId id="400"/>
          </p14:sldIdLst>
        </p14:section>
        <p14:section name="Part8 Excelブック、ワークシートの取り扱い" id="{6F647760-71F8-4241-B060-E19B053522B5}">
          <p14:sldIdLst>
            <p14:sldId id="342"/>
            <p14:sldId id="344"/>
            <p14:sldId id="403"/>
            <p14:sldId id="405"/>
            <p14:sldId id="406"/>
            <p14:sldId id="407"/>
            <p14:sldId id="408"/>
            <p14:sldId id="410"/>
            <p14:sldId id="411"/>
            <p14:sldId id="412"/>
            <p14:sldId id="414"/>
            <p14:sldId id="415"/>
            <p14:sldId id="416"/>
            <p14:sldId id="413"/>
            <p14:sldId id="420"/>
            <p14:sldId id="417"/>
            <p14:sldId id="418"/>
            <p14:sldId id="419"/>
            <p14:sldId id="421"/>
            <p14:sldId id="422"/>
            <p14:sldId id="423"/>
            <p14:sldId id="424"/>
            <p14:sldId id="425"/>
            <p14:sldId id="426"/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o, Takeru" initials="ST" lastIdx="1" clrIdx="0">
    <p:extLst>
      <p:ext uri="{19B8F6BF-5375-455C-9EA6-DF929625EA0E}">
        <p15:presenceInfo xmlns:p15="http://schemas.microsoft.com/office/powerpoint/2012/main" userId="S::takeru.saso@rgare.com::c1766c23-fe84-4eda-aaaf-8018a2793f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99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5" autoAdjust="0"/>
    <p:restoredTop sz="94694"/>
  </p:normalViewPr>
  <p:slideViewPr>
    <p:cSldViewPr snapToGrid="0">
      <p:cViewPr varScale="1">
        <p:scale>
          <a:sx n="90" d="100"/>
          <a:sy n="90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o, Takeru" userId="S::takeru.saso@rgare.com::c1766c23-fe84-4eda-aaaf-8018a2793f47" providerId="AD" clId="Web-{B68747DB-B77F-23FF-7A34-0673D8C0D0FA}"/>
    <pc:docChg chg="modSld">
      <pc:chgData name="Saso, Takeru" userId="S::takeru.saso@rgare.com::c1766c23-fe84-4eda-aaaf-8018a2793f47" providerId="AD" clId="Web-{B68747DB-B77F-23FF-7A34-0673D8C0D0FA}" dt="2019-03-07T04:20:48.076" v="29"/>
      <pc:docMkLst>
        <pc:docMk/>
      </pc:docMkLst>
      <pc:sldChg chg="modSp">
        <pc:chgData name="Saso, Takeru" userId="S::takeru.saso@rgare.com::c1766c23-fe84-4eda-aaaf-8018a2793f47" providerId="AD" clId="Web-{B68747DB-B77F-23FF-7A34-0673D8C0D0FA}" dt="2019-03-07T04:20:48.076" v="29"/>
        <pc:sldMkLst>
          <pc:docMk/>
          <pc:sldMk cId="2186738815" sldId="349"/>
        </pc:sldMkLst>
        <pc:graphicFrameChg chg="mod modGraphic">
          <ac:chgData name="Saso, Takeru" userId="S::takeru.saso@rgare.com::c1766c23-fe84-4eda-aaaf-8018a2793f47" providerId="AD" clId="Web-{B68747DB-B77F-23FF-7A34-0673D8C0D0FA}" dt="2019-03-07T04:20:48.076" v="29"/>
          <ac:graphicFrameMkLst>
            <pc:docMk/>
            <pc:sldMk cId="2186738815" sldId="349"/>
            <ac:graphicFrameMk id="4" creationId="{00000000-0000-0000-0000-000000000000}"/>
          </ac:graphicFrameMkLst>
        </pc:graphicFrameChg>
      </pc:sldChg>
      <pc:sldChg chg="modSp">
        <pc:chgData name="Saso, Takeru" userId="S::takeru.saso@rgare.com::c1766c23-fe84-4eda-aaaf-8018a2793f47" providerId="AD" clId="Web-{B68747DB-B77F-23FF-7A34-0673D8C0D0FA}" dt="2019-03-07T04:20:38.107" v="20" actId="20577"/>
        <pc:sldMkLst>
          <pc:docMk/>
          <pc:sldMk cId="595429500" sldId="376"/>
        </pc:sldMkLst>
        <pc:spChg chg="mod">
          <ac:chgData name="Saso, Takeru" userId="S::takeru.saso@rgare.com::c1766c23-fe84-4eda-aaaf-8018a2793f47" providerId="AD" clId="Web-{B68747DB-B77F-23FF-7A34-0673D8C0D0FA}" dt="2019-03-07T04:20:38.107" v="20" actId="20577"/>
          <ac:spMkLst>
            <pc:docMk/>
            <pc:sldMk cId="595429500" sldId="37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28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3879E-B6F0-41EB-B137-B543B50E8436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9EAA0-E47E-41BE-B096-0B7F4EA32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694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8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6C1B9-3E75-480A-9811-8339888E7ED0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C7263-9AAA-406F-B8A3-A67DB2116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21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7263-9AAA-406F-B8A3-A67DB2116E5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45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7263-9AAA-406F-B8A3-A67DB2116E5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719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7263-9AAA-406F-B8A3-A67DB2116E55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597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7263-9AAA-406F-B8A3-A67DB2116E55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50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51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2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1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36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6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94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60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26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77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6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08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keruko/vba-seminer-2019/raw/master/4th_contents.zip" TargetMode="External"/><Relationship Id="rId2" Type="http://schemas.openxmlformats.org/officeDocument/2006/relationships/hyperlink" Target="https://github.com/takeruko/vba-seminer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dirty="0">
                <a:latin typeface="ＭＳ Ｐゴシック"/>
                <a:ea typeface="ＭＳ Ｐゴシック"/>
              </a:rPr>
              <a:t>Excel</a:t>
            </a:r>
            <a:r>
              <a:rPr lang="ja-JP" altLang="en-US" dirty="0">
                <a:latin typeface="ＭＳ Ｐゴシック"/>
                <a:ea typeface="ＭＳ Ｐゴシック"/>
              </a:rPr>
              <a:t>マクロで学ぶ</a:t>
            </a:r>
            <a:r>
              <a:rPr lang="ja-JP" dirty="0">
                <a:latin typeface="ＭＳ Ｐゴシック"/>
                <a:ea typeface="ＭＳ Ｐゴシック"/>
              </a:rPr>
              <a:t/>
            </a:r>
            <a:br>
              <a:rPr lang="ja-JP" dirty="0">
                <a:latin typeface="ＭＳ Ｐゴシック"/>
                <a:ea typeface="ＭＳ Ｐゴシック"/>
              </a:rPr>
            </a:br>
            <a:r>
              <a:rPr lang="ja-JP" dirty="0">
                <a:latin typeface="ＭＳ Ｐゴシック"/>
                <a:ea typeface="ＭＳ Ｐゴシック"/>
              </a:rPr>
              <a:t> VBA入門</a:t>
            </a:r>
            <a:endParaRPr lang="ja-JP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宿題</a:t>
            </a:r>
            <a:r>
              <a:rPr lang="en-US" altLang="ja-JP" dirty="0" smtClean="0"/>
              <a:t>2</a:t>
            </a:r>
            <a:r>
              <a:rPr lang="ja-JP" altLang="en-US" dirty="0" smtClean="0"/>
              <a:t>：</a:t>
            </a:r>
            <a:r>
              <a:rPr lang="ja-JP" altLang="en-US" dirty="0"/>
              <a:t>氏名の区切り文字が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2</a:t>
            </a:r>
            <a:r>
              <a:rPr lang="ja-JP" altLang="en-US" dirty="0"/>
              <a:t>個、全てに対応する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ja-JP" sz="2400" dirty="0"/>
              <a:t>A</a:t>
            </a:r>
            <a:r>
              <a:rPr kumimoji="1" lang="ja-JP" altLang="en-US" sz="2400" dirty="0"/>
              <a:t>列セルの名前の区切り文字の個数が</a:t>
            </a:r>
            <a:r>
              <a:rPr kumimoji="1" lang="en-US" altLang="ja-JP" sz="2400" dirty="0"/>
              <a:t>0</a:t>
            </a:r>
            <a:r>
              <a:rPr kumimoji="1" lang="ja-JP" altLang="en-US" sz="2400" dirty="0"/>
              <a:t>～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個で可変</a:t>
            </a:r>
            <a:endParaRPr kumimoji="1" lang="en-US" altLang="ja-JP" sz="2400" dirty="0"/>
          </a:p>
          <a:p>
            <a:pPr lvl="2"/>
            <a:r>
              <a:rPr lang="en-US" altLang="ja-JP" dirty="0"/>
              <a:t>0</a:t>
            </a:r>
            <a:r>
              <a:rPr lang="ja-JP" altLang="en-US" dirty="0"/>
              <a:t>個： 区切り無し → </a:t>
            </a:r>
            <a:r>
              <a:rPr lang="en-US" altLang="ja-JP" dirty="0"/>
              <a:t>B</a:t>
            </a:r>
            <a:r>
              <a:rPr lang="ja-JP" altLang="en-US" dirty="0"/>
              <a:t>セルに</a:t>
            </a:r>
            <a:r>
              <a:rPr lang="en-US" altLang="ja-JP" dirty="0"/>
              <a:t>A</a:t>
            </a:r>
            <a:r>
              <a:rPr lang="ja-JP" altLang="en-US" dirty="0"/>
              <a:t>セルの値をそのままコピー</a:t>
            </a:r>
            <a:endParaRPr lang="en-US" altLang="ja-JP" dirty="0"/>
          </a:p>
          <a:p>
            <a:pPr lvl="2"/>
            <a:r>
              <a:rPr kumimoji="1" lang="en-US" altLang="ja-JP" dirty="0"/>
              <a:t>1</a:t>
            </a:r>
            <a:r>
              <a:rPr kumimoji="1" lang="ja-JP" altLang="en-US" dirty="0"/>
              <a:t>個： 姓・名 → </a:t>
            </a:r>
            <a:r>
              <a:rPr kumimoji="1" lang="en-US" altLang="ja-JP" dirty="0"/>
              <a:t>B</a:t>
            </a:r>
            <a:r>
              <a:rPr kumimoji="1" lang="ja-JP" altLang="en-US" dirty="0"/>
              <a:t>セルに姓、</a:t>
            </a:r>
            <a:r>
              <a:rPr kumimoji="1" lang="en-US" altLang="ja-JP" dirty="0"/>
              <a:t>C</a:t>
            </a:r>
            <a:r>
              <a:rPr kumimoji="1" lang="ja-JP" altLang="en-US" dirty="0"/>
              <a:t>セルに名</a:t>
            </a:r>
            <a:endParaRPr kumimoji="1" lang="en-US" altLang="ja-JP" dirty="0"/>
          </a:p>
          <a:p>
            <a:pPr lvl="2"/>
            <a:r>
              <a:rPr lang="en-US" altLang="ja-JP" dirty="0"/>
              <a:t>2</a:t>
            </a:r>
            <a:r>
              <a:rPr lang="ja-JP" altLang="en-US" dirty="0"/>
              <a:t>個： ミドルネームあり → </a:t>
            </a:r>
            <a:r>
              <a:rPr lang="en-US" altLang="ja-JP" dirty="0"/>
              <a:t>B</a:t>
            </a:r>
            <a:r>
              <a:rPr lang="ja-JP" altLang="en-US" dirty="0"/>
              <a:t>セルに姓、</a:t>
            </a:r>
            <a:r>
              <a:rPr lang="en-US" altLang="ja-JP" dirty="0"/>
              <a:t>C</a:t>
            </a:r>
            <a:r>
              <a:rPr lang="ja-JP" altLang="en-US" dirty="0"/>
              <a:t>セルにミドルネーム、</a:t>
            </a:r>
            <a:r>
              <a:rPr lang="en-US" altLang="ja-JP" dirty="0"/>
              <a:t>D</a:t>
            </a:r>
            <a:r>
              <a:rPr lang="ja-JP" altLang="en-US" dirty="0"/>
              <a:t>セルに名</a:t>
            </a:r>
            <a:endParaRPr kumimoji="1" lang="en-US" altLang="ja-JP" dirty="0"/>
          </a:p>
          <a:p>
            <a:pPr lvl="1"/>
            <a:r>
              <a:rPr kumimoji="1" lang="ja-JP" altLang="en-US" sz="2400" dirty="0"/>
              <a:t>データは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個（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行目から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行目）まで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951" y="3850315"/>
            <a:ext cx="8055607" cy="2127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41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ヒント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kumimoji="1" lang="en-US" altLang="ja-JP" sz="2800" dirty="0"/>
              <a:t>Split</a:t>
            </a:r>
            <a:r>
              <a:rPr kumimoji="1" lang="ja-JP" altLang="en-US" sz="2800" dirty="0"/>
              <a:t>関数を使う（使わないと不可能に近い）</a:t>
            </a:r>
            <a:endParaRPr kumimoji="1" lang="en-US" altLang="ja-JP" sz="2800" dirty="0"/>
          </a:p>
          <a:p>
            <a:pPr lvl="1"/>
            <a:r>
              <a:rPr lang="en-US" altLang="ja-JP" sz="2800" dirty="0"/>
              <a:t>Split</a:t>
            </a:r>
            <a:r>
              <a:rPr lang="ja-JP" altLang="en-US" sz="2800" dirty="0"/>
              <a:t>関数で何個のデータに分割できたかを知るには、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u="sng" dirty="0" err="1">
                <a:solidFill>
                  <a:srgbClr val="FF0000"/>
                </a:solidFill>
              </a:rPr>
              <a:t>UBound</a:t>
            </a:r>
            <a:r>
              <a:rPr lang="ja-JP" altLang="en-US" sz="2800" u="sng" dirty="0">
                <a:solidFill>
                  <a:srgbClr val="FF0000"/>
                </a:solidFill>
              </a:rPr>
              <a:t>関数を使う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lvl="2"/>
            <a:r>
              <a:rPr lang="ja-JP" altLang="en-US" sz="2400" dirty="0"/>
              <a:t>書式</a:t>
            </a:r>
            <a:endParaRPr lang="en-US" altLang="ja-JP" sz="2400" dirty="0"/>
          </a:p>
          <a:p>
            <a:pPr lvl="3"/>
            <a:r>
              <a:rPr lang="en-US" altLang="ja-JP" sz="2400" dirty="0" err="1"/>
              <a:t>UBound</a:t>
            </a:r>
            <a:r>
              <a:rPr lang="en-US" altLang="ja-JP" sz="2400" dirty="0"/>
              <a:t>(</a:t>
            </a:r>
            <a:r>
              <a:rPr lang="en-US" altLang="ja-JP" sz="2400" i="1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altLang="ja-JP" sz="2400" dirty="0"/>
              <a:t>)</a:t>
            </a:r>
          </a:p>
          <a:p>
            <a:pPr lvl="4"/>
            <a:r>
              <a:rPr lang="en-US" altLang="ja-JP" sz="2400" i="1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altLang="ja-JP" sz="2400" dirty="0"/>
              <a:t>: </a:t>
            </a:r>
            <a:r>
              <a:rPr lang="ja-JP" altLang="en-US" sz="2400" dirty="0"/>
              <a:t>配列変数</a:t>
            </a:r>
            <a:endParaRPr lang="en-US" altLang="ja-JP" sz="2400" dirty="0"/>
          </a:p>
          <a:p>
            <a:pPr lvl="2"/>
            <a:r>
              <a:rPr lang="ja-JP" altLang="en-US" sz="2400" dirty="0"/>
              <a:t>解説</a:t>
            </a:r>
            <a:endParaRPr lang="en-US" altLang="ja-JP" sz="2400" dirty="0"/>
          </a:p>
          <a:p>
            <a:pPr lvl="3"/>
            <a:r>
              <a:rPr lang="en-US" altLang="ja-JP" sz="2400" i="1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ja-JP" altLang="en-US" sz="2400" dirty="0"/>
              <a:t>に指定した配列変数が「何番目まで値を持っているか」を返します</a:t>
            </a:r>
            <a:endParaRPr lang="en-US" altLang="ja-JP" sz="2400" dirty="0"/>
          </a:p>
          <a:p>
            <a:pPr lvl="2"/>
            <a:r>
              <a:rPr lang="ja-JP" altLang="en-US" sz="2400" dirty="0"/>
              <a:t>例</a:t>
            </a:r>
            <a:endParaRPr lang="en-US" altLang="ja-JP" sz="2400" dirty="0"/>
          </a:p>
          <a:p>
            <a:pPr lvl="3"/>
            <a:r>
              <a:rPr lang="en-US" altLang="ja-JP" sz="2400" dirty="0" err="1"/>
              <a:t>splitNames</a:t>
            </a:r>
            <a:r>
              <a:rPr lang="en-US" altLang="ja-JP" sz="2400" dirty="0"/>
              <a:t> = Split("Yamada Smith Taro")</a:t>
            </a:r>
            <a:br>
              <a:rPr lang="en-US" altLang="ja-JP" sz="2400" dirty="0"/>
            </a:br>
            <a:r>
              <a:rPr lang="en-US" altLang="ja-JP" sz="2400" dirty="0" err="1"/>
              <a:t>MsgBox</a:t>
            </a:r>
            <a:r>
              <a:rPr lang="en-US" altLang="ja-JP" sz="2400" dirty="0"/>
              <a:t> </a:t>
            </a:r>
            <a:r>
              <a:rPr lang="en-US" altLang="ja-JP" sz="2400" dirty="0" err="1"/>
              <a:t>UBound</a:t>
            </a:r>
            <a:r>
              <a:rPr lang="en-US" altLang="ja-JP" sz="2400" dirty="0"/>
              <a:t>(</a:t>
            </a:r>
            <a:r>
              <a:rPr lang="en-US" altLang="ja-JP" sz="2400" dirty="0" err="1"/>
              <a:t>splitNames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7304569" y="4864948"/>
          <a:ext cx="35193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9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96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(0)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Yamada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(1)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Smith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(2)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Taro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角丸四角形吹き出し 4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1989349" y="5869094"/>
            <a:ext cx="3208908" cy="428035"/>
          </a:xfrm>
          <a:prstGeom prst="wedgeRoundRectCallout">
            <a:avLst>
              <a:gd name="adj1" fmla="val 24108"/>
              <a:gd name="adj2" fmla="val -11573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「</a:t>
            </a:r>
            <a:r>
              <a:rPr lang="en-US" altLang="ja-JP" sz="1600" dirty="0"/>
              <a:t>2</a:t>
            </a:r>
            <a:r>
              <a:rPr lang="ja-JP" altLang="en-US" sz="1600" dirty="0"/>
              <a:t>」を表示する</a:t>
            </a:r>
            <a:endParaRPr lang="en-US" altLang="ja-JP" sz="1600" dirty="0"/>
          </a:p>
        </p:txBody>
      </p:sp>
      <p:sp>
        <p:nvSpPr>
          <p:cNvPr id="7" name="右矢印 6">
            <a:extLst>
              <a:ext uri="{FF2B5EF4-FFF2-40B4-BE49-F238E27FC236}">
                <a16:creationId xmlns="" xmlns:a16="http://schemas.microsoft.com/office/drawing/2014/main" id="{191281F6-2AFD-2A49-8229-5047A536ECBE}"/>
              </a:ext>
            </a:extLst>
          </p:cNvPr>
          <p:cNvSpPr/>
          <p:nvPr/>
        </p:nvSpPr>
        <p:spPr>
          <a:xfrm>
            <a:off x="6606473" y="4970591"/>
            <a:ext cx="698096" cy="898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角丸四角形吹き出し 7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7615037" y="6297129"/>
            <a:ext cx="3208908" cy="428035"/>
          </a:xfrm>
          <a:prstGeom prst="wedgeRoundRectCallout">
            <a:avLst>
              <a:gd name="adj1" fmla="val 24108"/>
              <a:gd name="adj2" fmla="val -11573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0</a:t>
            </a:r>
            <a:r>
              <a:rPr lang="ja-JP" altLang="en-US" sz="1600" dirty="0"/>
              <a:t>番目から</a:t>
            </a:r>
            <a:r>
              <a:rPr lang="en-US" altLang="ja-JP" sz="1600" u="sng" dirty="0">
                <a:solidFill>
                  <a:srgbClr val="FF0000"/>
                </a:solidFill>
              </a:rPr>
              <a:t>2</a:t>
            </a:r>
            <a:r>
              <a:rPr lang="ja-JP" altLang="en-US" sz="1600" u="sng" dirty="0">
                <a:solidFill>
                  <a:srgbClr val="FF0000"/>
                </a:solidFill>
              </a:rPr>
              <a:t>番目</a:t>
            </a:r>
            <a:r>
              <a:rPr lang="ja-JP" altLang="en-US" sz="1600" dirty="0"/>
              <a:t>までの</a:t>
            </a:r>
            <a:r>
              <a:rPr lang="en-US" altLang="ja-JP" sz="1600" dirty="0"/>
              <a:t>3</a:t>
            </a:r>
            <a:r>
              <a:rPr lang="ja-JP" altLang="en-US" sz="1600" dirty="0"/>
              <a:t>個に分割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0061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ヒント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23252"/>
              </p:ext>
            </p:extLst>
          </p:nvPr>
        </p:nvGraphicFramePr>
        <p:xfrm>
          <a:off x="1097280" y="4870028"/>
          <a:ext cx="3519376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9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96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(0)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Yamada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(1)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Smith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(2)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Taro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360" y="2508483"/>
            <a:ext cx="7506085" cy="1982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sz="2400" dirty="0" smtClean="0"/>
              <a:t>分割した名前の</a:t>
            </a:r>
            <a:r>
              <a:rPr lang="en-US" altLang="ja-JP" sz="2400" dirty="0" smtClean="0"/>
              <a:t>j</a:t>
            </a:r>
            <a:r>
              <a:rPr lang="ja-JP" altLang="en-US" sz="2400" dirty="0" smtClean="0"/>
              <a:t>番目</a:t>
            </a:r>
            <a:r>
              <a:rPr lang="en-US" altLang="ja-JP" sz="2400" dirty="0" smtClean="0"/>
              <a:t>(j=0, 1, 2, ...)</a:t>
            </a:r>
            <a:r>
              <a:rPr lang="ja-JP" altLang="en-US" sz="2400" dirty="0" smtClean="0"/>
              <a:t>は、</a:t>
            </a:r>
            <a:r>
              <a:rPr lang="en-US" altLang="ja-JP" sz="2400" dirty="0" smtClean="0"/>
              <a:t>2+j</a:t>
            </a:r>
            <a:r>
              <a:rPr lang="ja-JP" altLang="en-US" sz="2400" dirty="0" smtClean="0"/>
              <a:t>列目にセットする</a:t>
            </a:r>
            <a:endParaRPr lang="en-US" altLang="ja-JP" sz="2400" dirty="0" smtClean="0"/>
          </a:p>
        </p:txBody>
      </p:sp>
      <p:cxnSp>
        <p:nvCxnSpPr>
          <p:cNvPr id="6" name="カギ線コネクタ 5"/>
          <p:cNvCxnSpPr>
            <a:stCxn id="11" idx="3"/>
            <a:endCxn id="25" idx="2"/>
          </p:cNvCxnSpPr>
          <p:nvPr/>
        </p:nvCxnSpPr>
        <p:spPr>
          <a:xfrm flipV="1">
            <a:off x="4607247" y="4294562"/>
            <a:ext cx="658725" cy="73835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4493991" y="4976192"/>
            <a:ext cx="113256" cy="11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16"/>
          <p:cNvCxnSpPr>
            <a:stCxn id="18" idx="3"/>
            <a:endCxn id="27" idx="2"/>
          </p:cNvCxnSpPr>
          <p:nvPr/>
        </p:nvCxnSpPr>
        <p:spPr>
          <a:xfrm flipV="1">
            <a:off x="4630830" y="4299762"/>
            <a:ext cx="1948836" cy="111265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4517574" y="5355690"/>
            <a:ext cx="113256" cy="11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カギ線コネクタ 20"/>
          <p:cNvCxnSpPr>
            <a:stCxn id="22" idx="3"/>
            <a:endCxn id="29" idx="2"/>
          </p:cNvCxnSpPr>
          <p:nvPr/>
        </p:nvCxnSpPr>
        <p:spPr>
          <a:xfrm flipV="1">
            <a:off x="4623743" y="4294562"/>
            <a:ext cx="3323238" cy="148309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510487" y="5720930"/>
            <a:ext cx="113256" cy="11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648752" y="3956008"/>
            <a:ext cx="1234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</a:rPr>
              <a:t>2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列</a:t>
            </a:r>
            <a:r>
              <a:rPr lang="ja-JP" altLang="en-US" sz="1600" dirty="0" smtClean="0">
                <a:solidFill>
                  <a:srgbClr val="FF0000"/>
                </a:solidFill>
              </a:rPr>
              <a:t>目</a:t>
            </a:r>
            <a:r>
              <a:rPr lang="en-US" altLang="ja-JP" sz="1600" dirty="0" smtClean="0">
                <a:solidFill>
                  <a:srgbClr val="FF0000"/>
                </a:solidFill>
              </a:rPr>
              <a:t>(2+0)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962446" y="3961208"/>
            <a:ext cx="1234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</a:rPr>
              <a:t>3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列目</a:t>
            </a:r>
            <a:r>
              <a:rPr lang="en-US" altLang="ja-JP" sz="1600" dirty="0" smtClean="0">
                <a:solidFill>
                  <a:srgbClr val="FF0000"/>
                </a:solidFill>
              </a:rPr>
              <a:t>(2+1)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329761" y="3956008"/>
            <a:ext cx="1234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</a:rPr>
              <a:t>4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列目</a:t>
            </a:r>
            <a:r>
              <a:rPr lang="en-US" altLang="ja-JP" sz="1600" dirty="0" smtClean="0">
                <a:solidFill>
                  <a:srgbClr val="FF0000"/>
                </a:solidFill>
              </a:rPr>
              <a:t>(2+2)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16F734A-24FF-C84E-9FFB-4573DBE9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43A4BB1-C877-F449-B9D1-75A84063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42864"/>
            <a:ext cx="10895023" cy="4470006"/>
          </a:xfrm>
        </p:spPr>
        <p:txBody>
          <a:bodyPr vert="horz" wrap="square" lIns="0" tIns="635" rIns="0" bIns="635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startRow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endRow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startRow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endRow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startRow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endRow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fullName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endParaRPr lang="ja-JP" altLang="en-US" sz="1400" dirty="0">
              <a:solidFill>
                <a:srgbClr val="297D53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fullName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Cells(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"A").Value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ja-JP" altLang="en-US" sz="1400" dirty="0">
              <a:solidFill>
                <a:srgbClr val="297D53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fullName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&lt;&gt; ""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ja-JP" altLang="en-US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A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列に名前が入っているときだけ、姓・名の分割を行う</a:t>
            </a:r>
            <a:endParaRPr lang="en-US" altLang="ja-JP" sz="1400" dirty="0">
              <a:solidFill>
                <a:srgbClr val="0070C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Variant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Split(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fullName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j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  <a:endParaRPr lang="ja-JP" altLang="en-US" sz="1400" dirty="0">
              <a:solidFill>
                <a:srgbClr val="297D53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j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UBound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</a:t>
            </a:r>
            <a:r>
              <a:rPr lang="en-US" altLang="ja-JP" sz="1400" dirty="0" smtClean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en-US" altLang="ja-JP" sz="1400" dirty="0" err="1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番目～</a:t>
            </a:r>
            <a:r>
              <a:rPr lang="en-US" altLang="ja-JP" sz="1400" dirty="0" err="1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UBound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番目まで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Cells(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2 + j).Value =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(j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B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列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列目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から順に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番目、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</a:t>
            </a:r>
            <a:r>
              <a:rPr lang="ja-JP" altLang="en-US" sz="1400" dirty="0" err="1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、、、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とセットして</a:t>
            </a:r>
            <a:r>
              <a:rPr lang="ja-JP" altLang="en-US" sz="1400" dirty="0" smtClean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いく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j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1691640" y="4869180"/>
            <a:ext cx="9464040" cy="9486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8378719" y="4348904"/>
            <a:ext cx="3208908" cy="428035"/>
          </a:xfrm>
          <a:prstGeom prst="wedgeRoundRectCallout">
            <a:avLst>
              <a:gd name="adj1" fmla="val -40007"/>
              <a:gd name="adj2" fmla="val 9522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For</a:t>
            </a:r>
            <a:r>
              <a:rPr lang="ja-JP" altLang="en-US" sz="1600" dirty="0" smtClean="0"/>
              <a:t>文で</a:t>
            </a:r>
            <a:r>
              <a:rPr lang="en-US" altLang="ja-JP" sz="1600" dirty="0"/>
              <a:t>2</a:t>
            </a:r>
            <a:r>
              <a:rPr lang="ja-JP" altLang="en-US" sz="1600" dirty="0" smtClean="0"/>
              <a:t>列目、</a:t>
            </a:r>
            <a:r>
              <a:rPr lang="en-US" altLang="ja-JP" sz="1600" dirty="0" smtClean="0"/>
              <a:t>3</a:t>
            </a:r>
            <a:r>
              <a:rPr lang="ja-JP" altLang="en-US" sz="1600" dirty="0" smtClean="0"/>
              <a:t>列目</a:t>
            </a:r>
            <a:r>
              <a:rPr lang="ja-JP" altLang="en-US" sz="1600" dirty="0" err="1" smtClean="0"/>
              <a:t>、、、</a:t>
            </a:r>
            <a:r>
              <a:rPr lang="ja-JP" altLang="en-US" sz="1600" dirty="0" smtClean="0"/>
              <a:t>と回す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9806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FD7A861-05A9-7A46-98F3-9D64FFEE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Part8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13504C08-FAF4-D341-87C7-7921D8788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cap="none" dirty="0" smtClean="0"/>
              <a:t>Excel</a:t>
            </a:r>
            <a:r>
              <a:rPr lang="ja-JP" altLang="en-US" cap="none" dirty="0" smtClean="0"/>
              <a:t>ブック、ワークシートの取り扱い</a:t>
            </a:r>
            <a:endParaRPr kumimoji="1"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6012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: </a:t>
            </a:r>
            <a:r>
              <a:rPr kumimoji="1" lang="ja-JP" altLang="en-US" dirty="0" smtClean="0"/>
              <a:t>複数の</a:t>
            </a:r>
            <a:r>
              <a:rPr lang="ja-JP" altLang="en-US" dirty="0" smtClean="0"/>
              <a:t>立替経費清算書を一覧表にまとめるツール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857164"/>
            <a:ext cx="4277474" cy="4358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r="20372"/>
          <a:stretch/>
        </p:blipFill>
        <p:spPr>
          <a:xfrm>
            <a:off x="6127215" y="2930022"/>
            <a:ext cx="5931435" cy="2019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右矢印 7">
            <a:extLst>
              <a:ext uri="{FF2B5EF4-FFF2-40B4-BE49-F238E27FC236}">
                <a16:creationId xmlns="" xmlns:a16="http://schemas.microsoft.com/office/drawing/2014/main" id="{191281F6-2AFD-2A49-8229-5047A536ECBE}"/>
              </a:ext>
            </a:extLst>
          </p:cNvPr>
          <p:cNvSpPr/>
          <p:nvPr/>
        </p:nvSpPr>
        <p:spPr>
          <a:xfrm>
            <a:off x="4811962" y="3137915"/>
            <a:ext cx="1154497" cy="1491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吹き出し 8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5006869" y="5815687"/>
            <a:ext cx="2879831" cy="428035"/>
          </a:xfrm>
          <a:prstGeom prst="wedgeRoundRectCallout">
            <a:avLst>
              <a:gd name="adj1" fmla="val -69572"/>
              <a:gd name="adj2" fmla="val 443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複数シートに分かれている</a:t>
            </a:r>
            <a:endParaRPr lang="en-US" altLang="ja-JP" sz="1600" dirty="0"/>
          </a:p>
        </p:txBody>
      </p:sp>
      <p:sp>
        <p:nvSpPr>
          <p:cNvPr id="10" name="角丸四角形吹き出し 9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8691139" y="5168421"/>
            <a:ext cx="2879831" cy="428035"/>
          </a:xfrm>
          <a:prstGeom prst="wedgeRoundRectCallout">
            <a:avLst>
              <a:gd name="adj1" fmla="val -66397"/>
              <a:gd name="adj2" fmla="val -1985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1</a:t>
            </a:r>
            <a:r>
              <a:rPr lang="ja-JP" altLang="en-US" sz="1600" dirty="0" smtClean="0"/>
              <a:t>行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シートで転記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3980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ツールの設計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一覧表ファイルにマクロを作成</a:t>
            </a:r>
            <a:endParaRPr kumimoji="1" lang="en-US" altLang="ja-JP" dirty="0" smtClean="0"/>
          </a:p>
          <a:p>
            <a:pPr marL="749808" lvl="1" indent="-457200"/>
            <a:r>
              <a:rPr lang="en-US" altLang="ja-JP" dirty="0"/>
              <a:t>Expense_Claim_List.xlsm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マクロ</a:t>
            </a:r>
            <a:r>
              <a:rPr lang="ja-JP" altLang="en-US" dirty="0" smtClean="0"/>
              <a:t>から立替経費精算表一式のファイルを開き、一覧表シートに転記</a:t>
            </a:r>
            <a:endParaRPr lang="en-US" altLang="ja-JP" dirty="0" smtClean="0"/>
          </a:p>
          <a:p>
            <a:pPr marL="749808" lvl="1" indent="-457200"/>
            <a:r>
              <a:rPr lang="en-US" altLang="ja-JP" dirty="0" smtClean="0"/>
              <a:t>Expense_Claims_Mar2019.xlsx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r="20372"/>
          <a:stretch/>
        </p:blipFill>
        <p:spPr>
          <a:xfrm>
            <a:off x="2025697" y="4821791"/>
            <a:ext cx="2958336" cy="1007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81" y="4095470"/>
            <a:ext cx="1394583" cy="15946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088764" y="5873363"/>
            <a:ext cx="270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Expense_Claim_List.xlsm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378" y="4095470"/>
            <a:ext cx="1331372" cy="1356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778" y="4247870"/>
            <a:ext cx="1331372" cy="1356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178" y="4400270"/>
            <a:ext cx="1331372" cy="1356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4578" y="4552670"/>
            <a:ext cx="1331372" cy="1356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648" y="3432587"/>
            <a:ext cx="1352394" cy="1562908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994448" y="5930281"/>
            <a:ext cx="40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9808" lvl="1" indent="-457200"/>
            <a:r>
              <a:rPr lang="en-US" altLang="ja-JP" dirty="0"/>
              <a:t>Expense_Claims_Mar2019.xlsx</a:t>
            </a:r>
          </a:p>
        </p:txBody>
      </p:sp>
      <p:pic>
        <p:nvPicPr>
          <p:cNvPr id="16" name="図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01" y="3851295"/>
            <a:ext cx="951717" cy="92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曲線コネクタ 17"/>
          <p:cNvCxnSpPr>
            <a:stCxn id="16" idx="3"/>
            <a:endCxn id="6" idx="3"/>
          </p:cNvCxnSpPr>
          <p:nvPr/>
        </p:nvCxnSpPr>
        <p:spPr>
          <a:xfrm>
            <a:off x="4922018" y="4314293"/>
            <a:ext cx="62015" cy="1011034"/>
          </a:xfrm>
          <a:prstGeom prst="curvedConnector3">
            <a:avLst>
              <a:gd name="adj1" fmla="val 4720614"/>
            </a:avLst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処理</a:t>
            </a:r>
            <a:r>
              <a:rPr lang="ja-JP" altLang="en-US" dirty="0" smtClean="0"/>
              <a:t>の</a:t>
            </a:r>
            <a:r>
              <a:rPr lang="ja-JP" altLang="en-US" dirty="0"/>
              <a:t>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ファイルを開く</a:t>
            </a:r>
            <a:r>
              <a:rPr lang="ja-JP" altLang="en-US" dirty="0" smtClean="0"/>
              <a:t>・閉じる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ワーク</a:t>
            </a:r>
            <a:r>
              <a:rPr kumimoji="1" lang="ja-JP" altLang="en-US" dirty="0"/>
              <a:t>シート</a:t>
            </a:r>
            <a:r>
              <a:rPr kumimoji="1" lang="ja-JP" altLang="en-US" dirty="0" smtClean="0"/>
              <a:t>を切り替えて処理（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ループ）</a:t>
            </a:r>
            <a:endParaRPr kumimoji="1" lang="en-US" altLang="ja-JP" dirty="0" smtClean="0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397383" y="3046687"/>
            <a:ext cx="1882932" cy="565054"/>
          </a:xfrm>
          <a:prstGeom prst="snip2SameRect">
            <a:avLst>
              <a:gd name="adj1" fmla="val 47436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全てのワーク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シートを</a:t>
            </a:r>
            <a:r>
              <a:rPr lang="ja-JP" altLang="en-US" sz="1400" dirty="0" smtClean="0">
                <a:solidFill>
                  <a:schemeClr val="tx1"/>
                </a:solidFill>
              </a:rPr>
              <a:t>処理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324963" y="3812026"/>
            <a:ext cx="2027773" cy="5221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ワークシートの内容を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一覧表に転記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7" name="フローチャート: 端子 6"/>
          <p:cNvSpPr/>
          <p:nvPr/>
        </p:nvSpPr>
        <p:spPr>
          <a:xfrm>
            <a:off x="7704484" y="1895251"/>
            <a:ext cx="1268731" cy="345579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開始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フローチャート: 記憶データ 7"/>
          <p:cNvSpPr/>
          <p:nvPr/>
        </p:nvSpPr>
        <p:spPr>
          <a:xfrm>
            <a:off x="7333009" y="2379923"/>
            <a:ext cx="2011680" cy="508157"/>
          </a:xfrm>
          <a:prstGeom prst="flowChartOnlineStorag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Excel</a:t>
            </a:r>
            <a:r>
              <a:rPr lang="ja-JP" altLang="en-US" sz="1400" dirty="0" smtClean="0">
                <a:solidFill>
                  <a:schemeClr val="tx1"/>
                </a:solidFill>
              </a:rPr>
              <a:t>ファイルを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開く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805" y="2098983"/>
            <a:ext cx="914867" cy="1057275"/>
          </a:xfrm>
          <a:prstGeom prst="rect">
            <a:avLst/>
          </a:prstGeom>
        </p:spPr>
      </p:pic>
      <p:cxnSp>
        <p:nvCxnSpPr>
          <p:cNvPr id="14" name="カギ線コネクタ 13"/>
          <p:cNvCxnSpPr>
            <a:stCxn id="7" idx="2"/>
            <a:endCxn id="8" idx="0"/>
          </p:cNvCxnSpPr>
          <p:nvPr/>
        </p:nvCxnSpPr>
        <p:spPr>
          <a:xfrm rot="5400000">
            <a:off x="8269304" y="2310376"/>
            <a:ext cx="139093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8" idx="2"/>
            <a:endCxn id="5" idx="3"/>
          </p:cNvCxnSpPr>
          <p:nvPr/>
        </p:nvCxnSpPr>
        <p:spPr>
          <a:xfrm rot="5400000">
            <a:off x="8259546" y="2967383"/>
            <a:ext cx="158607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5" idx="1"/>
            <a:endCxn id="6" idx="0"/>
          </p:cNvCxnSpPr>
          <p:nvPr/>
        </p:nvCxnSpPr>
        <p:spPr>
          <a:xfrm rot="16200000" flipH="1">
            <a:off x="8238707" y="3711882"/>
            <a:ext cx="200285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6" idx="2"/>
            <a:endCxn id="30" idx="3"/>
          </p:cNvCxnSpPr>
          <p:nvPr/>
        </p:nvCxnSpPr>
        <p:spPr>
          <a:xfrm rot="5400000">
            <a:off x="8242343" y="4430674"/>
            <a:ext cx="193015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片側の 2 つの角を切り取った四角形 29"/>
          <p:cNvSpPr/>
          <p:nvPr/>
        </p:nvSpPr>
        <p:spPr>
          <a:xfrm>
            <a:off x="7397383" y="4527182"/>
            <a:ext cx="1882932" cy="664952"/>
          </a:xfrm>
          <a:prstGeom prst="snip2SameRect">
            <a:avLst>
              <a:gd name="adj1" fmla="val 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全て処理したら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抜ける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7333009" y="5381656"/>
            <a:ext cx="2027773" cy="3931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Excel</a:t>
            </a:r>
            <a:r>
              <a:rPr lang="ja-JP" altLang="en-US" sz="1400" dirty="0" smtClean="0">
                <a:solidFill>
                  <a:schemeClr val="tx1"/>
                </a:solidFill>
              </a:rPr>
              <a:t>ファイルを閉じる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44" name="カギ線コネクタ 43"/>
          <p:cNvCxnSpPr>
            <a:stCxn id="30" idx="1"/>
            <a:endCxn id="43" idx="0"/>
          </p:cNvCxnSpPr>
          <p:nvPr/>
        </p:nvCxnSpPr>
        <p:spPr>
          <a:xfrm rot="16200000" flipH="1">
            <a:off x="8248111" y="5282871"/>
            <a:ext cx="189522" cy="80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ローチャート: 端子 61"/>
          <p:cNvSpPr/>
          <p:nvPr/>
        </p:nvSpPr>
        <p:spPr>
          <a:xfrm>
            <a:off x="7710834" y="5967176"/>
            <a:ext cx="1268731" cy="345579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終了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カギ線コネクタ 62"/>
          <p:cNvCxnSpPr>
            <a:stCxn id="43" idx="2"/>
            <a:endCxn id="62" idx="0"/>
          </p:cNvCxnSpPr>
          <p:nvPr/>
        </p:nvCxnSpPr>
        <p:spPr>
          <a:xfrm rot="5400000">
            <a:off x="8249874" y="5870154"/>
            <a:ext cx="192348" cy="169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10" idx="1"/>
            <a:endCxn id="8" idx="3"/>
          </p:cNvCxnSpPr>
          <p:nvPr/>
        </p:nvCxnSpPr>
        <p:spPr>
          <a:xfrm rot="10800000" flipV="1">
            <a:off x="9009409" y="2627620"/>
            <a:ext cx="1270396" cy="6381"/>
          </a:xfrm>
          <a:prstGeom prst="bentConnector3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10016528" y="3130094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立替経費清算書</a:t>
            </a:r>
          </a:p>
        </p:txBody>
      </p:sp>
    </p:spTree>
    <p:extLst>
      <p:ext uri="{BB962C8B-B14F-4D97-AF65-F5344CB8AC3E}">
        <p14:creationId xmlns:p14="http://schemas.microsoft.com/office/powerpoint/2010/main" val="302883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FD7A861-05A9-7A46-98F3-9D64FFEE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ステップ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13504C08-FAF4-D341-87C7-7921D8788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cap="none" dirty="0" smtClean="0"/>
              <a:t>Excel</a:t>
            </a:r>
            <a:r>
              <a:rPr lang="ja-JP" altLang="en-US" cap="none" dirty="0"/>
              <a:t>ファイル</a:t>
            </a:r>
            <a:r>
              <a:rPr lang="ja-JP" altLang="en-US" cap="none" dirty="0" smtClean="0"/>
              <a:t>を開く・閉じる</a:t>
            </a:r>
            <a:endParaRPr kumimoji="1"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3805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ファイルの開き方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WorkBooks.Open</a:t>
            </a:r>
            <a:r>
              <a:rPr kumimoji="1" lang="ja-JP" altLang="en-US" dirty="0" smtClean="0"/>
              <a:t> メソッドを使う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12323" y="2380081"/>
            <a:ext cx="10370466" cy="924612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r>
              <a:rPr kumimoji="1"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ExcelBookOpenTest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()</a:t>
            </a:r>
          </a:p>
          <a:p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err="1" smtClean="0">
                <a:solidFill>
                  <a:srgbClr val="FF0000"/>
                </a:solidFill>
                <a:latin typeface="ＭＳ ゴシック" panose="020B0609070205080204" pitchFamily="49" charset="-128"/>
              </a:rPr>
              <a:t>Workbooks.Open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"C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:\Expense_Claims_Mar2019.xlsx"</a:t>
            </a:r>
            <a:endParaRPr kumimoji="1" lang="en-US" altLang="ja-JP" sz="2000" dirty="0" smtClean="0">
              <a:solidFill>
                <a:srgbClr val="0070C0"/>
              </a:solidFill>
              <a:latin typeface="ＭＳ ゴシック" panose="020B0609070205080204" pitchFamily="49" charset="-128"/>
            </a:endParaRPr>
          </a:p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End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endParaRPr kumimoji="1" lang="ja-JP" altLang="en-US" sz="2000" dirty="0">
              <a:solidFill>
                <a:srgbClr val="0070C0"/>
              </a:solidFill>
              <a:latin typeface="ＭＳ ゴシック" panose="020B0609070205080204" pitchFamily="49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137" y="2659507"/>
            <a:ext cx="4033373" cy="35595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角丸四角形吹き出し 5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2697481" y="3413068"/>
            <a:ext cx="3078480" cy="748364"/>
          </a:xfrm>
          <a:prstGeom prst="wedgeRoundRectCallout">
            <a:avLst>
              <a:gd name="adj1" fmla="val -2407"/>
              <a:gd name="adj2" fmla="val -10839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開くファイルのパスを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パラメーターで指定</a:t>
            </a:r>
            <a:endParaRPr lang="en-US" altLang="ja-JP" sz="1600" dirty="0"/>
          </a:p>
        </p:txBody>
      </p:sp>
      <p:sp>
        <p:nvSpPr>
          <p:cNvPr id="7" name="角丸四角形吹き出し 6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960120" y="4921532"/>
            <a:ext cx="6789420" cy="1147798"/>
          </a:xfrm>
          <a:prstGeom prst="wedgeRoundRectCallout">
            <a:avLst>
              <a:gd name="adj1" fmla="val 81948"/>
              <a:gd name="adj2" fmla="val -4811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 smtClean="0"/>
              <a:t>ファイルのパスの取得方法（下記いずれか）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smtClean="0"/>
              <a:t>Explorer</a:t>
            </a:r>
            <a:r>
              <a:rPr lang="ja-JP" altLang="en-US" sz="1600" dirty="0" smtClean="0"/>
              <a:t>でファイル選択→メニューの「パスのコピー」をクリック</a:t>
            </a:r>
            <a:endParaRPr lang="en-US" altLang="ja-JP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smtClean="0"/>
              <a:t>Shift</a:t>
            </a:r>
            <a:r>
              <a:rPr lang="ja-JP" altLang="en-US" sz="1600" dirty="0" smtClean="0"/>
              <a:t>キーを押しながらファイルを右クリック→メニューの「パスのコピー」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9011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学習コンテンツありか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github.com/takeruko/vba-seminer-2019</a:t>
            </a:r>
            <a:endParaRPr lang="en-US" altLang="ja-JP" dirty="0" smtClean="0"/>
          </a:p>
          <a:p>
            <a:r>
              <a:rPr kumimoji="1" lang="ja-JP" altLang="en-US" dirty="0" smtClean="0"/>
              <a:t>のリンク</a:t>
            </a:r>
            <a:endParaRPr kumimoji="1"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dirty="0" smtClean="0">
                <a:hlinkClick r:id="rId3"/>
              </a:rPr>
              <a:t>第</a:t>
            </a:r>
            <a:r>
              <a:rPr lang="en-US" altLang="ja-JP" dirty="0" smtClean="0">
                <a:hlinkClick r:id="rId3"/>
              </a:rPr>
              <a:t>4</a:t>
            </a:r>
            <a:r>
              <a:rPr lang="ja-JP" altLang="en-US" dirty="0" smtClean="0">
                <a:hlinkClick r:id="rId3"/>
              </a:rPr>
              <a:t>回用サンプルデータのダウンロード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kumimoji="1" lang="ja-JP" altLang="en-US" dirty="0" smtClean="0"/>
              <a:t>からダウンロード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ファイル名： </a:t>
            </a:r>
            <a:r>
              <a:rPr kumimoji="1" lang="en-US" altLang="ja-JP" dirty="0" smtClean="0"/>
              <a:t>4th_contents.zip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521344"/>
            <a:ext cx="5348288" cy="355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4808220" y="5306778"/>
            <a:ext cx="1908810" cy="562316"/>
          </a:xfrm>
          <a:prstGeom prst="wedgeRoundRectCallout">
            <a:avLst>
              <a:gd name="adj1" fmla="val 86846"/>
              <a:gd name="adj2" fmla="val -334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ここのリンク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開いた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ファイルを変数に入れる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開いた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ファイルを保存する・閉じる・ワークシートを参照するには、一度変数に代入する必要がある</a:t>
            </a:r>
            <a:endParaRPr kumimoji="1" lang="en-US" altLang="ja-JP" dirty="0" smtClean="0"/>
          </a:p>
          <a:p>
            <a:r>
              <a:rPr lang="ja-JP" altLang="en-US" dirty="0"/>
              <a:t>注意点</a:t>
            </a:r>
            <a:endParaRPr lang="en-US" altLang="ja-JP" dirty="0" smtClean="0"/>
          </a:p>
          <a:p>
            <a:pPr marL="658368" lvl="1" indent="-457200">
              <a:buFont typeface="+mj-lt"/>
              <a:buAutoNum type="arabicPeriod"/>
            </a:pPr>
            <a:r>
              <a:rPr kumimoji="1" lang="ja-JP" altLang="en-US" dirty="0" smtClean="0"/>
              <a:t>変数の型は「</a:t>
            </a:r>
            <a:r>
              <a:rPr kumimoji="1" lang="en-US" altLang="ja-JP" dirty="0" smtClean="0"/>
              <a:t>Workbook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pPr marL="658368" lvl="1" indent="-457200">
              <a:buFont typeface="+mj-lt"/>
              <a:buAutoNum type="arabicPeriod"/>
            </a:pPr>
            <a:r>
              <a:rPr lang="ja-JP" altLang="en-US" dirty="0"/>
              <a:t>変数</a:t>
            </a:r>
            <a:r>
              <a:rPr lang="ja-JP" altLang="en-US" dirty="0" smtClean="0"/>
              <a:t>の代入</a:t>
            </a:r>
            <a:r>
              <a:rPr lang="ja-JP" altLang="en-US" dirty="0"/>
              <a:t>時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Set</a:t>
            </a:r>
            <a:r>
              <a:rPr lang="ja-JP" altLang="en-US" dirty="0" smtClean="0"/>
              <a:t>」を付ける</a:t>
            </a:r>
            <a:endParaRPr lang="en-US" altLang="ja-JP" dirty="0" smtClean="0"/>
          </a:p>
          <a:p>
            <a:pPr marL="658368" lvl="1" indent="-457200">
              <a:buFont typeface="+mj-lt"/>
              <a:buAutoNum type="arabicPeriod"/>
            </a:pPr>
            <a:r>
              <a:rPr kumimoji="1" lang="en-US" altLang="ja-JP" dirty="0" err="1" smtClean="0"/>
              <a:t>Workbooks.Open</a:t>
            </a:r>
            <a:r>
              <a:rPr kumimoji="1" lang="ja-JP" altLang="en-US" dirty="0" smtClean="0"/>
              <a:t> のパラメーターをかっこで括る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20933" y="4391761"/>
            <a:ext cx="9763347" cy="1232389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r>
              <a:rPr kumimoji="1"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ExcelBookOpenTest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()</a:t>
            </a:r>
          </a:p>
          <a:p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Workbook</a:t>
            </a:r>
            <a:endParaRPr kumimoji="1"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Workbooks.Open</a:t>
            </a:r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"C:\Expense_Claims_Mar2019.xlsx")</a:t>
            </a:r>
            <a:endParaRPr kumimoji="1"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End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endParaRPr kumimoji="1" lang="ja-JP" altLang="en-US" sz="2000" dirty="0">
              <a:solidFill>
                <a:srgbClr val="0070C0"/>
              </a:solidFill>
              <a:latin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86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ファイルを上書き保存する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ファイルの上書き保存</a:t>
            </a: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ja-JP" altLang="en-US" dirty="0" smtClean="0"/>
              <a:t>）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Save</a:t>
            </a:r>
            <a:r>
              <a:rPr kumimoji="1" lang="ja-JP" altLang="en-US" dirty="0" smtClean="0"/>
              <a:t>メソッドを使う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「名前を付けて保存」は</a:t>
            </a:r>
            <a:r>
              <a:rPr lang="en-US" altLang="ja-JP" dirty="0" err="1" smtClean="0"/>
              <a:t>SaveAs</a:t>
            </a:r>
            <a:r>
              <a:rPr lang="ja-JP" altLang="en-US" dirty="0" smtClean="0"/>
              <a:t>メソッドを使う（詳細は後述）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29493" y="2505811"/>
            <a:ext cx="9763347" cy="1847942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r>
              <a:rPr kumimoji="1"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ExcelBookOpenTest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()</a:t>
            </a:r>
          </a:p>
          <a:p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Workbook</a:t>
            </a:r>
            <a:endParaRPr kumimoji="1"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Workbooks.Open</a:t>
            </a:r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"C:\Expense_Claims_Mar2019.xlsx")</a:t>
            </a:r>
          </a:p>
          <a:p>
            <a:endParaRPr kumimoji="1" lang="en-US" altLang="ja-JP" sz="2000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err="1" smtClean="0">
                <a:solidFill>
                  <a:srgbClr val="FF0000"/>
                </a:solidFill>
                <a:latin typeface="ＭＳ ゴシック" panose="020B0609070205080204" pitchFamily="49" charset="-128"/>
              </a:rPr>
              <a:t>sampleFile.Save</a:t>
            </a:r>
            <a:endParaRPr kumimoji="1" lang="en-US" altLang="ja-JP" sz="2000" dirty="0" smtClean="0">
              <a:solidFill>
                <a:srgbClr val="FF0000"/>
              </a:solidFill>
              <a:latin typeface="ＭＳ ゴシック" panose="020B0609070205080204" pitchFamily="49" charset="-128"/>
            </a:endParaRPr>
          </a:p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End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endParaRPr kumimoji="1" lang="ja-JP" altLang="en-US" sz="2000" dirty="0">
              <a:solidFill>
                <a:srgbClr val="0070C0"/>
              </a:solidFill>
              <a:latin typeface="ＭＳ ゴシック" panose="020B0609070205080204" pitchFamily="49" charset="-128"/>
            </a:endParaRPr>
          </a:p>
        </p:txBody>
      </p:sp>
      <p:sp>
        <p:nvSpPr>
          <p:cNvPr id="5" name="角丸四角形吹き出し 4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2491740" y="4462127"/>
            <a:ext cx="5257800" cy="748364"/>
          </a:xfrm>
          <a:prstGeom prst="wedgeRoundRectCallout">
            <a:avLst>
              <a:gd name="adj1" fmla="val -29882"/>
              <a:gd name="adj2" fmla="val -10228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Excel</a:t>
            </a:r>
            <a:r>
              <a:rPr lang="ja-JP" altLang="en-US" sz="1600" dirty="0" smtClean="0"/>
              <a:t>ファイルの変数にドット</a:t>
            </a:r>
            <a:r>
              <a:rPr lang="en-US" altLang="ja-JP" sz="1600" dirty="0" smtClean="0"/>
              <a:t>(.)</a:t>
            </a:r>
            <a:r>
              <a:rPr lang="ja-JP" altLang="en-US" sz="1600" dirty="0" smtClean="0"/>
              <a:t>で繋げて「</a:t>
            </a:r>
            <a:r>
              <a:rPr lang="en-US" altLang="ja-JP" sz="1600" dirty="0" smtClean="0"/>
              <a:t>Save</a:t>
            </a:r>
            <a:r>
              <a:rPr lang="ja-JP" altLang="en-US" sz="1600" dirty="0" smtClean="0"/>
              <a:t>」と打つ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3937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トピック</a:t>
            </a:r>
            <a:r>
              <a:rPr lang="ja-JP" altLang="en-US" sz="4000" dirty="0" smtClean="0"/>
              <a:t>：</a:t>
            </a:r>
            <a:r>
              <a:rPr lang="en-US" altLang="ja-JP" sz="4000" dirty="0" smtClean="0"/>
              <a:t>2</a:t>
            </a:r>
            <a:r>
              <a:rPr lang="ja-JP" altLang="en-US" sz="4000" dirty="0" smtClean="0"/>
              <a:t>種類の変数「値型」「オブジェクト型」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変数には「値型」「オブジェクト型」の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種類があり、処理のやり方が若干異なる</a:t>
            </a:r>
            <a:endParaRPr kumimoji="1" lang="en-US" altLang="ja-JP" dirty="0" smtClean="0"/>
          </a:p>
          <a:p>
            <a:pPr lvl="1"/>
            <a:r>
              <a:rPr lang="ja-JP" altLang="en-US" b="1" dirty="0" smtClean="0">
                <a:solidFill>
                  <a:schemeClr val="accent6">
                    <a:lumMod val="50000"/>
                  </a:schemeClr>
                </a:solidFill>
              </a:rPr>
              <a:t>値型</a:t>
            </a:r>
            <a:endParaRPr lang="en-US" altLang="ja-JP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ja-JP" altLang="en-US" dirty="0" smtClean="0"/>
              <a:t>単一のデータを格納するだけの変数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型： </a:t>
            </a:r>
            <a:r>
              <a:rPr lang="en-US" altLang="ja-JP" dirty="0" smtClean="0"/>
              <a:t>Integer, Long, String, Double, Date, 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格納されているデータの変更</a:t>
            </a:r>
            <a:r>
              <a:rPr lang="ja-JP" altLang="en-US" dirty="0"/>
              <a:t>時</a:t>
            </a:r>
            <a:r>
              <a:rPr lang="ja-JP" altLang="en-US" dirty="0" smtClean="0"/>
              <a:t>は代入演算子（＝）を使う</a:t>
            </a:r>
            <a:endParaRPr lang="en-US" altLang="ja-JP" dirty="0" smtClean="0"/>
          </a:p>
          <a:p>
            <a:pPr lvl="1"/>
            <a:r>
              <a:rPr kumimoji="1" lang="ja-JP" altLang="en-US" b="1" dirty="0" smtClean="0">
                <a:solidFill>
                  <a:schemeClr val="accent6">
                    <a:lumMod val="50000"/>
                  </a:schemeClr>
                </a:solidFill>
              </a:rPr>
              <a:t>オブジェクト型</a:t>
            </a:r>
            <a:endParaRPr kumimoji="1" lang="en-US" altLang="ja-JP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ja-JP" altLang="en-US" dirty="0" smtClean="0"/>
              <a:t>複数データの格納と、それらを操作するための機能（＝メソッド・プロパティ）を提供する変数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機能付きの複数データの集まり＝オブジェクト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型： </a:t>
            </a:r>
            <a:r>
              <a:rPr kumimoji="1" lang="en-US" altLang="ja-JP" dirty="0" smtClean="0"/>
              <a:t>Workbook, Worksheet, Range, Application, </a:t>
            </a:r>
            <a:r>
              <a:rPr kumimoji="1" lang="en-US" altLang="ja-JP" dirty="0" err="1" smtClean="0"/>
              <a:t>etc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オブジェクトを丸ごと変数に代入する際は「</a:t>
            </a:r>
            <a:r>
              <a:rPr lang="en-US" altLang="ja-JP" dirty="0" smtClean="0"/>
              <a:t>Set</a:t>
            </a:r>
            <a:r>
              <a:rPr lang="ja-JP" altLang="en-US" dirty="0" smtClean="0"/>
              <a:t>」と代入演算子（＝）を使う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オブジェクトに格納されているデータの変更時は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メソッドかプロパティ</a:t>
            </a:r>
            <a:r>
              <a:rPr lang="en-US" altLang="ja-JP" dirty="0" smtClean="0"/>
              <a:t>(</a:t>
            </a:r>
            <a:r>
              <a:rPr lang="ja-JP" altLang="en-US" dirty="0" smtClean="0"/>
              <a:t>ドットで続くやつ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を使う</a:t>
            </a:r>
            <a:endParaRPr lang="en-US" altLang="ja-JP" dirty="0" smtClean="0"/>
          </a:p>
          <a:p>
            <a:pPr lvl="2"/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5903" y="2406188"/>
            <a:ext cx="44941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 anchor="t">
            <a:spAutoFit/>
          </a:bodyPr>
          <a:lstStyle/>
          <a:p>
            <a:r>
              <a:rPr kumimoji="1" lang="en-US" altLang="ja-JP" sz="16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i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16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16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Integer</a:t>
            </a:r>
          </a:p>
          <a:p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i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8</a:t>
            </a:r>
          </a:p>
          <a:p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MsgBox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i</a:t>
            </a:r>
            <a:endParaRPr lang="en-US" altLang="ja-JP" sz="16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105553" y="4699543"/>
            <a:ext cx="391499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 anchor="t">
            <a:spAutoFit/>
          </a:bodyPr>
          <a:lstStyle/>
          <a:p>
            <a:r>
              <a:rPr kumimoji="1" lang="en-US" altLang="ja-JP" sz="16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ws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16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Worksheet</a:t>
            </a:r>
          </a:p>
          <a:p>
            <a:r>
              <a:rPr lang="en-US" altLang="ja-JP" sz="1600" dirty="0" smtClean="0">
                <a:solidFill>
                  <a:schemeClr val="accent6">
                    <a:lumMod val="50000"/>
                  </a:schemeClr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ws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ActiveSheet</a:t>
            </a:r>
            <a:endParaRPr lang="en-US" altLang="ja-JP" sz="16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ws.Name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"foo" </a:t>
            </a:r>
            <a:r>
              <a:rPr lang="en-US" altLang="ja-JP" sz="16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sz="16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シート名を変更</a:t>
            </a:r>
            <a:endParaRPr lang="en-US" altLang="ja-JP" sz="1600" dirty="0" smtClean="0">
              <a:solidFill>
                <a:srgbClr val="297D53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ws.Delete</a:t>
            </a:r>
            <a:r>
              <a:rPr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   </a:t>
            </a:r>
            <a:r>
              <a:rPr lang="en-US" altLang="ja-JP" sz="16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</a:t>
            </a:r>
            <a:r>
              <a:rPr lang="ja-JP" altLang="en-US" sz="16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 シートを削除</a:t>
            </a:r>
            <a:endParaRPr lang="en-US" altLang="ja-JP" sz="1600" dirty="0" smtClean="0">
              <a:solidFill>
                <a:srgbClr val="297D53"/>
              </a:solidFill>
              <a:latin typeface="ＭＳ ゴシック" panose="020B0609070205080204" pitchFamily="49" charset="-128"/>
            </a:endParaRPr>
          </a:p>
        </p:txBody>
      </p:sp>
      <p:sp>
        <p:nvSpPr>
          <p:cNvPr id="7" name="角丸四角形吹き出し 6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1097280" y="5600700"/>
            <a:ext cx="6474873" cy="642576"/>
          </a:xfrm>
          <a:prstGeom prst="wedgeRoundRectCallout">
            <a:avLst>
              <a:gd name="adj1" fmla="val -27056"/>
              <a:gd name="adj2" fmla="val 310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「値型」「オブジェクト型」の概念・文法はややこしいので、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慣れるまでは「こういうものだ」とザックリした理解に留めるのが良い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4803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ファイルを名前を付けて保存する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「名前を付けて保存」は</a:t>
            </a:r>
            <a:r>
              <a:rPr lang="en-US" altLang="ja-JP" dirty="0" err="1"/>
              <a:t>SaveAs</a:t>
            </a:r>
            <a:r>
              <a:rPr lang="ja-JP" altLang="en-US" dirty="0"/>
              <a:t>メソッドを使う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29493" y="2505811"/>
            <a:ext cx="9763347" cy="1847942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r>
              <a:rPr kumimoji="1"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ExcelBookOpenTest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()</a:t>
            </a:r>
          </a:p>
          <a:p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Workbook</a:t>
            </a:r>
            <a:endParaRPr kumimoji="1"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Workbooks.Open</a:t>
            </a:r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"C:\Expense_Claims_Mar2019.xlsx")</a:t>
            </a:r>
          </a:p>
          <a:p>
            <a:endParaRPr kumimoji="1" lang="en-US" altLang="ja-JP" sz="2000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err="1" smtClean="0">
                <a:solidFill>
                  <a:srgbClr val="FF0000"/>
                </a:solidFill>
                <a:latin typeface="ＭＳ ゴシック" panose="020B0609070205080204" pitchFamily="49" charset="-128"/>
              </a:rPr>
              <a:t>sampleFile.SaveAs</a:t>
            </a:r>
            <a:r>
              <a:rPr lang="ja-JP" altLang="en-US" sz="2000" dirty="0" smtClean="0">
                <a:solidFill>
                  <a:srgbClr val="FF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FF0000"/>
                </a:solidFill>
                <a:latin typeface="ＭＳ ゴシック" panose="020B0609070205080204" pitchFamily="49" charset="-128"/>
              </a:rPr>
              <a:t>"C:\Expense_Claims_copy.xlsx"</a:t>
            </a:r>
            <a:endParaRPr kumimoji="1" lang="en-US" altLang="ja-JP" sz="2000" dirty="0" smtClean="0">
              <a:solidFill>
                <a:srgbClr val="FF0000"/>
              </a:solidFill>
              <a:latin typeface="ＭＳ ゴシック" panose="020B0609070205080204" pitchFamily="49" charset="-128"/>
            </a:endParaRPr>
          </a:p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End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endParaRPr kumimoji="1" lang="ja-JP" altLang="en-US" sz="2000" dirty="0">
              <a:solidFill>
                <a:srgbClr val="0070C0"/>
              </a:solidFill>
              <a:latin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23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ファイルを</a:t>
            </a:r>
            <a:r>
              <a:rPr lang="ja-JP" altLang="en-US" dirty="0"/>
              <a:t>閉</a:t>
            </a:r>
            <a:r>
              <a:rPr lang="ja-JP" altLang="en-US" dirty="0" smtClean="0"/>
              <a:t>じる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Excel</a:t>
            </a:r>
            <a:r>
              <a:rPr lang="ja-JP" altLang="en-US" dirty="0" smtClean="0"/>
              <a:t>ファイルを閉じるときは</a:t>
            </a:r>
            <a:r>
              <a:rPr lang="en-US" altLang="ja-JP" dirty="0" smtClean="0"/>
              <a:t>Close</a:t>
            </a:r>
            <a:r>
              <a:rPr lang="ja-JP" altLang="en-US" dirty="0" smtClean="0"/>
              <a:t>メソッドを使う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29493" y="2505811"/>
            <a:ext cx="9763347" cy="2155718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r>
              <a:rPr kumimoji="1"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ExcelBookOpenTest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()</a:t>
            </a:r>
          </a:p>
          <a:p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Workbook</a:t>
            </a:r>
            <a:endParaRPr kumimoji="1"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Workbooks.Open</a:t>
            </a:r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"C:\Expense_Claims_Mar2019.xlsx")</a:t>
            </a:r>
          </a:p>
          <a:p>
            <a:endParaRPr kumimoji="1" lang="en-US" altLang="ja-JP" sz="2000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err="1" smtClean="0">
                <a:latin typeface="ＭＳ ゴシック" panose="020B0609070205080204" pitchFamily="49" charset="-128"/>
              </a:rPr>
              <a:t>sampleFile.Save</a:t>
            </a:r>
            <a:endParaRPr lang="en-US" altLang="ja-JP" sz="2000" dirty="0" smtClean="0">
              <a:latin typeface="ＭＳ ゴシック" panose="020B0609070205080204" pitchFamily="49" charset="-128"/>
            </a:endParaRPr>
          </a:p>
          <a:p>
            <a:r>
              <a:rPr kumimoji="1" lang="ja-JP" altLang="en-US" sz="2000" dirty="0">
                <a:latin typeface="ＭＳ ゴシック" panose="020B0609070205080204" pitchFamily="49" charset="-128"/>
              </a:rPr>
              <a:t> </a:t>
            </a:r>
            <a:r>
              <a:rPr kumimoji="1" lang="ja-JP" altLang="en-US" sz="2000" dirty="0" smtClean="0">
                <a:latin typeface="ＭＳ ゴシック" panose="020B0609070205080204" pitchFamily="49" charset="-128"/>
              </a:rPr>
              <a:t>   </a:t>
            </a:r>
            <a:r>
              <a:rPr kumimoji="1" lang="en-US" altLang="ja-JP" sz="2000" dirty="0" err="1" smtClean="0">
                <a:solidFill>
                  <a:srgbClr val="FF0000"/>
                </a:solidFill>
                <a:latin typeface="ＭＳ ゴシック" panose="020B0609070205080204" pitchFamily="49" charset="-128"/>
              </a:rPr>
              <a:t>sampleFile.Close</a:t>
            </a:r>
            <a:endParaRPr kumimoji="1" lang="en-US" altLang="ja-JP" sz="2000" dirty="0" smtClean="0">
              <a:solidFill>
                <a:srgbClr val="FF0000"/>
              </a:solidFill>
              <a:latin typeface="ＭＳ ゴシック" panose="020B0609070205080204" pitchFamily="49" charset="-128"/>
            </a:endParaRPr>
          </a:p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End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endParaRPr kumimoji="1" lang="ja-JP" altLang="en-US" sz="2000" dirty="0">
              <a:solidFill>
                <a:srgbClr val="0070C0"/>
              </a:solidFill>
              <a:latin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2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FD7A861-05A9-7A46-98F3-9D64FFEE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ステップ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13504C08-FAF4-D341-87C7-7921D8788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cap="none" dirty="0" smtClean="0"/>
              <a:t>ワークシートを切り替えて処理する</a:t>
            </a:r>
            <a:endParaRPr kumimoji="1"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1481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 smtClean="0"/>
              <a:t>開いた</a:t>
            </a:r>
            <a:r>
              <a:rPr lang="en-US" altLang="ja-JP" sz="4400" dirty="0" smtClean="0"/>
              <a:t>Excel</a:t>
            </a:r>
            <a:r>
              <a:rPr lang="ja-JP" altLang="en-US" sz="4400" dirty="0" smtClean="0"/>
              <a:t>ファイルのワークシートを取得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61320" cy="4023360"/>
          </a:xfrm>
        </p:spPr>
        <p:txBody>
          <a:bodyPr/>
          <a:lstStyle/>
          <a:p>
            <a:r>
              <a:rPr lang="en-US" altLang="ja-JP" dirty="0" smtClean="0"/>
              <a:t>Excel</a:t>
            </a:r>
            <a:r>
              <a:rPr lang="ja-JP" altLang="en-US" dirty="0" smtClean="0"/>
              <a:t>ファイルのワークシートは</a:t>
            </a:r>
            <a:r>
              <a:rPr lang="en-US" altLang="ja-JP" dirty="0" smtClean="0"/>
              <a:t>Workbook</a:t>
            </a:r>
            <a:r>
              <a:rPr lang="ja-JP" altLang="en-US" dirty="0" smtClean="0"/>
              <a:t>型変数の</a:t>
            </a:r>
            <a:r>
              <a:rPr lang="en-US" altLang="ja-JP" dirty="0" smtClean="0"/>
              <a:t>Worksheets</a:t>
            </a:r>
            <a:r>
              <a:rPr lang="ja-JP" altLang="en-US" dirty="0" smtClean="0"/>
              <a:t>プロパティで取得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4806" y="2814421"/>
            <a:ext cx="10699544" cy="2463495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r>
              <a:rPr kumimoji="1"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ExcelBookOpenTest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()</a:t>
            </a:r>
          </a:p>
          <a:p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Workbook</a:t>
            </a:r>
            <a:endParaRPr kumimoji="1"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Workbooks.Open</a:t>
            </a:r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"C:\Expense_Claims_Mar2019.xlsx")</a:t>
            </a:r>
          </a:p>
          <a:p>
            <a:endParaRPr kumimoji="1" lang="en-US" altLang="ja-JP" sz="2000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sheet1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Worksheet                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ワークシートの変数は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Worksheet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型</a:t>
            </a:r>
            <a:endParaRPr lang="en-US" altLang="ja-JP" sz="2000" dirty="0" smtClean="0">
              <a:solidFill>
                <a:srgbClr val="297D53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sheet1 =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sampleFile.Worksheets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(1) 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先頭から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1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枚目のワークシートを変数に格納</a:t>
            </a:r>
            <a:endParaRPr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ja-JP" altLang="en-US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sheet1.Range("A1").Value = "foo"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   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 1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枚目のワークシートの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A1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セルに値をセット</a:t>
            </a:r>
            <a:endParaRPr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End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endParaRPr kumimoji="1" lang="ja-JP" altLang="en-US" sz="2000" dirty="0">
              <a:solidFill>
                <a:srgbClr val="0070C0"/>
              </a:solidFill>
              <a:latin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4597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角丸四角形 68"/>
          <p:cNvSpPr/>
          <p:nvPr/>
        </p:nvSpPr>
        <p:spPr>
          <a:xfrm>
            <a:off x="5699377" y="1975610"/>
            <a:ext cx="6156960" cy="4080510"/>
          </a:xfrm>
          <a:prstGeom prst="roundRect">
            <a:avLst>
              <a:gd name="adj" fmla="val 6583"/>
            </a:avLst>
          </a:prstGeom>
          <a:ln w="19050">
            <a:solidFill>
              <a:srgbClr val="FFC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を表現する</a:t>
            </a:r>
            <a:r>
              <a:rPr kumimoji="1" lang="en-US" altLang="ja-JP" dirty="0" smtClean="0"/>
              <a:t>4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オブジェクト型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階層の型で表現</a:t>
            </a:r>
            <a:endParaRPr kumimoji="1" lang="ja-JP" altLang="en-US" dirty="0"/>
          </a:p>
        </p:txBody>
      </p:sp>
      <p:grpSp>
        <p:nvGrpSpPr>
          <p:cNvPr id="68" name="グループ化 67"/>
          <p:cNvGrpSpPr/>
          <p:nvPr/>
        </p:nvGrpSpPr>
        <p:grpSpPr>
          <a:xfrm>
            <a:off x="1036602" y="3006216"/>
            <a:ext cx="3067437" cy="2339088"/>
            <a:chOff x="607843" y="2397483"/>
            <a:chExt cx="3067437" cy="2339088"/>
          </a:xfrm>
        </p:grpSpPr>
        <p:grpSp>
          <p:nvGrpSpPr>
            <p:cNvPr id="61" name="グループ化 60"/>
            <p:cNvGrpSpPr/>
            <p:nvPr/>
          </p:nvGrpSpPr>
          <p:grpSpPr>
            <a:xfrm>
              <a:off x="861791" y="2738126"/>
              <a:ext cx="390972" cy="510468"/>
              <a:chOff x="607843" y="3048072"/>
              <a:chExt cx="390972" cy="510468"/>
            </a:xfrm>
          </p:grpSpPr>
          <p:cxnSp>
            <p:nvCxnSpPr>
              <p:cNvPr id="57" name="直線コネクタ 56"/>
              <p:cNvCxnSpPr/>
              <p:nvPr/>
            </p:nvCxnSpPr>
            <p:spPr>
              <a:xfrm>
                <a:off x="607843" y="3048072"/>
                <a:ext cx="0" cy="510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607843" y="3558540"/>
                <a:ext cx="3909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グループ化 61"/>
            <p:cNvGrpSpPr/>
            <p:nvPr/>
          </p:nvGrpSpPr>
          <p:grpSpPr>
            <a:xfrm>
              <a:off x="1311173" y="3400506"/>
              <a:ext cx="390972" cy="510468"/>
              <a:chOff x="607843" y="3048072"/>
              <a:chExt cx="390972" cy="510468"/>
            </a:xfrm>
          </p:grpSpPr>
          <p:cxnSp>
            <p:nvCxnSpPr>
              <p:cNvPr id="63" name="直線コネクタ 62"/>
              <p:cNvCxnSpPr/>
              <p:nvPr/>
            </p:nvCxnSpPr>
            <p:spPr>
              <a:xfrm>
                <a:off x="607843" y="3048072"/>
                <a:ext cx="0" cy="510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/>
              <p:cNvCxnSpPr/>
              <p:nvPr/>
            </p:nvCxnSpPr>
            <p:spPr>
              <a:xfrm>
                <a:off x="607843" y="3558540"/>
                <a:ext cx="3909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グループ化 64"/>
            <p:cNvGrpSpPr/>
            <p:nvPr/>
          </p:nvGrpSpPr>
          <p:grpSpPr>
            <a:xfrm>
              <a:off x="1801141" y="4054653"/>
              <a:ext cx="390972" cy="510468"/>
              <a:chOff x="607843" y="3048072"/>
              <a:chExt cx="390972" cy="510468"/>
            </a:xfrm>
          </p:grpSpPr>
          <p:cxnSp>
            <p:nvCxnSpPr>
              <p:cNvPr id="66" name="直線コネクタ 65"/>
              <p:cNvCxnSpPr/>
              <p:nvPr/>
            </p:nvCxnSpPr>
            <p:spPr>
              <a:xfrm>
                <a:off x="607843" y="3048072"/>
                <a:ext cx="0" cy="510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/>
              <p:nvPr/>
            </p:nvCxnSpPr>
            <p:spPr>
              <a:xfrm>
                <a:off x="607843" y="3558540"/>
                <a:ext cx="3909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角丸四角形 3"/>
            <p:cNvSpPr/>
            <p:nvPr/>
          </p:nvSpPr>
          <p:spPr>
            <a:xfrm>
              <a:off x="607843" y="2397483"/>
              <a:ext cx="1642604" cy="3429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Application</a:t>
              </a:r>
              <a:endParaRPr kumimoji="1" lang="ja-JP" altLang="en-US" dirty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069883" y="3057606"/>
              <a:ext cx="1642604" cy="3429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Workbook</a:t>
              </a:r>
              <a:endParaRPr kumimoji="1" lang="ja-JP" altLang="en-US" dirty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1542125" y="3717729"/>
              <a:ext cx="1642604" cy="3429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Worksheet</a:t>
              </a:r>
              <a:endParaRPr kumimoji="1" lang="ja-JP" altLang="en-US" dirty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2032676" y="4393671"/>
              <a:ext cx="1642604" cy="3429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Range</a:t>
              </a:r>
              <a:endParaRPr kumimoji="1" lang="ja-JP" altLang="en-US" dirty="0"/>
            </a:p>
          </p:txBody>
        </p:sp>
      </p:grp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348" y="2408088"/>
            <a:ext cx="5073967" cy="316658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25" y="2631232"/>
            <a:ext cx="5148704" cy="3213222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  <a:prstDash val="dash"/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2723736" y="2993000"/>
            <a:ext cx="269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そのもの</a:t>
            </a:r>
            <a:r>
              <a:rPr kumimoji="1" lang="en-US" altLang="ja-JP" dirty="0" smtClean="0"/>
              <a:t>(Excel.exe)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08495" y="3646533"/>
            <a:ext cx="167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74166" y="4300952"/>
            <a:ext cx="167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ワークシート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75539" y="4989188"/>
            <a:ext cx="167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セル範囲</a:t>
            </a:r>
            <a:endParaRPr kumimoji="1" lang="ja-JP" altLang="en-US" dirty="0"/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5257800" y="3177540"/>
            <a:ext cx="441577" cy="0"/>
          </a:xfrm>
          <a:prstGeom prst="straightConnector1">
            <a:avLst/>
          </a:prstGeom>
          <a:ln w="4445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4661725" y="3857327"/>
            <a:ext cx="1692500" cy="0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515100" y="3857327"/>
            <a:ext cx="4857750" cy="171734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5003308" y="4506074"/>
            <a:ext cx="1511792" cy="13633"/>
          </a:xfrm>
          <a:prstGeom prst="straightConnector1">
            <a:avLst/>
          </a:prstGeom>
          <a:ln w="444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7710209" y="5087483"/>
            <a:ext cx="299007" cy="130323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/>
          <p:cNvCxnSpPr/>
          <p:nvPr/>
        </p:nvCxnSpPr>
        <p:spPr>
          <a:xfrm flipV="1">
            <a:off x="5257800" y="5168453"/>
            <a:ext cx="2467902" cy="5401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77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Worksheets</a:t>
            </a:r>
            <a:r>
              <a:rPr kumimoji="1" lang="ja-JP" altLang="en-US" sz="3600" dirty="0" smtClean="0"/>
              <a:t>プロパティと</a:t>
            </a:r>
            <a:r>
              <a:rPr kumimoji="1" lang="en-US" altLang="ja-JP" sz="3600" dirty="0" smtClean="0"/>
              <a:t>Worksheet</a:t>
            </a:r>
            <a:r>
              <a:rPr kumimoji="1" lang="ja-JP" altLang="en-US" sz="3600" dirty="0" smtClean="0"/>
              <a:t>型変数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Worksheets</a:t>
            </a:r>
            <a:r>
              <a:rPr kumimoji="1" lang="ja-JP" altLang="en-US" b="1" dirty="0" smtClean="0">
                <a:solidFill>
                  <a:schemeClr val="accent6">
                    <a:lumMod val="50000"/>
                  </a:schemeClr>
                </a:solidFill>
              </a:rPr>
              <a:t>プロパティ</a:t>
            </a:r>
            <a:endParaRPr kumimoji="1" lang="en-US" altLang="ja-JP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altLang="ja-JP" dirty="0" smtClean="0"/>
              <a:t>Workbook</a:t>
            </a:r>
            <a:r>
              <a:rPr lang="ja-JP" altLang="en-US" dirty="0" smtClean="0"/>
              <a:t>型データ（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ファイルの変数）のワークシートを取得する機能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Worksheet</a:t>
            </a:r>
            <a:r>
              <a:rPr kumimoji="1" lang="ja-JP" altLang="en-US" dirty="0" smtClean="0"/>
              <a:t>型のデータを返す（＝</a:t>
            </a:r>
            <a:r>
              <a:rPr kumimoji="1" lang="en-US" altLang="ja-JP" dirty="0" smtClean="0"/>
              <a:t>Worksheet</a:t>
            </a:r>
            <a:r>
              <a:rPr kumimoji="1" lang="ja-JP" altLang="en-US" dirty="0" smtClean="0"/>
              <a:t>型変数に格納できる）</a:t>
            </a:r>
            <a:endParaRPr kumimoji="1" lang="en-US" altLang="ja-JP" dirty="0" smtClean="0"/>
          </a:p>
          <a:p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Worksheet</a:t>
            </a:r>
            <a:r>
              <a:rPr lang="ja-JP" altLang="en-US" b="1" dirty="0" smtClean="0">
                <a:solidFill>
                  <a:schemeClr val="accent6">
                    <a:lumMod val="50000"/>
                  </a:schemeClr>
                </a:solidFill>
              </a:rPr>
              <a:t>型変数</a:t>
            </a:r>
            <a:endParaRPr lang="en-US" altLang="ja-JP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kumimoji="1" lang="ja-JP" altLang="en-US" dirty="0" smtClean="0"/>
              <a:t>ワークシート</a:t>
            </a:r>
            <a:r>
              <a:rPr lang="ja-JP" altLang="en-US" dirty="0" smtClean="0"/>
              <a:t>の操作（コピー・削除・リネーム）やセルの操作をする機能を持った変数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セル</a:t>
            </a:r>
            <a:r>
              <a:rPr kumimoji="1" lang="ja-JP" altLang="en-US" dirty="0" smtClean="0"/>
              <a:t>の値は</a:t>
            </a:r>
            <a:r>
              <a:rPr kumimoji="1" lang="en-US" altLang="ja-JP" dirty="0" smtClean="0"/>
              <a:t>Range</a:t>
            </a:r>
            <a:r>
              <a:rPr kumimoji="1" lang="ja-JP" altLang="en-US" dirty="0" smtClean="0"/>
              <a:t>プロパティ、</a:t>
            </a:r>
            <a:r>
              <a:rPr kumimoji="1" lang="en-US" altLang="ja-JP" dirty="0" smtClean="0"/>
              <a:t>Cells</a:t>
            </a:r>
            <a:r>
              <a:rPr kumimoji="1" lang="ja-JP" altLang="en-US" dirty="0" smtClean="0"/>
              <a:t>プロパティで取得・変更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92456" y="4243171"/>
            <a:ext cx="9663224" cy="2217274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lang="en-US" altLang="ja-JP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先頭から</a:t>
            </a:r>
            <a:r>
              <a:rPr lang="en-US" altLang="ja-JP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1</a:t>
            </a:r>
            <a:r>
              <a:rPr lang="ja-JP" altLang="en-US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枚目のワークシート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を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Worksheets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プロパティで取得し、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Worksheet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型変数に格納</a:t>
            </a:r>
            <a:endParaRPr lang="en-US" altLang="ja-JP" dirty="0" smtClean="0">
              <a:solidFill>
                <a:srgbClr val="297D53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ja-JP" altLang="en-US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sheet1 </a:t>
            </a:r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Worksheet                </a:t>
            </a: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Set sheet1 =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sampleFile.Worksheets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(1)</a:t>
            </a:r>
          </a:p>
          <a:p>
            <a:r>
              <a:rPr lang="en-US" altLang="ja-JP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先頭から</a:t>
            </a:r>
            <a:r>
              <a:rPr lang="en-US" altLang="ja-JP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1</a:t>
            </a:r>
            <a:r>
              <a:rPr lang="ja-JP" altLang="en-US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枚目のワークシートの</a:t>
            </a:r>
            <a:r>
              <a:rPr lang="en-US" altLang="ja-JP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A1</a:t>
            </a:r>
            <a:r>
              <a:rPr lang="ja-JP" altLang="en-US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セルに値を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セット</a:t>
            </a:r>
            <a:endParaRPr lang="en-US" altLang="ja-JP" dirty="0" smtClean="0">
              <a:solidFill>
                <a:srgbClr val="297D53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sheet1.Range("A1").Value = "foo"</a:t>
            </a:r>
          </a:p>
          <a:p>
            <a:r>
              <a:rPr lang="en-US" altLang="ja-JP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Worksheets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プロパティから直接</a:t>
            </a:r>
            <a:r>
              <a:rPr lang="en-US" altLang="ja-JP" dirty="0" err="1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Range,Cells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プロパティを参照することも可能</a:t>
            </a:r>
            <a:endParaRPr lang="en-US" altLang="ja-JP" dirty="0" smtClean="0">
              <a:solidFill>
                <a:srgbClr val="297D53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sampleFile.Worksheets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(1).Cells(1, 1).Value = "foo"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endParaRPr lang="en-US" altLang="ja-JP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4955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Worksheets</a:t>
            </a:r>
            <a:r>
              <a:rPr kumimoji="1" lang="ja-JP" altLang="en-US" dirty="0" smtClean="0"/>
              <a:t>プロパティの使い方</a:t>
            </a:r>
            <a:r>
              <a:rPr lang="en-US" altLang="ja-JP" dirty="0" smtClean="0"/>
              <a:t>(1)</a:t>
            </a:r>
            <a:br>
              <a:rPr lang="en-US" altLang="ja-JP" dirty="0" smtClean="0"/>
            </a:br>
            <a:r>
              <a:rPr lang="ja-JP" altLang="en-US" dirty="0" smtClean="0"/>
              <a:t>ワークシートの指定方法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ワークシートは「先頭から何枚目」の番号、またはワークシート名で指定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24866" y="2562961"/>
            <a:ext cx="9705134" cy="1540165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febSheet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Worksheet,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marSheet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Worksheet</a:t>
            </a:r>
          </a:p>
          <a:p>
            <a:r>
              <a:rPr lang="en-US" altLang="ja-JP" sz="2000" dirty="0">
                <a:solidFill>
                  <a:srgbClr val="0070C0"/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febSheet</a:t>
            </a:r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sampleFile.Worksheets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(2)       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先頭から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2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枚目＝「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February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」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marSheet</a:t>
            </a:r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=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sampleFile.Worksheets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("March") 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「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March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」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  </a:t>
            </a:r>
          </a:p>
          <a:p>
            <a:endParaRPr kumimoji="1"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endParaRPr kumimoji="1" lang="ja-JP" altLang="en-US" sz="2000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258" y="3755707"/>
            <a:ext cx="6050812" cy="23948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487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学習コンテンツの構成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b="1" dirty="0"/>
              <a:t>フォルダ構成</a:t>
            </a:r>
          </a:p>
          <a:p>
            <a:r>
              <a:rPr lang="en-US" altLang="ja-JP" b="1" dirty="0" err="1"/>
              <a:t>last_homework</a:t>
            </a:r>
            <a:endParaRPr lang="en-US" altLang="ja-JP" b="1" dirty="0"/>
          </a:p>
          <a:p>
            <a:r>
              <a:rPr lang="ja-JP" altLang="en-US" dirty="0"/>
              <a:t>前回の宿題解答例</a:t>
            </a:r>
          </a:p>
          <a:p>
            <a:r>
              <a:rPr lang="en-US" altLang="ja-JP" dirty="0"/>
              <a:t>EvalLeapYear_sample.xlsm</a:t>
            </a:r>
          </a:p>
          <a:p>
            <a:pPr lvl="1"/>
            <a:r>
              <a:rPr lang="ja-JP" altLang="en-US" dirty="0"/>
              <a:t>宿題</a:t>
            </a:r>
            <a:r>
              <a:rPr lang="en-US" altLang="ja-JP" dirty="0"/>
              <a:t>1:</a:t>
            </a:r>
            <a:r>
              <a:rPr lang="ja-JP" altLang="en-US" dirty="0"/>
              <a:t>閏年の判定マクロ</a:t>
            </a:r>
          </a:p>
          <a:p>
            <a:r>
              <a:rPr lang="en-US" altLang="ja-JP" dirty="0"/>
              <a:t>SplitName.xlsm</a:t>
            </a:r>
          </a:p>
          <a:p>
            <a:pPr lvl="1"/>
            <a:r>
              <a:rPr lang="ja-JP" altLang="en-US" dirty="0"/>
              <a:t>宿題</a:t>
            </a:r>
            <a:r>
              <a:rPr lang="en-US" altLang="ja-JP" dirty="0"/>
              <a:t>2: </a:t>
            </a:r>
            <a:r>
              <a:rPr lang="ja-JP" altLang="en-US" dirty="0"/>
              <a:t>名前を姓</a:t>
            </a:r>
            <a:r>
              <a:rPr lang="en-US" altLang="ja-JP" dirty="0"/>
              <a:t>/</a:t>
            </a:r>
            <a:r>
              <a:rPr lang="ja-JP" altLang="en-US" dirty="0"/>
              <a:t>ミドルネーム</a:t>
            </a:r>
            <a:r>
              <a:rPr lang="en-US" altLang="ja-JP" dirty="0"/>
              <a:t>/</a:t>
            </a:r>
            <a:r>
              <a:rPr lang="ja-JP" altLang="en-US" dirty="0"/>
              <a:t>名に分割するマクロ</a:t>
            </a:r>
          </a:p>
          <a:p>
            <a:r>
              <a:rPr lang="en-US" altLang="ja-JP" b="1" dirty="0"/>
              <a:t>exercise</a:t>
            </a:r>
          </a:p>
          <a:p>
            <a:r>
              <a:rPr lang="ja-JP" altLang="en-US" dirty="0"/>
              <a:t>例題「複数の立替経費清算書を一覧表にまとめるツール」で使用するデータ、サンプルフォーマット</a:t>
            </a:r>
          </a:p>
          <a:p>
            <a:r>
              <a:rPr lang="en-US" altLang="ja-JP" dirty="0"/>
              <a:t>Expense_Claim_List.xlsm</a:t>
            </a:r>
          </a:p>
          <a:p>
            <a:pPr lvl="1"/>
            <a:r>
              <a:rPr lang="ja-JP" altLang="en-US" dirty="0"/>
              <a:t>一覧表＆マクロ用ファイル</a:t>
            </a:r>
          </a:p>
          <a:p>
            <a:r>
              <a:rPr lang="en-US" altLang="ja-JP" dirty="0"/>
              <a:t>Expense_Claims_Mar2019.xlsx</a:t>
            </a:r>
          </a:p>
          <a:p>
            <a:pPr lvl="1"/>
            <a:r>
              <a:rPr lang="ja-JP" altLang="en-US" dirty="0"/>
              <a:t>立替経費精算表</a:t>
            </a:r>
            <a:r>
              <a:rPr lang="ja-JP" altLang="en-US" dirty="0" smtClean="0"/>
              <a:t>ファイル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6827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Worksheets</a:t>
            </a:r>
            <a:r>
              <a:rPr lang="ja-JP" altLang="en-US" dirty="0"/>
              <a:t>プロパティの使い方</a:t>
            </a:r>
            <a:r>
              <a:rPr lang="en-US" altLang="ja-JP" dirty="0" smtClean="0"/>
              <a:t>(2)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ワークシートの枚数を取得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ワークシートの枚数は</a:t>
            </a:r>
            <a:r>
              <a:rPr lang="en-US" altLang="ja-JP" dirty="0" err="1" smtClean="0"/>
              <a:t>Worksheets.Count</a:t>
            </a:r>
            <a:r>
              <a:rPr lang="ja-JP" altLang="en-US" dirty="0" smtClean="0"/>
              <a:t>プロパティで取得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50546" y="2402941"/>
            <a:ext cx="9705134" cy="1540165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sheetNum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Long</a:t>
            </a:r>
          </a:p>
          <a:p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sheetNum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sampleFile.Worksheets.Count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ワークシートの枚数＝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3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を変数に代入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MsgBox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sheetNum</a:t>
            </a:r>
            <a:endParaRPr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endParaRPr kumimoji="1"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endParaRPr kumimoji="1" lang="ja-JP" altLang="en-US" sz="2000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632" y="3547630"/>
            <a:ext cx="4399598" cy="27398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5815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Worksheets</a:t>
            </a:r>
            <a:r>
              <a:rPr lang="ja-JP" altLang="en-US" dirty="0"/>
              <a:t>プロパティの使い方</a:t>
            </a:r>
            <a:r>
              <a:rPr lang="en-US" altLang="ja-JP" dirty="0" smtClean="0"/>
              <a:t>(3)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全てのワークシートを</a:t>
            </a:r>
            <a:r>
              <a:rPr lang="en-US" altLang="ja-JP" dirty="0" smtClean="0"/>
              <a:t>For</a:t>
            </a:r>
            <a:r>
              <a:rPr lang="ja-JP" altLang="en-US" dirty="0" smtClean="0"/>
              <a:t>文で処理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枚目～</a:t>
            </a:r>
            <a:r>
              <a:rPr lang="en-US" altLang="ja-JP" dirty="0" err="1" smtClean="0"/>
              <a:t>Worksheets.Count</a:t>
            </a:r>
            <a:r>
              <a:rPr lang="ja-JP" altLang="en-US" dirty="0" smtClean="0"/>
              <a:t>枚目まで、</a:t>
            </a:r>
            <a:r>
              <a:rPr lang="en-US" altLang="ja-JP" dirty="0" smtClean="0"/>
              <a:t>For</a:t>
            </a:r>
            <a:r>
              <a:rPr lang="ja-JP" altLang="en-US" dirty="0" smtClean="0"/>
              <a:t>文でループさせることで、全てのワークシートを一括処理できる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50546" y="2677261"/>
            <a:ext cx="9705134" cy="1540165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i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Long</a:t>
            </a:r>
          </a:p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For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i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1 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To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sampleFile.Worksheets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.Count</a:t>
            </a:r>
            <a:endParaRPr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sz="2000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全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てのワークシートの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A1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セルに「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foo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」と書き込む</a:t>
            </a:r>
            <a:endParaRPr lang="en-US" altLang="ja-JP" sz="2000" dirty="0" smtClean="0">
              <a:solidFill>
                <a:srgbClr val="297D53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sampleFile.Worksheets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i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).Range("A1").Value = "foo"</a:t>
            </a:r>
          </a:p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Next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i</a:t>
            </a:r>
            <a:endParaRPr kumimoji="1" lang="ja-JP" altLang="en-US" sz="2000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584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トピック： </a:t>
            </a:r>
            <a:r>
              <a:rPr lang="en-US" altLang="ja-JP" dirty="0" smtClean="0"/>
              <a:t>Worksheet</a:t>
            </a:r>
            <a:r>
              <a:rPr lang="ja-JP" altLang="en-US" dirty="0" smtClean="0"/>
              <a:t>変数を省略した時の</a:t>
            </a:r>
            <a:r>
              <a:rPr lang="en-US" altLang="ja-JP" dirty="0" smtClean="0"/>
              <a:t>Range</a:t>
            </a:r>
            <a:r>
              <a:rPr lang="ja-JP" altLang="en-US" dirty="0" smtClean="0"/>
              <a:t>プロパティの動き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18470" cy="450934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Range</a:t>
            </a:r>
            <a:r>
              <a:rPr kumimoji="1" lang="ja-JP" altLang="en-US" dirty="0" smtClean="0"/>
              <a:t>プロパティの上の階層（</a:t>
            </a:r>
            <a:r>
              <a:rPr kumimoji="1" lang="en-US" altLang="ja-JP" dirty="0" smtClean="0"/>
              <a:t>Workbook, Worksheet</a:t>
            </a:r>
            <a:r>
              <a:rPr kumimoji="1" lang="ja-JP" altLang="en-US" dirty="0" smtClean="0"/>
              <a:t>）を省略すると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「</a:t>
            </a:r>
            <a:r>
              <a:rPr kumimoji="1" lang="ja-JP" altLang="en-US" dirty="0" smtClean="0"/>
              <a:t>現在フォーカスが当たっている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ファイル・ワークシートの</a:t>
            </a:r>
            <a:r>
              <a:rPr lang="ja-JP" altLang="en-US" dirty="0"/>
              <a:t>セル</a:t>
            </a:r>
            <a:r>
              <a:rPr lang="ja-JP" altLang="en-US" dirty="0" smtClean="0"/>
              <a:t>を</a:t>
            </a:r>
            <a:r>
              <a:rPr lang="ja-JP" altLang="en-US" dirty="0"/>
              <a:t>指定</a:t>
            </a:r>
            <a:r>
              <a:rPr lang="ja-JP" altLang="en-US" dirty="0" smtClean="0"/>
              <a:t>した」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とみなされる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特別なプロパティ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ActiveWorkbook</a:t>
            </a:r>
            <a:r>
              <a:rPr lang="ja-JP" altLang="en-US" dirty="0" smtClean="0"/>
              <a:t> </a:t>
            </a:r>
            <a:r>
              <a:rPr lang="en-US" altLang="ja-JP" dirty="0" smtClean="0"/>
              <a:t>:</a:t>
            </a:r>
            <a:r>
              <a:rPr lang="ja-JP" altLang="en-US" dirty="0" smtClean="0"/>
              <a:t> 現在フォーカスが当たっている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ファイルが格納された</a:t>
            </a:r>
            <a:r>
              <a:rPr lang="en-US" altLang="ja-JP" dirty="0" smtClean="0"/>
              <a:t>Workbook</a:t>
            </a:r>
            <a:r>
              <a:rPr lang="ja-JP" altLang="en-US" dirty="0" smtClean="0"/>
              <a:t>型変数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ActiveSheet</a:t>
            </a:r>
            <a:r>
              <a:rPr kumimoji="1" lang="ja-JP" altLang="en-US" dirty="0" smtClean="0"/>
              <a:t>         ： 現在フォーカスが当たっているワークシートが格納された</a:t>
            </a:r>
            <a:r>
              <a:rPr kumimoji="1" lang="en-US" altLang="ja-JP" dirty="0" smtClean="0"/>
              <a:t>Worksheet</a:t>
            </a:r>
            <a:r>
              <a:rPr kumimoji="1" lang="ja-JP" altLang="en-US" dirty="0" smtClean="0"/>
              <a:t>型変数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72466" y="2917291"/>
            <a:ext cx="8257334" cy="832279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lang="en-US" altLang="ja-JP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下記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2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行は同じ意味</a:t>
            </a:r>
            <a:endParaRPr lang="en-US" altLang="ja-JP" dirty="0" smtClean="0">
              <a:solidFill>
                <a:srgbClr val="297D53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                                  Range("A1").Value</a:t>
            </a:r>
          </a:p>
          <a:p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Application.ActiveWorkbook.ActiveSheet.Range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("A1").Value</a:t>
            </a:r>
          </a:p>
        </p:txBody>
      </p:sp>
      <p:cxnSp>
        <p:nvCxnSpPr>
          <p:cNvPr id="6" name="直線コネクタ 5"/>
          <p:cNvCxnSpPr/>
          <p:nvPr/>
        </p:nvCxnSpPr>
        <p:spPr>
          <a:xfrm>
            <a:off x="1572466" y="3749570"/>
            <a:ext cx="4405424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吹き出し 7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2220698" y="3954626"/>
            <a:ext cx="3531870" cy="512923"/>
          </a:xfrm>
          <a:prstGeom prst="wedgeRoundRectCallout">
            <a:avLst>
              <a:gd name="adj1" fmla="val -29235"/>
              <a:gd name="adj2" fmla="val -844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ここか省略されたとみなされる</a:t>
            </a:r>
            <a:endParaRPr lang="en-US" altLang="ja-JP" sz="1600" dirty="0"/>
          </a:p>
        </p:txBody>
      </p:sp>
      <p:sp>
        <p:nvSpPr>
          <p:cNvPr id="9" name="角丸四角形吹き出し 8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1944207" y="5653933"/>
            <a:ext cx="7616722" cy="666857"/>
          </a:xfrm>
          <a:prstGeom prst="wedgeRoundRectCallout">
            <a:avLst>
              <a:gd name="adj1" fmla="val -26970"/>
              <a:gd name="adj2" fmla="val -646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どこにフォーカスが当たっているかによって動きが変わってしまうので、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省略形は使わずに</a:t>
            </a:r>
            <a:r>
              <a:rPr lang="en-US" altLang="ja-JP" sz="1600" dirty="0" smtClean="0"/>
              <a:t>Workbook, Worksheet</a:t>
            </a:r>
            <a:r>
              <a:rPr lang="ja-JP" altLang="en-US" sz="1600" dirty="0" smtClean="0"/>
              <a:t>を明示した書き方をしましょう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926320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FD7A861-05A9-7A46-98F3-9D64FFEE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ステップ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13504C08-FAF4-D341-87C7-7921D8788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cap="none" dirty="0"/>
              <a:t>ツール</a:t>
            </a:r>
            <a:r>
              <a:rPr lang="ja-JP" altLang="en-US" cap="none" dirty="0" smtClean="0"/>
              <a:t>を作る</a:t>
            </a:r>
            <a:endParaRPr kumimoji="1"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64863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/>
          <p:cNvGrpSpPr/>
          <p:nvPr/>
        </p:nvGrpSpPr>
        <p:grpSpPr>
          <a:xfrm>
            <a:off x="2846762" y="2942684"/>
            <a:ext cx="3885506" cy="2208396"/>
            <a:chOff x="2846762" y="2942684"/>
            <a:chExt cx="3885506" cy="2208396"/>
          </a:xfrm>
        </p:grpSpPr>
        <p:sp>
          <p:nvSpPr>
            <p:cNvPr id="43" name="正方形/長方形 42"/>
            <p:cNvSpPr/>
            <p:nvPr/>
          </p:nvSpPr>
          <p:spPr>
            <a:xfrm flipH="1">
              <a:off x="2846762" y="2942684"/>
              <a:ext cx="3885506" cy="70808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 flipH="1">
              <a:off x="2846763" y="2942684"/>
              <a:ext cx="1371278" cy="220839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 flipH="1">
              <a:off x="2846762" y="4442994"/>
              <a:ext cx="3885506" cy="70808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3543300" y="2259893"/>
            <a:ext cx="6275070" cy="3634095"/>
            <a:chOff x="3543300" y="2259893"/>
            <a:chExt cx="6275070" cy="3634095"/>
          </a:xfrm>
        </p:grpSpPr>
        <p:sp>
          <p:nvSpPr>
            <p:cNvPr id="37" name="正方形/長方形 36"/>
            <p:cNvSpPr/>
            <p:nvPr/>
          </p:nvSpPr>
          <p:spPr>
            <a:xfrm>
              <a:off x="3543300" y="5246738"/>
              <a:ext cx="6275070" cy="6472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543300" y="2259893"/>
              <a:ext cx="6275070" cy="6472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7239210" y="2259893"/>
              <a:ext cx="2579160" cy="36147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ツール完成まで残りわずか！</a:t>
            </a:r>
            <a:endParaRPr kumimoji="1" lang="ja-JP" altLang="en-US" sz="4400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4536043" y="1845734"/>
            <a:ext cx="4132985" cy="4417504"/>
            <a:chOff x="4536043" y="1845734"/>
            <a:chExt cx="4132985" cy="4417504"/>
          </a:xfrm>
        </p:grpSpPr>
        <p:sp>
          <p:nvSpPr>
            <p:cNvPr id="4" name="片側の 2 つの角を切り取った四角形 3"/>
            <p:cNvSpPr/>
            <p:nvPr/>
          </p:nvSpPr>
          <p:spPr>
            <a:xfrm>
              <a:off x="4608463" y="2997170"/>
              <a:ext cx="1882932" cy="565054"/>
            </a:xfrm>
            <a:prstGeom prst="snip2SameRect">
              <a:avLst>
                <a:gd name="adj1" fmla="val 47436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全てのワーク</a:t>
              </a:r>
              <a:endParaRPr kumimoji="1" lang="en-US" altLang="ja-JP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シートを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処理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フローチャート: 端子 5"/>
            <p:cNvSpPr/>
            <p:nvPr/>
          </p:nvSpPr>
          <p:spPr>
            <a:xfrm>
              <a:off x="4915564" y="1845734"/>
              <a:ext cx="1268731" cy="34557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開始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フローチャート: 記憶データ 6"/>
            <p:cNvSpPr/>
            <p:nvPr/>
          </p:nvSpPr>
          <p:spPr>
            <a:xfrm>
              <a:off x="4544089" y="2330406"/>
              <a:ext cx="2011680" cy="508157"/>
            </a:xfrm>
            <a:prstGeom prst="flowChartOnlineStorag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Excel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ファイルを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開く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0885" y="2049466"/>
              <a:ext cx="914867" cy="1057275"/>
            </a:xfrm>
            <a:prstGeom prst="rect">
              <a:avLst/>
            </a:prstGeom>
          </p:spPr>
        </p:pic>
        <p:cxnSp>
          <p:nvCxnSpPr>
            <p:cNvPr id="9" name="カギ線コネクタ 8"/>
            <p:cNvCxnSpPr>
              <a:stCxn id="6" idx="2"/>
              <a:endCxn id="7" idx="0"/>
            </p:cNvCxnSpPr>
            <p:nvPr/>
          </p:nvCxnSpPr>
          <p:spPr>
            <a:xfrm rot="5400000">
              <a:off x="5480384" y="2260859"/>
              <a:ext cx="139093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カギ線コネクタ 9"/>
            <p:cNvCxnSpPr>
              <a:stCxn id="7" idx="2"/>
              <a:endCxn id="4" idx="3"/>
            </p:cNvCxnSpPr>
            <p:nvPr/>
          </p:nvCxnSpPr>
          <p:spPr>
            <a:xfrm rot="5400000">
              <a:off x="5470626" y="2917866"/>
              <a:ext cx="158607" cy="1270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カギ線コネクタ 10"/>
            <p:cNvCxnSpPr>
              <a:stCxn id="4" idx="1"/>
              <a:endCxn id="5" idx="0"/>
            </p:cNvCxnSpPr>
            <p:nvPr/>
          </p:nvCxnSpPr>
          <p:spPr>
            <a:xfrm rot="16200000" flipH="1">
              <a:off x="5449787" y="3662365"/>
              <a:ext cx="200285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カギ線コネクタ 11"/>
            <p:cNvCxnSpPr>
              <a:stCxn id="5" idx="2"/>
              <a:endCxn id="13" idx="3"/>
            </p:cNvCxnSpPr>
            <p:nvPr/>
          </p:nvCxnSpPr>
          <p:spPr>
            <a:xfrm rot="5400000">
              <a:off x="5453423" y="4381157"/>
              <a:ext cx="1930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/>
            <p:cNvSpPr/>
            <p:nvPr/>
          </p:nvSpPr>
          <p:spPr>
            <a:xfrm>
              <a:off x="4544089" y="5332139"/>
              <a:ext cx="2027773" cy="3931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Excel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ファイルを閉じる</a:t>
              </a:r>
              <a:endParaRPr kumimoji="1" lang="en-US" altLang="ja-JP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" name="カギ線コネクタ 14"/>
            <p:cNvCxnSpPr>
              <a:stCxn id="13" idx="1"/>
              <a:endCxn id="14" idx="0"/>
            </p:cNvCxnSpPr>
            <p:nvPr/>
          </p:nvCxnSpPr>
          <p:spPr>
            <a:xfrm rot="16200000" flipH="1">
              <a:off x="5459191" y="5233354"/>
              <a:ext cx="189522" cy="8047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端子 15"/>
            <p:cNvSpPr/>
            <p:nvPr/>
          </p:nvSpPr>
          <p:spPr>
            <a:xfrm>
              <a:off x="4921914" y="5917659"/>
              <a:ext cx="1268731" cy="34557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終了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カギ線コネクタ 16"/>
            <p:cNvCxnSpPr>
              <a:stCxn id="14" idx="2"/>
              <a:endCxn id="16" idx="0"/>
            </p:cNvCxnSpPr>
            <p:nvPr/>
          </p:nvCxnSpPr>
          <p:spPr>
            <a:xfrm rot="5400000">
              <a:off x="5460954" y="5820637"/>
              <a:ext cx="192348" cy="1696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カギ線コネクタ 17"/>
            <p:cNvCxnSpPr>
              <a:stCxn id="8" idx="1"/>
              <a:endCxn id="7" idx="3"/>
            </p:cNvCxnSpPr>
            <p:nvPr/>
          </p:nvCxnSpPr>
          <p:spPr>
            <a:xfrm rot="10800000" flipV="1">
              <a:off x="6220489" y="2578103"/>
              <a:ext cx="1270396" cy="6381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/>
            <p:cNvSpPr/>
            <p:nvPr/>
          </p:nvSpPr>
          <p:spPr>
            <a:xfrm>
              <a:off x="7227608" y="3080577"/>
              <a:ext cx="1441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立替経費清算書</a:t>
              </a: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536043" y="3762509"/>
              <a:ext cx="2027773" cy="5221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ワークシートの内容を</a:t>
              </a:r>
              <a:endParaRPr kumimoji="1" lang="en-US" altLang="ja-JP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一覧表に転記</a:t>
              </a:r>
              <a:endParaRPr kumimoji="1" lang="en-US" altLang="ja-JP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片側の 2 つの角を切り取った四角形 12"/>
            <p:cNvSpPr/>
            <p:nvPr/>
          </p:nvSpPr>
          <p:spPr>
            <a:xfrm>
              <a:off x="4608463" y="4477665"/>
              <a:ext cx="1882932" cy="664952"/>
            </a:xfrm>
            <a:prstGeom prst="snip2SameRect">
              <a:avLst>
                <a:gd name="adj1" fmla="val 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全て処理したら</a:t>
              </a:r>
              <a:endParaRPr kumimoji="1" lang="en-US" altLang="ja-JP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抜ける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テキスト ボックス 46"/>
          <p:cNvSpPr txBox="1"/>
          <p:nvPr/>
        </p:nvSpPr>
        <p:spPr>
          <a:xfrm>
            <a:off x="7823283" y="3540966"/>
            <a:ext cx="212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/>
              <a:t>Step1</a:t>
            </a:r>
            <a:r>
              <a:rPr lang="ja-JP" altLang="en-US" b="1" dirty="0" smtClean="0"/>
              <a:t>の内容</a:t>
            </a:r>
            <a:endParaRPr kumimoji="1" lang="ja-JP" altLang="en-US" b="1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854619" y="3127701"/>
            <a:ext cx="18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/>
              <a:t>Step2</a:t>
            </a:r>
            <a:r>
              <a:rPr lang="ja-JP" altLang="en-US" b="1" dirty="0" smtClean="0"/>
              <a:t>の内容</a:t>
            </a:r>
            <a:endParaRPr kumimoji="1" lang="ja-JP" altLang="en-US" b="1" dirty="0"/>
          </a:p>
        </p:txBody>
      </p:sp>
      <p:sp>
        <p:nvSpPr>
          <p:cNvPr id="49" name="線吹き出し 2 (枠付き) 48"/>
          <p:cNvSpPr/>
          <p:nvPr/>
        </p:nvSpPr>
        <p:spPr>
          <a:xfrm>
            <a:off x="731520" y="4983480"/>
            <a:ext cx="2400300" cy="1106968"/>
          </a:xfrm>
          <a:prstGeom prst="borderCallout2">
            <a:avLst>
              <a:gd name="adj1" fmla="val -868"/>
              <a:gd name="adj2" fmla="val 65000"/>
              <a:gd name="adj3" fmla="val -46301"/>
              <a:gd name="adj4" fmla="val 83809"/>
              <a:gd name="adj5" fmla="val -82651"/>
              <a:gd name="adj6" fmla="val 158095"/>
            </a:avLst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ここを作れば完成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8546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複数の</a:t>
            </a:r>
            <a:r>
              <a:rPr lang="ja-JP" altLang="en-US" dirty="0" smtClean="0"/>
              <a:t>立替経費清算書を一覧表にまとめるツールを</a:t>
            </a:r>
            <a:r>
              <a:rPr lang="ja-JP" altLang="en-US" u="sng" dirty="0" smtClean="0">
                <a:solidFill>
                  <a:srgbClr val="FF0000"/>
                </a:solidFill>
              </a:rPr>
              <a:t>完成させる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857164"/>
            <a:ext cx="4277474" cy="4358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r="20372"/>
          <a:stretch/>
        </p:blipFill>
        <p:spPr>
          <a:xfrm>
            <a:off x="6127215" y="2930022"/>
            <a:ext cx="5931435" cy="2019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右矢印 7">
            <a:extLst>
              <a:ext uri="{FF2B5EF4-FFF2-40B4-BE49-F238E27FC236}">
                <a16:creationId xmlns="" xmlns:a16="http://schemas.microsoft.com/office/drawing/2014/main" id="{191281F6-2AFD-2A49-8229-5047A536ECBE}"/>
              </a:ext>
            </a:extLst>
          </p:cNvPr>
          <p:cNvSpPr/>
          <p:nvPr/>
        </p:nvSpPr>
        <p:spPr>
          <a:xfrm>
            <a:off x="4811962" y="3137915"/>
            <a:ext cx="1154497" cy="1491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吹き出し 8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5006869" y="5815687"/>
            <a:ext cx="2879831" cy="428035"/>
          </a:xfrm>
          <a:prstGeom prst="wedgeRoundRectCallout">
            <a:avLst>
              <a:gd name="adj1" fmla="val -69572"/>
              <a:gd name="adj2" fmla="val 443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複数シートに分かれている</a:t>
            </a:r>
            <a:endParaRPr lang="en-US" altLang="ja-JP" sz="1600" dirty="0"/>
          </a:p>
        </p:txBody>
      </p:sp>
      <p:sp>
        <p:nvSpPr>
          <p:cNvPr id="10" name="角丸四角形吹き出し 9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8691139" y="5168421"/>
            <a:ext cx="2879831" cy="428035"/>
          </a:xfrm>
          <a:prstGeom prst="wedgeRoundRectCallout">
            <a:avLst>
              <a:gd name="adj1" fmla="val -66397"/>
              <a:gd name="adj2" fmla="val -1985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1</a:t>
            </a:r>
            <a:r>
              <a:rPr lang="ja-JP" altLang="en-US" sz="1600" dirty="0" smtClean="0"/>
              <a:t>行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シートで転記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989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49890" cy="1450757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ヒント</a:t>
            </a:r>
            <a:r>
              <a:rPr lang="en-US" altLang="ja-JP" sz="4400" dirty="0" smtClean="0"/>
              <a:t>: </a:t>
            </a:r>
            <a:r>
              <a:rPr lang="ja-JP" altLang="en-US" sz="4400" dirty="0" smtClean="0"/>
              <a:t>ツール側のワークシートの指定方法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73981" cy="4023360"/>
          </a:xfrm>
        </p:spPr>
        <p:txBody>
          <a:bodyPr/>
          <a:lstStyle/>
          <a:p>
            <a:r>
              <a:rPr kumimoji="1" lang="ja-JP" altLang="en-US" dirty="0" smtClean="0"/>
              <a:t>マクロが実行されている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ファイルは</a:t>
            </a:r>
            <a:r>
              <a:rPr kumimoji="1" lang="en-US" altLang="ja-JP" dirty="0" err="1" smtClean="0"/>
              <a:t>ThisWorkbook</a:t>
            </a:r>
            <a:r>
              <a:rPr kumimoji="1" lang="ja-JP" altLang="en-US" dirty="0" smtClean="0"/>
              <a:t>で取得する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ThisWorkbook</a:t>
            </a:r>
            <a:r>
              <a:rPr kumimoji="1" lang="ja-JP" altLang="en-US" dirty="0" smtClean="0"/>
              <a:t>は実行中のマクロが付く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ファイルが格納された、特別な</a:t>
            </a:r>
            <a:r>
              <a:rPr kumimoji="1" lang="en-US" altLang="ja-JP" dirty="0" smtClean="0"/>
              <a:t>Workbook</a:t>
            </a:r>
            <a:r>
              <a:rPr kumimoji="1" lang="ja-JP" altLang="en-US" dirty="0" smtClean="0"/>
              <a:t>型変数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778" y="2820824"/>
            <a:ext cx="11026982" cy="3048270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ja-JP" altLang="en-US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claimListSheet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Worksheet</a:t>
            </a:r>
          </a:p>
          <a:p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claimListSheet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ThisWorkbook.Worksheets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("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ExpenseClaimList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")</a:t>
            </a:r>
          </a:p>
          <a:p>
            <a:endParaRPr lang="en-US" altLang="ja-JP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formFile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Workbook</a:t>
            </a:r>
          </a:p>
          <a:p>
            <a:r>
              <a:rPr lang="en-US" altLang="ja-JP" dirty="0">
                <a:solidFill>
                  <a:srgbClr val="0070C0"/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formFile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=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Workbooks.Open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("C:\Expense_Claims_Mar2019.xlsx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")</a:t>
            </a:r>
          </a:p>
          <a:p>
            <a:endParaRPr lang="en-US" altLang="ja-JP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dat</a:t>
            </a:r>
            <a:r>
              <a:rPr lang="en-US" altLang="ja-JP" dirty="0" err="1" smtClean="0">
                <a:latin typeface="ＭＳ ゴシック" panose="020B0609070205080204" pitchFamily="49" charset="-128"/>
              </a:rPr>
              <a:t>aSt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artRow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Long</a:t>
            </a:r>
          </a:p>
          <a:p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dat</a:t>
            </a:r>
            <a:r>
              <a:rPr lang="en-US" altLang="ja-JP" dirty="0" err="1" smtClean="0">
                <a:latin typeface="ＭＳ ゴシック" panose="020B0609070205080204" pitchFamily="49" charset="-128"/>
              </a:rPr>
              <a:t>aS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tartRow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2</a:t>
            </a:r>
            <a:r>
              <a:rPr lang="ja-JP" altLang="en-US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一覧表シートには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2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行目からデータを書き込む</a:t>
            </a:r>
            <a:endParaRPr lang="en-US" altLang="ja-JP" dirty="0" smtClean="0">
              <a:solidFill>
                <a:srgbClr val="297D53"/>
              </a:solidFill>
              <a:latin typeface="ＭＳ ゴシック" panose="020B0609070205080204" pitchFamily="49" charset="-128"/>
            </a:endParaRPr>
          </a:p>
          <a:p>
            <a:endParaRPr lang="en-US" altLang="ja-JP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2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枚目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のワークシートの申請日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(B2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セル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)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を一覧表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の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2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件目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の行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(3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行目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)A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列にコピー</a:t>
            </a:r>
            <a:endParaRPr lang="en-US" altLang="ja-JP" dirty="0">
              <a:solidFill>
                <a:srgbClr val="297D53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claimListSheet.Cells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dat</a:t>
            </a:r>
            <a:r>
              <a:rPr lang="en-US" altLang="ja-JP" dirty="0" err="1">
                <a:latin typeface="ＭＳ ゴシック" panose="020B0609070205080204" pitchFamily="49" charset="-128"/>
              </a:rPr>
              <a:t>aS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tartRow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+ 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2 - 1, 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"A").Value =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formFile.Worksheets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(2).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Range("B2").Value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</p:txBody>
      </p:sp>
      <p:sp>
        <p:nvSpPr>
          <p:cNvPr id="5" name="角丸四角形吹き出し 4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8363482" y="3344491"/>
            <a:ext cx="3531870" cy="701729"/>
          </a:xfrm>
          <a:prstGeom prst="wedgeRoundRectCallout">
            <a:avLst>
              <a:gd name="adj1" fmla="val -51241"/>
              <a:gd name="adj2" fmla="val -844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マクロが実行されるファイルの「</a:t>
            </a:r>
            <a:r>
              <a:rPr lang="en-US" altLang="ja-JP" sz="1600" dirty="0" err="1" smtClean="0"/>
              <a:t>ExpenseClaimList</a:t>
            </a:r>
            <a:r>
              <a:rPr lang="ja-JP" altLang="en-US" sz="1600" dirty="0" smtClean="0"/>
              <a:t>」シートが一覧表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9280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参考： ファイルダイアログで</a:t>
            </a:r>
            <a:r>
              <a:rPr kumimoji="1" lang="en-US" altLang="ja-JP" sz="4000" dirty="0" smtClean="0"/>
              <a:t>Excel</a:t>
            </a:r>
            <a:r>
              <a:rPr kumimoji="1" lang="ja-JP" altLang="en-US" sz="4000" dirty="0" smtClean="0"/>
              <a:t>ファイルを開く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「ファイルを開く」ダイアログは</a:t>
            </a:r>
            <a:r>
              <a:rPr kumimoji="1" lang="en-US" altLang="ja-JP" dirty="0" err="1" smtClean="0"/>
              <a:t>Application.GetOpenFilename</a:t>
            </a:r>
            <a:r>
              <a:rPr kumimoji="1" lang="ja-JP" altLang="en-US" dirty="0" smtClean="0"/>
              <a:t>メソッドを使う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ファイル</a:t>
            </a:r>
            <a:r>
              <a:rPr lang="ja-JP" altLang="en-US" dirty="0" smtClean="0"/>
              <a:t>を開く機能ではなく「開く」ボタンで選択したファイルのパスを取得するメソッド</a:t>
            </a:r>
            <a:endParaRPr lang="en-US" altLang="ja-JP" dirty="0" smtClean="0"/>
          </a:p>
          <a:p>
            <a:pPr lvl="2"/>
            <a:r>
              <a:rPr lang="ja-JP" altLang="en-US" dirty="0"/>
              <a:t>ファイル</a:t>
            </a:r>
            <a:r>
              <a:rPr lang="ja-JP" altLang="en-US" dirty="0" smtClean="0"/>
              <a:t>を開く</a:t>
            </a:r>
            <a:r>
              <a:rPr lang="ja-JP" altLang="en-US" dirty="0"/>
              <a:t>処理</a:t>
            </a:r>
            <a:r>
              <a:rPr lang="ja-JP" altLang="en-US" dirty="0" smtClean="0"/>
              <a:t>は別途</a:t>
            </a:r>
            <a:r>
              <a:rPr lang="en-US" altLang="ja-JP" dirty="0" err="1" smtClean="0"/>
              <a:t>Workbooks.Open</a:t>
            </a:r>
            <a:r>
              <a:rPr lang="ja-JP" altLang="en-US" dirty="0" smtClean="0"/>
              <a:t>で行う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キャンセル</a:t>
            </a:r>
            <a:r>
              <a:rPr kumimoji="1" lang="ja-JP" altLang="en-US" dirty="0"/>
              <a:t>ボタン</a:t>
            </a:r>
            <a:r>
              <a:rPr kumimoji="1" lang="ja-JP" altLang="en-US" dirty="0" smtClean="0"/>
              <a:t>を押した場合は、ファイルパスの代わりに「</a:t>
            </a:r>
            <a:r>
              <a:rPr kumimoji="1" lang="en-US" altLang="ja-JP" dirty="0" smtClean="0"/>
              <a:t>False</a:t>
            </a:r>
            <a:r>
              <a:rPr kumimoji="1" lang="ja-JP" altLang="en-US" dirty="0" smtClean="0"/>
              <a:t>」という文字列を返す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14" y="3330333"/>
            <a:ext cx="4251960" cy="264713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095051" y="3496279"/>
            <a:ext cx="5480427" cy="1663276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lang="en-US" altLang="ja-JP" dirty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filePath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ＭＳ ゴシック" panose="020B0609070205080204" pitchFamily="49" charset="-128"/>
              </a:rPr>
              <a:t>String</a:t>
            </a:r>
          </a:p>
          <a:p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filePath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=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Application.GetOpenFilename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()</a:t>
            </a:r>
          </a:p>
          <a:p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If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filePath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= "False" </a:t>
            </a:r>
            <a:r>
              <a:rPr lang="en-US" altLang="ja-JP" dirty="0">
                <a:solidFill>
                  <a:srgbClr val="0070C0"/>
                </a:solidFill>
                <a:latin typeface="ＭＳ ゴシック" panose="020B0609070205080204" pitchFamily="49" charset="-128"/>
              </a:rPr>
              <a:t>Then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ＭＳ ゴシック" panose="020B0609070205080204" pitchFamily="49" charset="-128"/>
              </a:rPr>
              <a:t>Exit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</a:p>
          <a:p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claimFormBook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Workbook</a:t>
            </a: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Set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claimFormBook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Workbooks.Open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filePath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)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</p:txBody>
      </p:sp>
      <p:sp>
        <p:nvSpPr>
          <p:cNvPr id="7" name="角丸四角形吹き出し 6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9624061" y="4120104"/>
            <a:ext cx="2388870" cy="600486"/>
          </a:xfrm>
          <a:prstGeom prst="wedgeRoundRectCallout">
            <a:avLst>
              <a:gd name="adj1" fmla="val -69249"/>
              <a:gd name="adj2" fmla="val -3259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キャンセルが押されたら処理を中断</a:t>
            </a:r>
            <a:endParaRPr lang="en-US" altLang="ja-JP" sz="1600" dirty="0"/>
          </a:p>
        </p:txBody>
      </p:sp>
      <p:sp>
        <p:nvSpPr>
          <p:cNvPr id="9" name="角丸四角形吹き出し 8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5339174" y="5568851"/>
            <a:ext cx="5987956" cy="600486"/>
          </a:xfrm>
          <a:prstGeom prst="wedgeRoundRectCallout">
            <a:avLst>
              <a:gd name="adj1" fmla="val -23316"/>
              <a:gd name="adj2" fmla="val -974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よく使う</a:t>
            </a:r>
            <a:r>
              <a:rPr lang="ja-JP" altLang="en-US" sz="1600" dirty="0"/>
              <a:t>処理</a:t>
            </a:r>
            <a:r>
              <a:rPr lang="ja-JP" altLang="en-US" sz="1600" dirty="0" smtClean="0"/>
              <a:t>なので、上記のままコピペで覚えるのがよい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45117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おつかれさまでした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30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FD7A861-05A9-7A46-98F3-9D64FFEE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前回の宿題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13504C08-FAF4-D341-87C7-7921D8788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73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宿題</a:t>
            </a:r>
            <a:r>
              <a:rPr kumimoji="1" lang="en-US" altLang="ja-JP" dirty="0"/>
              <a:t>1: </a:t>
            </a:r>
            <a:r>
              <a:rPr kumimoji="1" lang="ja-JP" altLang="en-US" dirty="0"/>
              <a:t>閏年か否か判定する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A1</a:t>
            </a:r>
            <a:r>
              <a:rPr lang="ja-JP" altLang="en-US" dirty="0"/>
              <a:t>セルに入れた西暦が閏年だった場合</a:t>
            </a:r>
            <a:r>
              <a:rPr lang="en-US" altLang="ja-JP" dirty="0"/>
              <a:t>B1</a:t>
            </a:r>
            <a:r>
              <a:rPr lang="ja-JP" altLang="en-US" dirty="0"/>
              <a:t>セルに「閏年</a:t>
            </a:r>
            <a:r>
              <a:rPr lang="en-US" altLang="ja-JP" dirty="0"/>
              <a:t>/Leap Year</a:t>
            </a:r>
            <a:r>
              <a:rPr lang="ja-JP" altLang="en-US" dirty="0"/>
              <a:t>」、閏年ではない場合「平年</a:t>
            </a:r>
            <a:r>
              <a:rPr lang="en-US" altLang="ja-JP" dirty="0"/>
              <a:t>/Common Year</a:t>
            </a:r>
            <a:r>
              <a:rPr lang="ja-JP" altLang="en-US" dirty="0"/>
              <a:t>」と表示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※</a:t>
            </a:r>
            <a:r>
              <a:rPr lang="ja-JP" altLang="en-US" dirty="0"/>
              <a:t>閏年の判定方法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西暦年が</a:t>
            </a:r>
            <a:r>
              <a:rPr kumimoji="1" lang="en-US" altLang="ja-JP" dirty="0"/>
              <a:t>4</a:t>
            </a:r>
            <a:r>
              <a:rPr kumimoji="1" lang="ja-JP" altLang="en-US" dirty="0"/>
              <a:t>で割り切れる場合は閏年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ただし、西暦年が</a:t>
            </a:r>
            <a:r>
              <a:rPr lang="en-US" altLang="ja-JP" dirty="0"/>
              <a:t>100</a:t>
            </a:r>
            <a:r>
              <a:rPr lang="ja-JP" altLang="en-US" dirty="0"/>
              <a:t>で割り切れる場合は平年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ただし、西暦年が</a:t>
            </a:r>
            <a:r>
              <a:rPr kumimoji="1" lang="en-US" altLang="ja-JP" dirty="0"/>
              <a:t>400</a:t>
            </a:r>
            <a:r>
              <a:rPr kumimoji="1" lang="ja-JP" altLang="en-US" dirty="0"/>
              <a:t>で割り切れる場合は閏年</a:t>
            </a:r>
          </a:p>
        </p:txBody>
      </p:sp>
    </p:spTree>
    <p:extLst>
      <p:ext uri="{BB962C8B-B14F-4D97-AF65-F5344CB8AC3E}">
        <p14:creationId xmlns:p14="http://schemas.microsoft.com/office/powerpoint/2010/main" val="5448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16F734A-24FF-C84E-9FFB-4573DBE9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解答例</a:t>
            </a:r>
            <a:r>
              <a:rPr lang="en-US" altLang="ja-JP" dirty="0" smtClean="0"/>
              <a:t>1:</a:t>
            </a:r>
            <a:r>
              <a:rPr lang="ja-JP" altLang="en-US" dirty="0" smtClean="0"/>
              <a:t> 力技で書いたパターン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43A4BB1-C877-F449-B9D1-75A84063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895023" cy="4470006"/>
          </a:xfrm>
        </p:spPr>
        <p:txBody>
          <a:bodyPr vert="horz" wrap="square" lIns="0" tIns="635" rIns="0" bIns="635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EvalLeapYear1()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year = Range("A1").Value    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A1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セルから西暦取得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result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で割り切れる場合は閏年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100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ただし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で割り切れる場合は平年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400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result = "Leap Year"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ただし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で割り切れる場合は閏年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result = "Common Year"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で割り切れるが、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で割り切れるため平年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result = "Leap Year"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で割り切れて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で割り切れないので閏年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result = "Common Year"  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で割り切れない場合は平年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Range("B1").Value = result  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B1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セルに結果を出力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</a:p>
        </p:txBody>
      </p:sp>
      <p:sp>
        <p:nvSpPr>
          <p:cNvPr id="11" name="角丸四角形吹き出し 10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8710189" y="2857151"/>
            <a:ext cx="3123848" cy="1055630"/>
          </a:xfrm>
          <a:prstGeom prst="wedgeRoundRectCallout">
            <a:avLst>
              <a:gd name="adj1" fmla="val -84411"/>
              <a:gd name="adj2" fmla="val -944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「ただし～の場合」を</a:t>
            </a:r>
            <a:endParaRPr lang="en-US" altLang="ja-JP" sz="1600" dirty="0" smtClean="0"/>
          </a:p>
          <a:p>
            <a:pPr algn="ctr"/>
            <a:r>
              <a:rPr lang="en-US" altLang="ja-JP" sz="1600" dirty="0" smtClean="0"/>
              <a:t>If</a:t>
            </a:r>
            <a:r>
              <a:rPr lang="ja-JP" altLang="en-US" sz="1600" dirty="0" smtClean="0"/>
              <a:t>文の入れ子で表現</a:t>
            </a:r>
            <a:endParaRPr lang="en-US" altLang="ja-JP" sz="1600" dirty="0" smtClean="0"/>
          </a:p>
          <a:p>
            <a:pPr algn="ctr"/>
            <a:r>
              <a:rPr lang="ja-JP" altLang="en-US" sz="1600" b="1" dirty="0" smtClean="0">
                <a:solidFill>
                  <a:srgbClr val="FF0000"/>
                </a:solidFill>
              </a:rPr>
              <a:t>ゴチャゴチャして判りにくい！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4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16F734A-24FF-C84E-9FFB-4573DBE9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解答例</a:t>
            </a:r>
            <a:r>
              <a:rPr lang="en-US" altLang="ja-JP" dirty="0" smtClean="0"/>
              <a:t>2:</a:t>
            </a:r>
            <a:r>
              <a:rPr lang="ja-JP" altLang="en-US" dirty="0" smtClean="0"/>
              <a:t> </a:t>
            </a:r>
            <a:r>
              <a:rPr lang="en-US" altLang="ja-JP" dirty="0" smtClean="0"/>
              <a:t>If</a:t>
            </a:r>
            <a:r>
              <a:rPr lang="ja-JP" altLang="en-US" dirty="0" smtClean="0"/>
              <a:t>の入れ子を無くして</a:t>
            </a:r>
            <a:r>
              <a:rPr lang="ja-JP" altLang="en-US" dirty="0"/>
              <a:t>スッキリ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43A4BB1-C877-F449-B9D1-75A84063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895023" cy="4470006"/>
          </a:xfrm>
        </p:spPr>
        <p:txBody>
          <a:bodyPr vert="horz" wrap="square" lIns="0" tIns="635" rIns="0" bIns="635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EvalLeapYear2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year = Range("A1").Value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A1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セルから西暦取得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result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400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で割り切れる場合は閏年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result = "Leap Year"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100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で割り切れる場合は平年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result = "Common Year"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で割り切れる場合は閏年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result = "Leap Year"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その他は平年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result = "Common Year"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Range("B1").Value = result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B1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セルに結果を出力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</a:p>
        </p:txBody>
      </p:sp>
    </p:spTree>
    <p:extLst>
      <p:ext uri="{BB962C8B-B14F-4D97-AF65-F5344CB8AC3E}">
        <p14:creationId xmlns:p14="http://schemas.microsoft.com/office/powerpoint/2010/main" val="14870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複雑</a:t>
            </a:r>
            <a:r>
              <a:rPr lang="ja-JP" altLang="en-US" dirty="0" smtClean="0"/>
              <a:t>な条件を書く場合のコツ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勝ち抜け</a:t>
            </a:r>
            <a:r>
              <a:rPr lang="ja-JP" altLang="en-US" dirty="0"/>
              <a:t>方式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条件が</a:t>
            </a:r>
            <a:r>
              <a:rPr lang="ja-JP" altLang="en-US" dirty="0" smtClean="0"/>
              <a:t>ハッキリしているところ（大抵は一番最後の条件）からスタート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1</a:t>
            </a:r>
            <a:r>
              <a:rPr lang="ja-JP" altLang="en-US" dirty="0" err="1" smtClean="0"/>
              <a:t>つずつ</a:t>
            </a:r>
            <a:r>
              <a:rPr lang="en-US" altLang="ja-JP" dirty="0" smtClean="0"/>
              <a:t>If/</a:t>
            </a:r>
            <a:r>
              <a:rPr lang="en-US" altLang="ja-JP" dirty="0" err="1" smtClean="0"/>
              <a:t>ElseIf</a:t>
            </a:r>
            <a:r>
              <a:rPr lang="ja-JP" altLang="en-US" dirty="0" smtClean="0"/>
              <a:t>で勝ち抜けさせていく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686050" y="3411721"/>
            <a:ext cx="5623560" cy="1485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西暦年が</a:t>
            </a:r>
            <a:r>
              <a:rPr lang="en-US" altLang="ja-JP" dirty="0"/>
              <a:t>4</a:t>
            </a:r>
            <a:r>
              <a:rPr lang="ja-JP" altLang="en-US" dirty="0"/>
              <a:t>で割り切れる場合は閏年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ただし、西暦年が</a:t>
            </a:r>
            <a:r>
              <a:rPr lang="en-US" altLang="ja-JP" dirty="0"/>
              <a:t>100</a:t>
            </a:r>
            <a:r>
              <a:rPr lang="ja-JP" altLang="en-US" dirty="0"/>
              <a:t>で割り切れる場合は平年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ただし、西暦年が</a:t>
            </a:r>
            <a:r>
              <a:rPr lang="en-US" altLang="ja-JP" dirty="0"/>
              <a:t>400</a:t>
            </a:r>
            <a:r>
              <a:rPr lang="ja-JP" altLang="en-US" dirty="0"/>
              <a:t>で割り切れる場合は閏年</a:t>
            </a:r>
          </a:p>
        </p:txBody>
      </p:sp>
      <p:sp>
        <p:nvSpPr>
          <p:cNvPr id="6" name="上矢印 5">
            <a:extLst>
              <a:ext uri="{FF2B5EF4-FFF2-40B4-BE49-F238E27FC236}">
                <a16:creationId xmlns:a16="http://schemas.microsoft.com/office/drawing/2014/main" xmlns="" id="{191281F6-2AFD-2A49-8229-5047A536ECBE}"/>
              </a:ext>
            </a:extLst>
          </p:cNvPr>
          <p:cNvSpPr/>
          <p:nvPr/>
        </p:nvSpPr>
        <p:spPr>
          <a:xfrm>
            <a:off x="1501935" y="3263208"/>
            <a:ext cx="1050325" cy="17829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下</a:t>
            </a:r>
            <a:r>
              <a:rPr lang="ja-JP" altLang="en-US" dirty="0" smtClean="0"/>
              <a:t>から</a:t>
            </a:r>
            <a:r>
              <a:rPr lang="ja-JP" altLang="en-US" dirty="0"/>
              <a:t>評価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8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16F734A-24FF-C84E-9FFB-4573DBE9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解答例</a:t>
            </a:r>
            <a:r>
              <a:rPr lang="en-US" altLang="ja-JP" dirty="0" smtClean="0"/>
              <a:t>3: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And/Or</a:t>
            </a:r>
            <a:r>
              <a:rPr lang="ja-JP" altLang="en-US" dirty="0" smtClean="0"/>
              <a:t>を使ってスッキリ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43A4BB1-C877-F449-B9D1-75A84063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895023" cy="4470006"/>
          </a:xfrm>
        </p:spPr>
        <p:txBody>
          <a:bodyPr vert="horz" wrap="square" lIns="0" tIns="635" rIns="0" bIns="635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EvalLeapYear3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year = Range("A1").Value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A1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セルから西暦取得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result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endParaRPr lang="ja-JP" altLang="en-US" sz="1400" dirty="0">
              <a:solidFill>
                <a:srgbClr val="297D53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400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100 &lt;&gt; 0)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で割り切れる、または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で割り切れない場合は閏年</a:t>
            </a:r>
            <a:endParaRPr lang="en-US" altLang="ja-JP" sz="1400" dirty="0">
              <a:solidFill>
                <a:srgbClr val="0070C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result = "Leap Year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その他は</a:t>
            </a:r>
            <a:r>
              <a:rPr lang="ja-JP" altLang="en-US" sz="1400" dirty="0" smtClean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平年</a:t>
            </a:r>
            <a:endParaRPr lang="en-US" altLang="ja-JP" sz="1400" dirty="0">
              <a:solidFill>
                <a:srgbClr val="0070C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result = "Common Year"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Range("B1").Value = result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B1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セルに結果を出力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</a:p>
        </p:txBody>
      </p:sp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8046720" y="2034191"/>
            <a:ext cx="3851909" cy="1055630"/>
          </a:xfrm>
          <a:prstGeom prst="wedgeRoundRectCallout">
            <a:avLst>
              <a:gd name="adj1" fmla="val -67899"/>
              <a:gd name="adj2" fmla="val 3711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And/Or</a:t>
            </a:r>
            <a:r>
              <a:rPr lang="ja-JP" altLang="en-US" sz="1600" dirty="0" smtClean="0"/>
              <a:t>を使って</a:t>
            </a:r>
            <a:endParaRPr lang="en-US" altLang="ja-JP" sz="1600" dirty="0" smtClean="0"/>
          </a:p>
          <a:p>
            <a:pPr algn="ctr"/>
            <a:r>
              <a:rPr lang="en-US" altLang="ja-JP" sz="1600" dirty="0" smtClean="0"/>
              <a:t>1</a:t>
            </a:r>
            <a:r>
              <a:rPr lang="ja-JP" altLang="en-US" sz="1600" dirty="0"/>
              <a:t>個</a:t>
            </a:r>
            <a:r>
              <a:rPr lang="ja-JP" altLang="en-US" sz="1600" dirty="0" smtClean="0"/>
              <a:t>の</a:t>
            </a:r>
            <a:r>
              <a:rPr lang="ja-JP" altLang="en-US" sz="1600" dirty="0"/>
              <a:t>条件文</a:t>
            </a:r>
            <a:r>
              <a:rPr lang="ja-JP" altLang="en-US" sz="1600" dirty="0" smtClean="0"/>
              <a:t>に集約</a:t>
            </a:r>
            <a:endParaRPr lang="en-US" altLang="ja-JP" sz="1600" dirty="0" smtClean="0"/>
          </a:p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逆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に判りにくくなる場合もあるので注意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64C1B9759C00439C3492CBBE953EC6" ma:contentTypeVersion="4" ma:contentTypeDescription="Create a new document." ma:contentTypeScope="" ma:versionID="4614ffbef66646ade257425cb756d12b">
  <xsd:schema xmlns:xsd="http://www.w3.org/2001/XMLSchema" xmlns:xs="http://www.w3.org/2001/XMLSchema" xmlns:p="http://schemas.microsoft.com/office/2006/metadata/properties" xmlns:ns2="9eef16d1-88bd-4aa8-b0cb-d3a7752e6d6b" xmlns:ns3="4dd0d71b-5951-40d7-bab3-745c65abb58f" targetNamespace="http://schemas.microsoft.com/office/2006/metadata/properties" ma:root="true" ma:fieldsID="beb1781d3191e837f14064601f5f8d07" ns2:_="" ns3:_="">
    <xsd:import namespace="9eef16d1-88bd-4aa8-b0cb-d3a7752e6d6b"/>
    <xsd:import namespace="4dd0d71b-5951-40d7-bab3-745c65abb5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f16d1-88bd-4aa8-b0cb-d3a7752e6d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d0d71b-5951-40d7-bab3-745c65abb5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EF3CE6-42BA-4728-84B7-42F4006F77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BE0C7C-B1D3-4442-A150-E603A9F6D6A0}">
  <ds:schemaRefs>
    <ds:schemaRef ds:uri="http://purl.org/dc/terms/"/>
    <ds:schemaRef ds:uri="4dd0d71b-5951-40d7-bab3-745c65abb58f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9eef16d1-88bd-4aa8-b0cb-d3a7752e6d6b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B89F443-BEFB-44E3-950C-F541E1B82E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ef16d1-88bd-4aa8-b0cb-d3a7752e6d6b"/>
    <ds:schemaRef ds:uri="4dd0d71b-5951-40d7-bab3-745c65abb5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TM02900769[[fn=レトロスペクト]]</Template>
  <TotalTime>15101</TotalTime>
  <Words>2534</Words>
  <Application>Microsoft Office PowerPoint</Application>
  <PresentationFormat>ワイド画面</PresentationFormat>
  <Paragraphs>387</Paragraphs>
  <Slides>38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4" baseType="lpstr">
      <vt:lpstr>ＭＳ Ｐゴシック</vt:lpstr>
      <vt:lpstr>ＭＳ ゴシック</vt:lpstr>
      <vt:lpstr>Arial</vt:lpstr>
      <vt:lpstr>Calibri</vt:lpstr>
      <vt:lpstr>Calibri Light</vt:lpstr>
      <vt:lpstr>レトロスペクト</vt:lpstr>
      <vt:lpstr>Excelマクロで学ぶ  VBA入門</vt:lpstr>
      <vt:lpstr>学習コンテンツありか</vt:lpstr>
      <vt:lpstr>学習コンテンツの構成</vt:lpstr>
      <vt:lpstr>前回の宿題</vt:lpstr>
      <vt:lpstr>宿題1: 閏年か否か判定する</vt:lpstr>
      <vt:lpstr>解答例1: 力技で書いたパターン</vt:lpstr>
      <vt:lpstr>解答例2: Ifの入れ子を無くしてスッキリ</vt:lpstr>
      <vt:lpstr>複雑な条件を書く場合のコツ 勝ち抜け方式</vt:lpstr>
      <vt:lpstr>解答例3: And/Orを使ってスッキリ</vt:lpstr>
      <vt:lpstr>宿題2：氏名の区切り文字が0～2個、全てに対応する</vt:lpstr>
      <vt:lpstr>ヒント</vt:lpstr>
      <vt:lpstr>ヒント</vt:lpstr>
      <vt:lpstr>解答例</vt:lpstr>
      <vt:lpstr>Part8</vt:lpstr>
      <vt:lpstr>例題: 複数の立替経費清算書を一覧表にまとめるツール</vt:lpstr>
      <vt:lpstr>ツールの設計</vt:lpstr>
      <vt:lpstr>処理のポイント</vt:lpstr>
      <vt:lpstr>ステップ1</vt:lpstr>
      <vt:lpstr>Excelファイルの開き方</vt:lpstr>
      <vt:lpstr>開いたExcelファイルを変数に入れる</vt:lpstr>
      <vt:lpstr>Excelファイルを上書き保存する</vt:lpstr>
      <vt:lpstr>トピック：2種類の変数「値型」「オブジェクト型」</vt:lpstr>
      <vt:lpstr>Excelファイルを名前を付けて保存する</vt:lpstr>
      <vt:lpstr>Excelファイルを閉じる</vt:lpstr>
      <vt:lpstr>ステップ2</vt:lpstr>
      <vt:lpstr>開いたExcelファイルのワークシートを取得</vt:lpstr>
      <vt:lpstr>Excelを表現する4つのオブジェクト型</vt:lpstr>
      <vt:lpstr>WorksheetsプロパティとWorksheet型変数</vt:lpstr>
      <vt:lpstr>Worksheetsプロパティの使い方(1) ワークシートの指定方法</vt:lpstr>
      <vt:lpstr>Worksheetsプロパティの使い方(2) ワークシートの枚数を取得</vt:lpstr>
      <vt:lpstr>Worksheetsプロパティの使い方(3) 全てのワークシートをFor文で処理</vt:lpstr>
      <vt:lpstr>トピック： Worksheet変数を省略した時のRangeプロパティの動き</vt:lpstr>
      <vt:lpstr>ステップ3</vt:lpstr>
      <vt:lpstr>ツール完成まで残りわずか！</vt:lpstr>
      <vt:lpstr>演習: 複数の立替経費清算書を一覧表にまとめるツールを完成させる</vt:lpstr>
      <vt:lpstr>ヒント: ツール側のワークシートの指定方法</vt:lpstr>
      <vt:lpstr>参考： ファイルダイアログでExcelファイルを開く</vt:lpstr>
      <vt:lpstr>おつかれさまでした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Saso, Takeru</dc:creator>
  <cp:lastModifiedBy>Saso, Takeru</cp:lastModifiedBy>
  <cp:revision>252</cp:revision>
  <cp:lastPrinted>2019-01-22T02:48:15Z</cp:lastPrinted>
  <dcterms:created xsi:type="dcterms:W3CDTF">2012-07-27T23:28:17Z</dcterms:created>
  <dcterms:modified xsi:type="dcterms:W3CDTF">2019-04-10T10:38:34Z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0x0101004E64C1B9759C00439C3492CBBE953EC6</vt:lpwstr>
  </property>
  <property fmtid="{D5CDD505-2E9C-101B-9397-08002B2CF9AE}" pid="3" name="AuthorIds_UIVersion_1024">
    <vt:lpwstr>6</vt:lpwstr>
  </property>
  <property fmtid="{D5CDD505-2E9C-101B-9397-08002B2CF9AE}" pid="4" name="AuthorIds_UIVersion_1536">
    <vt:lpwstr>6</vt:lpwstr>
  </property>
</Properties>
</file>