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300" r:id="rId3"/>
    <p:sldId id="287" r:id="rId4"/>
    <p:sldId id="301" r:id="rId5"/>
    <p:sldId id="258" r:id="rId6"/>
    <p:sldId id="292" r:id="rId7"/>
    <p:sldId id="293" r:id="rId8"/>
    <p:sldId id="297" r:id="rId9"/>
    <p:sldId id="299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6"/>
    <p:restoredTop sz="88889"/>
  </p:normalViewPr>
  <p:slideViewPr>
    <p:cSldViewPr snapToGrid="0" snapToObjects="1">
      <p:cViewPr>
        <p:scale>
          <a:sx n="142" d="100"/>
          <a:sy n="142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F427-AD01-094A-A97B-031D929F580C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2495B-DB8E-4F4B-920F-10C9014E8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11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https://www.digikey.jp/ja/articles/why-the-inter-integrated-circuit-bus-makes-connecting-ics-so-easy?utm_adgroup=Integrated%20Circuits&amp;utm_source=google&amp;utm_medium=cpc&amp;utm_campaign=Dynamic%20Search_JP&amp;utm_term=&amp;productid=&amp;gclid=CjwKCAjwkdL6BRAREiwA-kiczIg1LlO4daZ5EbXsbojFOhSgfvzD4tI-LxfsZdR2P6-s-ELewLL4zBoCgTYQAvD_BwE</a:t>
            </a:r>
            <a:r>
              <a:rPr lang="en-US" altLang="ja-JP" dirty="0"/>
              <a:t> 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2495B-DB8E-4F4B-920F-10C9014E823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21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98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31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34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94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89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46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8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80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0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70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DE1B-9059-094E-876E-91076E1DC014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6D0B-F9FE-0447-B3C8-4CE0CF79F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63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fujiele.co.jp/articles/819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og.com/jp/analog-dialogue/articles/introduction-to-spi-interfac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b.fujiele.co.jp/articles/819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og.com/jp/analog-dialogue/articles/introduction-to-spi-interfac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log.com/jp/analog-dialogue/articles/introduction-to-spi-interfa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fujiele.co.jp/articles/819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ab.fujiele.co.jp/articles/819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2C182E-43F3-3443-9FA9-5674569F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0349"/>
            <a:ext cx="9144000" cy="1257301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anchor="ctr">
            <a:noAutofit/>
          </a:bodyPr>
          <a:lstStyle/>
          <a:p>
            <a:r>
              <a:rPr lang="ja-JP" altLang="en-US" sz="3200">
                <a:solidFill>
                  <a:schemeClr val="bg1"/>
                </a:solidFill>
                <a:latin typeface="Century" panose="02040604050505020304" pitchFamily="18" charset="0"/>
              </a:rPr>
              <a:t>シリアル通信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00E496-5F7D-4549-8DF4-616819824EA6}"/>
              </a:ext>
            </a:extLst>
          </p:cNvPr>
          <p:cNvSpPr txBox="1"/>
          <p:nvPr/>
        </p:nvSpPr>
        <p:spPr>
          <a:xfrm>
            <a:off x="-280649" y="6413624"/>
            <a:ext cx="485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/>
              <a:t>東京大学大学院学際情報学府</a:t>
            </a:r>
            <a:r>
              <a:rPr lang="en-US" altLang="ja-JP" sz="1600" dirty="0"/>
              <a:t> </a:t>
            </a:r>
            <a:r>
              <a:rPr lang="ja-JP" altLang="en-US" sz="1600"/>
              <a:t>越塚研</a:t>
            </a:r>
            <a:r>
              <a:rPr lang="en-US" altLang="ja-JP" sz="1600" dirty="0"/>
              <a:t> M1</a:t>
            </a:r>
            <a:r>
              <a:rPr lang="ja-JP" altLang="en-US" sz="1600"/>
              <a:t>三股猛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B02850-7B37-1C49-86AA-EC675817A122}"/>
              </a:ext>
            </a:extLst>
          </p:cNvPr>
          <p:cNvSpPr/>
          <p:nvPr/>
        </p:nvSpPr>
        <p:spPr>
          <a:xfrm>
            <a:off x="0" y="104068"/>
            <a:ext cx="594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2020/10/24</a:t>
            </a:r>
            <a:r>
              <a:rPr lang="ja-JP" altLang="en-US"/>
              <a:t>（土）</a:t>
            </a:r>
            <a:r>
              <a:rPr lang="en-US" altLang="ja-JP" dirty="0"/>
              <a:t>12</a:t>
            </a:r>
            <a:r>
              <a:rPr lang="ja-JP" altLang="en-US"/>
              <a:t>ステップで作る組み込み</a:t>
            </a:r>
            <a:r>
              <a:rPr lang="en-US" altLang="ja-JP" dirty="0"/>
              <a:t>OS</a:t>
            </a:r>
            <a:r>
              <a:rPr lang="ja-JP" altLang="en-US"/>
              <a:t>自作入門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EA2D1F-EC1D-EC40-AEEA-EA8D1A52C3A2}"/>
              </a:ext>
            </a:extLst>
          </p:cNvPr>
          <p:cNvSpPr txBox="1"/>
          <p:nvPr/>
        </p:nvSpPr>
        <p:spPr>
          <a:xfrm>
            <a:off x="1674991" y="4159879"/>
            <a:ext cx="579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〜</a:t>
            </a:r>
            <a:r>
              <a:rPr kumimoji="1" lang="ja-JP" altLang="en-US"/>
              <a:t>シリアル通信・</a:t>
            </a:r>
            <a:r>
              <a:rPr kumimoji="1" lang="en-US" altLang="ja-JP" dirty="0"/>
              <a:t>I/O</a:t>
            </a:r>
            <a:r>
              <a:rPr kumimoji="1" lang="ja-JP" altLang="en-US"/>
              <a:t>コントローラ・スタートアップ</a:t>
            </a:r>
            <a:r>
              <a:rPr kumimoji="1" lang="en-US" altLang="ja-JP" dirty="0"/>
              <a:t>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2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D922B-100F-8046-84C4-28209F7C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36211" cy="124097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ja-JP" sz="3000" dirty="0">
                <a:solidFill>
                  <a:schemeClr val="bg1"/>
                </a:solidFill>
              </a:rPr>
              <a:t> </a:t>
            </a:r>
            <a:r>
              <a:rPr lang="ja-JP" altLang="en-US" sz="3000">
                <a:solidFill>
                  <a:schemeClr val="bg1"/>
                </a:solidFill>
              </a:rPr>
              <a:t>参考資料</a:t>
            </a:r>
            <a:endParaRPr lang="en-US" altLang="ja-JP" sz="3000" dirty="0">
              <a:solidFill>
                <a:schemeClr val="tx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9040D4-EFB2-604A-992D-0E4DECC2B5C6}"/>
              </a:ext>
            </a:extLst>
          </p:cNvPr>
          <p:cNvSpPr/>
          <p:nvPr/>
        </p:nvSpPr>
        <p:spPr>
          <a:xfrm>
            <a:off x="389901" y="1893332"/>
            <a:ext cx="3748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dirty="0">
                <a:hlinkClick r:id="rId3"/>
              </a:rPr>
              <a:t>https://lab.fujiele.co.jp/articles/8191/</a:t>
            </a:r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FA858C-C019-6B48-8386-A0190AC0667D}"/>
              </a:ext>
            </a:extLst>
          </p:cNvPr>
          <p:cNvSpPr txBox="1"/>
          <p:nvPr/>
        </p:nvSpPr>
        <p:spPr>
          <a:xfrm>
            <a:off x="389901" y="1524000"/>
            <a:ext cx="843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よくわかる！シリアル通信基礎講座　</a:t>
            </a:r>
            <a:r>
              <a:rPr kumimoji="1" lang="en-US" altLang="ja-JP" dirty="0"/>
              <a:t>SPI</a:t>
            </a:r>
            <a:r>
              <a:rPr kumimoji="1" lang="ja-JP" altLang="en-US"/>
              <a:t>、</a:t>
            </a:r>
            <a:r>
              <a:rPr kumimoji="1" lang="en-US" altLang="ja-JP" dirty="0"/>
              <a:t>I2C</a:t>
            </a:r>
            <a:r>
              <a:rPr kumimoji="1" lang="ja-JP" altLang="en-US"/>
              <a:t>、</a:t>
            </a:r>
            <a:r>
              <a:rPr kumimoji="1" lang="en-US" altLang="ja-JP" dirty="0"/>
              <a:t>UART</a:t>
            </a:r>
            <a:r>
              <a:rPr kumimoji="1" lang="ja-JP" altLang="en-US"/>
              <a:t>のざっくりした比較が良い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B8825B-2999-F046-92EB-C1F04C4CEB68}"/>
              </a:ext>
            </a:extLst>
          </p:cNvPr>
          <p:cNvSpPr/>
          <p:nvPr/>
        </p:nvSpPr>
        <p:spPr>
          <a:xfrm>
            <a:off x="389901" y="2967335"/>
            <a:ext cx="8649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dirty="0">
                <a:hlinkClick r:id="rId4"/>
              </a:rPr>
              <a:t>https://www.analog.com/jp/analog-dialogue/articles/introduction-to-spi-interface.html#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E78341-3A85-A340-A932-060E2EFDA163}"/>
              </a:ext>
            </a:extLst>
          </p:cNvPr>
          <p:cNvSpPr txBox="1"/>
          <p:nvPr/>
        </p:nvSpPr>
        <p:spPr>
          <a:xfrm>
            <a:off x="412439" y="2631996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SPI</a:t>
            </a:r>
            <a:r>
              <a:rPr kumimoji="1" lang="ja-JP" altLang="en-US"/>
              <a:t>の基本を学ぶ　バチクソわかりやすい。神資料。</a:t>
            </a:r>
          </a:p>
        </p:txBody>
      </p:sp>
    </p:spTree>
    <p:extLst>
      <p:ext uri="{BB962C8B-B14F-4D97-AF65-F5344CB8AC3E}">
        <p14:creationId xmlns:p14="http://schemas.microsoft.com/office/powerpoint/2010/main" val="74567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3D1C05A5-5F91-2941-B1E0-3B620251F7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36211" cy="1240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dirty="0">
                <a:solidFill>
                  <a:schemeClr val="bg1"/>
                </a:solidFill>
              </a:rPr>
              <a:t> Agenda</a:t>
            </a:r>
            <a:endParaRPr lang="en-US" altLang="ja-JP" sz="3000" dirty="0">
              <a:solidFill>
                <a:schemeClr val="tx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DFF7DB-10C1-D345-B0E4-5CC1F8E934D2}"/>
              </a:ext>
            </a:extLst>
          </p:cNvPr>
          <p:cNvSpPr txBox="1"/>
          <p:nvPr/>
        </p:nvSpPr>
        <p:spPr>
          <a:xfrm>
            <a:off x="581321" y="1670304"/>
            <a:ext cx="79735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基本用語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シリアル通信とパラレル通信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Master</a:t>
            </a:r>
            <a:r>
              <a:rPr kumimoji="1" lang="ja-JP" altLang="en-US"/>
              <a:t>と</a:t>
            </a:r>
            <a:r>
              <a:rPr kumimoji="1" lang="en-US" altLang="ja-JP" dirty="0"/>
              <a:t>Slave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dirty="0"/>
              <a:t>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SPI</a:t>
            </a:r>
            <a:r>
              <a:rPr kumimoji="1" lang="ja-JP" altLang="en-US"/>
              <a:t>通信とは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AE-BME280</a:t>
            </a:r>
            <a:r>
              <a:rPr kumimoji="1" lang="ja-JP" altLang="en-US"/>
              <a:t>ではどうなってるの？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クロックの極性と位相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マルチスレーブ構成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dirty="0"/>
              <a:t>I2C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I2C</a:t>
            </a:r>
            <a:r>
              <a:rPr kumimoji="1" lang="ja-JP" altLang="en-US"/>
              <a:t>通信とは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いろいろ制約をかければ早くなる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通信のタイミング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dirty="0"/>
              <a:t>UART</a:t>
            </a:r>
            <a:r>
              <a:rPr kumimoji="1" lang="ja-JP" altLang="en-US" sz="2400"/>
              <a:t>通信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UART</a:t>
            </a:r>
            <a:r>
              <a:rPr kumimoji="1" lang="ja-JP" altLang="en-US"/>
              <a:t>通信とは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通信のタイミング</a:t>
            </a:r>
          </a:p>
        </p:txBody>
      </p:sp>
    </p:spTree>
    <p:extLst>
      <p:ext uri="{BB962C8B-B14F-4D97-AF65-F5344CB8AC3E}">
        <p14:creationId xmlns:p14="http://schemas.microsoft.com/office/powerpoint/2010/main" val="349717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2C182E-43F3-3443-9FA9-5674569F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0349"/>
            <a:ext cx="9144000" cy="1257301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anchor="ctr">
            <a:noAutofit/>
          </a:bodyPr>
          <a:lstStyle/>
          <a:p>
            <a:r>
              <a:rPr lang="ja-JP" altLang="en-US" sz="3200">
                <a:solidFill>
                  <a:schemeClr val="bg1"/>
                </a:solidFill>
                <a:latin typeface="Century" panose="02040604050505020304" pitchFamily="18" charset="0"/>
              </a:rPr>
              <a:t>基本用語</a:t>
            </a:r>
          </a:p>
        </p:txBody>
      </p:sp>
    </p:spTree>
    <p:extLst>
      <p:ext uri="{BB962C8B-B14F-4D97-AF65-F5344CB8AC3E}">
        <p14:creationId xmlns:p14="http://schemas.microsoft.com/office/powerpoint/2010/main" val="401580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D922B-100F-8046-84C4-28209F7C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36211" cy="124097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ja-JP" sz="3000" dirty="0">
                <a:solidFill>
                  <a:schemeClr val="bg1"/>
                </a:solidFill>
              </a:rPr>
              <a:t> </a:t>
            </a:r>
            <a:r>
              <a:rPr lang="ja-JP" altLang="en-US" sz="3000">
                <a:solidFill>
                  <a:schemeClr val="bg1"/>
                </a:solidFill>
              </a:rPr>
              <a:t>メモリマップド</a:t>
            </a:r>
            <a:r>
              <a:rPr lang="en-US" altLang="ja-JP" sz="3000" dirty="0">
                <a:solidFill>
                  <a:schemeClr val="bg1"/>
                </a:solidFill>
              </a:rPr>
              <a:t>I/O </a:t>
            </a:r>
            <a:endParaRPr lang="en-US" altLang="ja-JP" sz="3000" dirty="0">
              <a:solidFill>
                <a:schemeClr val="tx2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4596AD8-FF95-2546-B50E-A26925ABDD77}"/>
              </a:ext>
            </a:extLst>
          </p:cNvPr>
          <p:cNvSpPr/>
          <p:nvPr/>
        </p:nvSpPr>
        <p:spPr>
          <a:xfrm>
            <a:off x="643805" y="5766684"/>
            <a:ext cx="8022772" cy="877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プロセッサがデバイスコントローラと通信する際には、メモリ空間、もしくは</a:t>
            </a:r>
            <a:r>
              <a:rPr kumimoji="1" lang="en-US" altLang="ja-JP" sz="2000" dirty="0">
                <a:solidFill>
                  <a:schemeClr val="tx1"/>
                </a:solidFill>
              </a:rPr>
              <a:t>I/O</a:t>
            </a:r>
            <a:r>
              <a:rPr kumimoji="1" lang="ja-JP" altLang="en-US" sz="2000">
                <a:solidFill>
                  <a:schemeClr val="tx1"/>
                </a:solidFill>
              </a:rPr>
              <a:t>空間を介して行う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78267D3-740A-9540-B668-955624454EE1}"/>
              </a:ext>
            </a:extLst>
          </p:cNvPr>
          <p:cNvCxnSpPr/>
          <p:nvPr/>
        </p:nvCxnSpPr>
        <p:spPr>
          <a:xfrm>
            <a:off x="4572000" y="1752600"/>
            <a:ext cx="0" cy="3585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1E68759D-309B-E84F-9CAE-54E6B8776443}"/>
              </a:ext>
            </a:extLst>
          </p:cNvPr>
          <p:cNvSpPr txBox="1">
            <a:spLocks/>
          </p:cNvSpPr>
          <p:nvPr/>
        </p:nvSpPr>
        <p:spPr>
          <a:xfrm>
            <a:off x="643805" y="1460678"/>
            <a:ext cx="2775678" cy="58384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>
                <a:latin typeface="HGPGothicE" panose="020B0900000000000000" pitchFamily="34" charset="-128"/>
                <a:ea typeface="HGPGothicE" panose="020B0900000000000000" pitchFamily="34" charset="-128"/>
              </a:rPr>
              <a:t>メモリマップド</a:t>
            </a:r>
            <a:r>
              <a:rPr lang="en-US" altLang="ja-JP" sz="2400" dirty="0">
                <a:latin typeface="HGPGothicE" panose="020B0900000000000000" pitchFamily="34" charset="-128"/>
                <a:ea typeface="HGPGothicE" panose="020B0900000000000000" pitchFamily="34" charset="-128"/>
              </a:rPr>
              <a:t>I/O</a:t>
            </a:r>
            <a:endParaRPr lang="ja-JP" altLang="en-US" sz="240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5BB97359-0229-444E-84DA-9B26FE23324C}"/>
              </a:ext>
            </a:extLst>
          </p:cNvPr>
          <p:cNvSpPr txBox="1">
            <a:spLocks/>
          </p:cNvSpPr>
          <p:nvPr/>
        </p:nvSpPr>
        <p:spPr>
          <a:xfrm>
            <a:off x="5724517" y="1460678"/>
            <a:ext cx="2775678" cy="58384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dirty="0">
                <a:latin typeface="HGPGothicE" panose="020B0900000000000000" pitchFamily="34" charset="-128"/>
                <a:ea typeface="HGPGothicE" panose="020B0900000000000000" pitchFamily="34" charset="-128"/>
              </a:rPr>
              <a:t>I/O</a:t>
            </a:r>
            <a:r>
              <a:rPr lang="ja-JP" altLang="en-US" sz="2400">
                <a:latin typeface="HGPGothicE" panose="020B0900000000000000" pitchFamily="34" charset="-128"/>
                <a:ea typeface="HGPGothicE" panose="020B0900000000000000" pitchFamily="34" charset="-128"/>
              </a:rPr>
              <a:t>空間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CA751B-300E-7444-B56B-E5E7E89CEDA7}"/>
              </a:ext>
            </a:extLst>
          </p:cNvPr>
          <p:cNvSpPr/>
          <p:nvPr/>
        </p:nvSpPr>
        <p:spPr>
          <a:xfrm>
            <a:off x="1309985" y="2472723"/>
            <a:ext cx="1443318" cy="30422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6FDBBD0-54A7-214E-B0B7-68319557F56B}"/>
              </a:ext>
            </a:extLst>
          </p:cNvPr>
          <p:cNvSpPr/>
          <p:nvPr/>
        </p:nvSpPr>
        <p:spPr>
          <a:xfrm>
            <a:off x="5724517" y="2472724"/>
            <a:ext cx="1443318" cy="30422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E6D9B46-A9E1-4349-883D-93660A9DF8C6}"/>
              </a:ext>
            </a:extLst>
          </p:cNvPr>
          <p:cNvSpPr/>
          <p:nvPr/>
        </p:nvSpPr>
        <p:spPr>
          <a:xfrm>
            <a:off x="7584141" y="2472724"/>
            <a:ext cx="1082436" cy="11848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03CD7B-FD66-4A4A-8458-EA4E36941B97}"/>
              </a:ext>
            </a:extLst>
          </p:cNvPr>
          <p:cNvSpPr txBox="1"/>
          <p:nvPr/>
        </p:nvSpPr>
        <p:spPr>
          <a:xfrm>
            <a:off x="1559860" y="21948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メモリ空間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3419A3A-5D82-0E45-BDEB-19E1D0B430E0}"/>
              </a:ext>
            </a:extLst>
          </p:cNvPr>
          <p:cNvSpPr txBox="1"/>
          <p:nvPr/>
        </p:nvSpPr>
        <p:spPr>
          <a:xfrm>
            <a:off x="5969122" y="21948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メモリ空間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C631F7-D08B-A547-910B-8370B8718C1C}"/>
              </a:ext>
            </a:extLst>
          </p:cNvPr>
          <p:cNvSpPr txBox="1"/>
          <p:nvPr/>
        </p:nvSpPr>
        <p:spPr>
          <a:xfrm>
            <a:off x="7774854" y="219484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I/O</a:t>
            </a:r>
            <a:r>
              <a:rPr kumimoji="1" lang="ja-JP" altLang="en-US" sz="1200"/>
              <a:t>空間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5FFE90-6A0F-5B49-86AA-3F22E7A0E883}"/>
              </a:ext>
            </a:extLst>
          </p:cNvPr>
          <p:cNvSpPr/>
          <p:nvPr/>
        </p:nvSpPr>
        <p:spPr>
          <a:xfrm>
            <a:off x="1309985" y="2471847"/>
            <a:ext cx="1443318" cy="1407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メモリ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BD18DA2-68B6-4044-B644-CC23927E5C33}"/>
              </a:ext>
            </a:extLst>
          </p:cNvPr>
          <p:cNvSpPr/>
          <p:nvPr/>
        </p:nvSpPr>
        <p:spPr>
          <a:xfrm>
            <a:off x="5715011" y="2471847"/>
            <a:ext cx="1443318" cy="1407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メモリ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82A1246-9726-024B-9C0E-78223FFD1A0A}"/>
              </a:ext>
            </a:extLst>
          </p:cNvPr>
          <p:cNvSpPr/>
          <p:nvPr/>
        </p:nvSpPr>
        <p:spPr>
          <a:xfrm>
            <a:off x="1309331" y="4124221"/>
            <a:ext cx="1443318" cy="369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solidFill>
                  <a:schemeClr val="tx1"/>
                </a:solidFill>
              </a:rPr>
              <a:t>デバイス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>
                <a:solidFill>
                  <a:schemeClr val="tx1"/>
                </a:solidFill>
              </a:rPr>
              <a:t>コントローラ</a:t>
            </a:r>
            <a:r>
              <a:rPr kumimoji="1" lang="en-US" altLang="ja-JP" sz="900" dirty="0">
                <a:solidFill>
                  <a:schemeClr val="tx1"/>
                </a:solidFill>
              </a:rPr>
              <a:t>1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4D26ABD-DFEE-3247-925B-DAFD33F8DF0C}"/>
              </a:ext>
            </a:extLst>
          </p:cNvPr>
          <p:cNvSpPr/>
          <p:nvPr/>
        </p:nvSpPr>
        <p:spPr>
          <a:xfrm>
            <a:off x="7586824" y="2471847"/>
            <a:ext cx="1082436" cy="369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solidFill>
                  <a:schemeClr val="tx1"/>
                </a:solidFill>
              </a:rPr>
              <a:t>デバイス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>
                <a:solidFill>
                  <a:schemeClr val="tx1"/>
                </a:solidFill>
              </a:rPr>
              <a:t>コントローラ</a:t>
            </a:r>
            <a:r>
              <a:rPr kumimoji="1" lang="en-US" altLang="ja-JP" sz="900" dirty="0">
                <a:solidFill>
                  <a:schemeClr val="tx1"/>
                </a:solidFill>
              </a:rPr>
              <a:t>1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EBF2625-21D1-BD44-825C-732A0A8734E2}"/>
              </a:ext>
            </a:extLst>
          </p:cNvPr>
          <p:cNvSpPr/>
          <p:nvPr/>
        </p:nvSpPr>
        <p:spPr>
          <a:xfrm>
            <a:off x="1309331" y="4543560"/>
            <a:ext cx="1443318" cy="369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solidFill>
                  <a:schemeClr val="tx1"/>
                </a:solidFill>
              </a:rPr>
              <a:t>デバイス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>
                <a:solidFill>
                  <a:schemeClr val="tx1"/>
                </a:solidFill>
              </a:rPr>
              <a:t>コントローラ</a:t>
            </a:r>
            <a:r>
              <a:rPr kumimoji="1" lang="en-US" altLang="ja-JP" sz="900" dirty="0">
                <a:solidFill>
                  <a:schemeClr val="tx1"/>
                </a:solidFill>
              </a:rPr>
              <a:t>2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6DBF47E-D23A-284B-844F-416529B12832}"/>
              </a:ext>
            </a:extLst>
          </p:cNvPr>
          <p:cNvSpPr/>
          <p:nvPr/>
        </p:nvSpPr>
        <p:spPr>
          <a:xfrm>
            <a:off x="1312347" y="5150313"/>
            <a:ext cx="1443318" cy="369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solidFill>
                  <a:schemeClr val="tx1"/>
                </a:solidFill>
              </a:rPr>
              <a:t>デバイス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>
                <a:solidFill>
                  <a:schemeClr val="tx1"/>
                </a:solidFill>
              </a:rPr>
              <a:t>コントローラ</a:t>
            </a:r>
            <a:r>
              <a:rPr kumimoji="1" lang="en-US" altLang="ja-JP" sz="900" dirty="0">
                <a:solidFill>
                  <a:schemeClr val="tx1"/>
                </a:solidFill>
              </a:rPr>
              <a:t>n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7575448-4FF2-CD47-916C-E7B75C886CBF}"/>
              </a:ext>
            </a:extLst>
          </p:cNvPr>
          <p:cNvSpPr txBox="1"/>
          <p:nvPr/>
        </p:nvSpPr>
        <p:spPr>
          <a:xfrm>
            <a:off x="1823241" y="481721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332925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D922B-100F-8046-84C4-28209F7C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36211" cy="124097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ja-JP" sz="3000" dirty="0">
                <a:solidFill>
                  <a:schemeClr val="bg1"/>
                </a:solidFill>
              </a:rPr>
              <a:t> </a:t>
            </a:r>
            <a:r>
              <a:rPr lang="ja-JP" altLang="en-US" sz="3000">
                <a:solidFill>
                  <a:schemeClr val="bg1"/>
                </a:solidFill>
              </a:rPr>
              <a:t>シリアル通信とパラレル通信</a:t>
            </a:r>
            <a:endParaRPr lang="en-US" altLang="ja-JP" sz="3000" dirty="0">
              <a:solidFill>
                <a:schemeClr val="tx2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4596AD8-FF95-2546-B50E-A26925ABDD77}"/>
              </a:ext>
            </a:extLst>
          </p:cNvPr>
          <p:cNvSpPr/>
          <p:nvPr/>
        </p:nvSpPr>
        <p:spPr>
          <a:xfrm>
            <a:off x="643805" y="5766684"/>
            <a:ext cx="8022772" cy="877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F0000"/>
                </a:solidFill>
              </a:rPr>
              <a:t>パラレル通信</a:t>
            </a:r>
            <a:r>
              <a:rPr kumimoji="1" lang="ja-JP" altLang="en-US" sz="2000">
                <a:solidFill>
                  <a:schemeClr val="tx1"/>
                </a:solidFill>
              </a:rPr>
              <a:t>は実装</a:t>
            </a:r>
            <a:r>
              <a:rPr kumimoji="1" lang="en-US" altLang="ja-JP" sz="2000" dirty="0">
                <a:solidFill>
                  <a:schemeClr val="tx1"/>
                </a:solidFill>
              </a:rPr>
              <a:t>/</a:t>
            </a:r>
            <a:r>
              <a:rPr kumimoji="1" lang="ja-JP" altLang="en-US" sz="2000">
                <a:solidFill>
                  <a:schemeClr val="tx1"/>
                </a:solidFill>
              </a:rPr>
              <a:t>経済的コストが高く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マイコンではあまり</a:t>
            </a:r>
            <a:r>
              <a:rPr kumimoji="1" lang="ja-JP" altLang="en-US" sz="2000">
                <a:solidFill>
                  <a:schemeClr val="accent1"/>
                </a:solidFill>
              </a:rPr>
              <a:t>使われない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87C01FC5-7F76-5E42-8AE3-076186FED86F}"/>
              </a:ext>
            </a:extLst>
          </p:cNvPr>
          <p:cNvSpPr txBox="1">
            <a:spLocks/>
          </p:cNvSpPr>
          <p:nvPr/>
        </p:nvSpPr>
        <p:spPr>
          <a:xfrm>
            <a:off x="333283" y="1473556"/>
            <a:ext cx="2775678" cy="58384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>
                <a:latin typeface="HGPGothicE" panose="020B0900000000000000" pitchFamily="34" charset="-128"/>
                <a:ea typeface="HGPGothicE" panose="020B0900000000000000" pitchFamily="34" charset="-128"/>
              </a:rPr>
              <a:t>直列か、並列か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FDF1A3-F014-A64F-9273-6418944D9CD0}"/>
              </a:ext>
            </a:extLst>
          </p:cNvPr>
          <p:cNvSpPr txBox="1"/>
          <p:nvPr/>
        </p:nvSpPr>
        <p:spPr>
          <a:xfrm>
            <a:off x="333283" y="2289984"/>
            <a:ext cx="781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通信の規格にはシリアルとパラレルの２種類がある。</a:t>
            </a:r>
            <a:endParaRPr kumimoji="1" lang="en-US" altLang="ja-JP" dirty="0"/>
          </a:p>
          <a:p>
            <a:r>
              <a:rPr kumimoji="1" lang="ja-JP" altLang="en-US"/>
              <a:t>よく聞く</a:t>
            </a:r>
            <a:r>
              <a:rPr kumimoji="1" lang="en-US" altLang="ja-JP" dirty="0">
                <a:solidFill>
                  <a:srgbClr val="FF0000"/>
                </a:solidFill>
              </a:rPr>
              <a:t>SPI</a:t>
            </a:r>
            <a:r>
              <a:rPr kumimoji="1" lang="ja-JP" altLang="en-US"/>
              <a:t>、</a:t>
            </a:r>
            <a:r>
              <a:rPr kumimoji="1" lang="en-US" altLang="ja-JP" dirty="0">
                <a:solidFill>
                  <a:srgbClr val="FF0000"/>
                </a:solidFill>
              </a:rPr>
              <a:t>I2C</a:t>
            </a:r>
            <a:r>
              <a:rPr kumimoji="1" lang="ja-JP" altLang="en-US"/>
              <a:t>、</a:t>
            </a:r>
            <a:r>
              <a:rPr kumimoji="1" lang="en-US" altLang="ja-JP" dirty="0">
                <a:solidFill>
                  <a:srgbClr val="FF0000"/>
                </a:solidFill>
              </a:rPr>
              <a:t>UART</a:t>
            </a:r>
            <a:r>
              <a:rPr kumimoji="1" lang="ja-JP" altLang="en-US"/>
              <a:t>は全て</a:t>
            </a:r>
            <a:r>
              <a:rPr kumimoji="1" lang="ja-JP" altLang="en-US">
                <a:solidFill>
                  <a:schemeClr val="accent1"/>
                </a:solidFill>
              </a:rPr>
              <a:t>シリアル通信</a:t>
            </a:r>
            <a:r>
              <a:rPr kumimoji="1" lang="ja-JP" altLang="en-US"/>
              <a:t>の規格。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5F98FA2-CD88-3743-B657-EFDE69FF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3" y="3644687"/>
            <a:ext cx="5146766" cy="98569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90DE85D-BD3F-634B-B7BD-3DA67233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95" y="2289984"/>
            <a:ext cx="1536050" cy="2358934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9DA9445-D063-5544-9451-8C56F3DEA57C}"/>
              </a:ext>
            </a:extLst>
          </p:cNvPr>
          <p:cNvSpPr/>
          <p:nvPr/>
        </p:nvSpPr>
        <p:spPr>
          <a:xfrm>
            <a:off x="6577690" y="6614496"/>
            <a:ext cx="2558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200" dirty="0">
                <a:hlinkClick r:id="rId4"/>
              </a:rPr>
              <a:t>https://lab.fujiele.co.jp/articles/8191/</a:t>
            </a:r>
            <a:endParaRPr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F91DF3-39D4-6F4E-902B-3FD0A9E96E2F}"/>
              </a:ext>
            </a:extLst>
          </p:cNvPr>
          <p:cNvSpPr txBox="1"/>
          <p:nvPr/>
        </p:nvSpPr>
        <p:spPr>
          <a:xfrm>
            <a:off x="5860873" y="663560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[1][2]</a:t>
            </a:r>
            <a:r>
              <a:rPr kumimoji="1" lang="ja-JP" altLang="en-US" sz="1200"/>
              <a:t>引用</a:t>
            </a:r>
            <a:r>
              <a:rPr kumimoji="1" lang="en-US" altLang="ja-JP" sz="1200" dirty="0"/>
              <a:t>: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3CC9635-41DB-D945-A994-6BAE3C6B49D2}"/>
              </a:ext>
            </a:extLst>
          </p:cNvPr>
          <p:cNvSpPr txBox="1"/>
          <p:nvPr/>
        </p:nvSpPr>
        <p:spPr>
          <a:xfrm>
            <a:off x="1915836" y="4801381"/>
            <a:ext cx="198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[1] </a:t>
            </a:r>
            <a:r>
              <a:rPr kumimoji="1" lang="ja-JP" altLang="en-US" sz="1400"/>
              <a:t>シリアル通信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AD5AA0-BF47-2D4B-8453-A031CC23FF5D}"/>
              </a:ext>
            </a:extLst>
          </p:cNvPr>
          <p:cNvSpPr txBox="1"/>
          <p:nvPr/>
        </p:nvSpPr>
        <p:spPr>
          <a:xfrm>
            <a:off x="6577690" y="4801380"/>
            <a:ext cx="198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[2] </a:t>
            </a:r>
            <a:r>
              <a:rPr kumimoji="1" lang="ja-JP" altLang="en-US" sz="1400"/>
              <a:t>パラレル通信</a:t>
            </a:r>
          </a:p>
        </p:txBody>
      </p:sp>
    </p:spTree>
    <p:extLst>
      <p:ext uri="{BB962C8B-B14F-4D97-AF65-F5344CB8AC3E}">
        <p14:creationId xmlns:p14="http://schemas.microsoft.com/office/powerpoint/2010/main" val="406366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D922B-100F-8046-84C4-28209F7C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36211" cy="124097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ja-JP" sz="3000" dirty="0">
                <a:solidFill>
                  <a:schemeClr val="bg1"/>
                </a:solidFill>
              </a:rPr>
              <a:t> </a:t>
            </a:r>
            <a:r>
              <a:rPr lang="ja-JP" altLang="en-US" sz="3000">
                <a:solidFill>
                  <a:schemeClr val="bg1"/>
                </a:solidFill>
              </a:rPr>
              <a:t>クロックの極性と位相</a:t>
            </a:r>
            <a:endParaRPr lang="en-US" altLang="ja-JP" sz="3000" dirty="0">
              <a:solidFill>
                <a:schemeClr val="tx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317215-13A7-3141-9614-816C4C3CF74C}"/>
              </a:ext>
            </a:extLst>
          </p:cNvPr>
          <p:cNvSpPr/>
          <p:nvPr/>
        </p:nvSpPr>
        <p:spPr>
          <a:xfrm>
            <a:off x="643805" y="5766684"/>
            <a:ext cx="8022772" cy="877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立ち上がり</a:t>
            </a:r>
            <a:r>
              <a:rPr kumimoji="1" lang="en-US" altLang="ja-JP" sz="2400" dirty="0">
                <a:solidFill>
                  <a:schemeClr val="tx1"/>
                </a:solidFill>
              </a:rPr>
              <a:t> / </a:t>
            </a:r>
            <a:r>
              <a:rPr kumimoji="1" lang="ja-JP" altLang="en-US" sz="2400">
                <a:solidFill>
                  <a:schemeClr val="tx1"/>
                </a:solidFill>
              </a:rPr>
              <a:t>下がりでサンプリング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立ち上がり</a:t>
            </a:r>
            <a:r>
              <a:rPr kumimoji="1" lang="en-US" altLang="ja-JP" sz="2400" dirty="0">
                <a:solidFill>
                  <a:schemeClr val="tx1"/>
                </a:solidFill>
              </a:rPr>
              <a:t> / </a:t>
            </a:r>
            <a:r>
              <a:rPr kumimoji="1" lang="ja-JP" altLang="en-US" sz="2400">
                <a:solidFill>
                  <a:schemeClr val="tx1"/>
                </a:solidFill>
              </a:rPr>
              <a:t>下がりでシフト（次の情報へ）</a:t>
            </a:r>
            <a:r>
              <a:rPr kumimoji="1" lang="en-US" altLang="ja-JP" sz="2400" dirty="0">
                <a:solidFill>
                  <a:schemeClr val="tx1"/>
                </a:solidFill>
              </a:rPr>
              <a:t> 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pic>
        <p:nvPicPr>
          <p:cNvPr id="5" name="図 4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1AD2770A-4329-944D-AB95-9FF25D03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82" y="2358776"/>
            <a:ext cx="5252764" cy="2290103"/>
          </a:xfrm>
          <a:prstGeom prst="rect">
            <a:avLst/>
          </a:prstGeom>
        </p:spPr>
      </p:pic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BE7800C-BE1D-874E-9202-C7A8E6EE8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3244645" cy="3429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B28011-4D34-4941-82C8-795E99F4DF3E}"/>
              </a:ext>
            </a:extLst>
          </p:cNvPr>
          <p:cNvSpPr/>
          <p:nvPr/>
        </p:nvSpPr>
        <p:spPr>
          <a:xfrm>
            <a:off x="4655191" y="6644311"/>
            <a:ext cx="58437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>
                <a:hlinkClick r:id="rId4"/>
              </a:rPr>
              <a:t>https://www.analog.com/jp/analog-dialogue/articles/introduction-to-spi-interface.html</a:t>
            </a:r>
            <a:r>
              <a:rPr lang="en-US" altLang="ja-JP" sz="900" dirty="0"/>
              <a:t> </a:t>
            </a:r>
            <a:r>
              <a:rPr lang="ja-JP" altLang="en-US" sz="900"/>
              <a:t>より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49F11F-5746-5A4D-8B26-B0C0B8CFC86E}"/>
              </a:ext>
            </a:extLst>
          </p:cNvPr>
          <p:cNvSpPr txBox="1"/>
          <p:nvPr/>
        </p:nvSpPr>
        <p:spPr>
          <a:xfrm>
            <a:off x="643805" y="5098743"/>
            <a:ext cx="7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極性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7FECA01-5C54-2246-B736-6443B4CC8447}"/>
              </a:ext>
            </a:extLst>
          </p:cNvPr>
          <p:cNvSpPr txBox="1"/>
          <p:nvPr/>
        </p:nvSpPr>
        <p:spPr>
          <a:xfrm>
            <a:off x="1287610" y="5108139"/>
            <a:ext cx="7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位相</a:t>
            </a:r>
          </a:p>
        </p:txBody>
      </p:sp>
    </p:spTree>
    <p:extLst>
      <p:ext uri="{BB962C8B-B14F-4D97-AF65-F5344CB8AC3E}">
        <p14:creationId xmlns:p14="http://schemas.microsoft.com/office/powerpoint/2010/main" val="24353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D922B-100F-8046-84C4-28209F7C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36211" cy="124097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ja-JP" sz="3000" dirty="0">
                <a:solidFill>
                  <a:schemeClr val="bg1"/>
                </a:solidFill>
              </a:rPr>
              <a:t> </a:t>
            </a:r>
            <a:r>
              <a:rPr lang="ja-JP" altLang="en-US" sz="3000">
                <a:solidFill>
                  <a:schemeClr val="bg1"/>
                </a:solidFill>
              </a:rPr>
              <a:t>クロックの極性と位相</a:t>
            </a:r>
            <a:endParaRPr lang="en-US" altLang="ja-JP" sz="3000" dirty="0">
              <a:solidFill>
                <a:schemeClr val="tx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317215-13A7-3141-9614-816C4C3CF74C}"/>
              </a:ext>
            </a:extLst>
          </p:cNvPr>
          <p:cNvSpPr/>
          <p:nvPr/>
        </p:nvSpPr>
        <p:spPr>
          <a:xfrm>
            <a:off x="643805" y="5766684"/>
            <a:ext cx="8022772" cy="877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立ち上がり</a:t>
            </a:r>
            <a:r>
              <a:rPr kumimoji="1" lang="en-US" altLang="ja-JP" sz="2400" dirty="0">
                <a:solidFill>
                  <a:schemeClr val="tx1"/>
                </a:solidFill>
              </a:rPr>
              <a:t> / </a:t>
            </a:r>
            <a:r>
              <a:rPr kumimoji="1" lang="ja-JP" altLang="en-US" sz="2400">
                <a:solidFill>
                  <a:schemeClr val="tx1"/>
                </a:solidFill>
              </a:rPr>
              <a:t>下がりでサンプリング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立ち上がり</a:t>
            </a:r>
            <a:r>
              <a:rPr kumimoji="1" lang="en-US" altLang="ja-JP" sz="2400" dirty="0">
                <a:solidFill>
                  <a:schemeClr val="tx1"/>
                </a:solidFill>
              </a:rPr>
              <a:t> / </a:t>
            </a:r>
            <a:r>
              <a:rPr kumimoji="1" lang="ja-JP" altLang="en-US" sz="2400">
                <a:solidFill>
                  <a:schemeClr val="tx1"/>
                </a:solidFill>
              </a:rPr>
              <a:t>下がりでシフト（次の情報へ）</a:t>
            </a:r>
            <a:r>
              <a:rPr kumimoji="1" lang="en-US" altLang="ja-JP" sz="2400" dirty="0">
                <a:solidFill>
                  <a:schemeClr val="tx1"/>
                </a:solidFill>
              </a:rPr>
              <a:t> 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B28011-4D34-4941-82C8-795E99F4DF3E}"/>
              </a:ext>
            </a:extLst>
          </p:cNvPr>
          <p:cNvSpPr/>
          <p:nvPr/>
        </p:nvSpPr>
        <p:spPr>
          <a:xfrm>
            <a:off x="4655191" y="6644311"/>
            <a:ext cx="58437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>
                <a:hlinkClick r:id="rId2"/>
              </a:rPr>
              <a:t>https://www.analog.com/jp/analog-dialogue/articles/introduction-to-spi-interface.html</a:t>
            </a:r>
            <a:r>
              <a:rPr lang="en-US" altLang="ja-JP" sz="900" dirty="0"/>
              <a:t> </a:t>
            </a:r>
            <a:r>
              <a:rPr lang="ja-JP" altLang="en-US" sz="900"/>
              <a:t>より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7AF52C3-6C0C-9F42-BBE6-2FA77429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86" y="2368140"/>
            <a:ext cx="5713525" cy="2121720"/>
          </a:xfrm>
          <a:prstGeom prst="rect">
            <a:avLst/>
          </a:prstGeom>
        </p:spPr>
      </p:pic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BC902BE7-338D-E24C-AEDC-0CAD25A68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4500"/>
            <a:ext cx="3244645" cy="3429000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A8374388-07D9-4542-9C44-95081E61290E}"/>
              </a:ext>
            </a:extLst>
          </p:cNvPr>
          <p:cNvSpPr/>
          <p:nvPr/>
        </p:nvSpPr>
        <p:spPr>
          <a:xfrm>
            <a:off x="3775841" y="2695903"/>
            <a:ext cx="244366" cy="260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F10EC3-C5E6-4843-B556-361BD2BAE750}"/>
              </a:ext>
            </a:extLst>
          </p:cNvPr>
          <p:cNvSpPr txBox="1"/>
          <p:nvPr/>
        </p:nvSpPr>
        <p:spPr>
          <a:xfrm>
            <a:off x="3422686" y="2072424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ロジック・ハイ</a:t>
            </a:r>
          </a:p>
        </p:txBody>
      </p:sp>
    </p:spTree>
    <p:extLst>
      <p:ext uri="{BB962C8B-B14F-4D97-AF65-F5344CB8AC3E}">
        <p14:creationId xmlns:p14="http://schemas.microsoft.com/office/powerpoint/2010/main" val="425611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D922B-100F-8046-84C4-28209F7C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36211" cy="124097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ja-JP" sz="3000" dirty="0">
                <a:solidFill>
                  <a:schemeClr val="bg1"/>
                </a:solidFill>
              </a:rPr>
              <a:t> </a:t>
            </a:r>
            <a:r>
              <a:rPr lang="ja-JP" altLang="en-US" sz="3000">
                <a:solidFill>
                  <a:schemeClr val="bg1"/>
                </a:solidFill>
              </a:rPr>
              <a:t>通信のタイミング（</a:t>
            </a:r>
            <a:r>
              <a:rPr lang="en-US" altLang="ja-JP" sz="3000" dirty="0">
                <a:solidFill>
                  <a:schemeClr val="bg1"/>
                </a:solidFill>
              </a:rPr>
              <a:t>master</a:t>
            </a:r>
            <a:r>
              <a:rPr lang="ja-JP" altLang="en-US" sz="3000">
                <a:solidFill>
                  <a:schemeClr val="bg1"/>
                </a:solidFill>
              </a:rPr>
              <a:t>→</a:t>
            </a:r>
            <a:r>
              <a:rPr lang="en-US" altLang="ja-JP" sz="3000" dirty="0">
                <a:solidFill>
                  <a:schemeClr val="bg1"/>
                </a:solidFill>
              </a:rPr>
              <a:t>slave</a:t>
            </a:r>
            <a:r>
              <a:rPr lang="ja-JP" altLang="en-US" sz="3000">
                <a:solidFill>
                  <a:schemeClr val="bg1"/>
                </a:solidFill>
              </a:rPr>
              <a:t>）</a:t>
            </a:r>
            <a:endParaRPr lang="en-US" altLang="ja-JP" sz="3000" dirty="0">
              <a:solidFill>
                <a:schemeClr val="tx2"/>
              </a:solidFill>
            </a:endParaRPr>
          </a:p>
        </p:txBody>
      </p:sp>
      <p:pic>
        <p:nvPicPr>
          <p:cNvPr id="2050" name="Picture 2" descr="I2CマスターからI2Cスレーブへのデータ送信例">
            <a:extLst>
              <a:ext uri="{FF2B5EF4-FFF2-40B4-BE49-F238E27FC236}">
                <a16:creationId xmlns:a16="http://schemas.microsoft.com/office/drawing/2014/main" id="{38BABCF6-38CF-5C45-8C7D-1B0DAB75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56904"/>
            <a:ext cx="8763000" cy="1892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7B3F00-D914-404E-B4A6-9B1D83BA658F}"/>
              </a:ext>
            </a:extLst>
          </p:cNvPr>
          <p:cNvSpPr/>
          <p:nvPr/>
        </p:nvSpPr>
        <p:spPr>
          <a:xfrm>
            <a:off x="0" y="3643026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マスターは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SCL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High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のときに、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SDA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Low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にするとスタートコンディションとなり、データの送信を開始します。</a:t>
            </a:r>
          </a:p>
          <a:p>
            <a:pPr fontAlgn="base">
              <a:buFont typeface="+mj-lt"/>
              <a:buAutoNum type="arabicPeriod"/>
            </a:pPr>
            <a:r>
              <a:rPr lang="en-US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続いてスレーブアドレスを送信。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I2C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バスには複数のスレーブがぶら下がっているため、このスレーブアドレスでどのスレーブにデータを送信するか決定</a:t>
            </a:r>
          </a:p>
          <a:p>
            <a:pPr fontAlgn="base">
              <a:buFont typeface="+mj-lt"/>
              <a:buAutoNum type="arabicPeriod"/>
            </a:pP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次に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Write(=0)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コマンドを送信</a:t>
            </a:r>
          </a:p>
          <a:p>
            <a:pPr fontAlgn="base">
              <a:buFont typeface="+mj-lt"/>
              <a:buAutoNum type="arabicPeriod"/>
            </a:pP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アドレスとコマンドを受け取ると、スレーブは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ACK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を返す</a:t>
            </a:r>
          </a:p>
          <a:p>
            <a:pPr fontAlgn="base">
              <a:buFont typeface="+mj-lt"/>
              <a:buAutoNum type="arabicPeriod"/>
            </a:pP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ACK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の後、マスターはデータを送信。</a:t>
            </a:r>
          </a:p>
          <a:p>
            <a:pPr fontAlgn="base">
              <a:buFont typeface="+mj-lt"/>
              <a:buAutoNum type="arabicPeriod"/>
            </a:pP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データを受信後、スレーブは再び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ACK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を返す。</a:t>
            </a:r>
          </a:p>
          <a:p>
            <a:pPr fontAlgn="base">
              <a:buFont typeface="+mj-lt"/>
              <a:buAutoNum type="arabicPeriod"/>
            </a:pP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SCL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High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のときに、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SDA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High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にするとストップコンディションとなり、通信が終了</a:t>
            </a:r>
            <a:endParaRPr lang="ja-JP" altLang="en-US" sz="1600" b="0" i="0">
              <a:solidFill>
                <a:srgbClr val="222222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C9CCA2-25D0-504A-B359-29762C2E8C1B}"/>
              </a:ext>
            </a:extLst>
          </p:cNvPr>
          <p:cNvSpPr/>
          <p:nvPr/>
        </p:nvSpPr>
        <p:spPr>
          <a:xfrm>
            <a:off x="6550213" y="6644311"/>
            <a:ext cx="2593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hlinkClick r:id="rId3"/>
              </a:rPr>
              <a:t>https://lab.fujiele.co.jp/articles/8191/</a:t>
            </a:r>
            <a:r>
              <a:rPr lang="en-US" altLang="ja-JP" sz="1200" dirty="0"/>
              <a:t> </a:t>
            </a:r>
            <a:endParaRPr lang="ja-JP" altLang="en-US" sz="1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05183D-CD71-1448-A8D9-035D605CD222}"/>
              </a:ext>
            </a:extLst>
          </p:cNvPr>
          <p:cNvSpPr/>
          <p:nvPr/>
        </p:nvSpPr>
        <p:spPr>
          <a:xfrm>
            <a:off x="643805" y="5766684"/>
            <a:ext cx="8022772" cy="877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なんだか</a:t>
            </a:r>
            <a:r>
              <a:rPr kumimoji="1" lang="en-US" altLang="ja-JP" sz="2400" dirty="0">
                <a:solidFill>
                  <a:schemeClr val="tx1"/>
                </a:solidFill>
              </a:rPr>
              <a:t>TCP/IP</a:t>
            </a:r>
            <a:r>
              <a:rPr kumimoji="1" lang="ja-JP" altLang="en-US" sz="2400">
                <a:solidFill>
                  <a:schemeClr val="tx1"/>
                </a:solidFill>
              </a:rPr>
              <a:t>みたい</a:t>
            </a:r>
          </a:p>
        </p:txBody>
      </p:sp>
    </p:spTree>
    <p:extLst>
      <p:ext uri="{BB962C8B-B14F-4D97-AF65-F5344CB8AC3E}">
        <p14:creationId xmlns:p14="http://schemas.microsoft.com/office/powerpoint/2010/main" val="207249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D922B-100F-8046-84C4-28209F7C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36211" cy="124097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ja-JP" sz="3000" dirty="0">
                <a:solidFill>
                  <a:schemeClr val="bg1"/>
                </a:solidFill>
              </a:rPr>
              <a:t> </a:t>
            </a:r>
            <a:r>
              <a:rPr lang="ja-JP" altLang="en-US" sz="3000">
                <a:solidFill>
                  <a:schemeClr val="bg1"/>
                </a:solidFill>
              </a:rPr>
              <a:t>通信のタイミング（</a:t>
            </a:r>
            <a:r>
              <a:rPr lang="en-US" altLang="ja-JP" sz="3000" dirty="0">
                <a:solidFill>
                  <a:schemeClr val="bg1"/>
                </a:solidFill>
              </a:rPr>
              <a:t>master</a:t>
            </a:r>
            <a:r>
              <a:rPr lang="ja-JP" altLang="en-US" sz="3000">
                <a:solidFill>
                  <a:schemeClr val="bg1"/>
                </a:solidFill>
              </a:rPr>
              <a:t>→</a:t>
            </a:r>
            <a:r>
              <a:rPr lang="en-US" altLang="ja-JP" sz="3000" dirty="0">
                <a:solidFill>
                  <a:schemeClr val="bg1"/>
                </a:solidFill>
              </a:rPr>
              <a:t>slave</a:t>
            </a:r>
            <a:r>
              <a:rPr lang="ja-JP" altLang="en-US" sz="3000">
                <a:solidFill>
                  <a:schemeClr val="bg1"/>
                </a:solidFill>
              </a:rPr>
              <a:t>）</a:t>
            </a:r>
            <a:endParaRPr lang="en-US" altLang="ja-JP" sz="3000" dirty="0">
              <a:solidFill>
                <a:schemeClr val="tx2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7B3F00-D914-404E-B4A6-9B1D83BA658F}"/>
              </a:ext>
            </a:extLst>
          </p:cNvPr>
          <p:cNvSpPr/>
          <p:nvPr/>
        </p:nvSpPr>
        <p:spPr>
          <a:xfrm>
            <a:off x="0" y="3643026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マスターは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SCL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High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のときに、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SDA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Low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にするとスタートコンディションとなり、データの送信を開始します。</a:t>
            </a:r>
          </a:p>
          <a:p>
            <a:pPr fontAlgn="base">
              <a:buFont typeface="+mj-lt"/>
              <a:buAutoNum type="arabicPeriod"/>
            </a:pPr>
            <a:r>
              <a:rPr lang="en-US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続いてスレーブアドレスを送信。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I2C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バスには複数のスレーブがぶら下がっているため、このスレーブアドレスでどのスレーブにデータを送信するか決定</a:t>
            </a:r>
          </a:p>
          <a:p>
            <a:pPr fontAlgn="base">
              <a:buFont typeface="+mj-lt"/>
              <a:buAutoNum type="arabicPeriod"/>
            </a:pPr>
            <a:r>
              <a:rPr lang="ja-JP" altLang="en-US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次に</a:t>
            </a:r>
            <a:r>
              <a:rPr lang="en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Read(=1)</a:t>
            </a:r>
            <a:r>
              <a:rPr lang="ja-JP" altLang="en-US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コマンドを送信</a:t>
            </a:r>
          </a:p>
          <a:p>
            <a:pPr fontAlgn="base">
              <a:buFont typeface="+mj-lt"/>
              <a:buAutoNum type="arabicPeriod"/>
            </a:pP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アドレスとコマンドを受け取ると、スレーブは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ACK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を返す</a:t>
            </a:r>
          </a:p>
          <a:p>
            <a:pPr fontAlgn="base">
              <a:buFont typeface="+mj-lt"/>
              <a:buAutoNum type="arabicPeriod"/>
            </a:pP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ACK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の後、</a:t>
            </a:r>
            <a:r>
              <a:rPr lang="ja-JP" altLang="en-US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スレーブはデータを送信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</a:p>
          <a:p>
            <a:pPr fontAlgn="base">
              <a:buFont typeface="+mj-lt"/>
              <a:buAutoNum type="arabicPeriod"/>
            </a:pP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データを受信後、スレーブは再び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ACK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を返す。</a:t>
            </a:r>
          </a:p>
          <a:p>
            <a:pPr fontAlgn="base">
              <a:buFont typeface="+mj-lt"/>
              <a:buAutoNum type="arabicPeriod"/>
            </a:pP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SCL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High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のときに、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SDA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en" altLang="ja-JP" sz="1600" dirty="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High</a:t>
            </a:r>
            <a:r>
              <a:rPr lang="ja-JP" altLang="en-US" sz="1600">
                <a:solidFill>
                  <a:srgbClr val="22222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にするとストップコンディションとなり、通信が終了</a:t>
            </a:r>
            <a:endParaRPr lang="ja-JP" altLang="en-US" sz="1600" b="0" i="0">
              <a:solidFill>
                <a:srgbClr val="222222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C9CCA2-25D0-504A-B359-29762C2E8C1B}"/>
              </a:ext>
            </a:extLst>
          </p:cNvPr>
          <p:cNvSpPr/>
          <p:nvPr/>
        </p:nvSpPr>
        <p:spPr>
          <a:xfrm>
            <a:off x="6550213" y="6644311"/>
            <a:ext cx="2593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hlinkClick r:id="rId2"/>
              </a:rPr>
              <a:t>https://lab.fujiele.co.jp/articles/8191/</a:t>
            </a:r>
            <a:r>
              <a:rPr lang="en-US" altLang="ja-JP" sz="1200" dirty="0"/>
              <a:t> </a:t>
            </a:r>
            <a:endParaRPr lang="ja-JP" altLang="en-US" sz="1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05183D-CD71-1448-A8D9-035D605CD222}"/>
              </a:ext>
            </a:extLst>
          </p:cNvPr>
          <p:cNvSpPr/>
          <p:nvPr/>
        </p:nvSpPr>
        <p:spPr>
          <a:xfrm>
            <a:off x="643805" y="5766684"/>
            <a:ext cx="8022772" cy="877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なんだか</a:t>
            </a:r>
            <a:r>
              <a:rPr kumimoji="1" lang="en-US" altLang="ja-JP" sz="2400" dirty="0">
                <a:solidFill>
                  <a:schemeClr val="tx1"/>
                </a:solidFill>
              </a:rPr>
              <a:t>TCP/IP</a:t>
            </a:r>
            <a:r>
              <a:rPr kumimoji="1" lang="ja-JP" altLang="en-US" sz="2400">
                <a:solidFill>
                  <a:schemeClr val="tx1"/>
                </a:solidFill>
              </a:rPr>
              <a:t>みたい　その２</a:t>
            </a:r>
          </a:p>
        </p:txBody>
      </p:sp>
      <p:pic>
        <p:nvPicPr>
          <p:cNvPr id="3074" name="Picture 2" descr="I2CマスターからI2Cスレーブのデータ受信例">
            <a:extLst>
              <a:ext uri="{FF2B5EF4-FFF2-40B4-BE49-F238E27FC236}">
                <a16:creationId xmlns:a16="http://schemas.microsoft.com/office/drawing/2014/main" id="{E24D5C30-0EDA-AC48-9DF2-2E40DE96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5" y="1500675"/>
            <a:ext cx="8661400" cy="1955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7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3422</TotalTime>
  <Words>775</Words>
  <Application>Microsoft Macintosh PowerPoint</Application>
  <PresentationFormat>画面に合わせる (4:3)</PresentationFormat>
  <Paragraphs>87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HGPGothicE</vt:lpstr>
      <vt:lpstr>Meiryo UI</vt:lpstr>
      <vt:lpstr>游ゴシック</vt:lpstr>
      <vt:lpstr>Arial</vt:lpstr>
      <vt:lpstr>Calibri</vt:lpstr>
      <vt:lpstr>Calibri Light</vt:lpstr>
      <vt:lpstr>Century</vt:lpstr>
      <vt:lpstr>Office テーマ</vt:lpstr>
      <vt:lpstr>シリアル通信</vt:lpstr>
      <vt:lpstr>PowerPoint プレゼンテーション</vt:lpstr>
      <vt:lpstr>基本用語</vt:lpstr>
      <vt:lpstr> メモリマップドI/O </vt:lpstr>
      <vt:lpstr> シリアル通信とパラレル通信</vt:lpstr>
      <vt:lpstr> クロックの極性と位相</vt:lpstr>
      <vt:lpstr> クロックの極性と位相</vt:lpstr>
      <vt:lpstr> 通信のタイミング（master→slave）</vt:lpstr>
      <vt:lpstr> 通信のタイミング（master→slave）</vt:lpstr>
      <vt:lpstr> 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三股　猛</dc:creator>
  <cp:lastModifiedBy>三股　猛</cp:lastModifiedBy>
  <cp:revision>163</cp:revision>
  <dcterms:created xsi:type="dcterms:W3CDTF">2020-08-02T05:57:54Z</dcterms:created>
  <dcterms:modified xsi:type="dcterms:W3CDTF">2020-10-25T12:46:41Z</dcterms:modified>
</cp:coreProperties>
</file>