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uchiya, Takeru" initials="TT" lastIdx="0" clrIdx="0">
    <p:extLst>
      <p:ext uri="{19B8F6BF-5375-455C-9EA6-DF929625EA0E}">
        <p15:presenceInfo xmlns:p15="http://schemas.microsoft.com/office/powerpoint/2012/main" userId="S-1-5-21-1004336348-1383384898-1417001333-113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11" autoAdjust="0"/>
    <p:restoredTop sz="94660"/>
  </p:normalViewPr>
  <p:slideViewPr>
    <p:cSldViewPr snapToGrid="0">
      <p:cViewPr varScale="1">
        <p:scale>
          <a:sx n="72" d="100"/>
          <a:sy n="72" d="100"/>
        </p:scale>
        <p:origin x="27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F2C4-93EA-4E78-BF6D-E88AE9E9D5FB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B4F7F-848D-4FF4-BCA1-160EDE02A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86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F2C4-93EA-4E78-BF6D-E88AE9E9D5FB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B4F7F-848D-4FF4-BCA1-160EDE02A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27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F2C4-93EA-4E78-BF6D-E88AE9E9D5FB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B4F7F-848D-4FF4-BCA1-160EDE02A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11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F2C4-93EA-4E78-BF6D-E88AE9E9D5FB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B4F7F-848D-4FF4-BCA1-160EDE02A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F2C4-93EA-4E78-BF6D-E88AE9E9D5FB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B4F7F-848D-4FF4-BCA1-160EDE02A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45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F2C4-93EA-4E78-BF6D-E88AE9E9D5FB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B4F7F-848D-4FF4-BCA1-160EDE02A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38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F2C4-93EA-4E78-BF6D-E88AE9E9D5FB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B4F7F-848D-4FF4-BCA1-160EDE02A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39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F2C4-93EA-4E78-BF6D-E88AE9E9D5FB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B4F7F-848D-4FF4-BCA1-160EDE02A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68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F2C4-93EA-4E78-BF6D-E88AE9E9D5FB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B4F7F-848D-4FF4-BCA1-160EDE02A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13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F2C4-93EA-4E78-BF6D-E88AE9E9D5FB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B4F7F-848D-4FF4-BCA1-160EDE02A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9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F2C4-93EA-4E78-BF6D-E88AE9E9D5FB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B4F7F-848D-4FF4-BCA1-160EDE02A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61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BF2C4-93EA-4E78-BF6D-E88AE9E9D5FB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B4F7F-848D-4FF4-BCA1-160EDE02A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26" Type="http://schemas.openxmlformats.org/officeDocument/2006/relationships/image" Target="../media/image41.png"/><Relationship Id="rId39" Type="http://schemas.openxmlformats.org/officeDocument/2006/relationships/image" Target="../media/image54.png"/><Relationship Id="rId3" Type="http://schemas.openxmlformats.org/officeDocument/2006/relationships/image" Target="../media/image18.png"/><Relationship Id="rId21" Type="http://schemas.openxmlformats.org/officeDocument/2006/relationships/image" Target="../media/image36.png"/><Relationship Id="rId34" Type="http://schemas.openxmlformats.org/officeDocument/2006/relationships/image" Target="../media/image49.png"/><Relationship Id="rId42" Type="http://schemas.openxmlformats.org/officeDocument/2006/relationships/image" Target="../media/image57.png"/><Relationship Id="rId47" Type="http://schemas.openxmlformats.org/officeDocument/2006/relationships/image" Target="../media/image62.png"/><Relationship Id="rId50" Type="http://schemas.openxmlformats.org/officeDocument/2006/relationships/image" Target="../media/image65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5" Type="http://schemas.openxmlformats.org/officeDocument/2006/relationships/image" Target="../media/image40.png"/><Relationship Id="rId33" Type="http://schemas.openxmlformats.org/officeDocument/2006/relationships/image" Target="../media/image48.png"/><Relationship Id="rId38" Type="http://schemas.openxmlformats.org/officeDocument/2006/relationships/image" Target="../media/image53.png"/><Relationship Id="rId46" Type="http://schemas.openxmlformats.org/officeDocument/2006/relationships/image" Target="../media/image61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29" Type="http://schemas.openxmlformats.org/officeDocument/2006/relationships/image" Target="../media/image44.png"/><Relationship Id="rId41" Type="http://schemas.openxmlformats.org/officeDocument/2006/relationships/image" Target="../media/image56.png"/><Relationship Id="rId54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24" Type="http://schemas.openxmlformats.org/officeDocument/2006/relationships/image" Target="../media/image39.png"/><Relationship Id="rId32" Type="http://schemas.openxmlformats.org/officeDocument/2006/relationships/image" Target="../media/image47.png"/><Relationship Id="rId37" Type="http://schemas.openxmlformats.org/officeDocument/2006/relationships/image" Target="../media/image52.png"/><Relationship Id="rId40" Type="http://schemas.openxmlformats.org/officeDocument/2006/relationships/image" Target="../media/image55.png"/><Relationship Id="rId45" Type="http://schemas.openxmlformats.org/officeDocument/2006/relationships/image" Target="../media/image60.png"/><Relationship Id="rId53" Type="http://schemas.openxmlformats.org/officeDocument/2006/relationships/image" Target="../media/image68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23" Type="http://schemas.openxmlformats.org/officeDocument/2006/relationships/image" Target="../media/image38.png"/><Relationship Id="rId28" Type="http://schemas.openxmlformats.org/officeDocument/2006/relationships/image" Target="../media/image43.png"/><Relationship Id="rId36" Type="http://schemas.openxmlformats.org/officeDocument/2006/relationships/image" Target="../media/image51.png"/><Relationship Id="rId49" Type="http://schemas.openxmlformats.org/officeDocument/2006/relationships/image" Target="../media/image64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31" Type="http://schemas.openxmlformats.org/officeDocument/2006/relationships/image" Target="../media/image46.png"/><Relationship Id="rId44" Type="http://schemas.openxmlformats.org/officeDocument/2006/relationships/image" Target="../media/image59.png"/><Relationship Id="rId52" Type="http://schemas.openxmlformats.org/officeDocument/2006/relationships/image" Target="../media/image67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Relationship Id="rId27" Type="http://schemas.openxmlformats.org/officeDocument/2006/relationships/image" Target="../media/image42.png"/><Relationship Id="rId30" Type="http://schemas.openxmlformats.org/officeDocument/2006/relationships/image" Target="../media/image45.png"/><Relationship Id="rId35" Type="http://schemas.openxmlformats.org/officeDocument/2006/relationships/image" Target="../media/image50.png"/><Relationship Id="rId43" Type="http://schemas.openxmlformats.org/officeDocument/2006/relationships/image" Target="../media/image58.png"/><Relationship Id="rId48" Type="http://schemas.openxmlformats.org/officeDocument/2006/relationships/image" Target="../media/image63.png"/><Relationship Id="rId8" Type="http://schemas.openxmlformats.org/officeDocument/2006/relationships/image" Target="../media/image23.png"/><Relationship Id="rId51" Type="http://schemas.openxmlformats.org/officeDocument/2006/relationships/image" Target="../media/image6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5302" y="265814"/>
            <a:ext cx="23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ja-JP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事前に用意する情報</a:t>
            </a:r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6176" y="776177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入力データ</a:t>
            </a:r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6175" y="1158944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訓練データ</a:t>
            </a:r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5302" y="1867408"/>
            <a:ext cx="325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ja-JP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多重ネットワークのパラメータ</a:t>
            </a:r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37845" y="2852315"/>
                <a:ext cx="323615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45" y="2852315"/>
                <a:ext cx="323615" cy="281937"/>
              </a:xfrm>
              <a:prstGeom prst="rect">
                <a:avLst/>
              </a:prstGeom>
              <a:blipFill rotWithShape="0">
                <a:blip r:embed="rId2"/>
                <a:stretch>
                  <a:fillRect l="-11111" t="-4348" r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Brace 6"/>
          <p:cNvSpPr/>
          <p:nvPr/>
        </p:nvSpPr>
        <p:spPr>
          <a:xfrm>
            <a:off x="1303114" y="2674357"/>
            <a:ext cx="302401" cy="65128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98086" y="2502712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重み</a:t>
            </a:r>
            <a:r>
              <a:rPr lang="en-US" altLang="ja-JP" dirty="0" smtClean="0"/>
              <a:t>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20234" y="3265654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バイアス</a:t>
            </a:r>
            <a:r>
              <a:rPr lang="en-US" altLang="ja-JP" dirty="0" smtClean="0"/>
              <a:t>:</a:t>
            </a:r>
            <a:endParaRPr lang="en-US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765542" y="3814644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活性</a:t>
            </a:r>
            <a:r>
              <a:rPr lang="ja-JP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化関数</a:t>
            </a:r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761784" y="3792459"/>
                <a:ext cx="2882519" cy="4137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1" i="0" smtClean="0"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1" i="0" smtClean="0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=[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…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784" y="3792459"/>
                <a:ext cx="2882519" cy="413703"/>
              </a:xfrm>
              <a:prstGeom prst="rect">
                <a:avLst/>
              </a:prstGeom>
              <a:blipFill rotWithShape="0">
                <a:blip r:embed="rId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765542" y="4274460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中間層出力</a:t>
            </a:r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761784" y="4252275"/>
                <a:ext cx="2639953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1" i="0" smtClean="0">
                                  <a:latin typeface="Cambria Math" panose="02040503050406030204" pitchFamily="18" charset="0"/>
                                </a:rPr>
                                <m:t>𝐳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 …</m:t>
                              </m:r>
                              <m:sSubSup>
                                <m:sSubSup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1" i="0" smtClean="0"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1" i="0" smtClean="0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784" y="4252275"/>
                <a:ext cx="2639953" cy="404983"/>
              </a:xfrm>
              <a:prstGeom prst="rect">
                <a:avLst/>
              </a:prstGeom>
              <a:blipFill rotWithShape="0"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765542" y="4747742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総入力</a:t>
            </a:r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761784" y="4725557"/>
                <a:ext cx="2010166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1" i="0" smtClean="0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1" i="0" smtClean="0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1" i="0" smtClean="0">
                                  <a:latin typeface="Cambria Math" panose="02040503050406030204" pitchFamily="18" charset="0"/>
                                </a:rPr>
                                <m:t>𝐳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1" i="0" smtClean="0"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784" y="4725557"/>
                <a:ext cx="2010166" cy="37427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765542" y="5243209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出</a:t>
            </a:r>
            <a:r>
              <a:rPr lang="ja-JP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力</a:t>
            </a:r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761784" y="5221024"/>
                <a:ext cx="2470676" cy="4088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1" i="0" smtClean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Sup>
                                <m:sSubSup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𝑛𝐾</m:t>
                                  </m:r>
                                </m:sub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1" i="0" smtClean="0">
                                  <a:latin typeface="Cambria Math" panose="02040503050406030204" pitchFamily="18" charset="0"/>
                                </a:rPr>
                                <m:t>𝐳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784" y="5221024"/>
                <a:ext cx="2470676" cy="40889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765542" y="5736546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誤</a:t>
            </a:r>
            <a:r>
              <a:rPr lang="ja-JP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差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関数</a:t>
            </a:r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761784" y="5714361"/>
                <a:ext cx="957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b="1" i="0" smtClean="0">
                              <a:latin typeface="Cambria Math" panose="02040503050406030204" pitchFamily="18" charset="0"/>
                            </a:rPr>
                            <m:t>𝐰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784" y="5714361"/>
                <a:ext cx="957633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7184119" y="765228"/>
            <a:ext cx="2598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入</a:t>
            </a:r>
            <a:r>
              <a:rPr lang="ja-JP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力層ノードのインデックス</a:t>
            </a:r>
            <a:r>
              <a:rPr lang="en-US" altLang="ja-JP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9751407" y="765228"/>
                <a:ext cx="11053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16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(=1…</m:t>
                      </m:r>
                      <m:r>
                        <a:rPr lang="en-US" altLang="ja-JP" sz="16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ja-JP" sz="16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1407" y="765228"/>
                <a:ext cx="1105367" cy="338554"/>
              </a:xfrm>
              <a:prstGeom prst="rect">
                <a:avLst/>
              </a:prstGeom>
              <a:blipFill rotWithShape="0"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7184119" y="1149100"/>
            <a:ext cx="2598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中間</a:t>
            </a:r>
            <a:r>
              <a:rPr lang="ja-JP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層ノードのインデックス</a:t>
            </a:r>
            <a:r>
              <a:rPr lang="en-US" altLang="ja-JP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751407" y="1149100"/>
                <a:ext cx="11078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sz="16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(=1…</m:t>
                      </m:r>
                      <m:r>
                        <a:rPr lang="en-US" altLang="ja-JP" sz="16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ja-JP" sz="16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1407" y="1149100"/>
                <a:ext cx="1107867" cy="338554"/>
              </a:xfrm>
              <a:prstGeom prst="rect">
                <a:avLst/>
              </a:prstGeom>
              <a:blipFill rotWithShape="0">
                <a:blip r:embed="rId9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7184119" y="1532972"/>
            <a:ext cx="2598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出力</a:t>
            </a:r>
            <a:r>
              <a:rPr lang="ja-JP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層ノードのインデックス</a:t>
            </a:r>
            <a:r>
              <a:rPr lang="en-US" altLang="ja-JP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9751407" y="1532972"/>
                <a:ext cx="12167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ja-JP" sz="16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(=1…</m:t>
                      </m:r>
                      <m:r>
                        <a:rPr lang="en-US" altLang="ja-JP" sz="16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ja-JP" sz="16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1407" y="1532972"/>
                <a:ext cx="1216743" cy="338554"/>
              </a:xfrm>
              <a:prstGeom prst="rect">
                <a:avLst/>
              </a:prstGeom>
              <a:blipFill rotWithShape="0">
                <a:blip r:embed="rId10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8083403" y="1916844"/>
            <a:ext cx="16995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層のインデックス</a:t>
            </a:r>
            <a:r>
              <a:rPr lang="en-US" altLang="ja-JP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9751407" y="1916844"/>
                <a:ext cx="11319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ja-JP" sz="16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(=1…</m:t>
                      </m:r>
                      <m:r>
                        <a:rPr lang="en-US" altLang="ja-JP" sz="16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ja-JP" sz="16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1407" y="1916844"/>
                <a:ext cx="1131913" cy="338554"/>
              </a:xfrm>
              <a:prstGeom prst="rect">
                <a:avLst/>
              </a:prstGeom>
              <a:blipFill rotWithShape="0">
                <a:blip r:embed="rId11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7326785" y="2300716"/>
            <a:ext cx="24561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訓</a:t>
            </a:r>
            <a:r>
              <a:rPr lang="ja-JP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練データのインデックス</a:t>
            </a:r>
            <a:r>
              <a:rPr lang="en-US" altLang="ja-JP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751407" y="2300716"/>
                <a:ext cx="12242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16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(=1…</m:t>
                      </m:r>
                      <m:r>
                        <a:rPr lang="en-US" altLang="ja-JP" sz="16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ja-JP" sz="16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1407" y="2300716"/>
                <a:ext cx="1224246" cy="338554"/>
              </a:xfrm>
              <a:prstGeom prst="rect">
                <a:avLst/>
              </a:prstGeom>
              <a:blipFill rotWithShape="0">
                <a:blip r:embed="rId12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7467850" y="2687378"/>
            <a:ext cx="2315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試</a:t>
            </a:r>
            <a:r>
              <a:rPr lang="ja-JP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行</a:t>
            </a:r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回数</a:t>
            </a:r>
            <a:r>
              <a:rPr lang="ja-JP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のインデックス</a:t>
            </a:r>
            <a:r>
              <a:rPr lang="en-US" altLang="ja-JP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9751407" y="2687378"/>
                <a:ext cx="11610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(=1…</m:t>
                      </m:r>
                      <m:r>
                        <a:rPr lang="en-US" altLang="ja-JP" sz="16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sz="16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1407" y="2687378"/>
                <a:ext cx="1161087" cy="338554"/>
              </a:xfrm>
              <a:prstGeom prst="rect">
                <a:avLst/>
              </a:prstGeom>
              <a:blipFill rotWithShape="0">
                <a:blip r:embed="rId13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834251" y="763019"/>
                <a:ext cx="18225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.. 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𝑛𝐼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251" y="763019"/>
                <a:ext cx="1822550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820435" y="1186907"/>
                <a:ext cx="18946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0" smtClean="0">
                              <a:latin typeface="Cambria Math" panose="02040503050406030204" pitchFamily="18" charset="0"/>
                            </a:rPr>
                            <m:t>𝐝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.. 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𝑛𝑘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435" y="1186907"/>
                <a:ext cx="1894685" cy="369332"/>
              </a:xfrm>
              <a:prstGeom prst="rect">
                <a:avLst/>
              </a:prstGeom>
              <a:blipFill rotWithShape="0">
                <a:blip r:embed="rId1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761784" y="2214412"/>
                <a:ext cx="2383473" cy="972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  <m:sup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𝐽𝐼</m:t>
                                    </m:r>
                                  </m:sub>
                                  <m:sup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784" y="2214412"/>
                <a:ext cx="2383473" cy="97270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804185" y="3245135"/>
                <a:ext cx="1641410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1" i="0" smtClean="0"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=[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…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185" y="3245135"/>
                <a:ext cx="1641410" cy="410369"/>
              </a:xfrm>
              <a:prstGeom prst="rect">
                <a:avLst/>
              </a:prstGeom>
              <a:blipFill rotWithShape="0">
                <a:blip r:embed="rId17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0858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7361677" y="1833232"/>
            <a:ext cx="651329" cy="651329"/>
            <a:chOff x="5976257" y="2460171"/>
            <a:chExt cx="2590800" cy="2590800"/>
          </a:xfrm>
        </p:grpSpPr>
        <p:sp>
          <p:nvSpPr>
            <p:cNvPr id="26" name="Oval 25"/>
            <p:cNvSpPr/>
            <p:nvPr/>
          </p:nvSpPr>
          <p:spPr>
            <a:xfrm>
              <a:off x="5976257" y="2460171"/>
              <a:ext cx="2590800" cy="2590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6" idx="4"/>
              <a:endCxn id="26" idx="0"/>
            </p:cNvCxnSpPr>
            <p:nvPr/>
          </p:nvCxnSpPr>
          <p:spPr>
            <a:xfrm flipV="1">
              <a:off x="7271657" y="2460171"/>
              <a:ext cx="0" cy="2590800"/>
            </a:xfrm>
            <a:prstGeom prst="line">
              <a:avLst/>
            </a:prstGeom>
            <a:ln w="15875">
              <a:solidFill>
                <a:schemeClr val="tx1">
                  <a:alpha val="9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7347162" y="2675061"/>
            <a:ext cx="651329" cy="651329"/>
            <a:chOff x="5976257" y="2460171"/>
            <a:chExt cx="2590800" cy="2590800"/>
          </a:xfrm>
        </p:grpSpPr>
        <p:sp>
          <p:nvSpPr>
            <p:cNvPr id="29" name="Oval 28"/>
            <p:cNvSpPr/>
            <p:nvPr/>
          </p:nvSpPr>
          <p:spPr>
            <a:xfrm>
              <a:off x="5976257" y="2460171"/>
              <a:ext cx="2590800" cy="2590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stCxn id="29" idx="4"/>
              <a:endCxn id="29" idx="0"/>
            </p:cNvCxnSpPr>
            <p:nvPr/>
          </p:nvCxnSpPr>
          <p:spPr>
            <a:xfrm flipV="1">
              <a:off x="7271657" y="2460171"/>
              <a:ext cx="0" cy="2590800"/>
            </a:xfrm>
            <a:prstGeom prst="line">
              <a:avLst/>
            </a:prstGeom>
            <a:ln w="15875">
              <a:solidFill>
                <a:schemeClr val="tx1">
                  <a:alpha val="9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347161" y="3516890"/>
            <a:ext cx="651329" cy="651329"/>
            <a:chOff x="5976257" y="2460171"/>
            <a:chExt cx="2590800" cy="2590800"/>
          </a:xfrm>
        </p:grpSpPr>
        <p:sp>
          <p:nvSpPr>
            <p:cNvPr id="32" name="Oval 31"/>
            <p:cNvSpPr/>
            <p:nvPr/>
          </p:nvSpPr>
          <p:spPr>
            <a:xfrm>
              <a:off x="5976257" y="2460171"/>
              <a:ext cx="2590800" cy="2590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>
              <a:stCxn id="32" idx="4"/>
              <a:endCxn id="32" idx="0"/>
            </p:cNvCxnSpPr>
            <p:nvPr/>
          </p:nvCxnSpPr>
          <p:spPr>
            <a:xfrm flipV="1">
              <a:off x="7271657" y="2460171"/>
              <a:ext cx="0" cy="2590800"/>
            </a:xfrm>
            <a:prstGeom prst="line">
              <a:avLst/>
            </a:prstGeom>
            <a:ln w="15875">
              <a:solidFill>
                <a:schemeClr val="tx1">
                  <a:alpha val="9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2615877" y="1425784"/>
            <a:ext cx="651329" cy="651329"/>
            <a:chOff x="5976257" y="2460171"/>
            <a:chExt cx="2590800" cy="2590800"/>
          </a:xfrm>
        </p:grpSpPr>
        <p:sp>
          <p:nvSpPr>
            <p:cNvPr id="35" name="Oval 34"/>
            <p:cNvSpPr/>
            <p:nvPr/>
          </p:nvSpPr>
          <p:spPr>
            <a:xfrm>
              <a:off x="5976257" y="2460171"/>
              <a:ext cx="2590800" cy="2590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>
              <a:stCxn id="35" idx="4"/>
              <a:endCxn id="35" idx="0"/>
            </p:cNvCxnSpPr>
            <p:nvPr/>
          </p:nvCxnSpPr>
          <p:spPr>
            <a:xfrm flipV="1">
              <a:off x="7271657" y="2460171"/>
              <a:ext cx="0" cy="2590800"/>
            </a:xfrm>
            <a:prstGeom prst="line">
              <a:avLst/>
            </a:prstGeom>
            <a:ln w="15875">
              <a:solidFill>
                <a:schemeClr val="tx1">
                  <a:alpha val="9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2615876" y="2267613"/>
            <a:ext cx="651329" cy="651329"/>
            <a:chOff x="5976257" y="2460171"/>
            <a:chExt cx="2590800" cy="2590800"/>
          </a:xfrm>
        </p:grpSpPr>
        <p:sp>
          <p:nvSpPr>
            <p:cNvPr id="38" name="Oval 37"/>
            <p:cNvSpPr/>
            <p:nvPr/>
          </p:nvSpPr>
          <p:spPr>
            <a:xfrm>
              <a:off x="5976257" y="2460171"/>
              <a:ext cx="2590800" cy="2590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>
              <a:stCxn id="38" idx="4"/>
              <a:endCxn id="38" idx="0"/>
            </p:cNvCxnSpPr>
            <p:nvPr/>
          </p:nvCxnSpPr>
          <p:spPr>
            <a:xfrm flipV="1">
              <a:off x="7271657" y="2460171"/>
              <a:ext cx="0" cy="2590800"/>
            </a:xfrm>
            <a:prstGeom prst="line">
              <a:avLst/>
            </a:prstGeom>
            <a:ln w="15875">
              <a:solidFill>
                <a:schemeClr val="tx1">
                  <a:alpha val="9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2601360" y="4108662"/>
            <a:ext cx="651329" cy="651329"/>
            <a:chOff x="5976257" y="2460171"/>
            <a:chExt cx="2590800" cy="2590800"/>
          </a:xfrm>
        </p:grpSpPr>
        <p:sp>
          <p:nvSpPr>
            <p:cNvPr id="44" name="Oval 43"/>
            <p:cNvSpPr/>
            <p:nvPr/>
          </p:nvSpPr>
          <p:spPr>
            <a:xfrm>
              <a:off x="5976257" y="2460171"/>
              <a:ext cx="2590800" cy="2590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>
              <a:stCxn id="44" idx="4"/>
              <a:endCxn id="44" idx="0"/>
            </p:cNvCxnSpPr>
            <p:nvPr/>
          </p:nvCxnSpPr>
          <p:spPr>
            <a:xfrm flipV="1">
              <a:off x="7271657" y="2460171"/>
              <a:ext cx="0" cy="2590800"/>
            </a:xfrm>
            <a:prstGeom prst="line">
              <a:avLst/>
            </a:prstGeom>
            <a:ln w="15875">
              <a:solidFill>
                <a:schemeClr val="tx1">
                  <a:alpha val="9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4163466" y="1031630"/>
            <a:ext cx="651329" cy="651329"/>
            <a:chOff x="5976257" y="2460171"/>
            <a:chExt cx="2590800" cy="2590800"/>
          </a:xfrm>
        </p:grpSpPr>
        <p:sp>
          <p:nvSpPr>
            <p:cNvPr id="47" name="Oval 46"/>
            <p:cNvSpPr/>
            <p:nvPr/>
          </p:nvSpPr>
          <p:spPr>
            <a:xfrm>
              <a:off x="5976257" y="2460171"/>
              <a:ext cx="2590800" cy="2590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4"/>
              <a:endCxn id="47" idx="0"/>
            </p:cNvCxnSpPr>
            <p:nvPr/>
          </p:nvCxnSpPr>
          <p:spPr>
            <a:xfrm flipV="1">
              <a:off x="7271657" y="2460171"/>
              <a:ext cx="0" cy="2590800"/>
            </a:xfrm>
            <a:prstGeom prst="line">
              <a:avLst/>
            </a:prstGeom>
            <a:ln w="15875">
              <a:solidFill>
                <a:schemeClr val="tx1">
                  <a:alpha val="9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4163465" y="1873459"/>
            <a:ext cx="651329" cy="651329"/>
            <a:chOff x="5976257" y="2460171"/>
            <a:chExt cx="2590800" cy="2590800"/>
          </a:xfrm>
        </p:grpSpPr>
        <p:sp>
          <p:nvSpPr>
            <p:cNvPr id="50" name="Oval 49"/>
            <p:cNvSpPr/>
            <p:nvPr/>
          </p:nvSpPr>
          <p:spPr>
            <a:xfrm>
              <a:off x="5976257" y="2460171"/>
              <a:ext cx="2590800" cy="2590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>
              <a:stCxn id="50" idx="4"/>
              <a:endCxn id="50" idx="0"/>
            </p:cNvCxnSpPr>
            <p:nvPr/>
          </p:nvCxnSpPr>
          <p:spPr>
            <a:xfrm flipV="1">
              <a:off x="7271657" y="2460171"/>
              <a:ext cx="0" cy="2590800"/>
            </a:xfrm>
            <a:prstGeom prst="line">
              <a:avLst/>
            </a:prstGeom>
            <a:ln w="15875">
              <a:solidFill>
                <a:schemeClr val="tx1">
                  <a:alpha val="9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5682021" y="1031630"/>
            <a:ext cx="651329" cy="651329"/>
            <a:chOff x="5976257" y="2460171"/>
            <a:chExt cx="2590800" cy="2590800"/>
          </a:xfrm>
        </p:grpSpPr>
        <p:sp>
          <p:nvSpPr>
            <p:cNvPr id="59" name="Oval 58"/>
            <p:cNvSpPr/>
            <p:nvPr/>
          </p:nvSpPr>
          <p:spPr>
            <a:xfrm>
              <a:off x="5976257" y="2460171"/>
              <a:ext cx="2590800" cy="2590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/>
            <p:cNvCxnSpPr>
              <a:stCxn id="59" idx="4"/>
              <a:endCxn id="59" idx="0"/>
            </p:cNvCxnSpPr>
            <p:nvPr/>
          </p:nvCxnSpPr>
          <p:spPr>
            <a:xfrm flipV="1">
              <a:off x="7271657" y="2460171"/>
              <a:ext cx="0" cy="2590800"/>
            </a:xfrm>
            <a:prstGeom prst="line">
              <a:avLst/>
            </a:prstGeom>
            <a:ln w="15875">
              <a:solidFill>
                <a:schemeClr val="tx1">
                  <a:alpha val="9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5682020" y="1873459"/>
            <a:ext cx="651329" cy="651329"/>
            <a:chOff x="5976257" y="2460171"/>
            <a:chExt cx="2590800" cy="2590800"/>
          </a:xfrm>
        </p:grpSpPr>
        <p:sp>
          <p:nvSpPr>
            <p:cNvPr id="62" name="Oval 61"/>
            <p:cNvSpPr/>
            <p:nvPr/>
          </p:nvSpPr>
          <p:spPr>
            <a:xfrm>
              <a:off x="5976257" y="2460171"/>
              <a:ext cx="2590800" cy="2590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>
              <a:stCxn id="62" idx="4"/>
              <a:endCxn id="62" idx="0"/>
            </p:cNvCxnSpPr>
            <p:nvPr/>
          </p:nvCxnSpPr>
          <p:spPr>
            <a:xfrm flipV="1">
              <a:off x="7271657" y="2460171"/>
              <a:ext cx="0" cy="2590800"/>
            </a:xfrm>
            <a:prstGeom prst="line">
              <a:avLst/>
            </a:prstGeom>
            <a:ln w="15875">
              <a:solidFill>
                <a:schemeClr val="tx1">
                  <a:alpha val="9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1159128" y="1892498"/>
                <a:ext cx="258468" cy="2706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128" y="1892498"/>
                <a:ext cx="258468" cy="270652"/>
              </a:xfrm>
              <a:prstGeom prst="rect">
                <a:avLst/>
              </a:prstGeom>
              <a:blipFill rotWithShape="0">
                <a:blip r:embed="rId2"/>
                <a:stretch>
                  <a:fillRect l="-16279" r="-1162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2669228" y="1678309"/>
                <a:ext cx="226152" cy="2174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228" y="1678309"/>
                <a:ext cx="226152" cy="217432"/>
              </a:xfrm>
              <a:prstGeom prst="rect">
                <a:avLst/>
              </a:prstGeom>
              <a:blipFill rotWithShape="0">
                <a:blip r:embed="rId3"/>
                <a:stretch>
                  <a:fillRect l="-13514" r="-540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1159684" y="1256904"/>
                <a:ext cx="285847" cy="2706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684" y="1256904"/>
                <a:ext cx="285847" cy="270652"/>
              </a:xfrm>
              <a:prstGeom prst="rect">
                <a:avLst/>
              </a:prstGeom>
              <a:blipFill rotWithShape="0">
                <a:blip r:embed="rId4"/>
                <a:stretch>
                  <a:fillRect l="-14894" r="-638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677442" y="2495125"/>
                <a:ext cx="226152" cy="2178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442" y="2495125"/>
                <a:ext cx="226152" cy="217817"/>
              </a:xfrm>
              <a:prstGeom prst="rect">
                <a:avLst/>
              </a:prstGeom>
              <a:blipFill rotWithShape="0">
                <a:blip r:embed="rId5"/>
                <a:stretch>
                  <a:fillRect l="-10811" r="-540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626237" y="4324744"/>
                <a:ext cx="300787" cy="2191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237" y="4324744"/>
                <a:ext cx="300787" cy="219163"/>
              </a:xfrm>
              <a:prstGeom prst="rect">
                <a:avLst/>
              </a:prstGeom>
              <a:blipFill rotWithShape="0">
                <a:blip r:embed="rId6"/>
                <a:stretch>
                  <a:fillRect l="-10204" r="-408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Connector 84"/>
          <p:cNvCxnSpPr/>
          <p:nvPr/>
        </p:nvCxnSpPr>
        <p:spPr>
          <a:xfrm>
            <a:off x="2939462" y="3121325"/>
            <a:ext cx="0" cy="81551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489129" y="2771055"/>
            <a:ext cx="0" cy="127359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007684" y="2770726"/>
            <a:ext cx="0" cy="132990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7731199" y="2019787"/>
                <a:ext cx="264175" cy="278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199" y="2019787"/>
                <a:ext cx="264175" cy="278218"/>
              </a:xfrm>
              <a:prstGeom prst="rect">
                <a:avLst/>
              </a:prstGeom>
              <a:blipFill rotWithShape="0">
                <a:blip r:embed="rId7"/>
                <a:stretch>
                  <a:fillRect l="-13636" r="-4545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7712149" y="2843637"/>
                <a:ext cx="266803" cy="2787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149" y="2843637"/>
                <a:ext cx="266803" cy="278794"/>
              </a:xfrm>
              <a:prstGeom prst="rect">
                <a:avLst/>
              </a:prstGeom>
              <a:blipFill rotWithShape="0">
                <a:blip r:embed="rId8"/>
                <a:stretch>
                  <a:fillRect l="-11364" r="-9091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7712149" y="3703445"/>
                <a:ext cx="266803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149" y="3703445"/>
                <a:ext cx="266803" cy="280205"/>
              </a:xfrm>
              <a:prstGeom prst="rect">
                <a:avLst/>
              </a:prstGeom>
              <a:blipFill rotWithShape="0">
                <a:blip r:embed="rId9"/>
                <a:stretch>
                  <a:fillRect l="-11364" r="-909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TextBox 93"/>
          <p:cNvSpPr txBox="1"/>
          <p:nvPr/>
        </p:nvSpPr>
        <p:spPr>
          <a:xfrm>
            <a:off x="800910" y="2269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+mn-ea"/>
                <a:cs typeface="Arial" panose="020B0604020202020204" pitchFamily="34" charset="0"/>
              </a:rPr>
              <a:t>入</a:t>
            </a:r>
            <a:r>
              <a:rPr lang="ja-JP" altLang="en-US" dirty="0" smtClean="0">
                <a:latin typeface="+mn-ea"/>
                <a:cs typeface="Arial" panose="020B0604020202020204" pitchFamily="34" charset="0"/>
              </a:rPr>
              <a:t>力</a:t>
            </a:r>
            <a:r>
              <a:rPr lang="ja-JP" altLang="en-US" dirty="0">
                <a:latin typeface="+mn-ea"/>
                <a:cs typeface="Arial" panose="020B0604020202020204" pitchFamily="34" charset="0"/>
              </a:rPr>
              <a:t>層</a:t>
            </a:r>
            <a:endParaRPr lang="en-US" dirty="0">
              <a:latin typeface="+mn-ea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3004281" y="1678309"/>
                <a:ext cx="214354" cy="2174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281" y="1678309"/>
                <a:ext cx="214354" cy="217432"/>
              </a:xfrm>
              <a:prstGeom prst="rect">
                <a:avLst/>
              </a:prstGeom>
              <a:blipFill rotWithShape="0">
                <a:blip r:embed="rId10"/>
                <a:stretch>
                  <a:fillRect l="-14286" r="-5714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3014905" y="2484561"/>
                <a:ext cx="214353" cy="2178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905" y="2484561"/>
                <a:ext cx="214353" cy="217817"/>
              </a:xfrm>
              <a:prstGeom prst="rect">
                <a:avLst/>
              </a:prstGeom>
              <a:blipFill rotWithShape="0">
                <a:blip r:embed="rId11"/>
                <a:stretch>
                  <a:fillRect l="-14286" r="-571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2939462" y="4333545"/>
                <a:ext cx="280398" cy="2191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462" y="4333545"/>
                <a:ext cx="280398" cy="219163"/>
              </a:xfrm>
              <a:prstGeom prst="rect">
                <a:avLst/>
              </a:prstGeom>
              <a:blipFill rotWithShape="0">
                <a:blip r:embed="rId12"/>
                <a:stretch>
                  <a:fillRect l="-8696" r="-2174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Group 98"/>
          <p:cNvGrpSpPr/>
          <p:nvPr/>
        </p:nvGrpSpPr>
        <p:grpSpPr>
          <a:xfrm>
            <a:off x="4153761" y="4285920"/>
            <a:ext cx="651329" cy="651329"/>
            <a:chOff x="5976257" y="2460171"/>
            <a:chExt cx="2590800" cy="2590800"/>
          </a:xfrm>
        </p:grpSpPr>
        <p:sp>
          <p:nvSpPr>
            <p:cNvPr id="100" name="Oval 99"/>
            <p:cNvSpPr/>
            <p:nvPr/>
          </p:nvSpPr>
          <p:spPr>
            <a:xfrm>
              <a:off x="5976257" y="2460171"/>
              <a:ext cx="2590800" cy="2590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Connector 100"/>
            <p:cNvCxnSpPr>
              <a:stCxn id="100" idx="4"/>
              <a:endCxn id="100" idx="0"/>
            </p:cNvCxnSpPr>
            <p:nvPr/>
          </p:nvCxnSpPr>
          <p:spPr>
            <a:xfrm flipV="1">
              <a:off x="7271657" y="2460171"/>
              <a:ext cx="0" cy="2590800"/>
            </a:xfrm>
            <a:prstGeom prst="line">
              <a:avLst/>
            </a:prstGeom>
            <a:ln w="15875">
              <a:solidFill>
                <a:schemeClr val="tx1">
                  <a:alpha val="9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/>
              <p:cNvSpPr txBox="1"/>
              <p:nvPr/>
            </p:nvSpPr>
            <p:spPr>
              <a:xfrm>
                <a:off x="4136106" y="4502002"/>
                <a:ext cx="371961" cy="2197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128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106" y="4502002"/>
                <a:ext cx="371961" cy="219740"/>
              </a:xfrm>
              <a:prstGeom prst="rect">
                <a:avLst/>
              </a:prstGeom>
              <a:blipFill rotWithShape="0">
                <a:blip r:embed="rId13"/>
                <a:stretch>
                  <a:fillRect l="-4839" r="-161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4491863" y="4491753"/>
                <a:ext cx="351570" cy="2197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128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863" y="4491753"/>
                <a:ext cx="351570" cy="219740"/>
              </a:xfrm>
              <a:prstGeom prst="rect">
                <a:avLst/>
              </a:prstGeom>
              <a:blipFill rotWithShape="0">
                <a:blip r:embed="rId14"/>
                <a:stretch>
                  <a:fillRect l="-8621" r="-1724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Group 103"/>
          <p:cNvGrpSpPr/>
          <p:nvPr/>
        </p:nvGrpSpPr>
        <p:grpSpPr>
          <a:xfrm>
            <a:off x="5683136" y="4266052"/>
            <a:ext cx="651329" cy="651329"/>
            <a:chOff x="5976257" y="2460171"/>
            <a:chExt cx="2590800" cy="2590800"/>
          </a:xfrm>
        </p:grpSpPr>
        <p:sp>
          <p:nvSpPr>
            <p:cNvPr id="105" name="Oval 104"/>
            <p:cNvSpPr/>
            <p:nvPr/>
          </p:nvSpPr>
          <p:spPr>
            <a:xfrm>
              <a:off x="5976257" y="2460171"/>
              <a:ext cx="2590800" cy="2590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Connector 105"/>
            <p:cNvCxnSpPr>
              <a:stCxn id="105" idx="4"/>
              <a:endCxn id="105" idx="0"/>
            </p:cNvCxnSpPr>
            <p:nvPr/>
          </p:nvCxnSpPr>
          <p:spPr>
            <a:xfrm flipV="1">
              <a:off x="7271657" y="2460171"/>
              <a:ext cx="0" cy="2590800"/>
            </a:xfrm>
            <a:prstGeom prst="line">
              <a:avLst/>
            </a:prstGeom>
            <a:ln w="15875">
              <a:solidFill>
                <a:schemeClr val="tx1">
                  <a:alpha val="9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/>
              <p:cNvSpPr txBox="1"/>
              <p:nvPr/>
            </p:nvSpPr>
            <p:spPr>
              <a:xfrm>
                <a:off x="5665481" y="4492767"/>
                <a:ext cx="371961" cy="2208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128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481" y="4492767"/>
                <a:ext cx="371961" cy="220830"/>
              </a:xfrm>
              <a:prstGeom prst="rect">
                <a:avLst/>
              </a:prstGeom>
              <a:blipFill rotWithShape="0">
                <a:blip r:embed="rId15"/>
                <a:stretch>
                  <a:fillRect l="-4918" r="-327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6031825" y="4479714"/>
                <a:ext cx="351570" cy="2208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128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825" y="4479714"/>
                <a:ext cx="351570" cy="220830"/>
              </a:xfrm>
              <a:prstGeom prst="rect">
                <a:avLst/>
              </a:prstGeom>
              <a:blipFill rotWithShape="0">
                <a:blip r:embed="rId16"/>
                <a:stretch>
                  <a:fillRect l="-6897" r="-1724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7392715" y="3751253"/>
                <a:ext cx="229999" cy="2184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715" y="3751253"/>
                <a:ext cx="229999" cy="218458"/>
              </a:xfrm>
              <a:prstGeom prst="rect">
                <a:avLst/>
              </a:prstGeom>
              <a:blipFill rotWithShape="0">
                <a:blip r:embed="rId17"/>
                <a:stretch>
                  <a:fillRect l="-13514" r="-8108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7392714" y="2910087"/>
                <a:ext cx="229999" cy="2173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714" y="2910087"/>
                <a:ext cx="229999" cy="217367"/>
              </a:xfrm>
              <a:prstGeom prst="rect">
                <a:avLst/>
              </a:prstGeom>
              <a:blipFill rotWithShape="0">
                <a:blip r:embed="rId18"/>
                <a:stretch>
                  <a:fillRect l="-13514" r="-8108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7403771" y="2058041"/>
                <a:ext cx="229999" cy="2169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771" y="2058041"/>
                <a:ext cx="229999" cy="216982"/>
              </a:xfrm>
              <a:prstGeom prst="rect">
                <a:avLst/>
              </a:prstGeom>
              <a:blipFill rotWithShape="0">
                <a:blip r:embed="rId19"/>
                <a:stretch>
                  <a:fillRect l="-13514" r="-810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4228462" y="1261872"/>
                <a:ext cx="229998" cy="2178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462" y="1261872"/>
                <a:ext cx="229998" cy="217880"/>
              </a:xfrm>
              <a:prstGeom prst="rect">
                <a:avLst/>
              </a:prstGeom>
              <a:blipFill rotWithShape="0">
                <a:blip r:embed="rId20"/>
                <a:stretch>
                  <a:fillRect l="-13514" r="-8108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4563515" y="1261872"/>
                <a:ext cx="218200" cy="2178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515" y="1261872"/>
                <a:ext cx="218200" cy="217880"/>
              </a:xfrm>
              <a:prstGeom prst="rect">
                <a:avLst/>
              </a:prstGeom>
              <a:blipFill rotWithShape="0">
                <a:blip r:embed="rId21"/>
                <a:stretch>
                  <a:fillRect l="-14286" r="-5714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4224081" y="2105178"/>
                <a:ext cx="229999" cy="2182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081" y="2105178"/>
                <a:ext cx="229999" cy="218265"/>
              </a:xfrm>
              <a:prstGeom prst="rect">
                <a:avLst/>
              </a:prstGeom>
              <a:blipFill rotWithShape="0">
                <a:blip r:embed="rId22"/>
                <a:stretch>
                  <a:fillRect l="-13158" r="-526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4559134" y="2105178"/>
                <a:ext cx="218200" cy="2182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134" y="2105178"/>
                <a:ext cx="218200" cy="218265"/>
              </a:xfrm>
              <a:prstGeom prst="rect">
                <a:avLst/>
              </a:prstGeom>
              <a:blipFill rotWithShape="0">
                <a:blip r:embed="rId23"/>
                <a:stretch>
                  <a:fillRect l="-13889" r="-2778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5739068" y="1268319"/>
                <a:ext cx="229998" cy="2189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9068" y="1268319"/>
                <a:ext cx="229998" cy="218906"/>
              </a:xfrm>
              <a:prstGeom prst="rect">
                <a:avLst/>
              </a:prstGeom>
              <a:blipFill rotWithShape="0">
                <a:blip r:embed="rId24"/>
                <a:stretch>
                  <a:fillRect l="-10526" r="-526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6074121" y="1268319"/>
                <a:ext cx="218200" cy="2189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121" y="1268319"/>
                <a:ext cx="218200" cy="218906"/>
              </a:xfrm>
              <a:prstGeom prst="rect">
                <a:avLst/>
              </a:prstGeom>
              <a:blipFill rotWithShape="0">
                <a:blip r:embed="rId25"/>
                <a:stretch>
                  <a:fillRect l="-11111" r="-2778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5740424" y="2086392"/>
                <a:ext cx="229999" cy="2193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424" y="2086392"/>
                <a:ext cx="229999" cy="219355"/>
              </a:xfrm>
              <a:prstGeom prst="rect">
                <a:avLst/>
              </a:prstGeom>
              <a:blipFill rotWithShape="0">
                <a:blip r:embed="rId26"/>
                <a:stretch>
                  <a:fillRect l="-13514" r="-8108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6075477" y="2086392"/>
                <a:ext cx="218200" cy="2193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477" y="2086392"/>
                <a:ext cx="218200" cy="219355"/>
              </a:xfrm>
              <a:prstGeom prst="rect">
                <a:avLst/>
              </a:prstGeom>
              <a:blipFill rotWithShape="0">
                <a:blip r:embed="rId27"/>
                <a:stretch>
                  <a:fillRect l="-14286" r="-5714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8602293" y="1367182"/>
                <a:ext cx="273729" cy="2727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2293" y="1367182"/>
                <a:ext cx="273729" cy="272767"/>
              </a:xfrm>
              <a:prstGeom prst="rect">
                <a:avLst/>
              </a:prstGeom>
              <a:blipFill rotWithShape="0">
                <a:blip r:embed="rId28"/>
                <a:stretch>
                  <a:fillRect l="-24444" r="-6667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9704819" y="1966069"/>
                <a:ext cx="287964" cy="278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4819" y="1966069"/>
                <a:ext cx="287964" cy="278218"/>
              </a:xfrm>
              <a:prstGeom prst="rect">
                <a:avLst/>
              </a:prstGeom>
              <a:blipFill rotWithShape="0">
                <a:blip r:embed="rId29"/>
                <a:stretch>
                  <a:fillRect l="-21277" r="-638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9685769" y="2789919"/>
                <a:ext cx="293285" cy="2787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5769" y="2789919"/>
                <a:ext cx="293285" cy="278794"/>
              </a:xfrm>
              <a:prstGeom prst="rect">
                <a:avLst/>
              </a:prstGeom>
              <a:blipFill rotWithShape="0">
                <a:blip r:embed="rId30"/>
                <a:stretch>
                  <a:fillRect l="-20833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9685769" y="3649727"/>
                <a:ext cx="293285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5769" y="3649727"/>
                <a:ext cx="293285" cy="280205"/>
              </a:xfrm>
              <a:prstGeom prst="rect">
                <a:avLst/>
              </a:prstGeom>
              <a:blipFill rotWithShape="0">
                <a:blip r:embed="rId31"/>
                <a:stretch>
                  <a:fillRect l="-20833" r="-625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TextBox 129"/>
          <p:cNvSpPr txBox="1"/>
          <p:nvPr/>
        </p:nvSpPr>
        <p:spPr>
          <a:xfrm>
            <a:off x="7186716" y="2269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+mn-ea"/>
              </a:rPr>
              <a:t>出力</a:t>
            </a:r>
            <a:r>
              <a:rPr lang="ja-JP" altLang="en-US" dirty="0" smtClean="0">
                <a:latin typeface="+mn-ea"/>
              </a:rPr>
              <a:t>層</a:t>
            </a:r>
            <a:endParaRPr lang="en-US" dirty="0">
              <a:latin typeface="+mn-ea"/>
            </a:endParaRPr>
          </a:p>
        </p:txBody>
      </p:sp>
      <p:sp>
        <p:nvSpPr>
          <p:cNvPr id="131" name="Left Brace 130"/>
          <p:cNvSpPr/>
          <p:nvPr/>
        </p:nvSpPr>
        <p:spPr>
          <a:xfrm rot="16200000">
            <a:off x="2039639" y="4358659"/>
            <a:ext cx="88446" cy="162303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Left Brace 131"/>
          <p:cNvSpPr/>
          <p:nvPr/>
        </p:nvSpPr>
        <p:spPr>
          <a:xfrm rot="16200000">
            <a:off x="3694100" y="4446763"/>
            <a:ext cx="64610" cy="142299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Left Brace 132"/>
          <p:cNvSpPr/>
          <p:nvPr/>
        </p:nvSpPr>
        <p:spPr>
          <a:xfrm rot="16200000">
            <a:off x="5236621" y="4438135"/>
            <a:ext cx="64610" cy="142299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Left Brace 133"/>
          <p:cNvSpPr/>
          <p:nvPr/>
        </p:nvSpPr>
        <p:spPr>
          <a:xfrm rot="16200000">
            <a:off x="6790073" y="4446763"/>
            <a:ext cx="64610" cy="142299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/>
              <p:cNvSpPr txBox="1"/>
              <p:nvPr/>
            </p:nvSpPr>
            <p:spPr>
              <a:xfrm>
                <a:off x="1722865" y="5324229"/>
                <a:ext cx="721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865" y="5324229"/>
                <a:ext cx="721993" cy="276999"/>
              </a:xfrm>
              <a:prstGeom prst="rect">
                <a:avLst/>
              </a:prstGeom>
              <a:blipFill rotWithShape="0">
                <a:blip r:embed="rId32"/>
                <a:stretch>
                  <a:fillRect l="-7627" t="-4348" r="-254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/>
              <p:cNvSpPr txBox="1"/>
              <p:nvPr/>
            </p:nvSpPr>
            <p:spPr>
              <a:xfrm>
                <a:off x="4022680" y="613742"/>
                <a:ext cx="10393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6" name="TextBox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680" y="613742"/>
                <a:ext cx="1039387" cy="276999"/>
              </a:xfrm>
              <a:prstGeom prst="rect">
                <a:avLst/>
              </a:prstGeom>
              <a:blipFill rotWithShape="0">
                <a:blip r:embed="rId33"/>
                <a:stretch>
                  <a:fillRect l="-5294" t="-4444" r="-823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/>
              <p:cNvSpPr txBox="1"/>
              <p:nvPr/>
            </p:nvSpPr>
            <p:spPr>
              <a:xfrm>
                <a:off x="2388534" y="612489"/>
                <a:ext cx="10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49" name="TextBox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534" y="612489"/>
                <a:ext cx="1033681" cy="276999"/>
              </a:xfrm>
              <a:prstGeom prst="rect">
                <a:avLst/>
              </a:prstGeom>
              <a:blipFill rotWithShape="0">
                <a:blip r:embed="rId34"/>
                <a:stretch>
                  <a:fillRect l="-5325" t="-434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/>
              <p:cNvSpPr txBox="1"/>
              <p:nvPr/>
            </p:nvSpPr>
            <p:spPr>
              <a:xfrm>
                <a:off x="5528928" y="612489"/>
                <a:ext cx="10393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0" name="TextBox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928" y="612489"/>
                <a:ext cx="1039387" cy="276999"/>
              </a:xfrm>
              <a:prstGeom prst="rect">
                <a:avLst/>
              </a:prstGeom>
              <a:blipFill rotWithShape="0">
                <a:blip r:embed="rId35"/>
                <a:stretch>
                  <a:fillRect l="-5294" t="-4348" r="-8235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/>
              <p:cNvSpPr txBox="1"/>
              <p:nvPr/>
            </p:nvSpPr>
            <p:spPr>
              <a:xfrm>
                <a:off x="7006248" y="615959"/>
                <a:ext cx="14073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𝑆𝑜𝑓𝑡𝑚𝑎𝑥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1" name="TextBox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6248" y="615959"/>
                <a:ext cx="1407372" cy="276999"/>
              </a:xfrm>
              <a:prstGeom prst="rect">
                <a:avLst/>
              </a:prstGeom>
              <a:blipFill rotWithShape="0">
                <a:blip r:embed="rId36"/>
                <a:stretch>
                  <a:fillRect l="-5628" t="-4444" r="-606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TextBox 151"/>
          <p:cNvSpPr txBox="1"/>
          <p:nvPr/>
        </p:nvSpPr>
        <p:spPr>
          <a:xfrm>
            <a:off x="2401068" y="226956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+mn-ea"/>
              </a:rPr>
              <a:t>隠</a:t>
            </a:r>
            <a:r>
              <a:rPr lang="ja-JP" altLang="en-US" dirty="0" smtClean="0">
                <a:latin typeface="+mn-ea"/>
              </a:rPr>
              <a:t>れ層１</a:t>
            </a:r>
            <a:endParaRPr lang="en-US" dirty="0">
              <a:latin typeface="+mn-ea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3990433" y="226956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+mn-ea"/>
              </a:rPr>
              <a:t>隠</a:t>
            </a:r>
            <a:r>
              <a:rPr lang="ja-JP" altLang="en-US" dirty="0" smtClean="0">
                <a:latin typeface="+mn-ea"/>
              </a:rPr>
              <a:t>れ層２</a:t>
            </a:r>
            <a:endParaRPr lang="en-US" dirty="0">
              <a:latin typeface="+mn-ea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5386967" y="226956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+mn-ea"/>
              </a:rPr>
              <a:t>隠</a:t>
            </a:r>
            <a:r>
              <a:rPr lang="ja-JP" altLang="en-US" dirty="0" smtClean="0">
                <a:latin typeface="+mn-ea"/>
              </a:rPr>
              <a:t>れ層３</a:t>
            </a:r>
            <a:endParaRPr lang="en-US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/>
              <p:cNvSpPr txBox="1"/>
              <p:nvPr/>
            </p:nvSpPr>
            <p:spPr>
              <a:xfrm>
                <a:off x="2427648" y="3173605"/>
                <a:ext cx="927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𝐷𝑟𝑜𝑝𝑜𝑢𝑡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648" y="3173605"/>
                <a:ext cx="927369" cy="276999"/>
              </a:xfrm>
              <a:prstGeom prst="rect">
                <a:avLst/>
              </a:prstGeom>
              <a:blipFill rotWithShape="0">
                <a:blip r:embed="rId37"/>
                <a:stretch>
                  <a:fillRect l="-7895" r="-855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/>
              <p:cNvSpPr txBox="1"/>
              <p:nvPr/>
            </p:nvSpPr>
            <p:spPr>
              <a:xfrm>
                <a:off x="4002745" y="3173605"/>
                <a:ext cx="927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𝐷𝑟𝑜𝑝𝑜𝑢𝑡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58" name="TextBox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745" y="3173605"/>
                <a:ext cx="927369" cy="276999"/>
              </a:xfrm>
              <a:prstGeom prst="rect">
                <a:avLst/>
              </a:prstGeom>
              <a:blipFill rotWithShape="0">
                <a:blip r:embed="rId38"/>
                <a:stretch>
                  <a:fillRect l="-8553" r="-789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/>
              <p:nvPr/>
            </p:nvSpPr>
            <p:spPr>
              <a:xfrm>
                <a:off x="5526158" y="3173605"/>
                <a:ext cx="927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𝐷𝑟𝑜𝑝𝑜𝑢𝑡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158" y="3173605"/>
                <a:ext cx="927369" cy="276999"/>
              </a:xfrm>
              <a:prstGeom prst="rect">
                <a:avLst/>
              </a:prstGeom>
              <a:blipFill rotWithShape="0">
                <a:blip r:embed="rId39"/>
                <a:stretch>
                  <a:fillRect l="-8553" r="-789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8612944" y="2015855"/>
                <a:ext cx="281807" cy="278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2944" y="2015855"/>
                <a:ext cx="281807" cy="278218"/>
              </a:xfrm>
              <a:prstGeom prst="rect">
                <a:avLst/>
              </a:prstGeom>
              <a:blipFill rotWithShape="0">
                <a:blip r:embed="rId40"/>
                <a:stretch>
                  <a:fillRect l="-21739" r="-4348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8588094" y="2865163"/>
                <a:ext cx="283090" cy="2787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8094" y="2865163"/>
                <a:ext cx="283090" cy="278794"/>
              </a:xfrm>
              <a:prstGeom prst="rect">
                <a:avLst/>
              </a:prstGeom>
              <a:blipFill rotWithShape="0">
                <a:blip r:embed="rId41"/>
                <a:stretch>
                  <a:fillRect l="-21739" r="-4348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8593894" y="3699513"/>
                <a:ext cx="283090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3894" y="3699513"/>
                <a:ext cx="283090" cy="280205"/>
              </a:xfrm>
              <a:prstGeom prst="rect">
                <a:avLst/>
              </a:prstGeom>
              <a:blipFill rotWithShape="0">
                <a:blip r:embed="rId42"/>
                <a:stretch>
                  <a:fillRect l="-21739" r="-4348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9685769" y="1367182"/>
                <a:ext cx="297774" cy="2727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5769" y="1367182"/>
                <a:ext cx="297774" cy="272767"/>
              </a:xfrm>
              <a:prstGeom prst="rect">
                <a:avLst/>
              </a:prstGeom>
              <a:blipFill rotWithShape="0">
                <a:blip r:embed="rId43"/>
                <a:stretch>
                  <a:fillRect l="-24490" r="-408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Oval 163"/>
          <p:cNvSpPr/>
          <p:nvPr/>
        </p:nvSpPr>
        <p:spPr>
          <a:xfrm>
            <a:off x="946579" y="1704671"/>
            <a:ext cx="651329" cy="6513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/>
              <p:cNvSpPr txBox="1"/>
              <p:nvPr/>
            </p:nvSpPr>
            <p:spPr>
              <a:xfrm>
                <a:off x="1159128" y="2607762"/>
                <a:ext cx="263790" cy="2706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67" name="TextBox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128" y="2607762"/>
                <a:ext cx="263790" cy="270652"/>
              </a:xfrm>
              <a:prstGeom prst="rect">
                <a:avLst/>
              </a:prstGeom>
              <a:blipFill rotWithShape="0">
                <a:blip r:embed="rId44"/>
                <a:stretch>
                  <a:fillRect l="-16279" r="-13953" b="-20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" name="Oval 167"/>
          <p:cNvSpPr/>
          <p:nvPr/>
        </p:nvSpPr>
        <p:spPr>
          <a:xfrm>
            <a:off x="946579" y="2419935"/>
            <a:ext cx="651329" cy="6513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/>
              <p:cNvSpPr txBox="1"/>
              <p:nvPr/>
            </p:nvSpPr>
            <p:spPr>
              <a:xfrm>
                <a:off x="1159257" y="3328204"/>
                <a:ext cx="263790" cy="2706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69" name="TextBox 1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257" y="3328204"/>
                <a:ext cx="263790" cy="270652"/>
              </a:xfrm>
              <a:prstGeom prst="rect">
                <a:avLst/>
              </a:prstGeom>
              <a:blipFill rotWithShape="0">
                <a:blip r:embed="rId45"/>
                <a:stretch>
                  <a:fillRect l="-16279" r="-13953" b="-20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Oval 169"/>
          <p:cNvSpPr/>
          <p:nvPr/>
        </p:nvSpPr>
        <p:spPr>
          <a:xfrm>
            <a:off x="946708" y="3140377"/>
            <a:ext cx="651329" cy="6513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/>
              <p:cNvSpPr txBox="1"/>
              <p:nvPr/>
            </p:nvSpPr>
            <p:spPr>
              <a:xfrm>
                <a:off x="1159128" y="4050366"/>
                <a:ext cx="263790" cy="2706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71" name="TextBox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128" y="4050366"/>
                <a:ext cx="263790" cy="270652"/>
              </a:xfrm>
              <a:prstGeom prst="rect">
                <a:avLst/>
              </a:prstGeom>
              <a:blipFill rotWithShape="0">
                <a:blip r:embed="rId46"/>
                <a:stretch>
                  <a:fillRect l="-16279" r="-1395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Oval 171"/>
          <p:cNvSpPr/>
          <p:nvPr/>
        </p:nvSpPr>
        <p:spPr>
          <a:xfrm>
            <a:off x="946579" y="3862539"/>
            <a:ext cx="651329" cy="6513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4" name="Straight Arrow Connector 173"/>
          <p:cNvCxnSpPr>
            <a:stCxn id="164" idx="6"/>
            <a:endCxn id="35" idx="2"/>
          </p:cNvCxnSpPr>
          <p:nvPr/>
        </p:nvCxnSpPr>
        <p:spPr>
          <a:xfrm flipV="1">
            <a:off x="1597908" y="1751449"/>
            <a:ext cx="1017969" cy="2788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164" idx="6"/>
            <a:endCxn id="38" idx="2"/>
          </p:cNvCxnSpPr>
          <p:nvPr/>
        </p:nvCxnSpPr>
        <p:spPr>
          <a:xfrm>
            <a:off x="1597908" y="2030336"/>
            <a:ext cx="1017968" cy="5629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164" idx="6"/>
            <a:endCxn id="44" idx="2"/>
          </p:cNvCxnSpPr>
          <p:nvPr/>
        </p:nvCxnSpPr>
        <p:spPr>
          <a:xfrm>
            <a:off x="1597908" y="2030336"/>
            <a:ext cx="1003452" cy="24039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68" idx="6"/>
            <a:endCxn id="35" idx="2"/>
          </p:cNvCxnSpPr>
          <p:nvPr/>
        </p:nvCxnSpPr>
        <p:spPr>
          <a:xfrm flipV="1">
            <a:off x="1597908" y="1751449"/>
            <a:ext cx="1017969" cy="994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68" idx="6"/>
            <a:endCxn id="38" idx="2"/>
          </p:cNvCxnSpPr>
          <p:nvPr/>
        </p:nvCxnSpPr>
        <p:spPr>
          <a:xfrm flipV="1">
            <a:off x="1597908" y="2593278"/>
            <a:ext cx="1017968" cy="152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stCxn id="168" idx="6"/>
            <a:endCxn id="44" idx="2"/>
          </p:cNvCxnSpPr>
          <p:nvPr/>
        </p:nvCxnSpPr>
        <p:spPr>
          <a:xfrm>
            <a:off x="1597908" y="2745600"/>
            <a:ext cx="1003452" cy="16887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70" idx="6"/>
            <a:endCxn id="35" idx="2"/>
          </p:cNvCxnSpPr>
          <p:nvPr/>
        </p:nvCxnSpPr>
        <p:spPr>
          <a:xfrm flipV="1">
            <a:off x="1598037" y="1751449"/>
            <a:ext cx="1017840" cy="1714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170" idx="6"/>
            <a:endCxn id="38" idx="2"/>
          </p:cNvCxnSpPr>
          <p:nvPr/>
        </p:nvCxnSpPr>
        <p:spPr>
          <a:xfrm flipV="1">
            <a:off x="1598037" y="2593278"/>
            <a:ext cx="1017839" cy="8727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stCxn id="170" idx="6"/>
            <a:endCxn id="81" idx="1"/>
          </p:cNvCxnSpPr>
          <p:nvPr/>
        </p:nvCxnSpPr>
        <p:spPr>
          <a:xfrm>
            <a:off x="1598037" y="3466042"/>
            <a:ext cx="1028200" cy="968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72" idx="6"/>
            <a:endCxn id="35" idx="2"/>
          </p:cNvCxnSpPr>
          <p:nvPr/>
        </p:nvCxnSpPr>
        <p:spPr>
          <a:xfrm flipV="1">
            <a:off x="1597908" y="1751449"/>
            <a:ext cx="1017969" cy="2436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stCxn id="172" idx="6"/>
            <a:endCxn id="38" idx="2"/>
          </p:cNvCxnSpPr>
          <p:nvPr/>
        </p:nvCxnSpPr>
        <p:spPr>
          <a:xfrm flipV="1">
            <a:off x="1597908" y="2593278"/>
            <a:ext cx="1017968" cy="1594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72" idx="6"/>
            <a:endCxn id="44" idx="2"/>
          </p:cNvCxnSpPr>
          <p:nvPr/>
        </p:nvCxnSpPr>
        <p:spPr>
          <a:xfrm>
            <a:off x="1597908" y="4188204"/>
            <a:ext cx="1003452" cy="246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stCxn id="35" idx="6"/>
            <a:endCxn id="47" idx="2"/>
          </p:cNvCxnSpPr>
          <p:nvPr/>
        </p:nvCxnSpPr>
        <p:spPr>
          <a:xfrm flipV="1">
            <a:off x="3267206" y="1357295"/>
            <a:ext cx="896260" cy="394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>
            <a:stCxn id="35" idx="6"/>
            <a:endCxn id="50" idx="2"/>
          </p:cNvCxnSpPr>
          <p:nvPr/>
        </p:nvCxnSpPr>
        <p:spPr>
          <a:xfrm>
            <a:off x="3267206" y="1751449"/>
            <a:ext cx="896259" cy="447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>
            <a:stCxn id="35" idx="6"/>
            <a:endCxn id="100" idx="2"/>
          </p:cNvCxnSpPr>
          <p:nvPr/>
        </p:nvCxnSpPr>
        <p:spPr>
          <a:xfrm>
            <a:off x="3267206" y="1751449"/>
            <a:ext cx="886555" cy="2860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>
            <a:stCxn id="38" idx="6"/>
            <a:endCxn id="47" idx="2"/>
          </p:cNvCxnSpPr>
          <p:nvPr/>
        </p:nvCxnSpPr>
        <p:spPr>
          <a:xfrm flipV="1">
            <a:off x="3267205" y="1357295"/>
            <a:ext cx="896261" cy="1235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stCxn id="38" idx="6"/>
            <a:endCxn id="50" idx="2"/>
          </p:cNvCxnSpPr>
          <p:nvPr/>
        </p:nvCxnSpPr>
        <p:spPr>
          <a:xfrm flipV="1">
            <a:off x="3267205" y="2199124"/>
            <a:ext cx="896260" cy="394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>
            <a:stCxn id="44" idx="6"/>
            <a:endCxn id="50" idx="2"/>
          </p:cNvCxnSpPr>
          <p:nvPr/>
        </p:nvCxnSpPr>
        <p:spPr>
          <a:xfrm flipV="1">
            <a:off x="3252689" y="2199124"/>
            <a:ext cx="910776" cy="2235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>
            <a:stCxn id="44" idx="6"/>
            <a:endCxn id="47" idx="2"/>
          </p:cNvCxnSpPr>
          <p:nvPr/>
        </p:nvCxnSpPr>
        <p:spPr>
          <a:xfrm flipV="1">
            <a:off x="3252689" y="1357295"/>
            <a:ext cx="910777" cy="30770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>
            <a:stCxn id="44" idx="6"/>
            <a:endCxn id="102" idx="1"/>
          </p:cNvCxnSpPr>
          <p:nvPr/>
        </p:nvCxnSpPr>
        <p:spPr>
          <a:xfrm>
            <a:off x="3252689" y="4434327"/>
            <a:ext cx="883417" cy="1775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>
            <a:stCxn id="38" idx="6"/>
            <a:endCxn id="100" idx="2"/>
          </p:cNvCxnSpPr>
          <p:nvPr/>
        </p:nvCxnSpPr>
        <p:spPr>
          <a:xfrm>
            <a:off x="3267205" y="2593278"/>
            <a:ext cx="886556" cy="2018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>
            <a:stCxn id="47" idx="6"/>
            <a:endCxn id="59" idx="2"/>
          </p:cNvCxnSpPr>
          <p:nvPr/>
        </p:nvCxnSpPr>
        <p:spPr>
          <a:xfrm>
            <a:off x="4814795" y="1357295"/>
            <a:ext cx="8672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47" idx="6"/>
            <a:endCxn id="62" idx="2"/>
          </p:cNvCxnSpPr>
          <p:nvPr/>
        </p:nvCxnSpPr>
        <p:spPr>
          <a:xfrm>
            <a:off x="4814795" y="1357295"/>
            <a:ext cx="867225" cy="8418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>
            <a:stCxn id="47" idx="6"/>
            <a:endCxn id="107" idx="1"/>
          </p:cNvCxnSpPr>
          <p:nvPr/>
        </p:nvCxnSpPr>
        <p:spPr>
          <a:xfrm>
            <a:off x="4814795" y="1357295"/>
            <a:ext cx="850686" cy="32458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50" idx="6"/>
            <a:endCxn id="105" idx="2"/>
          </p:cNvCxnSpPr>
          <p:nvPr/>
        </p:nvCxnSpPr>
        <p:spPr>
          <a:xfrm>
            <a:off x="4814794" y="2199124"/>
            <a:ext cx="868342" cy="2392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>
            <a:stCxn id="50" idx="6"/>
            <a:endCxn id="62" idx="2"/>
          </p:cNvCxnSpPr>
          <p:nvPr/>
        </p:nvCxnSpPr>
        <p:spPr>
          <a:xfrm>
            <a:off x="4814794" y="2199124"/>
            <a:ext cx="8672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50" idx="6"/>
            <a:endCxn id="59" idx="2"/>
          </p:cNvCxnSpPr>
          <p:nvPr/>
        </p:nvCxnSpPr>
        <p:spPr>
          <a:xfrm flipV="1">
            <a:off x="4814794" y="1357295"/>
            <a:ext cx="867227" cy="8418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>
            <a:stCxn id="100" idx="6"/>
            <a:endCxn id="59" idx="2"/>
          </p:cNvCxnSpPr>
          <p:nvPr/>
        </p:nvCxnSpPr>
        <p:spPr>
          <a:xfrm flipV="1">
            <a:off x="4805090" y="1357295"/>
            <a:ext cx="876931" cy="32542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>
            <a:stCxn id="100" idx="6"/>
            <a:endCxn id="62" idx="2"/>
          </p:cNvCxnSpPr>
          <p:nvPr/>
        </p:nvCxnSpPr>
        <p:spPr>
          <a:xfrm flipV="1">
            <a:off x="4805090" y="2199124"/>
            <a:ext cx="876930" cy="24124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>
            <a:stCxn id="100" idx="6"/>
            <a:endCxn id="105" idx="2"/>
          </p:cNvCxnSpPr>
          <p:nvPr/>
        </p:nvCxnSpPr>
        <p:spPr>
          <a:xfrm flipV="1">
            <a:off x="4805090" y="4591717"/>
            <a:ext cx="878046" cy="19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stCxn id="105" idx="6"/>
            <a:endCxn id="32" idx="2"/>
          </p:cNvCxnSpPr>
          <p:nvPr/>
        </p:nvCxnSpPr>
        <p:spPr>
          <a:xfrm flipV="1">
            <a:off x="6334465" y="3842555"/>
            <a:ext cx="1012696" cy="749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>
            <a:stCxn id="105" idx="6"/>
            <a:endCxn id="29" idx="2"/>
          </p:cNvCxnSpPr>
          <p:nvPr/>
        </p:nvCxnSpPr>
        <p:spPr>
          <a:xfrm flipV="1">
            <a:off x="6334465" y="3000726"/>
            <a:ext cx="1012697" cy="15909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>
            <a:stCxn id="105" idx="6"/>
            <a:endCxn id="26" idx="2"/>
          </p:cNvCxnSpPr>
          <p:nvPr/>
        </p:nvCxnSpPr>
        <p:spPr>
          <a:xfrm flipV="1">
            <a:off x="6334465" y="2158897"/>
            <a:ext cx="1027212" cy="2432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/>
          <p:cNvCxnSpPr>
            <a:stCxn id="62" idx="6"/>
            <a:endCxn id="26" idx="2"/>
          </p:cNvCxnSpPr>
          <p:nvPr/>
        </p:nvCxnSpPr>
        <p:spPr>
          <a:xfrm flipV="1">
            <a:off x="6333349" y="2158897"/>
            <a:ext cx="1028328" cy="40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/>
          <p:cNvCxnSpPr>
            <a:stCxn id="62" idx="6"/>
            <a:endCxn id="29" idx="2"/>
          </p:cNvCxnSpPr>
          <p:nvPr/>
        </p:nvCxnSpPr>
        <p:spPr>
          <a:xfrm>
            <a:off x="6333349" y="2199124"/>
            <a:ext cx="1013813" cy="801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>
            <a:stCxn id="62" idx="6"/>
            <a:endCxn id="32" idx="2"/>
          </p:cNvCxnSpPr>
          <p:nvPr/>
        </p:nvCxnSpPr>
        <p:spPr>
          <a:xfrm>
            <a:off x="6333349" y="2199124"/>
            <a:ext cx="1013812" cy="1643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/>
          <p:cNvCxnSpPr>
            <a:stCxn id="59" idx="6"/>
            <a:endCxn id="26" idx="2"/>
          </p:cNvCxnSpPr>
          <p:nvPr/>
        </p:nvCxnSpPr>
        <p:spPr>
          <a:xfrm>
            <a:off x="6333350" y="1357295"/>
            <a:ext cx="1028327" cy="801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/>
          <p:cNvCxnSpPr>
            <a:stCxn id="59" idx="6"/>
            <a:endCxn id="29" idx="2"/>
          </p:cNvCxnSpPr>
          <p:nvPr/>
        </p:nvCxnSpPr>
        <p:spPr>
          <a:xfrm>
            <a:off x="6333350" y="1357295"/>
            <a:ext cx="1013812" cy="1643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/>
          <p:cNvCxnSpPr>
            <a:stCxn id="59" idx="6"/>
            <a:endCxn id="32" idx="2"/>
          </p:cNvCxnSpPr>
          <p:nvPr/>
        </p:nvCxnSpPr>
        <p:spPr>
          <a:xfrm>
            <a:off x="6333350" y="1357295"/>
            <a:ext cx="1013811" cy="24852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/>
          <p:cNvCxnSpPr>
            <a:stCxn id="32" idx="6"/>
            <a:endCxn id="162" idx="1"/>
          </p:cNvCxnSpPr>
          <p:nvPr/>
        </p:nvCxnSpPr>
        <p:spPr>
          <a:xfrm flipV="1">
            <a:off x="7998490" y="3839616"/>
            <a:ext cx="595404" cy="29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/>
          <p:cNvCxnSpPr>
            <a:stCxn id="29" idx="6"/>
            <a:endCxn id="161" idx="1"/>
          </p:cNvCxnSpPr>
          <p:nvPr/>
        </p:nvCxnSpPr>
        <p:spPr>
          <a:xfrm>
            <a:off x="7998491" y="3000726"/>
            <a:ext cx="589603" cy="3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/>
          <p:cNvCxnSpPr>
            <a:stCxn id="26" idx="6"/>
            <a:endCxn id="160" idx="1"/>
          </p:cNvCxnSpPr>
          <p:nvPr/>
        </p:nvCxnSpPr>
        <p:spPr>
          <a:xfrm flipV="1">
            <a:off x="8013006" y="2154964"/>
            <a:ext cx="599938" cy="39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Rectangle 311"/>
          <p:cNvSpPr/>
          <p:nvPr/>
        </p:nvSpPr>
        <p:spPr>
          <a:xfrm>
            <a:off x="8540468" y="1890892"/>
            <a:ext cx="384943" cy="23262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/>
          <p:cNvSpPr/>
          <p:nvPr/>
        </p:nvSpPr>
        <p:spPr>
          <a:xfrm>
            <a:off x="9588219" y="1890892"/>
            <a:ext cx="492992" cy="23262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5" name="Straight Arrow Connector 314"/>
          <p:cNvCxnSpPr>
            <a:stCxn id="312" idx="3"/>
            <a:endCxn id="313" idx="1"/>
          </p:cNvCxnSpPr>
          <p:nvPr/>
        </p:nvCxnSpPr>
        <p:spPr>
          <a:xfrm>
            <a:off x="8925411" y="3054014"/>
            <a:ext cx="662808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/>
          <p:cNvSpPr txBox="1"/>
          <p:nvPr/>
        </p:nvSpPr>
        <p:spPr>
          <a:xfrm>
            <a:off x="8034566" y="465347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+mn-ea"/>
              </a:rPr>
              <a:t>誤</a:t>
            </a:r>
            <a:r>
              <a:rPr lang="ja-JP" altLang="en-US" dirty="0" smtClean="0">
                <a:latin typeface="+mn-ea"/>
              </a:rPr>
              <a:t>差</a:t>
            </a:r>
            <a:r>
              <a:rPr lang="ja-JP" altLang="en-US" dirty="0">
                <a:latin typeface="+mn-ea"/>
              </a:rPr>
              <a:t>関数</a:t>
            </a:r>
            <a:endParaRPr lang="en-US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TextBox 321"/>
              <p:cNvSpPr txBox="1"/>
              <p:nvPr/>
            </p:nvSpPr>
            <p:spPr>
              <a:xfrm>
                <a:off x="8963179" y="5116135"/>
                <a:ext cx="6800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2" name="TextBox 3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3179" y="5116135"/>
                <a:ext cx="680058" cy="276999"/>
              </a:xfrm>
              <a:prstGeom prst="rect">
                <a:avLst/>
              </a:prstGeom>
              <a:blipFill rotWithShape="0">
                <a:blip r:embed="rId47"/>
                <a:stretch>
                  <a:fillRect l="-8036" t="-2174" r="-1250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3" name="Left Brace 322"/>
          <p:cNvSpPr/>
          <p:nvPr/>
        </p:nvSpPr>
        <p:spPr>
          <a:xfrm rot="16200000">
            <a:off x="4377957" y="2924492"/>
            <a:ext cx="96236" cy="556381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TextBox 323"/>
              <p:cNvSpPr txBox="1"/>
              <p:nvPr/>
            </p:nvSpPr>
            <p:spPr>
              <a:xfrm>
                <a:off x="4337783" y="5839732"/>
                <a:ext cx="2954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24" name="TextBox 3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783" y="5839732"/>
                <a:ext cx="295402" cy="276999"/>
              </a:xfrm>
              <a:prstGeom prst="rect">
                <a:avLst/>
              </a:prstGeom>
              <a:blipFill rotWithShape="0">
                <a:blip r:embed="rId48"/>
                <a:stretch>
                  <a:fillRect l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5" name="Right Arrow 324"/>
          <p:cNvSpPr/>
          <p:nvPr/>
        </p:nvSpPr>
        <p:spPr>
          <a:xfrm rot="5400000">
            <a:off x="8773496" y="4008442"/>
            <a:ext cx="972778" cy="23272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6" name="TextBox 325"/>
              <p:cNvSpPr txBox="1"/>
              <p:nvPr/>
            </p:nvSpPr>
            <p:spPr>
              <a:xfrm>
                <a:off x="9189350" y="4708747"/>
                <a:ext cx="15794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𝐶𝑟𝑜𝑠𝑠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𝐸𝑛𝑡𝑟𝑜𝑝𝑦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6" name="TextBox 3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9350" y="4708747"/>
                <a:ext cx="1579407" cy="276999"/>
              </a:xfrm>
              <a:prstGeom prst="rect">
                <a:avLst/>
              </a:prstGeom>
              <a:blipFill rotWithShape="0">
                <a:blip r:embed="rId49"/>
                <a:stretch>
                  <a:fillRect l="-3077" r="-307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/>
              <p:cNvSpPr txBox="1"/>
              <p:nvPr/>
            </p:nvSpPr>
            <p:spPr>
              <a:xfrm>
                <a:off x="3431768" y="5324229"/>
                <a:ext cx="7270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5" name="TextBox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768" y="5324229"/>
                <a:ext cx="727059" cy="276999"/>
              </a:xfrm>
              <a:prstGeom prst="rect">
                <a:avLst/>
              </a:prstGeom>
              <a:blipFill rotWithShape="0">
                <a:blip r:embed="rId50"/>
                <a:stretch>
                  <a:fillRect l="-7563" t="-4348" r="-252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/>
              <p:cNvSpPr txBox="1"/>
              <p:nvPr/>
            </p:nvSpPr>
            <p:spPr>
              <a:xfrm>
                <a:off x="4929773" y="5329296"/>
                <a:ext cx="7270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6" name="TextBox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773" y="5329296"/>
                <a:ext cx="727059" cy="276999"/>
              </a:xfrm>
              <a:prstGeom prst="rect">
                <a:avLst/>
              </a:prstGeom>
              <a:blipFill rotWithShape="0">
                <a:blip r:embed="rId51"/>
                <a:stretch>
                  <a:fillRect l="-7563" t="-4348" r="-252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/>
              <p:cNvSpPr txBox="1"/>
              <p:nvPr/>
            </p:nvSpPr>
            <p:spPr>
              <a:xfrm>
                <a:off x="6484711" y="5323101"/>
                <a:ext cx="7270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3" name="TextBox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711" y="5323101"/>
                <a:ext cx="727059" cy="276999"/>
              </a:xfrm>
              <a:prstGeom prst="rect">
                <a:avLst/>
              </a:prstGeom>
              <a:blipFill rotWithShape="0">
                <a:blip r:embed="rId52"/>
                <a:stretch>
                  <a:fillRect l="-7563" t="-4348" r="-252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/>
              <p:cNvSpPr txBox="1"/>
              <p:nvPr/>
            </p:nvSpPr>
            <p:spPr>
              <a:xfrm>
                <a:off x="3346597" y="6237906"/>
                <a:ext cx="23614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𝛆𝛁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𝐰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7" name="TextBox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597" y="6237906"/>
                <a:ext cx="2361416" cy="276999"/>
              </a:xfrm>
              <a:prstGeom prst="rect">
                <a:avLst/>
              </a:prstGeom>
              <a:blipFill rotWithShape="0">
                <a:blip r:embed="rId53"/>
                <a:stretch>
                  <a:fillRect l="-775" t="-4348" r="-310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eft Arrow 2"/>
          <p:cNvSpPr/>
          <p:nvPr/>
        </p:nvSpPr>
        <p:spPr>
          <a:xfrm>
            <a:off x="6743659" y="6286570"/>
            <a:ext cx="1018597" cy="228335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ight Arrow 178"/>
          <p:cNvSpPr/>
          <p:nvPr/>
        </p:nvSpPr>
        <p:spPr>
          <a:xfrm rot="5400000">
            <a:off x="9074845" y="5701188"/>
            <a:ext cx="370081" cy="22398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/>
              <p:cNvSpPr txBox="1"/>
              <p:nvPr/>
            </p:nvSpPr>
            <p:spPr>
              <a:xfrm>
                <a:off x="8564035" y="6081686"/>
                <a:ext cx="1456424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𝛁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0" name="TextBox 1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4035" y="6081686"/>
                <a:ext cx="1456424" cy="526683"/>
              </a:xfrm>
              <a:prstGeom prst="rect">
                <a:avLst/>
              </a:prstGeom>
              <a:blipFill rotWithShape="0"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240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222</Words>
  <Application>Microsoft Office PowerPoint</Application>
  <PresentationFormat>Widescreen</PresentationFormat>
  <Paragraphs>92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Tsuchiya, Takeru</dc:creator>
  <cp:keywords>CTPClassification=CTP_NT</cp:keywords>
  <cp:lastModifiedBy>Tsuchiya, Takeru</cp:lastModifiedBy>
  <cp:revision>97</cp:revision>
  <dcterms:created xsi:type="dcterms:W3CDTF">2018-08-20T05:31:20Z</dcterms:created>
  <dcterms:modified xsi:type="dcterms:W3CDTF">2018-08-21T12:54:27Z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4e1f7990-0d8b-4959-99a8-3b1223dd2fcb</vt:lpwstr>
  </property>
  <property fmtid="{D5CDD505-2E9C-101B-9397-08002B2CF9AE}" pid="3" name="CTP_TimeStamp">
    <vt:lpwstr>2018-08-21 12:54:25Z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