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61" r:id="rId5"/>
    <p:sldId id="263"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8"/>
    <p:restoredTop sz="94718"/>
  </p:normalViewPr>
  <p:slideViewPr>
    <p:cSldViewPr snapToGrid="0">
      <p:cViewPr varScale="1">
        <p:scale>
          <a:sx n="112" d="100"/>
          <a:sy n="112" d="100"/>
        </p:scale>
        <p:origin x="4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3A22EE-8684-BA25-1C23-6DC43BCF9D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295B4FA-5F93-989D-FD92-F97FD33A5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BC6CC1C-8C35-D0C5-597C-A69ED916D8FB}"/>
              </a:ext>
            </a:extLst>
          </p:cNvPr>
          <p:cNvSpPr>
            <a:spLocks noGrp="1"/>
          </p:cNvSpPr>
          <p:nvPr>
            <p:ph type="dt" sz="half" idx="10"/>
          </p:nvPr>
        </p:nvSpPr>
        <p:spPr/>
        <p:txBody>
          <a:bodyPr/>
          <a:lstStyle/>
          <a:p>
            <a:fld id="{358647E7-8BB5-0343-A714-86AC5D9C2E1A}"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5AFB8BD7-EBC0-5438-8440-C1B09F766B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48773E-3B04-F09E-CE56-30A14EBF6DD7}"/>
              </a:ext>
            </a:extLst>
          </p:cNvPr>
          <p:cNvSpPr>
            <a:spLocks noGrp="1"/>
          </p:cNvSpPr>
          <p:nvPr>
            <p:ph type="sldNum" sz="quarter" idx="12"/>
          </p:nvPr>
        </p:nvSpPr>
        <p:spPr/>
        <p:txBody>
          <a:bodyPr/>
          <a:lstStyle/>
          <a:p>
            <a:fld id="{49610F2E-6D23-464B-AA58-C42489F644AC}" type="slidenum">
              <a:rPr kumimoji="1" lang="ja-JP" altLang="en-US" smtClean="0"/>
              <a:t>‹#›</a:t>
            </a:fld>
            <a:endParaRPr kumimoji="1" lang="ja-JP" altLang="en-US"/>
          </a:p>
        </p:txBody>
      </p:sp>
    </p:spTree>
    <p:extLst>
      <p:ext uri="{BB962C8B-B14F-4D97-AF65-F5344CB8AC3E}">
        <p14:creationId xmlns:p14="http://schemas.microsoft.com/office/powerpoint/2010/main" val="4200626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F3508A-F9AE-274C-F653-063B0E92A6B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92F20B-D16A-F8BB-0060-6E70E8B0BD2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EBFFB3-F99D-9B20-174E-C8E9549CFB4F}"/>
              </a:ext>
            </a:extLst>
          </p:cNvPr>
          <p:cNvSpPr>
            <a:spLocks noGrp="1"/>
          </p:cNvSpPr>
          <p:nvPr>
            <p:ph type="dt" sz="half" idx="10"/>
          </p:nvPr>
        </p:nvSpPr>
        <p:spPr/>
        <p:txBody>
          <a:bodyPr/>
          <a:lstStyle/>
          <a:p>
            <a:fld id="{358647E7-8BB5-0343-A714-86AC5D9C2E1A}"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65BEC076-B2CA-A08D-EB18-7E5156C979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99003F-41FB-33E7-EAD6-809AC4FD9639}"/>
              </a:ext>
            </a:extLst>
          </p:cNvPr>
          <p:cNvSpPr>
            <a:spLocks noGrp="1"/>
          </p:cNvSpPr>
          <p:nvPr>
            <p:ph type="sldNum" sz="quarter" idx="12"/>
          </p:nvPr>
        </p:nvSpPr>
        <p:spPr/>
        <p:txBody>
          <a:bodyPr/>
          <a:lstStyle/>
          <a:p>
            <a:fld id="{49610F2E-6D23-464B-AA58-C42489F644AC}" type="slidenum">
              <a:rPr kumimoji="1" lang="ja-JP" altLang="en-US" smtClean="0"/>
              <a:t>‹#›</a:t>
            </a:fld>
            <a:endParaRPr kumimoji="1" lang="ja-JP" altLang="en-US"/>
          </a:p>
        </p:txBody>
      </p:sp>
    </p:spTree>
    <p:extLst>
      <p:ext uri="{BB962C8B-B14F-4D97-AF65-F5344CB8AC3E}">
        <p14:creationId xmlns:p14="http://schemas.microsoft.com/office/powerpoint/2010/main" val="202866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3444B2F-F582-1F1A-898E-91C5D9BB3D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4A24232-3C6C-593F-B0BF-783F99384D4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F555EB-4368-1C2B-6075-4FE8ACF9BADA}"/>
              </a:ext>
            </a:extLst>
          </p:cNvPr>
          <p:cNvSpPr>
            <a:spLocks noGrp="1"/>
          </p:cNvSpPr>
          <p:nvPr>
            <p:ph type="dt" sz="half" idx="10"/>
          </p:nvPr>
        </p:nvSpPr>
        <p:spPr/>
        <p:txBody>
          <a:bodyPr/>
          <a:lstStyle/>
          <a:p>
            <a:fld id="{358647E7-8BB5-0343-A714-86AC5D9C2E1A}"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DA69613C-F284-C1A9-4FB7-CBB5DB1365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DE8A31-433B-D392-413D-423DDF483662}"/>
              </a:ext>
            </a:extLst>
          </p:cNvPr>
          <p:cNvSpPr>
            <a:spLocks noGrp="1"/>
          </p:cNvSpPr>
          <p:nvPr>
            <p:ph type="sldNum" sz="quarter" idx="12"/>
          </p:nvPr>
        </p:nvSpPr>
        <p:spPr/>
        <p:txBody>
          <a:bodyPr/>
          <a:lstStyle/>
          <a:p>
            <a:fld id="{49610F2E-6D23-464B-AA58-C42489F644AC}" type="slidenum">
              <a:rPr kumimoji="1" lang="ja-JP" altLang="en-US" smtClean="0"/>
              <a:t>‹#›</a:t>
            </a:fld>
            <a:endParaRPr kumimoji="1" lang="ja-JP" altLang="en-US"/>
          </a:p>
        </p:txBody>
      </p:sp>
    </p:spTree>
    <p:extLst>
      <p:ext uri="{BB962C8B-B14F-4D97-AF65-F5344CB8AC3E}">
        <p14:creationId xmlns:p14="http://schemas.microsoft.com/office/powerpoint/2010/main" val="284303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6DA13F-5686-EE46-F269-588D1CC375D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A92C6B-C58C-1311-17B8-EE86F28AAA9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B4CDA9-3C68-6927-A553-1C2849BAEC06}"/>
              </a:ext>
            </a:extLst>
          </p:cNvPr>
          <p:cNvSpPr>
            <a:spLocks noGrp="1"/>
          </p:cNvSpPr>
          <p:nvPr>
            <p:ph type="dt" sz="half" idx="10"/>
          </p:nvPr>
        </p:nvSpPr>
        <p:spPr/>
        <p:txBody>
          <a:bodyPr/>
          <a:lstStyle/>
          <a:p>
            <a:fld id="{358647E7-8BB5-0343-A714-86AC5D9C2E1A}"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AC16C041-0AE5-1213-166D-94D715484A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6CD1FC-74C9-1E09-7498-47CAF1FEE4CD}"/>
              </a:ext>
            </a:extLst>
          </p:cNvPr>
          <p:cNvSpPr>
            <a:spLocks noGrp="1"/>
          </p:cNvSpPr>
          <p:nvPr>
            <p:ph type="sldNum" sz="quarter" idx="12"/>
          </p:nvPr>
        </p:nvSpPr>
        <p:spPr/>
        <p:txBody>
          <a:bodyPr/>
          <a:lstStyle/>
          <a:p>
            <a:fld id="{49610F2E-6D23-464B-AA58-C42489F644AC}" type="slidenum">
              <a:rPr kumimoji="1" lang="ja-JP" altLang="en-US" smtClean="0"/>
              <a:t>‹#›</a:t>
            </a:fld>
            <a:endParaRPr kumimoji="1" lang="ja-JP" altLang="en-US"/>
          </a:p>
        </p:txBody>
      </p:sp>
    </p:spTree>
    <p:extLst>
      <p:ext uri="{BB962C8B-B14F-4D97-AF65-F5344CB8AC3E}">
        <p14:creationId xmlns:p14="http://schemas.microsoft.com/office/powerpoint/2010/main" val="384216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23BA0-5A45-A598-566E-394E767AD01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9D75267-FA6F-E986-AB2D-31569E44E3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C0FF207-65EF-04BD-B5E4-48C33E13DE6A}"/>
              </a:ext>
            </a:extLst>
          </p:cNvPr>
          <p:cNvSpPr>
            <a:spLocks noGrp="1"/>
          </p:cNvSpPr>
          <p:nvPr>
            <p:ph type="dt" sz="half" idx="10"/>
          </p:nvPr>
        </p:nvSpPr>
        <p:spPr/>
        <p:txBody>
          <a:bodyPr/>
          <a:lstStyle/>
          <a:p>
            <a:fld id="{358647E7-8BB5-0343-A714-86AC5D9C2E1A}"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46CB36EE-D4CE-CF05-334A-D26D38D9C6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499CCD-CF04-1F52-5A60-E3BDAF74C44E}"/>
              </a:ext>
            </a:extLst>
          </p:cNvPr>
          <p:cNvSpPr>
            <a:spLocks noGrp="1"/>
          </p:cNvSpPr>
          <p:nvPr>
            <p:ph type="sldNum" sz="quarter" idx="12"/>
          </p:nvPr>
        </p:nvSpPr>
        <p:spPr/>
        <p:txBody>
          <a:bodyPr/>
          <a:lstStyle/>
          <a:p>
            <a:fld id="{49610F2E-6D23-464B-AA58-C42489F644AC}" type="slidenum">
              <a:rPr kumimoji="1" lang="ja-JP" altLang="en-US" smtClean="0"/>
              <a:t>‹#›</a:t>
            </a:fld>
            <a:endParaRPr kumimoji="1" lang="ja-JP" altLang="en-US"/>
          </a:p>
        </p:txBody>
      </p:sp>
    </p:spTree>
    <p:extLst>
      <p:ext uri="{BB962C8B-B14F-4D97-AF65-F5344CB8AC3E}">
        <p14:creationId xmlns:p14="http://schemas.microsoft.com/office/powerpoint/2010/main" val="400925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AE53AE-4E24-6AFE-97C4-3D97F81512B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B66FA9C-60B6-2BF0-BE33-4DFC15DA14B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95E83EC-D17C-BC61-B029-1829A82BF5A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E2895F-8E67-091F-8D49-94145EB9EE52}"/>
              </a:ext>
            </a:extLst>
          </p:cNvPr>
          <p:cNvSpPr>
            <a:spLocks noGrp="1"/>
          </p:cNvSpPr>
          <p:nvPr>
            <p:ph type="dt" sz="half" idx="10"/>
          </p:nvPr>
        </p:nvSpPr>
        <p:spPr/>
        <p:txBody>
          <a:bodyPr/>
          <a:lstStyle/>
          <a:p>
            <a:fld id="{358647E7-8BB5-0343-A714-86AC5D9C2E1A}" type="datetimeFigureOut">
              <a:rPr kumimoji="1" lang="ja-JP" altLang="en-US" smtClean="0"/>
              <a:t>2023/1/21</a:t>
            </a:fld>
            <a:endParaRPr kumimoji="1" lang="ja-JP" altLang="en-US"/>
          </a:p>
        </p:txBody>
      </p:sp>
      <p:sp>
        <p:nvSpPr>
          <p:cNvPr id="6" name="フッター プレースホルダー 5">
            <a:extLst>
              <a:ext uri="{FF2B5EF4-FFF2-40B4-BE49-F238E27FC236}">
                <a16:creationId xmlns:a16="http://schemas.microsoft.com/office/drawing/2014/main" id="{6B575B02-C3BB-E465-C298-E49517A86E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8282776-3FF4-FA27-2D49-589E653574AA}"/>
              </a:ext>
            </a:extLst>
          </p:cNvPr>
          <p:cNvSpPr>
            <a:spLocks noGrp="1"/>
          </p:cNvSpPr>
          <p:nvPr>
            <p:ph type="sldNum" sz="quarter" idx="12"/>
          </p:nvPr>
        </p:nvSpPr>
        <p:spPr/>
        <p:txBody>
          <a:bodyPr/>
          <a:lstStyle/>
          <a:p>
            <a:fld id="{49610F2E-6D23-464B-AA58-C42489F644AC}" type="slidenum">
              <a:rPr kumimoji="1" lang="ja-JP" altLang="en-US" smtClean="0"/>
              <a:t>‹#›</a:t>
            </a:fld>
            <a:endParaRPr kumimoji="1" lang="ja-JP" altLang="en-US"/>
          </a:p>
        </p:txBody>
      </p:sp>
    </p:spTree>
    <p:extLst>
      <p:ext uri="{BB962C8B-B14F-4D97-AF65-F5344CB8AC3E}">
        <p14:creationId xmlns:p14="http://schemas.microsoft.com/office/powerpoint/2010/main" val="341779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EB9072-3562-8E79-6F0D-1F9BAE301C7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D712A7-3A94-3EF4-55CF-E46C28CF1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7B13F5E-13DE-BB37-6848-A03BB0AF6E1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D8F2BA9-C778-E7B7-E6BD-9708D4E60D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CD4FD34-FD0A-84A7-91B4-E8B2F3871C4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C268C49-2D6A-EF86-B55F-F909B6E72AB4}"/>
              </a:ext>
            </a:extLst>
          </p:cNvPr>
          <p:cNvSpPr>
            <a:spLocks noGrp="1"/>
          </p:cNvSpPr>
          <p:nvPr>
            <p:ph type="dt" sz="half" idx="10"/>
          </p:nvPr>
        </p:nvSpPr>
        <p:spPr/>
        <p:txBody>
          <a:bodyPr/>
          <a:lstStyle/>
          <a:p>
            <a:fld id="{358647E7-8BB5-0343-A714-86AC5D9C2E1A}" type="datetimeFigureOut">
              <a:rPr kumimoji="1" lang="ja-JP" altLang="en-US" smtClean="0"/>
              <a:t>2023/1/21</a:t>
            </a:fld>
            <a:endParaRPr kumimoji="1" lang="ja-JP" altLang="en-US"/>
          </a:p>
        </p:txBody>
      </p:sp>
      <p:sp>
        <p:nvSpPr>
          <p:cNvPr id="8" name="フッター プレースホルダー 7">
            <a:extLst>
              <a:ext uri="{FF2B5EF4-FFF2-40B4-BE49-F238E27FC236}">
                <a16:creationId xmlns:a16="http://schemas.microsoft.com/office/drawing/2014/main" id="{3A894BDA-A512-971F-7042-72B75DE06C7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FDD61EC-0176-84B8-C3CD-619B5274182F}"/>
              </a:ext>
            </a:extLst>
          </p:cNvPr>
          <p:cNvSpPr>
            <a:spLocks noGrp="1"/>
          </p:cNvSpPr>
          <p:nvPr>
            <p:ph type="sldNum" sz="quarter" idx="12"/>
          </p:nvPr>
        </p:nvSpPr>
        <p:spPr/>
        <p:txBody>
          <a:bodyPr/>
          <a:lstStyle/>
          <a:p>
            <a:fld id="{49610F2E-6D23-464B-AA58-C42489F644AC}" type="slidenum">
              <a:rPr kumimoji="1" lang="ja-JP" altLang="en-US" smtClean="0"/>
              <a:t>‹#›</a:t>
            </a:fld>
            <a:endParaRPr kumimoji="1" lang="ja-JP" altLang="en-US"/>
          </a:p>
        </p:txBody>
      </p:sp>
    </p:spTree>
    <p:extLst>
      <p:ext uri="{BB962C8B-B14F-4D97-AF65-F5344CB8AC3E}">
        <p14:creationId xmlns:p14="http://schemas.microsoft.com/office/powerpoint/2010/main" val="2316424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793A1C-DD5E-375E-5BD6-2BC806732BE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A363354-E49F-F228-46CD-868C3906F77F}"/>
              </a:ext>
            </a:extLst>
          </p:cNvPr>
          <p:cNvSpPr>
            <a:spLocks noGrp="1"/>
          </p:cNvSpPr>
          <p:nvPr>
            <p:ph type="dt" sz="half" idx="10"/>
          </p:nvPr>
        </p:nvSpPr>
        <p:spPr/>
        <p:txBody>
          <a:bodyPr/>
          <a:lstStyle/>
          <a:p>
            <a:fld id="{358647E7-8BB5-0343-A714-86AC5D9C2E1A}" type="datetimeFigureOut">
              <a:rPr kumimoji="1" lang="ja-JP" altLang="en-US" smtClean="0"/>
              <a:t>2023/1/21</a:t>
            </a:fld>
            <a:endParaRPr kumimoji="1" lang="ja-JP" altLang="en-US"/>
          </a:p>
        </p:txBody>
      </p:sp>
      <p:sp>
        <p:nvSpPr>
          <p:cNvPr id="4" name="フッター プレースホルダー 3">
            <a:extLst>
              <a:ext uri="{FF2B5EF4-FFF2-40B4-BE49-F238E27FC236}">
                <a16:creationId xmlns:a16="http://schemas.microsoft.com/office/drawing/2014/main" id="{C66E6F94-1396-8E20-68C8-DEA5CCB4E05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CF16358-4F75-26A3-5F6A-28274A92C53A}"/>
              </a:ext>
            </a:extLst>
          </p:cNvPr>
          <p:cNvSpPr>
            <a:spLocks noGrp="1"/>
          </p:cNvSpPr>
          <p:nvPr>
            <p:ph type="sldNum" sz="quarter" idx="12"/>
          </p:nvPr>
        </p:nvSpPr>
        <p:spPr/>
        <p:txBody>
          <a:bodyPr/>
          <a:lstStyle/>
          <a:p>
            <a:fld id="{49610F2E-6D23-464B-AA58-C42489F644AC}" type="slidenum">
              <a:rPr kumimoji="1" lang="ja-JP" altLang="en-US" smtClean="0"/>
              <a:t>‹#›</a:t>
            </a:fld>
            <a:endParaRPr kumimoji="1" lang="ja-JP" altLang="en-US"/>
          </a:p>
        </p:txBody>
      </p:sp>
    </p:spTree>
    <p:extLst>
      <p:ext uri="{BB962C8B-B14F-4D97-AF65-F5344CB8AC3E}">
        <p14:creationId xmlns:p14="http://schemas.microsoft.com/office/powerpoint/2010/main" val="340089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A0F0FBB-2918-2287-F8EC-D183A42EE0EA}"/>
              </a:ext>
            </a:extLst>
          </p:cNvPr>
          <p:cNvSpPr>
            <a:spLocks noGrp="1"/>
          </p:cNvSpPr>
          <p:nvPr>
            <p:ph type="dt" sz="half" idx="10"/>
          </p:nvPr>
        </p:nvSpPr>
        <p:spPr/>
        <p:txBody>
          <a:bodyPr/>
          <a:lstStyle/>
          <a:p>
            <a:fld id="{358647E7-8BB5-0343-A714-86AC5D9C2E1A}" type="datetimeFigureOut">
              <a:rPr kumimoji="1" lang="ja-JP" altLang="en-US" smtClean="0"/>
              <a:t>2023/1/21</a:t>
            </a:fld>
            <a:endParaRPr kumimoji="1" lang="ja-JP" altLang="en-US"/>
          </a:p>
        </p:txBody>
      </p:sp>
      <p:sp>
        <p:nvSpPr>
          <p:cNvPr id="3" name="フッター プレースホルダー 2">
            <a:extLst>
              <a:ext uri="{FF2B5EF4-FFF2-40B4-BE49-F238E27FC236}">
                <a16:creationId xmlns:a16="http://schemas.microsoft.com/office/drawing/2014/main" id="{D9437D07-098F-AA81-BE3F-2BDEA8CF52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8FD0DD1-299F-83A0-16DD-67804AEC12DE}"/>
              </a:ext>
            </a:extLst>
          </p:cNvPr>
          <p:cNvSpPr>
            <a:spLocks noGrp="1"/>
          </p:cNvSpPr>
          <p:nvPr>
            <p:ph type="sldNum" sz="quarter" idx="12"/>
          </p:nvPr>
        </p:nvSpPr>
        <p:spPr/>
        <p:txBody>
          <a:bodyPr/>
          <a:lstStyle/>
          <a:p>
            <a:fld id="{49610F2E-6D23-464B-AA58-C42489F644AC}" type="slidenum">
              <a:rPr kumimoji="1" lang="ja-JP" altLang="en-US" smtClean="0"/>
              <a:t>‹#›</a:t>
            </a:fld>
            <a:endParaRPr kumimoji="1" lang="ja-JP" altLang="en-US"/>
          </a:p>
        </p:txBody>
      </p:sp>
    </p:spTree>
    <p:extLst>
      <p:ext uri="{BB962C8B-B14F-4D97-AF65-F5344CB8AC3E}">
        <p14:creationId xmlns:p14="http://schemas.microsoft.com/office/powerpoint/2010/main" val="326512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7A320F-DEB8-83F4-3917-2413EEAA4A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E907FF-1787-A226-794E-C96861778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DDC10C7-1F4A-7992-3C6F-02200DEB1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651D1D3-D67F-89C1-921B-ABA4BEBCF183}"/>
              </a:ext>
            </a:extLst>
          </p:cNvPr>
          <p:cNvSpPr>
            <a:spLocks noGrp="1"/>
          </p:cNvSpPr>
          <p:nvPr>
            <p:ph type="dt" sz="half" idx="10"/>
          </p:nvPr>
        </p:nvSpPr>
        <p:spPr/>
        <p:txBody>
          <a:bodyPr/>
          <a:lstStyle/>
          <a:p>
            <a:fld id="{358647E7-8BB5-0343-A714-86AC5D9C2E1A}" type="datetimeFigureOut">
              <a:rPr kumimoji="1" lang="ja-JP" altLang="en-US" smtClean="0"/>
              <a:t>2023/1/21</a:t>
            </a:fld>
            <a:endParaRPr kumimoji="1" lang="ja-JP" altLang="en-US"/>
          </a:p>
        </p:txBody>
      </p:sp>
      <p:sp>
        <p:nvSpPr>
          <p:cNvPr id="6" name="フッター プレースホルダー 5">
            <a:extLst>
              <a:ext uri="{FF2B5EF4-FFF2-40B4-BE49-F238E27FC236}">
                <a16:creationId xmlns:a16="http://schemas.microsoft.com/office/drawing/2014/main" id="{05194114-15D7-E9B7-D2F9-A37D7CD9CE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C3A41D6-5C36-8D2E-5241-35F1D70762FC}"/>
              </a:ext>
            </a:extLst>
          </p:cNvPr>
          <p:cNvSpPr>
            <a:spLocks noGrp="1"/>
          </p:cNvSpPr>
          <p:nvPr>
            <p:ph type="sldNum" sz="quarter" idx="12"/>
          </p:nvPr>
        </p:nvSpPr>
        <p:spPr/>
        <p:txBody>
          <a:bodyPr/>
          <a:lstStyle/>
          <a:p>
            <a:fld id="{49610F2E-6D23-464B-AA58-C42489F644AC}" type="slidenum">
              <a:rPr kumimoji="1" lang="ja-JP" altLang="en-US" smtClean="0"/>
              <a:t>‹#›</a:t>
            </a:fld>
            <a:endParaRPr kumimoji="1" lang="ja-JP" altLang="en-US"/>
          </a:p>
        </p:txBody>
      </p:sp>
    </p:spTree>
    <p:extLst>
      <p:ext uri="{BB962C8B-B14F-4D97-AF65-F5344CB8AC3E}">
        <p14:creationId xmlns:p14="http://schemas.microsoft.com/office/powerpoint/2010/main" val="341145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BABE7F-2333-058F-06B3-541EE3FC021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5871D94-808F-657C-BAA6-149C731DFC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2E6DEEB-616F-E23A-8185-8DD7139A2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2B8DACA-CF61-A0AA-32EF-6EBE13AD1C6E}"/>
              </a:ext>
            </a:extLst>
          </p:cNvPr>
          <p:cNvSpPr>
            <a:spLocks noGrp="1"/>
          </p:cNvSpPr>
          <p:nvPr>
            <p:ph type="dt" sz="half" idx="10"/>
          </p:nvPr>
        </p:nvSpPr>
        <p:spPr/>
        <p:txBody>
          <a:bodyPr/>
          <a:lstStyle/>
          <a:p>
            <a:fld id="{358647E7-8BB5-0343-A714-86AC5D9C2E1A}" type="datetimeFigureOut">
              <a:rPr kumimoji="1" lang="ja-JP" altLang="en-US" smtClean="0"/>
              <a:t>2023/1/21</a:t>
            </a:fld>
            <a:endParaRPr kumimoji="1" lang="ja-JP" altLang="en-US"/>
          </a:p>
        </p:txBody>
      </p:sp>
      <p:sp>
        <p:nvSpPr>
          <p:cNvPr id="6" name="フッター プレースホルダー 5">
            <a:extLst>
              <a:ext uri="{FF2B5EF4-FFF2-40B4-BE49-F238E27FC236}">
                <a16:creationId xmlns:a16="http://schemas.microsoft.com/office/drawing/2014/main" id="{AA78D523-08A4-C2AC-10EB-2CB746BA4E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00A493-4396-15F6-F0C4-6B3D9EBAE619}"/>
              </a:ext>
            </a:extLst>
          </p:cNvPr>
          <p:cNvSpPr>
            <a:spLocks noGrp="1"/>
          </p:cNvSpPr>
          <p:nvPr>
            <p:ph type="sldNum" sz="quarter" idx="12"/>
          </p:nvPr>
        </p:nvSpPr>
        <p:spPr/>
        <p:txBody>
          <a:bodyPr/>
          <a:lstStyle/>
          <a:p>
            <a:fld id="{49610F2E-6D23-464B-AA58-C42489F644AC}" type="slidenum">
              <a:rPr kumimoji="1" lang="ja-JP" altLang="en-US" smtClean="0"/>
              <a:t>‹#›</a:t>
            </a:fld>
            <a:endParaRPr kumimoji="1" lang="ja-JP" altLang="en-US"/>
          </a:p>
        </p:txBody>
      </p:sp>
    </p:spTree>
    <p:extLst>
      <p:ext uri="{BB962C8B-B14F-4D97-AF65-F5344CB8AC3E}">
        <p14:creationId xmlns:p14="http://schemas.microsoft.com/office/powerpoint/2010/main" val="250858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0BF1ED8-B201-9F67-1E70-2773DF9C0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DC1813-A15B-4A26-B3C2-F3744B84F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C65B10-BDCF-533D-5DBF-EA99D68D15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647E7-8BB5-0343-A714-86AC5D9C2E1A}"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B33C626A-F082-26C6-2387-D814518A9B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C9586D9-60AD-1D0B-6A7A-32F370465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10F2E-6D23-464B-AA58-C42489F644AC}" type="slidenum">
              <a:rPr kumimoji="1" lang="ja-JP" altLang="en-US" smtClean="0"/>
              <a:t>‹#›</a:t>
            </a:fld>
            <a:endParaRPr kumimoji="1" lang="ja-JP" altLang="en-US"/>
          </a:p>
        </p:txBody>
      </p:sp>
    </p:spTree>
    <p:extLst>
      <p:ext uri="{BB962C8B-B14F-4D97-AF65-F5344CB8AC3E}">
        <p14:creationId xmlns:p14="http://schemas.microsoft.com/office/powerpoint/2010/main" val="282641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NEOWWGJ4TqY?feature=oembed" TargetMode="External"/><Relationship Id="rId6" Type="http://schemas.openxmlformats.org/officeDocument/2006/relationships/hyperlink" Target="https://youtu.be/NEOWWGJ4TqY" TargetMode="Externa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huggingface.co/docs/transformers/index" TargetMode="External"/><Relationship Id="rId3" Type="http://schemas.openxmlformats.org/officeDocument/2006/relationships/hyperlink" Target="https://qiita.com/m__k/items/863013dbe847dc613844" TargetMode="External"/><Relationship Id="rId7" Type="http://schemas.openxmlformats.org/officeDocument/2006/relationships/hyperlink" Target="https://github.com/NVIDIA/nvidia-docker" TargetMode="External"/><Relationship Id="rId2" Type="http://schemas.openxmlformats.org/officeDocument/2006/relationships/hyperlink" Target="https://qiita.com/m__k/items/e312ddcf9a3d0ea64d72" TargetMode="External"/><Relationship Id="rId1" Type="http://schemas.openxmlformats.org/officeDocument/2006/relationships/slideLayout" Target="../slideLayouts/slideLayout2.xml"/><Relationship Id="rId6" Type="http://schemas.openxmlformats.org/officeDocument/2006/relationships/hyperlink" Target="https://docs.nvidia.com/datacenter/tesla/tesla-installation-notes/index.html#ubuntu-lts" TargetMode="External"/><Relationship Id="rId5" Type="http://schemas.openxmlformats.org/officeDocument/2006/relationships/hyperlink" Target="https://pytorch.org/get-started/previous-versions/" TargetMode="External"/><Relationship Id="rId10" Type="http://schemas.openxmlformats.org/officeDocument/2006/relationships/hyperlink" Target="https://www.youtube.com/watch?v=EQIAzH0HvzQ" TargetMode="External"/><Relationship Id="rId4" Type="http://schemas.openxmlformats.org/officeDocument/2006/relationships/hyperlink" Target="https://github.com/YutaroOgawa/BERT_Japanese_Google_Colaboratory" TargetMode="External"/><Relationship Id="rId9" Type="http://schemas.openxmlformats.org/officeDocument/2006/relationships/hyperlink" Target="https://tkstock.site/2022/09/16/tweepy-twitter-api-v2-tweet-scrap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3A9AE-83A1-1473-03FD-70CC384E02D7}"/>
              </a:ext>
            </a:extLst>
          </p:cNvPr>
          <p:cNvSpPr>
            <a:spLocks noGrp="1"/>
          </p:cNvSpPr>
          <p:nvPr>
            <p:ph type="ctrTitle"/>
          </p:nvPr>
        </p:nvSpPr>
        <p:spPr/>
        <p:txBody>
          <a:bodyPr>
            <a:normAutofit/>
          </a:bodyPr>
          <a:lstStyle/>
          <a:p>
            <a:r>
              <a:rPr kumimoji="1" lang="en-US" altLang="ja-JP" sz="4000" dirty="0">
                <a:solidFill>
                  <a:schemeClr val="accent1"/>
                </a:solidFill>
              </a:rPr>
              <a:t>Tweet-Classifier</a:t>
            </a:r>
            <a:r>
              <a:rPr kumimoji="1" lang="ja-JP" altLang="en-US" sz="4000">
                <a:solidFill>
                  <a:schemeClr val="accent1"/>
                </a:solidFill>
              </a:rPr>
              <a:t>へようこそ</a:t>
            </a:r>
          </a:p>
        </p:txBody>
      </p:sp>
      <p:sp>
        <p:nvSpPr>
          <p:cNvPr id="3" name="字幕 2">
            <a:extLst>
              <a:ext uri="{FF2B5EF4-FFF2-40B4-BE49-F238E27FC236}">
                <a16:creationId xmlns:a16="http://schemas.microsoft.com/office/drawing/2014/main" id="{06A1F5B5-69F6-B442-6D10-38B0B8FCB48F}"/>
              </a:ext>
            </a:extLst>
          </p:cNvPr>
          <p:cNvSpPr>
            <a:spLocks noGrp="1"/>
          </p:cNvSpPr>
          <p:nvPr>
            <p:ph type="subTitle" idx="1"/>
          </p:nvPr>
        </p:nvSpPr>
        <p:spPr>
          <a:xfrm>
            <a:off x="1524000" y="3967798"/>
            <a:ext cx="9144000" cy="1655762"/>
          </a:xfrm>
        </p:spPr>
        <p:txBody>
          <a:bodyPr/>
          <a:lstStyle/>
          <a:p>
            <a:r>
              <a:rPr kumimoji="1" lang="en-US" altLang="ja-JP" dirty="0">
                <a:solidFill>
                  <a:schemeClr val="accent1"/>
                </a:solidFill>
              </a:rPr>
              <a:t>takeshiho0531</a:t>
            </a:r>
            <a:endParaRPr kumimoji="1" lang="ja-JP" altLang="en-US">
              <a:solidFill>
                <a:schemeClr val="accent1"/>
              </a:solidFill>
            </a:endParaRPr>
          </a:p>
        </p:txBody>
      </p:sp>
    </p:spTree>
    <p:extLst>
      <p:ext uri="{BB962C8B-B14F-4D97-AF65-F5344CB8AC3E}">
        <p14:creationId xmlns:p14="http://schemas.microsoft.com/office/powerpoint/2010/main" val="657365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583EE-7812-05D5-361D-848123D2C049}"/>
              </a:ext>
            </a:extLst>
          </p:cNvPr>
          <p:cNvSpPr>
            <a:spLocks noGrp="1"/>
          </p:cNvSpPr>
          <p:nvPr>
            <p:ph type="title"/>
          </p:nvPr>
        </p:nvSpPr>
        <p:spPr>
          <a:xfrm>
            <a:off x="838200" y="115749"/>
            <a:ext cx="10515600" cy="1325563"/>
          </a:xfrm>
        </p:spPr>
        <p:txBody>
          <a:bodyPr>
            <a:normAutofit/>
          </a:bodyPr>
          <a:lstStyle/>
          <a:p>
            <a:r>
              <a:rPr lang="ja-JP" altLang="en-US" sz="2800" b="1" u="sng">
                <a:solidFill>
                  <a:schemeClr val="accent1"/>
                </a:solidFill>
                <a:latin typeface="+mn-lt"/>
              </a:rPr>
              <a:t>概要・用途</a:t>
            </a:r>
            <a:endParaRPr kumimoji="1" lang="ja-JP" altLang="en-US" sz="2800" b="1" u="sng">
              <a:solidFill>
                <a:schemeClr val="accent1"/>
              </a:solidFill>
              <a:latin typeface="+mn-lt"/>
            </a:endParaRPr>
          </a:p>
        </p:txBody>
      </p:sp>
      <p:sp>
        <p:nvSpPr>
          <p:cNvPr id="3" name="コンテンツ プレースホルダー 2">
            <a:extLst>
              <a:ext uri="{FF2B5EF4-FFF2-40B4-BE49-F238E27FC236}">
                <a16:creationId xmlns:a16="http://schemas.microsoft.com/office/drawing/2014/main" id="{B79DF912-9464-8CBD-2C18-3D40BC5067E7}"/>
              </a:ext>
            </a:extLst>
          </p:cNvPr>
          <p:cNvSpPr>
            <a:spLocks noGrp="1"/>
          </p:cNvSpPr>
          <p:nvPr>
            <p:ph idx="1"/>
          </p:nvPr>
        </p:nvSpPr>
        <p:spPr>
          <a:xfrm>
            <a:off x="838200" y="1441312"/>
            <a:ext cx="7033591" cy="4351338"/>
          </a:xfrm>
        </p:spPr>
        <p:txBody>
          <a:bodyPr>
            <a:normAutofit/>
          </a:bodyPr>
          <a:lstStyle/>
          <a:p>
            <a:pPr marL="0" indent="0">
              <a:buNone/>
            </a:pPr>
            <a:r>
              <a:rPr lang="ja-JP" altLang="en-US" sz="2400" u="sng">
                <a:solidFill>
                  <a:schemeClr val="accent1"/>
                </a:solidFill>
              </a:rPr>
              <a:t>概要</a:t>
            </a:r>
            <a:endParaRPr lang="en-US" altLang="ja-JP" sz="2400" u="sng" dirty="0">
              <a:solidFill>
                <a:schemeClr val="accent1"/>
              </a:solidFill>
            </a:endParaRPr>
          </a:p>
          <a:p>
            <a:pPr marL="0" indent="0">
              <a:buNone/>
            </a:pPr>
            <a:r>
              <a:rPr lang="ja-JP" altLang="en-US" sz="2400"/>
              <a:t>ツイート内容を入力するとそのツイートが</a:t>
            </a:r>
            <a:endParaRPr lang="en-US" altLang="ja-JP" sz="2400" dirty="0"/>
          </a:p>
          <a:p>
            <a:pPr marL="0" indent="0">
              <a:buNone/>
            </a:pPr>
            <a:r>
              <a:rPr lang="ja-JP" altLang="en-US" sz="2400">
                <a:solidFill>
                  <a:schemeClr val="accent1"/>
                </a:solidFill>
              </a:rPr>
              <a:t>バズる・炎上する・その他</a:t>
            </a:r>
            <a:r>
              <a:rPr lang="en-US" altLang="ja-JP" sz="2400" dirty="0">
                <a:solidFill>
                  <a:schemeClr val="accent1"/>
                </a:solidFill>
              </a:rPr>
              <a:t> </a:t>
            </a:r>
            <a:r>
              <a:rPr lang="ja-JP" altLang="en-US" sz="2400"/>
              <a:t>のどれになるかを</a:t>
            </a:r>
            <a:endParaRPr lang="en-US" altLang="ja-JP" sz="2400" dirty="0"/>
          </a:p>
          <a:p>
            <a:pPr marL="0" indent="0">
              <a:buNone/>
            </a:pPr>
            <a:r>
              <a:rPr lang="ja-JP" altLang="en-US" sz="2400"/>
              <a:t>予測するサービス</a:t>
            </a:r>
            <a:endParaRPr lang="en-US" altLang="ja-JP" sz="2400" dirty="0"/>
          </a:p>
          <a:p>
            <a:pPr marL="0" indent="0">
              <a:buNone/>
            </a:pPr>
            <a:endParaRPr lang="en-US" altLang="ja-JP" sz="2400" dirty="0"/>
          </a:p>
          <a:p>
            <a:pPr marL="0" indent="0">
              <a:buNone/>
            </a:pPr>
            <a:r>
              <a:rPr lang="ja-JP" altLang="en-US" sz="2400" u="sng">
                <a:solidFill>
                  <a:schemeClr val="accent1"/>
                </a:solidFill>
              </a:rPr>
              <a:t>用途</a:t>
            </a:r>
            <a:endParaRPr lang="en-US" altLang="ja-JP" sz="2400" u="sng" dirty="0">
              <a:solidFill>
                <a:schemeClr val="accent1"/>
              </a:solidFill>
            </a:endParaRPr>
          </a:p>
          <a:p>
            <a:pPr marL="0" indent="0">
              <a:buNone/>
            </a:pPr>
            <a:r>
              <a:rPr lang="ja-JP" altLang="en-US" sz="2400"/>
              <a:t>ユーザーの健全な</a:t>
            </a:r>
            <a:r>
              <a:rPr lang="en-US" altLang="ja-JP" sz="2400" dirty="0"/>
              <a:t>Twitter</a:t>
            </a:r>
            <a:r>
              <a:rPr lang="ja-JP" altLang="en-US" sz="2400"/>
              <a:t>運営を促進する</a:t>
            </a:r>
            <a:endParaRPr lang="en-US" altLang="ja-JP" sz="2400" dirty="0"/>
          </a:p>
          <a:p>
            <a:pPr marL="0" indent="0">
              <a:buNone/>
            </a:pPr>
            <a:endParaRPr lang="en-US" altLang="ja-JP" sz="2400" dirty="0"/>
          </a:p>
        </p:txBody>
      </p:sp>
      <p:grpSp>
        <p:nvGrpSpPr>
          <p:cNvPr id="9" name="グループ化 8">
            <a:extLst>
              <a:ext uri="{FF2B5EF4-FFF2-40B4-BE49-F238E27FC236}">
                <a16:creationId xmlns:a16="http://schemas.microsoft.com/office/drawing/2014/main" id="{923ABCEE-712D-8561-E671-30AFE2BCCF9F}"/>
              </a:ext>
            </a:extLst>
          </p:cNvPr>
          <p:cNvGrpSpPr/>
          <p:nvPr/>
        </p:nvGrpSpPr>
        <p:grpSpPr>
          <a:xfrm>
            <a:off x="2807178" y="4737279"/>
            <a:ext cx="8834921" cy="1639473"/>
            <a:chOff x="2807178" y="4737279"/>
            <a:chExt cx="8834921" cy="1639473"/>
          </a:xfrm>
        </p:grpSpPr>
        <p:pic>
          <p:nvPicPr>
            <p:cNvPr id="7" name="図 6" descr="タイムライン&#10;&#10;自動的に生成された説明">
              <a:extLst>
                <a:ext uri="{FF2B5EF4-FFF2-40B4-BE49-F238E27FC236}">
                  <a16:creationId xmlns:a16="http://schemas.microsoft.com/office/drawing/2014/main" id="{75019F2E-3A02-694D-92CE-9611D0B6C508}"/>
                </a:ext>
              </a:extLst>
            </p:cNvPr>
            <p:cNvPicPr>
              <a:picLocks noChangeAspect="1"/>
            </p:cNvPicPr>
            <p:nvPr/>
          </p:nvPicPr>
          <p:blipFill>
            <a:blip r:embed="rId2"/>
            <a:stretch>
              <a:fillRect/>
            </a:stretch>
          </p:blipFill>
          <p:spPr>
            <a:xfrm>
              <a:off x="2807178" y="4737279"/>
              <a:ext cx="3288822" cy="1639473"/>
            </a:xfrm>
            <a:prstGeom prst="rect">
              <a:avLst/>
            </a:prstGeom>
          </p:spPr>
        </p:pic>
        <p:sp>
          <p:nvSpPr>
            <p:cNvPr id="8" name="テキスト ボックス 7">
              <a:extLst>
                <a:ext uri="{FF2B5EF4-FFF2-40B4-BE49-F238E27FC236}">
                  <a16:creationId xmlns:a16="http://schemas.microsoft.com/office/drawing/2014/main" id="{7EA823D0-1AB2-1322-0C32-B020D764E791}"/>
                </a:ext>
              </a:extLst>
            </p:cNvPr>
            <p:cNvSpPr txBox="1"/>
            <p:nvPr/>
          </p:nvSpPr>
          <p:spPr>
            <a:xfrm>
              <a:off x="7295386" y="4737279"/>
              <a:ext cx="4346713" cy="1477328"/>
            </a:xfrm>
            <a:prstGeom prst="rect">
              <a:avLst/>
            </a:prstGeom>
            <a:noFill/>
          </p:spPr>
          <p:txBody>
            <a:bodyPr wrap="square" rtlCol="0">
              <a:spAutoFit/>
            </a:bodyPr>
            <a:lstStyle/>
            <a:p>
              <a:r>
                <a:rPr kumimoji="1" lang="ja-JP" altLang="en-US">
                  <a:solidFill>
                    <a:schemeClr val="accent1"/>
                  </a:solidFill>
                </a:rPr>
                <a:t>使用ライブラリ</a:t>
              </a:r>
              <a:endParaRPr kumimoji="1" lang="en-US" altLang="ja-JP" dirty="0">
                <a:solidFill>
                  <a:schemeClr val="accent1"/>
                </a:solidFill>
              </a:endParaRPr>
            </a:p>
            <a:p>
              <a:endParaRPr kumimoji="1" lang="en-US" altLang="ja-JP" dirty="0">
                <a:solidFill>
                  <a:schemeClr val="accent1"/>
                </a:solidFill>
              </a:endParaRPr>
            </a:p>
            <a:p>
              <a:r>
                <a:rPr lang="en-US" altLang="ja-JP" dirty="0" err="1"/>
                <a:t>numpy</a:t>
              </a:r>
              <a:r>
                <a:rPr lang="en-US" altLang="ja-JP" dirty="0"/>
                <a:t>, pandas, matplotlib, seaborn,</a:t>
              </a:r>
            </a:p>
            <a:p>
              <a:r>
                <a:rPr lang="en-US" altLang="ja-JP" dirty="0" err="1"/>
                <a:t>PyTorch</a:t>
              </a:r>
              <a:r>
                <a:rPr lang="en-US" altLang="ja-JP" dirty="0"/>
                <a:t>, </a:t>
              </a:r>
              <a:r>
                <a:rPr lang="en-US" altLang="ja-JP" dirty="0" err="1"/>
                <a:t>torchtext</a:t>
              </a:r>
              <a:r>
                <a:rPr lang="en-US" altLang="ja-JP" dirty="0"/>
                <a:t>, transformers,</a:t>
              </a:r>
            </a:p>
            <a:p>
              <a:r>
                <a:rPr lang="en-US" altLang="ja-JP" dirty="0"/>
                <a:t>Flask, </a:t>
              </a:r>
              <a:r>
                <a:rPr lang="en-US" altLang="ja-JP" dirty="0" err="1"/>
                <a:t>IPython</a:t>
              </a:r>
              <a:r>
                <a:rPr lang="ja-JP" altLang="en-US"/>
                <a:t>　</a:t>
              </a:r>
              <a:r>
                <a:rPr lang="en-US" altLang="ja-JP" dirty="0"/>
                <a:t>etc.</a:t>
              </a:r>
            </a:p>
          </p:txBody>
        </p:sp>
      </p:grpSp>
      <p:pic>
        <p:nvPicPr>
          <p:cNvPr id="11" name="図 10" descr="グラフィカル ユーザー インターフェイス, テキスト, アプリケーション, メール&#10;&#10;自動的に生成された説明">
            <a:extLst>
              <a:ext uri="{FF2B5EF4-FFF2-40B4-BE49-F238E27FC236}">
                <a16:creationId xmlns:a16="http://schemas.microsoft.com/office/drawing/2014/main" id="{9EF75D76-5E0A-F344-FFDD-2BEFF4C17315}"/>
              </a:ext>
            </a:extLst>
          </p:cNvPr>
          <p:cNvPicPr>
            <a:picLocks noChangeAspect="1"/>
          </p:cNvPicPr>
          <p:nvPr/>
        </p:nvPicPr>
        <p:blipFill rotWithShape="1">
          <a:blip r:embed="rId3"/>
          <a:srcRect r="28392" b="22318"/>
          <a:stretch/>
        </p:blipFill>
        <p:spPr>
          <a:xfrm>
            <a:off x="7170021" y="643393"/>
            <a:ext cx="5021979" cy="3081600"/>
          </a:xfrm>
          <a:prstGeom prst="rect">
            <a:avLst/>
          </a:prstGeom>
        </p:spPr>
      </p:pic>
    </p:spTree>
    <p:extLst>
      <p:ext uri="{BB962C8B-B14F-4D97-AF65-F5344CB8AC3E}">
        <p14:creationId xmlns:p14="http://schemas.microsoft.com/office/powerpoint/2010/main" val="167748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583EE-7812-05D5-361D-848123D2C049}"/>
              </a:ext>
            </a:extLst>
          </p:cNvPr>
          <p:cNvSpPr>
            <a:spLocks noGrp="1"/>
          </p:cNvSpPr>
          <p:nvPr>
            <p:ph type="title"/>
          </p:nvPr>
        </p:nvSpPr>
        <p:spPr>
          <a:xfrm>
            <a:off x="838200" y="115749"/>
            <a:ext cx="10515600" cy="1325563"/>
          </a:xfrm>
        </p:spPr>
        <p:txBody>
          <a:bodyPr>
            <a:normAutofit/>
          </a:bodyPr>
          <a:lstStyle/>
          <a:p>
            <a:r>
              <a:rPr kumimoji="1" lang="ja-JP" altLang="en-US" sz="2800" b="1" u="sng">
                <a:solidFill>
                  <a:schemeClr val="accent1"/>
                </a:solidFill>
                <a:latin typeface="+mn-lt"/>
              </a:rPr>
              <a:t>実演</a:t>
            </a:r>
          </a:p>
        </p:txBody>
      </p:sp>
      <p:pic>
        <p:nvPicPr>
          <p:cNvPr id="7" name="図 6" descr="グラフィカル ユーザー インターフェイス, テキスト, アプリケーション&#10;&#10;自動的に生成された説明">
            <a:extLst>
              <a:ext uri="{FF2B5EF4-FFF2-40B4-BE49-F238E27FC236}">
                <a16:creationId xmlns:a16="http://schemas.microsoft.com/office/drawing/2014/main" id="{E22FDB13-4B9C-8B61-2645-0C549A14571D}"/>
              </a:ext>
            </a:extLst>
          </p:cNvPr>
          <p:cNvPicPr>
            <a:picLocks noChangeAspect="1"/>
          </p:cNvPicPr>
          <p:nvPr/>
        </p:nvPicPr>
        <p:blipFill>
          <a:blip r:embed="rId3"/>
          <a:stretch>
            <a:fillRect/>
          </a:stretch>
        </p:blipFill>
        <p:spPr>
          <a:xfrm>
            <a:off x="3278427" y="613955"/>
            <a:ext cx="4962414" cy="2214000"/>
          </a:xfrm>
          <a:prstGeom prst="rect">
            <a:avLst/>
          </a:prstGeom>
        </p:spPr>
      </p:pic>
      <p:pic>
        <p:nvPicPr>
          <p:cNvPr id="11" name="図 10" descr="文字の書かれた紙&#10;&#10;自動的に生成された説明">
            <a:extLst>
              <a:ext uri="{FF2B5EF4-FFF2-40B4-BE49-F238E27FC236}">
                <a16:creationId xmlns:a16="http://schemas.microsoft.com/office/drawing/2014/main" id="{01523D6C-607D-0C44-CBF3-CDEE1D0A9A71}"/>
              </a:ext>
            </a:extLst>
          </p:cNvPr>
          <p:cNvPicPr>
            <a:picLocks noChangeAspect="1"/>
          </p:cNvPicPr>
          <p:nvPr/>
        </p:nvPicPr>
        <p:blipFill>
          <a:blip r:embed="rId4"/>
          <a:stretch>
            <a:fillRect/>
          </a:stretch>
        </p:blipFill>
        <p:spPr>
          <a:xfrm>
            <a:off x="8835197" y="778530"/>
            <a:ext cx="2816872" cy="4572000"/>
          </a:xfrm>
          <a:prstGeom prst="rect">
            <a:avLst/>
          </a:prstGeom>
        </p:spPr>
      </p:pic>
      <p:pic>
        <p:nvPicPr>
          <p:cNvPr id="15" name="コンテンツ プレースホルダー 14" descr="文字の書かれた紙&#10;&#10;自動的に生成された説明">
            <a:extLst>
              <a:ext uri="{FF2B5EF4-FFF2-40B4-BE49-F238E27FC236}">
                <a16:creationId xmlns:a16="http://schemas.microsoft.com/office/drawing/2014/main" id="{EB4D71C0-CF76-23C2-7EC7-135399B6C97B}"/>
              </a:ext>
            </a:extLst>
          </p:cNvPr>
          <p:cNvPicPr>
            <a:picLocks noGrp="1" noChangeAspect="1"/>
          </p:cNvPicPr>
          <p:nvPr>
            <p:ph idx="1"/>
          </p:nvPr>
        </p:nvPicPr>
        <p:blipFill>
          <a:blip r:embed="rId5"/>
          <a:stretch>
            <a:fillRect/>
          </a:stretch>
        </p:blipFill>
        <p:spPr>
          <a:xfrm>
            <a:off x="6096000" y="3966474"/>
            <a:ext cx="1780903" cy="2443035"/>
          </a:xfrm>
        </p:spPr>
      </p:pic>
      <p:sp>
        <p:nvSpPr>
          <p:cNvPr id="16" name="テキスト ボックス 15">
            <a:extLst>
              <a:ext uri="{FF2B5EF4-FFF2-40B4-BE49-F238E27FC236}">
                <a16:creationId xmlns:a16="http://schemas.microsoft.com/office/drawing/2014/main" id="{FB17199B-B99C-B87B-0E0D-5631A69CAB18}"/>
              </a:ext>
            </a:extLst>
          </p:cNvPr>
          <p:cNvSpPr txBox="1"/>
          <p:nvPr/>
        </p:nvSpPr>
        <p:spPr>
          <a:xfrm>
            <a:off x="6096000" y="3720253"/>
            <a:ext cx="890451" cy="246221"/>
          </a:xfrm>
          <a:prstGeom prst="rect">
            <a:avLst/>
          </a:prstGeom>
          <a:noFill/>
        </p:spPr>
        <p:txBody>
          <a:bodyPr wrap="square" rtlCol="0">
            <a:spAutoFit/>
          </a:bodyPr>
          <a:lstStyle/>
          <a:p>
            <a:r>
              <a:rPr kumimoji="1" lang="ja-JP" altLang="en-US" sz="1000"/>
              <a:t>参考</a:t>
            </a:r>
          </a:p>
        </p:txBody>
      </p:sp>
      <p:sp>
        <p:nvSpPr>
          <p:cNvPr id="17" name="テキスト ボックス 16">
            <a:extLst>
              <a:ext uri="{FF2B5EF4-FFF2-40B4-BE49-F238E27FC236}">
                <a16:creationId xmlns:a16="http://schemas.microsoft.com/office/drawing/2014/main" id="{E902A044-18FE-51EE-ABD8-78EA2E25C1E5}"/>
              </a:ext>
            </a:extLst>
          </p:cNvPr>
          <p:cNvSpPr txBox="1"/>
          <p:nvPr/>
        </p:nvSpPr>
        <p:spPr>
          <a:xfrm>
            <a:off x="3513909" y="391886"/>
            <a:ext cx="1449977" cy="369332"/>
          </a:xfrm>
          <a:prstGeom prst="rect">
            <a:avLst/>
          </a:prstGeom>
          <a:noFill/>
        </p:spPr>
        <p:txBody>
          <a:bodyPr wrap="square" rtlCol="0">
            <a:spAutoFit/>
          </a:bodyPr>
          <a:lstStyle/>
          <a:p>
            <a:r>
              <a:rPr kumimoji="1" lang="ja-JP" altLang="en-US">
                <a:solidFill>
                  <a:schemeClr val="accent1"/>
                </a:solidFill>
              </a:rPr>
              <a:t>題材</a:t>
            </a:r>
            <a:r>
              <a:rPr kumimoji="1" lang="en-US" altLang="ja-JP" dirty="0">
                <a:solidFill>
                  <a:schemeClr val="accent1"/>
                </a:solidFill>
              </a:rPr>
              <a:t>1</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29119CB9-949B-CAF5-57F8-03B2AB442BAF}"/>
              </a:ext>
            </a:extLst>
          </p:cNvPr>
          <p:cNvSpPr txBox="1"/>
          <p:nvPr/>
        </p:nvSpPr>
        <p:spPr>
          <a:xfrm>
            <a:off x="8835197" y="409198"/>
            <a:ext cx="1449977" cy="369332"/>
          </a:xfrm>
          <a:prstGeom prst="rect">
            <a:avLst/>
          </a:prstGeom>
          <a:noFill/>
        </p:spPr>
        <p:txBody>
          <a:bodyPr wrap="square" rtlCol="0">
            <a:spAutoFit/>
          </a:bodyPr>
          <a:lstStyle/>
          <a:p>
            <a:r>
              <a:rPr kumimoji="1" lang="ja-JP" altLang="en-US">
                <a:solidFill>
                  <a:schemeClr val="accent1"/>
                </a:solidFill>
              </a:rPr>
              <a:t>題材</a:t>
            </a:r>
            <a:r>
              <a:rPr kumimoji="1" lang="en-US" altLang="ja-JP" dirty="0">
                <a:solidFill>
                  <a:schemeClr val="accent1"/>
                </a:solidFill>
              </a:rPr>
              <a:t>2</a:t>
            </a:r>
            <a:endParaRPr kumimoji="1" lang="ja-JP" altLang="en-US">
              <a:solidFill>
                <a:schemeClr val="accent1"/>
              </a:solidFill>
            </a:endParaRPr>
          </a:p>
        </p:txBody>
      </p:sp>
      <p:sp>
        <p:nvSpPr>
          <p:cNvPr id="19" name="テキスト ボックス 18">
            <a:extLst>
              <a:ext uri="{FF2B5EF4-FFF2-40B4-BE49-F238E27FC236}">
                <a16:creationId xmlns:a16="http://schemas.microsoft.com/office/drawing/2014/main" id="{48C10884-A1A7-F241-8335-F11F2913A58C}"/>
              </a:ext>
            </a:extLst>
          </p:cNvPr>
          <p:cNvSpPr txBox="1"/>
          <p:nvPr/>
        </p:nvSpPr>
        <p:spPr>
          <a:xfrm>
            <a:off x="334503" y="2660693"/>
            <a:ext cx="4929555" cy="892552"/>
          </a:xfrm>
          <a:prstGeom prst="rect">
            <a:avLst/>
          </a:prstGeom>
          <a:noFill/>
        </p:spPr>
        <p:txBody>
          <a:bodyPr wrap="none" rtlCol="0">
            <a:spAutoFit/>
          </a:bodyPr>
          <a:lstStyle/>
          <a:p>
            <a:r>
              <a:rPr kumimoji="1" lang="ja-JP" altLang="en-US"/>
              <a:t>デモ動画</a:t>
            </a:r>
            <a:endParaRPr kumimoji="1" lang="en-US" altLang="ja-JP" dirty="0"/>
          </a:p>
          <a:p>
            <a:r>
              <a:rPr kumimoji="1" lang="en-US" altLang="ja-JP" sz="1400" dirty="0">
                <a:hlinkClick r:id="rId6"/>
              </a:rPr>
              <a:t>https://youtu.be/NEOWWGJ4TqY</a:t>
            </a:r>
            <a:endParaRPr kumimoji="1" lang="en-US" altLang="ja-JP" sz="1400" dirty="0"/>
          </a:p>
          <a:p>
            <a:endParaRPr kumimoji="1" lang="en-US" altLang="ja-JP" sz="1000" dirty="0"/>
          </a:p>
          <a:p>
            <a:r>
              <a:rPr lang="en-US" altLang="ja-JP" sz="1000" dirty="0"/>
              <a:t>※</a:t>
            </a:r>
            <a:r>
              <a:rPr lang="ja-JP" altLang="en-US" sz="1000"/>
              <a:t>一部センシティブな画像が入っている可能性があるので自己責任で見てください</a:t>
            </a:r>
            <a:endParaRPr kumimoji="1" lang="en-US" altLang="ja-JP" sz="1000" dirty="0"/>
          </a:p>
        </p:txBody>
      </p:sp>
      <p:pic>
        <p:nvPicPr>
          <p:cNvPr id="22" name="オンライン メディア 21" descr="Original Service: Tweet-Classifier">
            <a:hlinkClick r:id="" action="ppaction://media"/>
            <a:extLst>
              <a:ext uri="{FF2B5EF4-FFF2-40B4-BE49-F238E27FC236}">
                <a16:creationId xmlns:a16="http://schemas.microsoft.com/office/drawing/2014/main" id="{A9622FBE-9E19-7CF3-708B-1B3EAA94C317}"/>
              </a:ext>
            </a:extLst>
          </p:cNvPr>
          <p:cNvPicPr>
            <a:picLocks noRot="1" noChangeAspect="1"/>
          </p:cNvPicPr>
          <p:nvPr>
            <a:videoFile r:link="rId1"/>
          </p:nvPr>
        </p:nvPicPr>
        <p:blipFill>
          <a:blip r:embed="rId7"/>
          <a:stretch>
            <a:fillRect/>
          </a:stretch>
        </p:blipFill>
        <p:spPr>
          <a:xfrm>
            <a:off x="440009" y="3720253"/>
            <a:ext cx="3807245" cy="2855434"/>
          </a:xfrm>
          <a:prstGeom prst="rect">
            <a:avLst/>
          </a:prstGeom>
        </p:spPr>
      </p:pic>
    </p:spTree>
    <p:extLst>
      <p:ext uri="{BB962C8B-B14F-4D97-AF65-F5344CB8AC3E}">
        <p14:creationId xmlns:p14="http://schemas.microsoft.com/office/powerpoint/2010/main" val="143942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2"/>
                </p:tgtEl>
              </p:cMediaNode>
            </p:video>
            <p:seq concurrent="1" nextAc="seek">
              <p:cTn id="8" restart="whenNotActive" fill="hold" evtFilter="cancelBubble" nodeType="interactiveSeq">
                <p:stCondLst>
                  <p:cond evt="onClick" delay="0">
                    <p:tgtEl>
                      <p:spTgt spid="2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2"/>
                                        </p:tgtEl>
                                      </p:cBhvr>
                                    </p:cmd>
                                  </p:childTnLst>
                                </p:cTn>
                              </p:par>
                            </p:childTnLst>
                          </p:cTn>
                        </p:par>
                      </p:childTnLst>
                    </p:cTn>
                  </p:par>
                </p:childTnLst>
              </p:cTn>
              <p:nextCondLst>
                <p:cond evt="onClick" delay="0">
                  <p:tgtEl>
                    <p:spTgt spid="2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583EE-7812-05D5-361D-848123D2C049}"/>
              </a:ext>
            </a:extLst>
          </p:cNvPr>
          <p:cNvSpPr>
            <a:spLocks noGrp="1"/>
          </p:cNvSpPr>
          <p:nvPr>
            <p:ph type="title"/>
          </p:nvPr>
        </p:nvSpPr>
        <p:spPr>
          <a:xfrm>
            <a:off x="838200" y="115749"/>
            <a:ext cx="10515600" cy="1325563"/>
          </a:xfrm>
        </p:spPr>
        <p:txBody>
          <a:bodyPr>
            <a:normAutofit/>
          </a:bodyPr>
          <a:lstStyle/>
          <a:p>
            <a:r>
              <a:rPr kumimoji="1" lang="ja-JP" altLang="en-US" sz="2800" b="1" u="sng">
                <a:solidFill>
                  <a:schemeClr val="accent1"/>
                </a:solidFill>
                <a:latin typeface="+mn-lt"/>
              </a:rPr>
              <a:t>工夫・アピール</a:t>
            </a:r>
          </a:p>
        </p:txBody>
      </p:sp>
      <p:sp>
        <p:nvSpPr>
          <p:cNvPr id="3" name="コンテンツ プレースホルダー 2">
            <a:extLst>
              <a:ext uri="{FF2B5EF4-FFF2-40B4-BE49-F238E27FC236}">
                <a16:creationId xmlns:a16="http://schemas.microsoft.com/office/drawing/2014/main" id="{B79DF912-9464-8CBD-2C18-3D40BC5067E7}"/>
              </a:ext>
            </a:extLst>
          </p:cNvPr>
          <p:cNvSpPr>
            <a:spLocks noGrp="1"/>
          </p:cNvSpPr>
          <p:nvPr>
            <p:ph idx="1"/>
          </p:nvPr>
        </p:nvSpPr>
        <p:spPr>
          <a:xfrm>
            <a:off x="838200" y="1441312"/>
            <a:ext cx="7033591" cy="4351338"/>
          </a:xfrm>
        </p:spPr>
        <p:txBody>
          <a:bodyPr>
            <a:normAutofit/>
          </a:bodyPr>
          <a:lstStyle/>
          <a:p>
            <a:pPr marL="0" indent="0">
              <a:buNone/>
            </a:pPr>
            <a:r>
              <a:rPr lang="ja-JP" altLang="en-US" sz="2400"/>
              <a:t>サービスの構成要素</a:t>
            </a:r>
            <a:endParaRPr lang="en-US" altLang="ja-JP" sz="2400" dirty="0"/>
          </a:p>
          <a:p>
            <a:pPr marL="0" indent="0">
              <a:buNone/>
            </a:pPr>
            <a:endParaRPr lang="en-US" altLang="ja-JP" sz="2400" dirty="0"/>
          </a:p>
          <a:p>
            <a:pPr marL="457200" indent="-457200">
              <a:buFont typeface="+mj-lt"/>
              <a:buAutoNum type="arabicPeriod"/>
            </a:pPr>
            <a:r>
              <a:rPr lang="ja-JP" altLang="en-US" sz="2400"/>
              <a:t>ツイートの分析</a:t>
            </a:r>
            <a:endParaRPr lang="en-US" altLang="ja-JP" sz="2400" dirty="0"/>
          </a:p>
          <a:p>
            <a:pPr marL="457200" indent="-457200">
              <a:buFont typeface="+mj-lt"/>
              <a:buAutoNum type="arabicPeriod"/>
            </a:pPr>
            <a:r>
              <a:rPr lang="ja-JP" altLang="en-US" sz="2400">
                <a:solidFill>
                  <a:schemeClr val="accent2"/>
                </a:solidFill>
              </a:rPr>
              <a:t>学習</a:t>
            </a:r>
            <a:r>
              <a:rPr lang="en-US" altLang="ja-JP" sz="2400" dirty="0">
                <a:solidFill>
                  <a:schemeClr val="accent2"/>
                </a:solidFill>
              </a:rPr>
              <a:t>(</a:t>
            </a:r>
            <a:r>
              <a:rPr lang="ja-JP" altLang="en-US" sz="2400">
                <a:solidFill>
                  <a:schemeClr val="accent2"/>
                </a:solidFill>
              </a:rPr>
              <a:t>・検証</a:t>
            </a:r>
            <a:r>
              <a:rPr lang="en-US" altLang="ja-JP" sz="2400" dirty="0">
                <a:solidFill>
                  <a:schemeClr val="accent2"/>
                </a:solidFill>
              </a:rPr>
              <a:t>)</a:t>
            </a:r>
          </a:p>
          <a:p>
            <a:pPr marL="457200" indent="-457200">
              <a:buFont typeface="+mj-lt"/>
              <a:buAutoNum type="arabicPeriod"/>
            </a:pPr>
            <a:r>
              <a:rPr lang="en-US" altLang="ja-JP" sz="2400" dirty="0"/>
              <a:t>UI</a:t>
            </a:r>
            <a:r>
              <a:rPr lang="ja-JP" altLang="en-US" sz="2400"/>
              <a:t>周り</a:t>
            </a:r>
            <a:endParaRPr lang="en-US" altLang="ja-JP" sz="2400" dirty="0"/>
          </a:p>
          <a:p>
            <a:pPr marL="0" indent="0">
              <a:buNone/>
            </a:pPr>
            <a:endParaRPr lang="en-US" altLang="ja-JP" sz="2400" dirty="0"/>
          </a:p>
        </p:txBody>
      </p:sp>
      <p:sp>
        <p:nvSpPr>
          <p:cNvPr id="4" name="四角形吹き出し 3">
            <a:extLst>
              <a:ext uri="{FF2B5EF4-FFF2-40B4-BE49-F238E27FC236}">
                <a16:creationId xmlns:a16="http://schemas.microsoft.com/office/drawing/2014/main" id="{D2B4DBD6-DFFD-29A6-7765-A46CB874DABF}"/>
              </a:ext>
            </a:extLst>
          </p:cNvPr>
          <p:cNvSpPr/>
          <p:nvPr/>
        </p:nvSpPr>
        <p:spPr>
          <a:xfrm>
            <a:off x="4754880" y="115749"/>
            <a:ext cx="7210698" cy="6626503"/>
          </a:xfrm>
          <a:prstGeom prst="wedgeRectCallout">
            <a:avLst>
              <a:gd name="adj1" fmla="val -67270"/>
              <a:gd name="adj2" fmla="val -68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E4C38E4E-2248-890F-9FB9-895A63F14816}"/>
              </a:ext>
            </a:extLst>
          </p:cNvPr>
          <p:cNvGrpSpPr/>
          <p:nvPr/>
        </p:nvGrpSpPr>
        <p:grpSpPr>
          <a:xfrm>
            <a:off x="5323506" y="901203"/>
            <a:ext cx="6334373" cy="3487440"/>
            <a:chOff x="5409113" y="447468"/>
            <a:chExt cx="6334373" cy="3487440"/>
          </a:xfrm>
        </p:grpSpPr>
        <p:grpSp>
          <p:nvGrpSpPr>
            <p:cNvPr id="24" name="グループ化 23">
              <a:extLst>
                <a:ext uri="{FF2B5EF4-FFF2-40B4-BE49-F238E27FC236}">
                  <a16:creationId xmlns:a16="http://schemas.microsoft.com/office/drawing/2014/main" id="{E6D53A06-7C63-A0D3-9F24-665AD092D964}"/>
                </a:ext>
              </a:extLst>
            </p:cNvPr>
            <p:cNvGrpSpPr/>
            <p:nvPr/>
          </p:nvGrpSpPr>
          <p:grpSpPr>
            <a:xfrm>
              <a:off x="5409113" y="447468"/>
              <a:ext cx="6112280" cy="2937290"/>
              <a:chOff x="5409113" y="447468"/>
              <a:chExt cx="6112280" cy="2937290"/>
            </a:xfrm>
          </p:grpSpPr>
          <p:pic>
            <p:nvPicPr>
              <p:cNvPr id="8" name="図 7" descr="ダイアグラム&#10;&#10;自動的に生成された説明">
                <a:extLst>
                  <a:ext uri="{FF2B5EF4-FFF2-40B4-BE49-F238E27FC236}">
                    <a16:creationId xmlns:a16="http://schemas.microsoft.com/office/drawing/2014/main" id="{95A81955-4FBA-3901-EC46-2001E7130461}"/>
                  </a:ext>
                </a:extLst>
              </p:cNvPr>
              <p:cNvPicPr>
                <a:picLocks noChangeAspect="1"/>
              </p:cNvPicPr>
              <p:nvPr/>
            </p:nvPicPr>
            <p:blipFill>
              <a:blip r:embed="rId2"/>
              <a:stretch>
                <a:fillRect/>
              </a:stretch>
            </p:blipFill>
            <p:spPr>
              <a:xfrm>
                <a:off x="5409113" y="447468"/>
                <a:ext cx="6112280" cy="2937290"/>
              </a:xfrm>
              <a:prstGeom prst="rect">
                <a:avLst/>
              </a:prstGeom>
            </p:spPr>
          </p:pic>
          <p:cxnSp>
            <p:nvCxnSpPr>
              <p:cNvPr id="15" name="直線矢印コネクタ 14">
                <a:extLst>
                  <a:ext uri="{FF2B5EF4-FFF2-40B4-BE49-F238E27FC236}">
                    <a16:creationId xmlns:a16="http://schemas.microsoft.com/office/drawing/2014/main" id="{C5146F1F-F48B-2F54-C9D2-00C40EFEC18A}"/>
                  </a:ext>
                </a:extLst>
              </p:cNvPr>
              <p:cNvCxnSpPr>
                <a:cxnSpLocks/>
              </p:cNvCxnSpPr>
              <p:nvPr/>
            </p:nvCxnSpPr>
            <p:spPr>
              <a:xfrm flipH="1" flipV="1">
                <a:off x="9634497" y="1773031"/>
                <a:ext cx="384714" cy="10877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9" name="テキスト ボックス 18">
              <a:extLst>
                <a:ext uri="{FF2B5EF4-FFF2-40B4-BE49-F238E27FC236}">
                  <a16:creationId xmlns:a16="http://schemas.microsoft.com/office/drawing/2014/main" id="{6BC10B26-DA54-53B0-C3AE-07BE18DDBF22}"/>
                </a:ext>
              </a:extLst>
            </p:cNvPr>
            <p:cNvSpPr txBox="1"/>
            <p:nvPr/>
          </p:nvSpPr>
          <p:spPr>
            <a:xfrm>
              <a:off x="8948082" y="3011578"/>
              <a:ext cx="2795404" cy="923330"/>
            </a:xfrm>
            <a:prstGeom prst="rect">
              <a:avLst/>
            </a:prstGeom>
            <a:noFill/>
          </p:spPr>
          <p:txBody>
            <a:bodyPr wrap="square" rtlCol="0">
              <a:spAutoFit/>
            </a:bodyPr>
            <a:lstStyle/>
            <a:p>
              <a:r>
                <a:rPr kumimoji="1" lang="en-US" altLang="ja-JP" dirty="0"/>
                <a:t>12</a:t>
              </a:r>
              <a:r>
                <a:rPr kumimoji="1" lang="ja-JP" altLang="en-US"/>
                <a:t>層中最後の層の</a:t>
              </a:r>
              <a:endParaRPr kumimoji="1" lang="en-US" altLang="ja-JP" dirty="0"/>
            </a:p>
            <a:p>
              <a:r>
                <a:rPr lang="en-US" altLang="ja-JP" dirty="0"/>
                <a:t>Attention</a:t>
              </a:r>
              <a:r>
                <a:rPr lang="ja-JP" altLang="en-US"/>
                <a:t>の結果を用いて</a:t>
              </a:r>
              <a:endParaRPr lang="en-US" altLang="ja-JP" dirty="0"/>
            </a:p>
            <a:p>
              <a:r>
                <a:rPr kumimoji="1" lang="ja-JP" altLang="en-US"/>
                <a:t>「詳しい評価」を作成</a:t>
              </a:r>
            </a:p>
          </p:txBody>
        </p:sp>
      </p:grpSp>
      <p:sp>
        <p:nvSpPr>
          <p:cNvPr id="21" name="テキスト ボックス 20">
            <a:extLst>
              <a:ext uri="{FF2B5EF4-FFF2-40B4-BE49-F238E27FC236}">
                <a16:creationId xmlns:a16="http://schemas.microsoft.com/office/drawing/2014/main" id="{7DD19299-A690-9D87-058F-8CAF5DE9FA78}"/>
              </a:ext>
            </a:extLst>
          </p:cNvPr>
          <p:cNvSpPr txBox="1"/>
          <p:nvPr/>
        </p:nvSpPr>
        <p:spPr>
          <a:xfrm>
            <a:off x="5153866" y="4563891"/>
            <a:ext cx="6412726" cy="1200329"/>
          </a:xfrm>
          <a:prstGeom prst="rect">
            <a:avLst/>
          </a:prstGeom>
          <a:noFill/>
        </p:spPr>
        <p:txBody>
          <a:bodyPr wrap="square" rtlCol="0">
            <a:spAutoFit/>
          </a:bodyPr>
          <a:lstStyle/>
          <a:p>
            <a:r>
              <a:rPr kumimoji="1" lang="en-US" altLang="ja-JP" dirty="0"/>
              <a:t>BERT</a:t>
            </a:r>
            <a:r>
              <a:rPr kumimoji="1" lang="ja-JP" altLang="en-US"/>
              <a:t>モデルの最後のモジュールに</a:t>
            </a:r>
            <a:endParaRPr kumimoji="1" lang="en-US" altLang="ja-JP" dirty="0"/>
          </a:p>
          <a:p>
            <a:r>
              <a:rPr kumimoji="1" lang="en-US" altLang="ja-JP" dirty="0"/>
              <a:t>BERT</a:t>
            </a:r>
            <a:r>
              <a:rPr kumimoji="1" lang="ja-JP" altLang="en-US"/>
              <a:t>の出力</a:t>
            </a:r>
            <a:r>
              <a:rPr lang="ja-JP" altLang="en-US"/>
              <a:t>特徴量</a:t>
            </a:r>
            <a:r>
              <a:rPr lang="en-US" altLang="ja-JP" dirty="0"/>
              <a:t>768</a:t>
            </a:r>
            <a:r>
              <a:rPr lang="ja-JP" altLang="en-US"/>
              <a:t>次元から</a:t>
            </a:r>
            <a:endParaRPr lang="en-US" altLang="ja-JP" dirty="0"/>
          </a:p>
          <a:p>
            <a:r>
              <a:rPr kumimoji="1" lang="en-US" altLang="ja-JP" dirty="0"/>
              <a:t>Buzz</a:t>
            </a:r>
            <a:r>
              <a:rPr kumimoji="1" lang="ja-JP" altLang="en-US"/>
              <a:t>、炎上</a:t>
            </a:r>
            <a:r>
              <a:rPr lang="ja-JP" altLang="en-US"/>
              <a:t>、その他　の</a:t>
            </a:r>
            <a:r>
              <a:rPr lang="en-US" altLang="ja-JP" dirty="0"/>
              <a:t>3</a:t>
            </a:r>
            <a:r>
              <a:rPr lang="ja-JP" altLang="en-US"/>
              <a:t>値を出力する層を</a:t>
            </a:r>
            <a:r>
              <a:rPr kumimoji="1" lang="ja-JP" altLang="en-US"/>
              <a:t>繋げて、</a:t>
            </a:r>
            <a:endParaRPr kumimoji="1" lang="en-US" altLang="ja-JP" dirty="0"/>
          </a:p>
          <a:p>
            <a:r>
              <a:rPr lang="ja-JP" altLang="en-US"/>
              <a:t>約</a:t>
            </a:r>
            <a:r>
              <a:rPr lang="en-US" altLang="ja-JP" dirty="0"/>
              <a:t>1</a:t>
            </a:r>
            <a:r>
              <a:rPr lang="ja-JP" altLang="en-US"/>
              <a:t>万ツイートを用いて学習させた</a:t>
            </a:r>
            <a:r>
              <a:rPr lang="en-US" altLang="ja-JP" dirty="0"/>
              <a:t>(</a:t>
            </a:r>
            <a:r>
              <a:rPr lang="ja-JP" altLang="en-US"/>
              <a:t>ファインチューニング</a:t>
            </a:r>
            <a:r>
              <a:rPr lang="en-US" altLang="ja-JP" dirty="0"/>
              <a:t>)</a:t>
            </a:r>
            <a:r>
              <a:rPr kumimoji="1" lang="en-US" altLang="ja-JP" dirty="0"/>
              <a:t> </a:t>
            </a:r>
            <a:endParaRPr kumimoji="1" lang="ja-JP" altLang="en-US"/>
          </a:p>
        </p:txBody>
      </p:sp>
      <p:sp>
        <p:nvSpPr>
          <p:cNvPr id="26" name="テキスト ボックス 25">
            <a:extLst>
              <a:ext uri="{FF2B5EF4-FFF2-40B4-BE49-F238E27FC236}">
                <a16:creationId xmlns:a16="http://schemas.microsoft.com/office/drawing/2014/main" id="{FE4F137A-1397-C205-122A-DCB4AD32994B}"/>
              </a:ext>
            </a:extLst>
          </p:cNvPr>
          <p:cNvSpPr txBox="1"/>
          <p:nvPr/>
        </p:nvSpPr>
        <p:spPr>
          <a:xfrm>
            <a:off x="5153866" y="378823"/>
            <a:ext cx="2717925" cy="369332"/>
          </a:xfrm>
          <a:prstGeom prst="rect">
            <a:avLst/>
          </a:prstGeom>
          <a:noFill/>
        </p:spPr>
        <p:txBody>
          <a:bodyPr wrap="square" rtlCol="0">
            <a:spAutoFit/>
          </a:bodyPr>
          <a:lstStyle/>
          <a:p>
            <a:r>
              <a:rPr kumimoji="1" lang="en-US" altLang="ja-JP" dirty="0">
                <a:solidFill>
                  <a:schemeClr val="accent2"/>
                </a:solidFill>
              </a:rPr>
              <a:t>BERT</a:t>
            </a:r>
            <a:r>
              <a:rPr kumimoji="1" lang="ja-JP" altLang="en-US">
                <a:solidFill>
                  <a:schemeClr val="accent2"/>
                </a:solidFill>
              </a:rPr>
              <a:t>の使用</a:t>
            </a:r>
          </a:p>
        </p:txBody>
      </p:sp>
      <p:sp>
        <p:nvSpPr>
          <p:cNvPr id="27" name="テキスト ボックス 26">
            <a:extLst>
              <a:ext uri="{FF2B5EF4-FFF2-40B4-BE49-F238E27FC236}">
                <a16:creationId xmlns:a16="http://schemas.microsoft.com/office/drawing/2014/main" id="{A3FBDEFD-4F46-8C0D-7A5E-86D2CA537EC3}"/>
              </a:ext>
            </a:extLst>
          </p:cNvPr>
          <p:cNvSpPr txBox="1"/>
          <p:nvPr/>
        </p:nvSpPr>
        <p:spPr>
          <a:xfrm>
            <a:off x="5058610" y="6125161"/>
            <a:ext cx="6642072" cy="461665"/>
          </a:xfrm>
          <a:prstGeom prst="rect">
            <a:avLst/>
          </a:prstGeom>
          <a:noFill/>
        </p:spPr>
        <p:txBody>
          <a:bodyPr wrap="square" rtlCol="0">
            <a:spAutoFit/>
          </a:bodyPr>
          <a:lstStyle/>
          <a:p>
            <a:r>
              <a:rPr kumimoji="1" lang="ja-JP" altLang="en-US" sz="1200">
                <a:solidFill>
                  <a:schemeClr val="tx1">
                    <a:lumMod val="50000"/>
                    <a:lumOff val="50000"/>
                  </a:schemeClr>
                </a:solidFill>
              </a:rPr>
              <a:t>図は</a:t>
            </a:r>
            <a:r>
              <a:rPr lang="en-US" altLang="ja-JP" sz="1200" dirty="0">
                <a:solidFill>
                  <a:schemeClr val="tx1">
                    <a:lumMod val="50000"/>
                    <a:lumOff val="50000"/>
                  </a:schemeClr>
                </a:solidFill>
              </a:rPr>
              <a:t>『</a:t>
            </a:r>
            <a:r>
              <a:rPr lang="ja-JP" altLang="en-US" sz="1200">
                <a:solidFill>
                  <a:schemeClr val="tx1">
                    <a:lumMod val="50000"/>
                    <a:lumOff val="50000"/>
                  </a:schemeClr>
                </a:solidFill>
              </a:rPr>
              <a:t>作りながら学ぶ！</a:t>
            </a:r>
            <a:r>
              <a:rPr lang="en-US" altLang="ja-JP" sz="1200" dirty="0" err="1">
                <a:solidFill>
                  <a:schemeClr val="tx1">
                    <a:lumMod val="50000"/>
                    <a:lumOff val="50000"/>
                  </a:schemeClr>
                </a:solidFill>
              </a:rPr>
              <a:t>PyTorch</a:t>
            </a:r>
            <a:r>
              <a:rPr lang="ja-JP" altLang="en-US" sz="1200">
                <a:solidFill>
                  <a:schemeClr val="tx1">
                    <a:lumMod val="50000"/>
                    <a:lumOff val="50000"/>
                  </a:schemeClr>
                </a:solidFill>
              </a:rPr>
              <a:t>による発展ディープラーニング</a:t>
            </a:r>
            <a:r>
              <a:rPr lang="en-US" altLang="ja-JP" sz="1200" dirty="0">
                <a:solidFill>
                  <a:schemeClr val="tx1">
                    <a:lumMod val="50000"/>
                    <a:lumOff val="50000"/>
                  </a:schemeClr>
                </a:solidFill>
              </a:rPr>
              <a:t>』(</a:t>
            </a:r>
            <a:r>
              <a:rPr lang="ja-JP" altLang="en-US" sz="1200">
                <a:solidFill>
                  <a:schemeClr val="tx1">
                    <a:lumMod val="50000"/>
                    <a:lumOff val="50000"/>
                  </a:schemeClr>
                </a:solidFill>
              </a:rPr>
              <a:t>小川雄太郎、マイナビ出版、</a:t>
            </a:r>
            <a:r>
              <a:rPr lang="en-US" altLang="ja-JP" sz="1200" dirty="0">
                <a:solidFill>
                  <a:schemeClr val="tx1">
                    <a:lumMod val="50000"/>
                    <a:lumOff val="50000"/>
                  </a:schemeClr>
                </a:solidFill>
              </a:rPr>
              <a:t>2019</a:t>
            </a:r>
            <a:r>
              <a:rPr lang="ja-JP" altLang="en-US" sz="1200">
                <a:solidFill>
                  <a:schemeClr val="tx1">
                    <a:lumMod val="50000"/>
                    <a:lumOff val="50000"/>
                  </a:schemeClr>
                </a:solidFill>
              </a:rPr>
              <a:t>年</a:t>
            </a:r>
            <a:r>
              <a:rPr lang="en-US" altLang="ja-JP" sz="1200" dirty="0">
                <a:solidFill>
                  <a:schemeClr val="tx1">
                    <a:lumMod val="50000"/>
                    <a:lumOff val="50000"/>
                  </a:schemeClr>
                </a:solidFill>
              </a:rPr>
              <a:t>) p397 </a:t>
            </a:r>
            <a:r>
              <a:rPr lang="ja-JP" altLang="en-US" sz="1200">
                <a:solidFill>
                  <a:schemeClr val="tx1">
                    <a:lumMod val="50000"/>
                    <a:lumOff val="50000"/>
                  </a:schemeClr>
                </a:solidFill>
              </a:rPr>
              <a:t>図</a:t>
            </a:r>
            <a:r>
              <a:rPr lang="en-US" altLang="ja-JP" sz="1200" dirty="0">
                <a:solidFill>
                  <a:schemeClr val="tx1">
                    <a:lumMod val="50000"/>
                    <a:lumOff val="50000"/>
                  </a:schemeClr>
                </a:solidFill>
              </a:rPr>
              <a:t>8.1.1</a:t>
            </a:r>
            <a:r>
              <a:rPr lang="ja-JP" altLang="en-US" sz="1200">
                <a:solidFill>
                  <a:schemeClr val="tx1">
                    <a:lumMod val="50000"/>
                    <a:lumOff val="50000"/>
                  </a:schemeClr>
                </a:solidFill>
              </a:rPr>
              <a:t>より</a:t>
            </a:r>
            <a:endParaRPr kumimoji="1" lang="ja-JP" altLang="en-US" sz="1200">
              <a:solidFill>
                <a:schemeClr val="tx1">
                  <a:lumMod val="50000"/>
                  <a:lumOff val="50000"/>
                </a:schemeClr>
              </a:solidFill>
            </a:endParaRPr>
          </a:p>
        </p:txBody>
      </p:sp>
      <p:grpSp>
        <p:nvGrpSpPr>
          <p:cNvPr id="31" name="グループ化 30">
            <a:extLst>
              <a:ext uri="{FF2B5EF4-FFF2-40B4-BE49-F238E27FC236}">
                <a16:creationId xmlns:a16="http://schemas.microsoft.com/office/drawing/2014/main" id="{C81FA826-53D0-F909-3723-574ADFCA756F}"/>
              </a:ext>
            </a:extLst>
          </p:cNvPr>
          <p:cNvGrpSpPr/>
          <p:nvPr/>
        </p:nvGrpSpPr>
        <p:grpSpPr>
          <a:xfrm>
            <a:off x="530501" y="4347970"/>
            <a:ext cx="3916680" cy="1777191"/>
            <a:chOff x="731520" y="4535460"/>
            <a:chExt cx="3448594" cy="1460391"/>
          </a:xfrm>
        </p:grpSpPr>
        <p:sp>
          <p:nvSpPr>
            <p:cNvPr id="28" name="角丸四角形 27">
              <a:extLst>
                <a:ext uri="{FF2B5EF4-FFF2-40B4-BE49-F238E27FC236}">
                  <a16:creationId xmlns:a16="http://schemas.microsoft.com/office/drawing/2014/main" id="{7DABD4AE-293B-1E12-0E7D-D254B769AF1E}"/>
                </a:ext>
              </a:extLst>
            </p:cNvPr>
            <p:cNvSpPr/>
            <p:nvPr/>
          </p:nvSpPr>
          <p:spPr>
            <a:xfrm>
              <a:off x="731520" y="4535460"/>
              <a:ext cx="3448594" cy="14603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23E04AE-FBFD-FB5A-9878-EB08E0CCA05E}"/>
                </a:ext>
              </a:extLst>
            </p:cNvPr>
            <p:cNvSpPr txBox="1"/>
            <p:nvPr/>
          </p:nvSpPr>
          <p:spPr>
            <a:xfrm>
              <a:off x="838200" y="4665490"/>
              <a:ext cx="3224598" cy="986360"/>
            </a:xfrm>
            <a:prstGeom prst="rect">
              <a:avLst/>
            </a:prstGeom>
            <a:noFill/>
          </p:spPr>
          <p:txBody>
            <a:bodyPr wrap="square" rtlCol="0">
              <a:spAutoFit/>
            </a:bodyPr>
            <a:lstStyle/>
            <a:p>
              <a:r>
                <a:rPr kumimoji="1" lang="ja-JP" altLang="en-US"/>
                <a:t>感想</a:t>
              </a:r>
              <a:endParaRPr kumimoji="1" lang="en-US" altLang="ja-JP" dirty="0"/>
            </a:p>
            <a:p>
              <a:endParaRPr lang="en-US" altLang="ja-JP" dirty="0"/>
            </a:p>
            <a:p>
              <a:r>
                <a:rPr kumimoji="1" lang="ja-JP" altLang="en-US"/>
                <a:t>特に</a:t>
              </a:r>
              <a:r>
                <a:rPr kumimoji="1" lang="en-US" altLang="ja-JP" dirty="0"/>
                <a:t>GPU</a:t>
              </a:r>
              <a:r>
                <a:rPr kumimoji="1" lang="ja-JP" altLang="en-US"/>
                <a:t>環境を整えるのが大変だった</a:t>
              </a:r>
              <a:r>
                <a:rPr kumimoji="1" lang="en-US" altLang="ja-JP" dirty="0"/>
                <a:t>…</a:t>
              </a:r>
              <a:endParaRPr kumimoji="1" lang="ja-JP" altLang="en-US"/>
            </a:p>
          </p:txBody>
        </p:sp>
      </p:grpSp>
    </p:spTree>
    <p:extLst>
      <p:ext uri="{BB962C8B-B14F-4D97-AF65-F5344CB8AC3E}">
        <p14:creationId xmlns:p14="http://schemas.microsoft.com/office/powerpoint/2010/main" val="403867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583EE-7812-05D5-361D-848123D2C049}"/>
              </a:ext>
            </a:extLst>
          </p:cNvPr>
          <p:cNvSpPr>
            <a:spLocks noGrp="1"/>
          </p:cNvSpPr>
          <p:nvPr>
            <p:ph type="title"/>
          </p:nvPr>
        </p:nvSpPr>
        <p:spPr>
          <a:xfrm>
            <a:off x="838200" y="115749"/>
            <a:ext cx="10515600" cy="1325563"/>
          </a:xfrm>
        </p:spPr>
        <p:txBody>
          <a:bodyPr>
            <a:normAutofit/>
          </a:bodyPr>
          <a:lstStyle/>
          <a:p>
            <a:r>
              <a:rPr kumimoji="1" lang="ja-JP" altLang="en-US" sz="2800" b="1" u="sng">
                <a:solidFill>
                  <a:schemeClr val="accent1"/>
                </a:solidFill>
                <a:latin typeface="+mn-lt"/>
              </a:rPr>
              <a:t>参考文献</a:t>
            </a:r>
          </a:p>
        </p:txBody>
      </p:sp>
      <p:sp>
        <p:nvSpPr>
          <p:cNvPr id="3" name="コンテンツ プレースホルダー 2">
            <a:extLst>
              <a:ext uri="{FF2B5EF4-FFF2-40B4-BE49-F238E27FC236}">
                <a16:creationId xmlns:a16="http://schemas.microsoft.com/office/drawing/2014/main" id="{B79DF912-9464-8CBD-2C18-3D40BC5067E7}"/>
              </a:ext>
            </a:extLst>
          </p:cNvPr>
          <p:cNvSpPr>
            <a:spLocks noGrp="1"/>
          </p:cNvSpPr>
          <p:nvPr>
            <p:ph idx="1"/>
          </p:nvPr>
        </p:nvSpPr>
        <p:spPr>
          <a:xfrm>
            <a:off x="838200" y="1153928"/>
            <a:ext cx="8149046" cy="5495065"/>
          </a:xfrm>
        </p:spPr>
        <p:txBody>
          <a:bodyPr>
            <a:normAutofit fontScale="92500" lnSpcReduction="20000"/>
          </a:bodyPr>
          <a:lstStyle/>
          <a:p>
            <a:r>
              <a:rPr lang="en-US" altLang="ja-JP" sz="1500" dirty="0"/>
              <a:t>『</a:t>
            </a:r>
            <a:r>
              <a:rPr lang="ja-JP" altLang="en-US" sz="1500"/>
              <a:t>作りながら学ぶ！</a:t>
            </a:r>
            <a:r>
              <a:rPr lang="en-US" altLang="ja-JP" sz="1500" dirty="0" err="1"/>
              <a:t>PyTorch</a:t>
            </a:r>
            <a:r>
              <a:rPr lang="ja-JP" altLang="en-US" sz="1500"/>
              <a:t>による発展デープラーニング</a:t>
            </a:r>
            <a:r>
              <a:rPr lang="en-US" altLang="ja-JP" sz="1500" dirty="0"/>
              <a:t>』(</a:t>
            </a:r>
            <a:r>
              <a:rPr lang="ja-JP" altLang="en-US" sz="1500"/>
              <a:t>小川雄太郎著</a:t>
            </a:r>
            <a:r>
              <a:rPr lang="en-US" altLang="ja-JP" sz="1500" dirty="0"/>
              <a:t>, </a:t>
            </a:r>
            <a:r>
              <a:rPr lang="ja-JP" altLang="en-US" sz="1500"/>
              <a:t>マイナビ出版</a:t>
            </a:r>
            <a:r>
              <a:rPr lang="en-US" altLang="ja-JP" sz="1500" dirty="0"/>
              <a:t>, 2019) </a:t>
            </a:r>
          </a:p>
          <a:p>
            <a:r>
              <a:rPr lang="en-US" altLang="ja-JP" sz="1500" i="0" dirty="0" err="1">
                <a:effectLst/>
              </a:rPr>
              <a:t>PyTorch</a:t>
            </a:r>
            <a:r>
              <a:rPr lang="ja-JP" altLang="en-US" sz="1500" i="0">
                <a:effectLst/>
              </a:rPr>
              <a:t>で日本語</a:t>
            </a:r>
            <a:r>
              <a:rPr lang="en-US" altLang="ja-JP" sz="1500" i="0" dirty="0">
                <a:effectLst/>
              </a:rPr>
              <a:t>BERT</a:t>
            </a:r>
            <a:r>
              <a:rPr lang="ja-JP" altLang="en-US" sz="1500" i="0">
                <a:effectLst/>
              </a:rPr>
              <a:t>による文章分類＆</a:t>
            </a:r>
            <a:r>
              <a:rPr lang="en-US" altLang="ja-JP" sz="1500" i="0" dirty="0">
                <a:effectLst/>
              </a:rPr>
              <a:t>Attention</a:t>
            </a:r>
            <a:r>
              <a:rPr lang="ja-JP" altLang="en-US" sz="1500" i="0">
                <a:effectLst/>
              </a:rPr>
              <a:t>の可視化を実装してみた</a:t>
            </a:r>
            <a:endParaRPr lang="en-US" altLang="ja-JP" sz="1500" i="0" dirty="0">
              <a:effectLst/>
            </a:endParaRPr>
          </a:p>
          <a:p>
            <a:pPr marL="0" indent="0">
              <a:buNone/>
            </a:pPr>
            <a:r>
              <a:rPr lang="en-US" altLang="ja-JP" sz="1500" dirty="0"/>
              <a:t>    </a:t>
            </a:r>
            <a:r>
              <a:rPr lang="en-US" altLang="ja-JP" sz="1500" i="0" dirty="0">
                <a:solidFill>
                  <a:schemeClr val="accent1"/>
                </a:solidFill>
                <a:effectLst/>
                <a:hlinkClick r:id="rId2">
                  <a:extLst>
                    <a:ext uri="{A12FA001-AC4F-418D-AE19-62706E023703}">
                      <ahyp:hlinkClr xmlns:ahyp="http://schemas.microsoft.com/office/drawing/2018/hyperlinkcolor" val="tx"/>
                    </a:ext>
                  </a:extLst>
                </a:hlinkClick>
              </a:rPr>
              <a:t>https://qiita.com/m__k/items/e312ddcf9a3d0ea64d72</a:t>
            </a:r>
            <a:endParaRPr lang="en-US" altLang="ja-JP" sz="1500" i="0" dirty="0">
              <a:solidFill>
                <a:schemeClr val="accent1"/>
              </a:solidFill>
              <a:effectLst/>
            </a:endParaRPr>
          </a:p>
          <a:p>
            <a:r>
              <a:rPr lang="en-US" altLang="ja-JP" sz="1500" i="0" dirty="0" err="1">
                <a:effectLst/>
              </a:rPr>
              <a:t>huggingface</a:t>
            </a:r>
            <a:r>
              <a:rPr lang="en-US" altLang="ja-JP" sz="1500" i="0" dirty="0">
                <a:effectLst/>
              </a:rPr>
              <a:t>/transformers (</a:t>
            </a:r>
            <a:r>
              <a:rPr lang="en-US" altLang="ja-JP" sz="1500" i="0" dirty="0" err="1">
                <a:effectLst/>
              </a:rPr>
              <a:t>ver</a:t>
            </a:r>
            <a:r>
              <a:rPr lang="en-US" altLang="ja-JP" sz="1500" i="0" dirty="0">
                <a:effectLst/>
              </a:rPr>
              <a:t> 4.5.0)</a:t>
            </a:r>
            <a:r>
              <a:rPr lang="ja-JP" altLang="en-US" sz="1500" i="0">
                <a:effectLst/>
              </a:rPr>
              <a:t>で日本語</a:t>
            </a:r>
            <a:r>
              <a:rPr lang="en-US" altLang="ja-JP" sz="1500" i="0" dirty="0">
                <a:effectLst/>
              </a:rPr>
              <a:t>BERT</a:t>
            </a:r>
            <a:r>
              <a:rPr lang="ja-JP" altLang="en-US" sz="1500" i="0">
                <a:effectLst/>
              </a:rPr>
              <a:t>を動かすサンプルソースコード</a:t>
            </a:r>
            <a:endParaRPr lang="en-US" altLang="ja-JP" sz="1500" i="0" dirty="0">
              <a:effectLst/>
            </a:endParaRPr>
          </a:p>
          <a:p>
            <a:pPr marL="0" indent="0">
              <a:buNone/>
            </a:pPr>
            <a:r>
              <a:rPr lang="en-US" altLang="ja-JP" sz="1500" i="0" dirty="0">
                <a:solidFill>
                  <a:schemeClr val="accent1"/>
                </a:solidFill>
                <a:effectLst/>
              </a:rPr>
              <a:t>    </a:t>
            </a:r>
            <a:r>
              <a:rPr lang="en-US" altLang="ja-JP" sz="1500" i="0" dirty="0">
                <a:solidFill>
                  <a:schemeClr val="accent1"/>
                </a:solidFill>
                <a:effectLst/>
                <a:hlinkClick r:id="rId3">
                  <a:extLst>
                    <a:ext uri="{A12FA001-AC4F-418D-AE19-62706E023703}">
                      <ahyp:hlinkClr xmlns:ahyp="http://schemas.microsoft.com/office/drawing/2018/hyperlinkcolor" val="tx"/>
                    </a:ext>
                  </a:extLst>
                </a:hlinkClick>
              </a:rPr>
              <a:t>https://qiita.com/m__k/items/863013dbe847dc613844</a:t>
            </a:r>
            <a:endParaRPr lang="en-US" altLang="ja-JP" sz="1500" dirty="0">
              <a:solidFill>
                <a:schemeClr val="accent1"/>
              </a:solidFill>
            </a:endParaRPr>
          </a:p>
          <a:p>
            <a:r>
              <a:rPr lang="en-US" altLang="ja-JP" sz="1500" i="0" dirty="0">
                <a:effectLst/>
              </a:rPr>
              <a:t>【</a:t>
            </a:r>
            <a:r>
              <a:rPr lang="ja-JP" altLang="en-US" sz="1500" i="0">
                <a:effectLst/>
              </a:rPr>
              <a:t>実装解説</a:t>
            </a:r>
            <a:r>
              <a:rPr lang="en-US" altLang="ja-JP" sz="1500" i="0" dirty="0">
                <a:effectLst/>
              </a:rPr>
              <a:t>】</a:t>
            </a:r>
            <a:r>
              <a:rPr lang="ja-JP" altLang="en-US" sz="1500" i="0">
                <a:effectLst/>
              </a:rPr>
              <a:t>日本語版</a:t>
            </a:r>
            <a:r>
              <a:rPr lang="en-US" altLang="ja-JP" sz="1500" i="0" dirty="0">
                <a:effectLst/>
              </a:rPr>
              <a:t>BERT</a:t>
            </a:r>
            <a:r>
              <a:rPr lang="ja-JP" altLang="en-US" sz="1500" i="0">
                <a:effectLst/>
              </a:rPr>
              <a:t>を</a:t>
            </a:r>
            <a:r>
              <a:rPr lang="en-US" altLang="ja-JP" sz="1500" i="0" dirty="0">
                <a:effectLst/>
              </a:rPr>
              <a:t>Google </a:t>
            </a:r>
            <a:r>
              <a:rPr lang="en-US" altLang="ja-JP" sz="1500" i="0" dirty="0" err="1">
                <a:effectLst/>
              </a:rPr>
              <a:t>Colaboratory</a:t>
            </a:r>
            <a:r>
              <a:rPr lang="ja-JP" altLang="en-US" sz="1500" i="0">
                <a:effectLst/>
              </a:rPr>
              <a:t>で使う方法の実装コード</a:t>
            </a:r>
            <a:endParaRPr lang="en-US" altLang="ja-JP" sz="1500" i="0" dirty="0">
              <a:effectLst/>
            </a:endParaRPr>
          </a:p>
          <a:p>
            <a:pPr marL="0" indent="0">
              <a:buNone/>
            </a:pPr>
            <a:r>
              <a:rPr lang="en-US" altLang="ja-JP" sz="1500" i="0" dirty="0">
                <a:effectLst/>
              </a:rPr>
              <a:t>    </a:t>
            </a:r>
            <a:r>
              <a:rPr lang="en-US" altLang="ja-JP" sz="1500" i="0" dirty="0">
                <a:solidFill>
                  <a:schemeClr val="accent1"/>
                </a:solidFill>
                <a:effectLst/>
                <a:hlinkClick r:id="rId4">
                  <a:extLst>
                    <a:ext uri="{A12FA001-AC4F-418D-AE19-62706E023703}">
                      <ahyp:hlinkClr xmlns:ahyp="http://schemas.microsoft.com/office/drawing/2018/hyperlinkcolor" val="tx"/>
                    </a:ext>
                  </a:extLst>
                </a:hlinkClick>
              </a:rPr>
              <a:t>https://github.com/YutaroOgawa/BERT_Japanese_Google_Colaboratory</a:t>
            </a:r>
            <a:endParaRPr lang="en-US" altLang="ja-JP" sz="1500" i="0" dirty="0">
              <a:solidFill>
                <a:schemeClr val="accent1"/>
              </a:solidFill>
              <a:effectLst/>
            </a:endParaRPr>
          </a:p>
          <a:p>
            <a:r>
              <a:rPr lang="en-US" altLang="ja-JP" sz="1500" dirty="0" err="1"/>
              <a:t>PyTorch</a:t>
            </a:r>
            <a:r>
              <a:rPr lang="en-US" altLang="ja-JP" sz="1500" dirty="0"/>
              <a:t> GET STARTED Previous </a:t>
            </a:r>
            <a:r>
              <a:rPr lang="en-US" altLang="ja-JP" sz="1500" dirty="0" err="1"/>
              <a:t>PyTorch</a:t>
            </a:r>
            <a:r>
              <a:rPr lang="en-US" altLang="ja-JP" sz="1500" dirty="0"/>
              <a:t> Version</a:t>
            </a:r>
          </a:p>
          <a:p>
            <a:pPr marL="0" indent="0">
              <a:buNone/>
            </a:pPr>
            <a:r>
              <a:rPr lang="en-US" altLang="ja-JP" sz="1500" dirty="0"/>
              <a:t>    </a:t>
            </a:r>
            <a:r>
              <a:rPr lang="en-US" altLang="ja-JP" sz="1500" dirty="0">
                <a:solidFill>
                  <a:schemeClr val="accent1"/>
                </a:solidFill>
                <a:hlinkClick r:id="rId5">
                  <a:extLst>
                    <a:ext uri="{A12FA001-AC4F-418D-AE19-62706E023703}">
                      <ahyp:hlinkClr xmlns:ahyp="http://schemas.microsoft.com/office/drawing/2018/hyperlinkcolor" val="tx"/>
                    </a:ext>
                  </a:extLst>
                </a:hlinkClick>
              </a:rPr>
              <a:t>https://pytorch.org/get-started/previous-versions/</a:t>
            </a:r>
            <a:endParaRPr lang="en-US" altLang="ja-JP" sz="1500" dirty="0">
              <a:solidFill>
                <a:schemeClr val="accent1"/>
              </a:solidFill>
            </a:endParaRPr>
          </a:p>
          <a:p>
            <a:r>
              <a:rPr lang="en-US" altLang="ja-JP" sz="1500" dirty="0"/>
              <a:t>NVIDIA Driver Installation </a:t>
            </a:r>
            <a:r>
              <a:rPr lang="en-US" altLang="ja-JP" sz="1500" dirty="0" err="1"/>
              <a:t>Quickstart</a:t>
            </a:r>
            <a:r>
              <a:rPr lang="en-US" altLang="ja-JP" sz="1500" dirty="0"/>
              <a:t> Guide</a:t>
            </a:r>
          </a:p>
          <a:p>
            <a:pPr marL="0" indent="0">
              <a:buNone/>
            </a:pPr>
            <a:r>
              <a:rPr lang="en-US" altLang="ja-JP" sz="1500" dirty="0"/>
              <a:t>    </a:t>
            </a:r>
            <a:r>
              <a:rPr lang="en-US" altLang="ja-JP" sz="1500" dirty="0">
                <a:solidFill>
                  <a:schemeClr val="accent1"/>
                </a:solidFill>
                <a:hlinkClick r:id="rId6">
                  <a:extLst>
                    <a:ext uri="{A12FA001-AC4F-418D-AE19-62706E023703}">
                      <ahyp:hlinkClr xmlns:ahyp="http://schemas.microsoft.com/office/drawing/2018/hyperlinkcolor" val="tx"/>
                    </a:ext>
                  </a:extLst>
                </a:hlinkClick>
              </a:rPr>
              <a:t>https://docs.nvidia.com/datacenter/tesla/tesla-installation-notes/index.html#ubuntu-lts</a:t>
            </a:r>
            <a:endParaRPr lang="en-US" altLang="ja-JP" sz="1500" dirty="0">
              <a:solidFill>
                <a:schemeClr val="accent1"/>
              </a:solidFill>
            </a:endParaRPr>
          </a:p>
          <a:p>
            <a:r>
              <a:rPr lang="en-US" altLang="ja-JP" sz="1500" dirty="0"/>
              <a:t>NVIDIA/</a:t>
            </a:r>
            <a:r>
              <a:rPr lang="en-US" altLang="ja-JP" sz="1500" dirty="0" err="1"/>
              <a:t>nvidia</a:t>
            </a:r>
            <a:r>
              <a:rPr lang="en-US" altLang="ja-JP" sz="1500" dirty="0"/>
              <a:t>-docker</a:t>
            </a:r>
          </a:p>
          <a:p>
            <a:pPr marL="0" indent="0">
              <a:buNone/>
            </a:pPr>
            <a:r>
              <a:rPr lang="en-US" altLang="ja-JP" sz="1500" dirty="0"/>
              <a:t>    </a:t>
            </a:r>
            <a:r>
              <a:rPr lang="en-US" altLang="ja-JP" sz="1500" dirty="0">
                <a:solidFill>
                  <a:schemeClr val="accent1"/>
                </a:solidFill>
                <a:hlinkClick r:id="rId7">
                  <a:extLst>
                    <a:ext uri="{A12FA001-AC4F-418D-AE19-62706E023703}">
                      <ahyp:hlinkClr xmlns:ahyp="http://schemas.microsoft.com/office/drawing/2018/hyperlinkcolor" val="tx"/>
                    </a:ext>
                  </a:extLst>
                </a:hlinkClick>
              </a:rPr>
              <a:t>https://github.com/NVIDIA/nvidia-docker</a:t>
            </a:r>
            <a:endParaRPr lang="en-US" altLang="ja-JP" sz="1500" dirty="0">
              <a:solidFill>
                <a:schemeClr val="accent1"/>
              </a:solidFill>
            </a:endParaRPr>
          </a:p>
          <a:p>
            <a:r>
              <a:rPr lang="en-US" altLang="ja-JP" sz="1500" dirty="0"/>
              <a:t>Hugging Face Transformers doc</a:t>
            </a:r>
          </a:p>
          <a:p>
            <a:pPr marL="0" indent="0">
              <a:buNone/>
            </a:pPr>
            <a:r>
              <a:rPr lang="en-US" altLang="ja-JP" sz="1500" dirty="0"/>
              <a:t>    </a:t>
            </a:r>
            <a:r>
              <a:rPr lang="en-US" altLang="ja-JP" sz="1500" dirty="0">
                <a:solidFill>
                  <a:schemeClr val="accent1"/>
                </a:solidFill>
                <a:hlinkClick r:id="rId8">
                  <a:extLst>
                    <a:ext uri="{A12FA001-AC4F-418D-AE19-62706E023703}">
                      <ahyp:hlinkClr xmlns:ahyp="http://schemas.microsoft.com/office/drawing/2018/hyperlinkcolor" val="tx"/>
                    </a:ext>
                  </a:extLst>
                </a:hlinkClick>
              </a:rPr>
              <a:t>https://huggingface.co/docs/transformers/index</a:t>
            </a:r>
            <a:endParaRPr lang="en-US" altLang="ja-JP" sz="1500" dirty="0">
              <a:solidFill>
                <a:schemeClr val="accent1"/>
              </a:solidFill>
            </a:endParaRPr>
          </a:p>
          <a:p>
            <a:pPr algn="l"/>
            <a:r>
              <a:rPr lang="en-US" altLang="ja-JP" sz="1500" i="0" dirty="0" err="1">
                <a:solidFill>
                  <a:srgbClr val="333333"/>
                </a:solidFill>
                <a:effectLst/>
                <a:ea typeface="Meiryo" panose="020B0604030504040204" pitchFamily="34" charset="-128"/>
              </a:rPr>
              <a:t>Tweepy</a:t>
            </a:r>
            <a:r>
              <a:rPr lang="ja-JP" altLang="en-US" sz="1500" i="0">
                <a:solidFill>
                  <a:srgbClr val="333333"/>
                </a:solidFill>
                <a:effectLst/>
                <a:ea typeface="Meiryo" panose="020B0604030504040204" pitchFamily="34" charset="-128"/>
              </a:rPr>
              <a:t>と</a:t>
            </a:r>
            <a:r>
              <a:rPr lang="en-US" altLang="ja-JP" sz="1500" i="0" dirty="0">
                <a:solidFill>
                  <a:srgbClr val="333333"/>
                </a:solidFill>
                <a:effectLst/>
                <a:ea typeface="Meiryo" panose="020B0604030504040204" pitchFamily="34" charset="-128"/>
              </a:rPr>
              <a:t>Twitter API V2</a:t>
            </a:r>
            <a:r>
              <a:rPr lang="ja-JP" altLang="en-US" sz="1500" i="0">
                <a:solidFill>
                  <a:srgbClr val="333333"/>
                </a:solidFill>
                <a:effectLst/>
                <a:ea typeface="Meiryo" panose="020B0604030504040204" pitchFamily="34" charset="-128"/>
              </a:rPr>
              <a:t>を使って大量のツイート情報をスクレイピングする</a:t>
            </a:r>
            <a:endParaRPr lang="en-US" altLang="ja-JP" sz="1500" i="0" dirty="0">
              <a:solidFill>
                <a:srgbClr val="333333"/>
              </a:solidFill>
              <a:effectLst/>
              <a:ea typeface="Meiryo" panose="020B0604030504040204" pitchFamily="34" charset="-128"/>
            </a:endParaRPr>
          </a:p>
          <a:p>
            <a:pPr marL="0" indent="0" algn="l">
              <a:buNone/>
            </a:pPr>
            <a:r>
              <a:rPr lang="en-US" altLang="ja-JP" sz="1500" dirty="0">
                <a:solidFill>
                  <a:srgbClr val="333333"/>
                </a:solidFill>
                <a:ea typeface="Meiryo" panose="020B0604030504040204" pitchFamily="34" charset="-128"/>
              </a:rPr>
              <a:t>    </a:t>
            </a:r>
            <a:r>
              <a:rPr lang="en-US" altLang="ja-JP" sz="1500" dirty="0">
                <a:solidFill>
                  <a:schemeClr val="accent1"/>
                </a:solidFill>
                <a:ea typeface="Meiryo" panose="020B0604030504040204" pitchFamily="34" charset="-128"/>
                <a:hlinkClick r:id="rId9">
                  <a:extLst>
                    <a:ext uri="{A12FA001-AC4F-418D-AE19-62706E023703}">
                      <ahyp:hlinkClr xmlns:ahyp="http://schemas.microsoft.com/office/drawing/2018/hyperlinkcolor" val="tx"/>
                    </a:ext>
                  </a:extLst>
                </a:hlinkClick>
              </a:rPr>
              <a:t>https://tkstock.site/2022/09/16/tweepy-twitter-api-v2-tweet-scraping/</a:t>
            </a:r>
            <a:endParaRPr lang="en-US" altLang="ja-JP" sz="1500" dirty="0">
              <a:solidFill>
                <a:schemeClr val="accent1"/>
              </a:solidFill>
            </a:endParaRPr>
          </a:p>
          <a:p>
            <a:r>
              <a:rPr lang="en-US" altLang="ja-JP" sz="1500" i="0" dirty="0">
                <a:solidFill>
                  <a:srgbClr val="0F0F0F"/>
                </a:solidFill>
                <a:effectLst/>
              </a:rPr>
              <a:t>【Python</a:t>
            </a:r>
            <a:r>
              <a:rPr lang="ja-JP" altLang="en-US" sz="1500" i="0">
                <a:solidFill>
                  <a:srgbClr val="0F0F0F"/>
                </a:solidFill>
                <a:effectLst/>
              </a:rPr>
              <a:t>で</a:t>
            </a:r>
            <a:r>
              <a:rPr lang="en-US" altLang="ja-JP" sz="1500" i="0" dirty="0">
                <a:solidFill>
                  <a:srgbClr val="0F0F0F"/>
                </a:solidFill>
                <a:effectLst/>
              </a:rPr>
              <a:t>Web</a:t>
            </a:r>
            <a:r>
              <a:rPr lang="ja-JP" altLang="en-US" sz="1500" i="0">
                <a:solidFill>
                  <a:srgbClr val="0F0F0F"/>
                </a:solidFill>
                <a:effectLst/>
              </a:rPr>
              <a:t>アプリ作成</a:t>
            </a:r>
            <a:r>
              <a:rPr lang="en-US" altLang="ja-JP" sz="1500" i="0" dirty="0">
                <a:solidFill>
                  <a:srgbClr val="0F0F0F"/>
                </a:solidFill>
                <a:effectLst/>
              </a:rPr>
              <a:t>】Flask</a:t>
            </a:r>
            <a:r>
              <a:rPr lang="ja-JP" altLang="en-US" sz="1500" i="0">
                <a:solidFill>
                  <a:srgbClr val="0F0F0F"/>
                </a:solidFill>
                <a:effectLst/>
              </a:rPr>
              <a:t>入門 ！この動画１本で</a:t>
            </a:r>
            <a:r>
              <a:rPr lang="en-US" altLang="ja-JP" sz="1500" i="0" dirty="0">
                <a:solidFill>
                  <a:srgbClr val="0F0F0F"/>
                </a:solidFill>
                <a:effectLst/>
              </a:rPr>
              <a:t>Web</a:t>
            </a:r>
            <a:r>
              <a:rPr lang="ja-JP" altLang="en-US" sz="1500" i="0">
                <a:solidFill>
                  <a:srgbClr val="0F0F0F"/>
                </a:solidFill>
                <a:effectLst/>
              </a:rPr>
              <a:t>アプリが作れちゃう！ </a:t>
            </a:r>
            <a:r>
              <a:rPr lang="en-US" altLang="ja-JP" sz="1500" i="0" dirty="0">
                <a:solidFill>
                  <a:srgbClr val="0F0F0F"/>
                </a:solidFill>
                <a:effectLst/>
              </a:rPr>
              <a:t>〜 Python</a:t>
            </a:r>
            <a:r>
              <a:rPr lang="ja-JP" altLang="en-US" sz="1500" i="0">
                <a:solidFill>
                  <a:srgbClr val="0F0F0F"/>
                </a:solidFill>
                <a:effectLst/>
              </a:rPr>
              <a:t>プログラミング初心者用 </a:t>
            </a:r>
            <a:r>
              <a:rPr lang="en-US" altLang="ja-JP" sz="1500" i="0" dirty="0">
                <a:solidFill>
                  <a:srgbClr val="0F0F0F"/>
                </a:solidFill>
                <a:effectLst/>
              </a:rPr>
              <a:t>〜</a:t>
            </a:r>
          </a:p>
          <a:p>
            <a:pPr marL="0" indent="0">
              <a:buNone/>
            </a:pPr>
            <a:r>
              <a:rPr lang="en-US" altLang="ja-JP" sz="1500" dirty="0">
                <a:solidFill>
                  <a:schemeClr val="accent1"/>
                </a:solidFill>
              </a:rPr>
              <a:t>     </a:t>
            </a:r>
            <a:r>
              <a:rPr lang="en-US" altLang="ja-JP" sz="1500" dirty="0">
                <a:solidFill>
                  <a:schemeClr val="accent1"/>
                </a:solidFill>
                <a:hlinkClick r:id="rId10">
                  <a:extLst>
                    <a:ext uri="{A12FA001-AC4F-418D-AE19-62706E023703}">
                      <ahyp:hlinkClr xmlns:ahyp="http://schemas.microsoft.com/office/drawing/2018/hyperlinkcolor" val="tx"/>
                    </a:ext>
                  </a:extLst>
                </a:hlinkClick>
              </a:rPr>
              <a:t>https://www.youtube.com/watch?v=EQIAzH0HvzQ</a:t>
            </a:r>
            <a:endParaRPr lang="en-US" altLang="ja-JP" sz="1500" dirty="0">
              <a:solidFill>
                <a:schemeClr val="accent1"/>
              </a:solidFill>
            </a:endParaRPr>
          </a:p>
          <a:p>
            <a:pPr marL="0" indent="0">
              <a:buNone/>
            </a:pPr>
            <a:endParaRPr lang="en-US" altLang="ja-JP" sz="900" b="1" i="0" dirty="0">
              <a:solidFill>
                <a:srgbClr val="0F0F0F"/>
              </a:solidFill>
              <a:effectLst/>
              <a:latin typeface="YouTube Sans"/>
            </a:endParaRPr>
          </a:p>
          <a:p>
            <a:endParaRPr lang="en-US" altLang="ja-JP" sz="1500" dirty="0"/>
          </a:p>
          <a:p>
            <a:endParaRPr lang="en-US" altLang="ja-JP" sz="1400" dirty="0">
              <a:latin typeface="YakuHanJPs"/>
            </a:endParaRPr>
          </a:p>
          <a:p>
            <a:endParaRPr lang="en-US" altLang="ja-JP" sz="1400" i="0" dirty="0">
              <a:effectLst/>
              <a:latin typeface="YakuHanJPs"/>
            </a:endParaRPr>
          </a:p>
          <a:p>
            <a:endParaRPr lang="en-US" altLang="ja-JP" sz="1400" dirty="0"/>
          </a:p>
          <a:p>
            <a:pPr marL="0" indent="0">
              <a:buNone/>
            </a:pPr>
            <a:endParaRPr lang="en-US" altLang="ja-JP" sz="2400" dirty="0"/>
          </a:p>
        </p:txBody>
      </p:sp>
      <p:sp>
        <p:nvSpPr>
          <p:cNvPr id="5" name="正方形/長方形 4">
            <a:extLst>
              <a:ext uri="{FF2B5EF4-FFF2-40B4-BE49-F238E27FC236}">
                <a16:creationId xmlns:a16="http://schemas.microsoft.com/office/drawing/2014/main" id="{CAE7B97B-6572-FB8C-9ED4-FC1C71F3319B}"/>
              </a:ext>
            </a:extLst>
          </p:cNvPr>
          <p:cNvSpPr/>
          <p:nvPr/>
        </p:nvSpPr>
        <p:spPr>
          <a:xfrm>
            <a:off x="8190412" y="1867990"/>
            <a:ext cx="3735978" cy="11234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3ED936B-1476-34FB-B8CC-7F96C026290E}"/>
              </a:ext>
            </a:extLst>
          </p:cNvPr>
          <p:cNvSpPr txBox="1"/>
          <p:nvPr/>
        </p:nvSpPr>
        <p:spPr>
          <a:xfrm>
            <a:off x="8294915" y="2050869"/>
            <a:ext cx="3526972" cy="738664"/>
          </a:xfrm>
          <a:prstGeom prst="rect">
            <a:avLst/>
          </a:prstGeom>
          <a:noFill/>
        </p:spPr>
        <p:txBody>
          <a:bodyPr wrap="square" rtlCol="0">
            <a:spAutoFit/>
          </a:bodyPr>
          <a:lstStyle/>
          <a:p>
            <a:r>
              <a:rPr kumimoji="1" lang="ja-JP" altLang="en-US" sz="1400"/>
              <a:t>ソースコード</a:t>
            </a:r>
            <a:endParaRPr kumimoji="1" lang="en-US" altLang="ja-JP" sz="1400" dirty="0"/>
          </a:p>
          <a:p>
            <a:r>
              <a:rPr kumimoji="1" lang="en-US" altLang="ja-JP" sz="1400" dirty="0"/>
              <a:t>https://</a:t>
            </a:r>
            <a:r>
              <a:rPr kumimoji="1" lang="en-US" altLang="ja-JP" sz="1400" dirty="0" err="1"/>
              <a:t>github.com</a:t>
            </a:r>
            <a:r>
              <a:rPr kumimoji="1" lang="en-US" altLang="ja-JP" sz="1400" dirty="0"/>
              <a:t>/takeshiho0531/Tweet-Classifier</a:t>
            </a:r>
            <a:endParaRPr kumimoji="1" lang="ja-JP" altLang="en-US" sz="1400"/>
          </a:p>
        </p:txBody>
      </p:sp>
    </p:spTree>
    <p:extLst>
      <p:ext uri="{BB962C8B-B14F-4D97-AF65-F5344CB8AC3E}">
        <p14:creationId xmlns:p14="http://schemas.microsoft.com/office/powerpoint/2010/main" val="38035734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{4C28F177-7B72-6B40-AB68-D0E72D9E1027}tf10001073</Template>
  <TotalTime>310</TotalTime>
  <Words>463</Words>
  <Application>Microsoft Macintosh PowerPoint</Application>
  <PresentationFormat>ワイド画面</PresentationFormat>
  <Paragraphs>67</Paragraphs>
  <Slides>5</Slides>
  <Notes>0</Notes>
  <HiddenSlides>0</HiddenSlides>
  <MMClips>1</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YakuHanJPs</vt:lpstr>
      <vt:lpstr>YouTube Sans</vt:lpstr>
      <vt:lpstr>游ゴシック</vt:lpstr>
      <vt:lpstr>游ゴシック Light</vt:lpstr>
      <vt:lpstr>Arial</vt:lpstr>
      <vt:lpstr>Office テーマ</vt:lpstr>
      <vt:lpstr>Tweet-Classifierへようこそ</vt:lpstr>
      <vt:lpstr>概要・用途</vt:lpstr>
      <vt:lpstr>実演</vt:lpstr>
      <vt:lpstr>工夫・アピール</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河田　顕帆</dc:creator>
  <cp:lastModifiedBy>河田　顕帆</cp:lastModifiedBy>
  <cp:revision>45</cp:revision>
  <dcterms:created xsi:type="dcterms:W3CDTF">2023-01-19T21:12:11Z</dcterms:created>
  <dcterms:modified xsi:type="dcterms:W3CDTF">2023-01-21T08:55:48Z</dcterms:modified>
</cp:coreProperties>
</file>