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F58-0850-464C-A572-4620F8B83D6B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673-C077-4F4F-B508-EFFEE230EE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F58-0850-464C-A572-4620F8B83D6B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673-C077-4F4F-B508-EFFEE230EE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F58-0850-464C-A572-4620F8B83D6B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673-C077-4F4F-B508-EFFEE230EE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F58-0850-464C-A572-4620F8B83D6B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673-C077-4F4F-B508-EFFEE230EE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F58-0850-464C-A572-4620F8B83D6B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673-C077-4F4F-B508-EFFEE230EE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F58-0850-464C-A572-4620F8B83D6B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673-C077-4F4F-B508-EFFEE230EE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F58-0850-464C-A572-4620F8B83D6B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673-C077-4F4F-B508-EFFEE230EE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F58-0850-464C-A572-4620F8B83D6B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673-C077-4F4F-B508-EFFEE230EE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F58-0850-464C-A572-4620F8B83D6B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673-C077-4F4F-B508-EFFEE230EE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F58-0850-464C-A572-4620F8B83D6B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673-C077-4F4F-B508-EFFEE230EE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FF58-0850-464C-A572-4620F8B83D6B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2673-C077-4F4F-B508-EFFEE230EE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FF58-0850-464C-A572-4620F8B83D6B}" type="datetimeFigureOut">
              <a:rPr kumimoji="1" lang="ja-JP" altLang="en-US" smtClean="0"/>
              <a:pPr/>
              <a:t>2010/3/26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2673-C077-4F4F-B508-EFFEE230EE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4294967295"/>
          </p:nvPr>
        </p:nvGraphicFramePr>
        <p:xfrm>
          <a:off x="1571604" y="357166"/>
          <a:ext cx="7286681" cy="6035040"/>
        </p:xfrm>
        <a:graphic>
          <a:graphicData uri="http://schemas.openxmlformats.org/drawingml/2006/table">
            <a:tbl>
              <a:tblPr firstRow="1" bandRow="1"/>
              <a:tblGrid>
                <a:gridCol w="455417"/>
                <a:gridCol w="423570"/>
                <a:gridCol w="423570"/>
                <a:gridCol w="423570"/>
                <a:gridCol w="423570"/>
                <a:gridCol w="423570"/>
                <a:gridCol w="423570"/>
                <a:gridCol w="423570"/>
                <a:gridCol w="423570"/>
                <a:gridCol w="423570"/>
                <a:gridCol w="503189"/>
                <a:gridCol w="503189"/>
                <a:gridCol w="503189"/>
                <a:gridCol w="503189"/>
                <a:gridCol w="503189"/>
                <a:gridCol w="503189"/>
              </a:tblGrid>
              <a:tr h="2402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No.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5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6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7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8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9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12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14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15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80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81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100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101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130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131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180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181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200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201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250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251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300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301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500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4294967295"/>
          </p:nvPr>
        </p:nvGraphicFramePr>
        <p:xfrm>
          <a:off x="1571604" y="357166"/>
          <a:ext cx="7286681" cy="6035040"/>
        </p:xfrm>
        <a:graphic>
          <a:graphicData uri="http://schemas.openxmlformats.org/drawingml/2006/table">
            <a:tbl>
              <a:tblPr firstRow="1" bandRow="1"/>
              <a:tblGrid>
                <a:gridCol w="455417"/>
                <a:gridCol w="423570"/>
                <a:gridCol w="423570"/>
                <a:gridCol w="423570"/>
                <a:gridCol w="423570"/>
                <a:gridCol w="423570"/>
                <a:gridCol w="423570"/>
                <a:gridCol w="423570"/>
                <a:gridCol w="423570"/>
                <a:gridCol w="423570"/>
                <a:gridCol w="503189"/>
                <a:gridCol w="503189"/>
                <a:gridCol w="503189"/>
                <a:gridCol w="503189"/>
                <a:gridCol w="503189"/>
                <a:gridCol w="503189"/>
              </a:tblGrid>
              <a:tr h="2402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No.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5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6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7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8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9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12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14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15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80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81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100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101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130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131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180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181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200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201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250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251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300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301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500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4294967295"/>
          </p:nvPr>
        </p:nvGraphicFramePr>
        <p:xfrm>
          <a:off x="1571604" y="357166"/>
          <a:ext cx="7286681" cy="6035040"/>
        </p:xfrm>
        <a:graphic>
          <a:graphicData uri="http://schemas.openxmlformats.org/drawingml/2006/table">
            <a:tbl>
              <a:tblPr firstRow="1" bandRow="1"/>
              <a:tblGrid>
                <a:gridCol w="455417"/>
                <a:gridCol w="423570"/>
                <a:gridCol w="423570"/>
                <a:gridCol w="423570"/>
                <a:gridCol w="423570"/>
                <a:gridCol w="423570"/>
                <a:gridCol w="423570"/>
                <a:gridCol w="423570"/>
                <a:gridCol w="423570"/>
                <a:gridCol w="423570"/>
                <a:gridCol w="503189"/>
                <a:gridCol w="503189"/>
                <a:gridCol w="503189"/>
                <a:gridCol w="503189"/>
                <a:gridCol w="503189"/>
                <a:gridCol w="503189"/>
              </a:tblGrid>
              <a:tr h="2402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No.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4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5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6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7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8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9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12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14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/>
                        <a:t>問</a:t>
                      </a:r>
                      <a:r>
                        <a:rPr kumimoji="1" lang="en-US" altLang="ja-JP" sz="1200" dirty="0" smtClean="0"/>
                        <a:t>15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80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81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100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 smtClean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101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130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131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180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181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200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201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250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251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300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68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301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500</a:t>
                      </a:r>
                      <a:endParaRPr kumimoji="1" lang="ja-JP" altLang="en-US" sz="12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 smtClean="0"/>
                        <a:t>3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.</a:t>
                      </a:r>
                    </a:p>
                    <a:p>
                      <a:pPr algn="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>
          <a:xfrm>
            <a:off x="1928794" y="1285860"/>
            <a:ext cx="2428892" cy="214314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928794" y="2571744"/>
            <a:ext cx="2428892" cy="21431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14810" y="642918"/>
            <a:ext cx="2428892" cy="214314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4214810" y="1928802"/>
            <a:ext cx="2428892" cy="214314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stCxn id="10" idx="1"/>
          </p:cNvCxnSpPr>
          <p:nvPr/>
        </p:nvCxnSpPr>
        <p:spPr>
          <a:xfrm rot="10800000" flipV="1">
            <a:off x="1142976" y="750074"/>
            <a:ext cx="3071834" cy="3929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8" idx="1"/>
            <a:endCxn id="29" idx="3"/>
          </p:cNvCxnSpPr>
          <p:nvPr/>
        </p:nvCxnSpPr>
        <p:spPr>
          <a:xfrm rot="10800000">
            <a:off x="1154660" y="1323275"/>
            <a:ext cx="774135" cy="69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1"/>
          </p:cNvCxnSpPr>
          <p:nvPr/>
        </p:nvCxnSpPr>
        <p:spPr>
          <a:xfrm rot="10800000">
            <a:off x="1142976" y="1500175"/>
            <a:ext cx="3071834" cy="5357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9" idx="1"/>
          </p:cNvCxnSpPr>
          <p:nvPr/>
        </p:nvCxnSpPr>
        <p:spPr>
          <a:xfrm rot="10800000">
            <a:off x="1071538" y="1643051"/>
            <a:ext cx="857256" cy="10358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42844" y="1000108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回答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パターン</a:t>
            </a:r>
            <a:endParaRPr kumimoji="1" lang="ja-JP" altLang="en-US" dirty="0"/>
          </a:p>
        </p:txBody>
      </p:sp>
      <p:sp>
        <p:nvSpPr>
          <p:cNvPr id="42" name="円/楕円 41"/>
          <p:cNvSpPr/>
          <p:nvPr/>
        </p:nvSpPr>
        <p:spPr>
          <a:xfrm>
            <a:off x="2500298" y="5786454"/>
            <a:ext cx="3143272" cy="571504"/>
          </a:xfrm>
          <a:prstGeom prst="ellips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パターンのない回答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1928795" y="1397000"/>
          <a:ext cx="4643469" cy="3048000"/>
        </p:xfrm>
        <a:graphic>
          <a:graphicData uri="http://schemas.openxmlformats.org/drawingml/2006/table">
            <a:tbl>
              <a:tblPr firstRow="1" bandRow="1"/>
              <a:tblGrid>
                <a:gridCol w="1000131"/>
                <a:gridCol w="1214446"/>
                <a:gridCol w="1214446"/>
                <a:gridCol w="1214446"/>
              </a:tblGrid>
              <a:tr h="2960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6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11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 smtClean="0"/>
                        <a:t>１～</a:t>
                      </a:r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2-1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80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1-1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2-2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180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1-2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パターン無し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250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300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500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1928795" y="1397000"/>
          <a:ext cx="5500723" cy="3048000"/>
        </p:xfrm>
        <a:graphic>
          <a:graphicData uri="http://schemas.openxmlformats.org/drawingml/2006/table">
            <a:tbl>
              <a:tblPr firstRow="1" bandRow="1"/>
              <a:tblGrid>
                <a:gridCol w="939147"/>
                <a:gridCol w="1140394"/>
                <a:gridCol w="1140394"/>
                <a:gridCol w="1140394"/>
                <a:gridCol w="1140394"/>
              </a:tblGrid>
              <a:tr h="2960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6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11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購買意志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 smtClean="0"/>
                        <a:t>１～</a:t>
                      </a:r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2-1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確率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</a:rPr>
                        <a:t>0.9</a:t>
                      </a: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で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80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1-1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2-2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180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1-2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パターン無し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確率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で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250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300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500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1714480" y="1714488"/>
            <a:ext cx="3714776" cy="28575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642910" y="642918"/>
            <a:ext cx="2857520" cy="714380"/>
          </a:xfrm>
          <a:prstGeom prst="wedgeRoundRectCallout">
            <a:avLst>
              <a:gd name="adj1" fmla="val 41761"/>
              <a:gd name="adj2" fmla="val 101166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このパターンの消費者だけ，購入意志が強い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1928795" y="1397000"/>
          <a:ext cx="5500723" cy="3048000"/>
        </p:xfrm>
        <a:graphic>
          <a:graphicData uri="http://schemas.openxmlformats.org/drawingml/2006/table">
            <a:tbl>
              <a:tblPr firstRow="1" bandRow="1"/>
              <a:tblGrid>
                <a:gridCol w="939147"/>
                <a:gridCol w="1140394"/>
                <a:gridCol w="1140394"/>
                <a:gridCol w="1140394"/>
                <a:gridCol w="1140394"/>
              </a:tblGrid>
              <a:tr h="2960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6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11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購買意志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 smtClean="0"/>
                        <a:t>１～</a:t>
                      </a:r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2-1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確率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</a:rPr>
                        <a:t>0.9</a:t>
                      </a: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で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80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1-1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確率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で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2-2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確率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</a:rPr>
                        <a:t>0.9</a:t>
                      </a: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で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180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1-2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パターン無し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250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確率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</a:rPr>
                        <a:t>0.1</a:t>
                      </a:r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で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kumimoji="1" lang="ja-JP" altLang="en-US" sz="1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300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500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1714480" y="1714488"/>
            <a:ext cx="3714776" cy="28575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642910" y="857232"/>
            <a:ext cx="2857520" cy="500066"/>
          </a:xfrm>
          <a:prstGeom prst="wedgeRoundRectCallout">
            <a:avLst>
              <a:gd name="adj1" fmla="val 41428"/>
              <a:gd name="adj2" fmla="val 124023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購入意志が強い消費者層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14480" y="2643182"/>
            <a:ext cx="3714776" cy="28575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642910" y="3286124"/>
            <a:ext cx="2857520" cy="500066"/>
          </a:xfrm>
          <a:prstGeom prst="wedgeRoundRectCallout">
            <a:avLst>
              <a:gd name="adj1" fmla="val 35095"/>
              <a:gd name="adj2" fmla="val -119785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購入意志が強い消費者層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1928795" y="1397000"/>
          <a:ext cx="4643469" cy="3048000"/>
        </p:xfrm>
        <a:graphic>
          <a:graphicData uri="http://schemas.openxmlformats.org/drawingml/2006/table">
            <a:tbl>
              <a:tblPr firstRow="1" bandRow="1"/>
              <a:tblGrid>
                <a:gridCol w="1000131"/>
                <a:gridCol w="1214446"/>
                <a:gridCol w="1214446"/>
                <a:gridCol w="1214446"/>
              </a:tblGrid>
              <a:tr h="2960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6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11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 smtClean="0"/>
                        <a:t>１～</a:t>
                      </a:r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2-1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80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1-1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2-2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180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1-2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パターン無し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250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300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500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1714480" y="1714488"/>
            <a:ext cx="5000660" cy="57150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6786578" y="2000240"/>
            <a:ext cx="1000132" cy="357190"/>
          </a:xfrm>
          <a:prstGeom prst="wedgeRoundRectCallout">
            <a:avLst>
              <a:gd name="adj1" fmla="val -55119"/>
              <a:gd name="adj2" fmla="val 89167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class1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14480" y="2643182"/>
            <a:ext cx="5000660" cy="57150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714480" y="3286124"/>
            <a:ext cx="5000660" cy="50006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14480" y="3857628"/>
            <a:ext cx="5000660" cy="214314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1714480" y="4143380"/>
            <a:ext cx="5000660" cy="285752"/>
          </a:xfrm>
          <a:prstGeom prst="roundRect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714480" y="2357430"/>
            <a:ext cx="5000660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6786578" y="1285860"/>
            <a:ext cx="1000132" cy="357190"/>
          </a:xfrm>
          <a:prstGeom prst="wedgeRoundRectCallout">
            <a:avLst>
              <a:gd name="adj1" fmla="val -55119"/>
              <a:gd name="adj2" fmla="val 107834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class5</a:t>
            </a:r>
            <a:endParaRPr kumimoji="1" lang="ja-JP" altLang="en-US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6786578" y="2571744"/>
            <a:ext cx="1000132" cy="357190"/>
          </a:xfrm>
          <a:prstGeom prst="wedgeRoundRectCallout">
            <a:avLst>
              <a:gd name="adj1" fmla="val -55119"/>
              <a:gd name="adj2" fmla="val 89167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class4</a:t>
            </a:r>
            <a:endParaRPr kumimoji="1" lang="ja-JP" altLang="en-US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6786578" y="3143248"/>
            <a:ext cx="1000132" cy="357190"/>
          </a:xfrm>
          <a:prstGeom prst="wedgeRoundRectCallout">
            <a:avLst>
              <a:gd name="adj1" fmla="val -55119"/>
              <a:gd name="adj2" fmla="val 89167"/>
              <a:gd name="adj3" fmla="val 16667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class2</a:t>
            </a:r>
            <a:endParaRPr kumimoji="1" lang="ja-JP" altLang="en-US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6786578" y="3714752"/>
            <a:ext cx="1000132" cy="357190"/>
          </a:xfrm>
          <a:prstGeom prst="wedgeRoundRectCallout">
            <a:avLst>
              <a:gd name="adj1" fmla="val -55119"/>
              <a:gd name="adj2" fmla="val 17167"/>
              <a:gd name="adj3" fmla="val 16667"/>
            </a:avLst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class1</a:t>
            </a:r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6786578" y="4143380"/>
            <a:ext cx="1000132" cy="357190"/>
          </a:xfrm>
          <a:prstGeom prst="wedgeRoundRectCallout">
            <a:avLst>
              <a:gd name="adj1" fmla="val -55119"/>
              <a:gd name="adj2" fmla="val 17167"/>
              <a:gd name="adj3" fmla="val 16667"/>
            </a:avLst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class3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1928795" y="1397000"/>
          <a:ext cx="4643469" cy="3048000"/>
        </p:xfrm>
        <a:graphic>
          <a:graphicData uri="http://schemas.openxmlformats.org/drawingml/2006/table">
            <a:tbl>
              <a:tblPr firstRow="1" bandRow="1"/>
              <a:tblGrid>
                <a:gridCol w="1000131"/>
                <a:gridCol w="1214446"/>
                <a:gridCol w="1214446"/>
                <a:gridCol w="1214446"/>
              </a:tblGrid>
              <a:tr h="2960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1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6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/>
                        <a:t>問</a:t>
                      </a:r>
                      <a:r>
                        <a:rPr kumimoji="1" lang="en-US" altLang="ja-JP" sz="1400" dirty="0" smtClean="0"/>
                        <a:t>11</a:t>
                      </a:r>
                      <a:r>
                        <a:rPr kumimoji="1" lang="ja-JP" altLang="en-US" sz="1400" dirty="0" smtClean="0"/>
                        <a:t>～問</a:t>
                      </a:r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 smtClean="0"/>
                        <a:t>１～</a:t>
                      </a:r>
                      <a:r>
                        <a:rPr kumimoji="1" lang="en-US" altLang="ja-JP" sz="1400" dirty="0" smtClean="0"/>
                        <a:t>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2-1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80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1-1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81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2-2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101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131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180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</a:t>
                      </a:r>
                      <a:r>
                        <a:rPr kumimoji="1" lang="en-US" altLang="ja-JP" sz="1400" dirty="0" smtClean="0"/>
                        <a:t>1-2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パターン無し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181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201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250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251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6069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 smtClean="0"/>
                        <a:t>300</a:t>
                      </a:r>
                      <a:r>
                        <a:rPr kumimoji="1" lang="ja-JP" altLang="en-US" sz="1400" dirty="0" smtClean="0"/>
                        <a:t>～</a:t>
                      </a:r>
                      <a:r>
                        <a:rPr kumimoji="1" lang="en-US" altLang="ja-JP" sz="1400" dirty="0" smtClean="0"/>
                        <a:t>500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角丸四角形 2"/>
          <p:cNvSpPr/>
          <p:nvPr/>
        </p:nvSpPr>
        <p:spPr>
          <a:xfrm>
            <a:off x="2928926" y="3500438"/>
            <a:ext cx="1214446" cy="9286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5786446" y="2428868"/>
            <a:ext cx="1071570" cy="357190"/>
          </a:xfrm>
          <a:prstGeom prst="wedgeRoundRectCallout">
            <a:avLst>
              <a:gd name="adj1" fmla="val -86230"/>
              <a:gd name="adj2" fmla="val -28165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class_B1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928926" y="1714488"/>
            <a:ext cx="1214446" cy="92869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143372" y="1714488"/>
            <a:ext cx="1214446" cy="28575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928926" y="2643182"/>
            <a:ext cx="1214446" cy="85725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143372" y="4143380"/>
            <a:ext cx="1214446" cy="28575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143372" y="2285992"/>
            <a:ext cx="1214446" cy="642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2071670" y="4643446"/>
            <a:ext cx="1143008" cy="357190"/>
          </a:xfrm>
          <a:prstGeom prst="wedgeRoundRectCallout">
            <a:avLst>
              <a:gd name="adj1" fmla="val 48095"/>
              <a:gd name="adj2" fmla="val -10549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class_A2</a:t>
            </a:r>
            <a:endParaRPr kumimoji="1" lang="ja-JP" altLang="en-US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2285984" y="1142984"/>
            <a:ext cx="1071570" cy="357190"/>
          </a:xfrm>
          <a:prstGeom prst="wedgeRoundRectCallout">
            <a:avLst>
              <a:gd name="adj1" fmla="val 41960"/>
              <a:gd name="adj2" fmla="val 102500"/>
              <a:gd name="adj3" fmla="val 16667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class_A1</a:t>
            </a:r>
            <a:endParaRPr kumimoji="1" lang="ja-JP" altLang="en-US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5715008" y="1857364"/>
            <a:ext cx="1143008" cy="357190"/>
          </a:xfrm>
          <a:prstGeom prst="wedgeRoundRectCallout">
            <a:avLst>
              <a:gd name="adj1" fmla="val -78452"/>
              <a:gd name="adj2" fmla="val -57499"/>
              <a:gd name="adj3" fmla="val 16667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class_B2</a:t>
            </a:r>
            <a:endParaRPr kumimoji="1" lang="ja-JP" altLang="en-US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1142976" y="2428868"/>
            <a:ext cx="1143008" cy="357190"/>
          </a:xfrm>
          <a:prstGeom prst="wedgeRoundRectCallout">
            <a:avLst>
              <a:gd name="adj1" fmla="val 111547"/>
              <a:gd name="adj2" fmla="val 81167"/>
              <a:gd name="adj3" fmla="val 16667"/>
            </a:avLst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class_A3</a:t>
            </a:r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5786446" y="4500570"/>
            <a:ext cx="1071570" cy="357190"/>
          </a:xfrm>
          <a:prstGeom prst="wedgeRoundRectCallout">
            <a:avLst>
              <a:gd name="adj1" fmla="val -92262"/>
              <a:gd name="adj2" fmla="val -81499"/>
              <a:gd name="adj3" fmla="val 16667"/>
            </a:avLst>
          </a:prstGeom>
          <a:ln>
            <a:solidFill>
              <a:srgbClr val="33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class_B3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4143372" y="3857628"/>
            <a:ext cx="1214446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4143372" y="3214686"/>
            <a:ext cx="1214446" cy="64294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吹き出し 16"/>
          <p:cNvSpPr/>
          <p:nvPr/>
        </p:nvSpPr>
        <p:spPr>
          <a:xfrm>
            <a:off x="5715008" y="3429000"/>
            <a:ext cx="1143008" cy="357190"/>
          </a:xfrm>
          <a:prstGeom prst="wedgeRoundRectCallout">
            <a:avLst>
              <a:gd name="adj1" fmla="val -78452"/>
              <a:gd name="adj2" fmla="val -57499"/>
              <a:gd name="adj3" fmla="val 16667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class_B2</a:t>
            </a:r>
            <a:endParaRPr kumimoji="1" lang="ja-JP" altLang="en-US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5786446" y="3857628"/>
            <a:ext cx="1071570" cy="357190"/>
          </a:xfrm>
          <a:prstGeom prst="wedgeRoundRectCallout">
            <a:avLst>
              <a:gd name="adj1" fmla="val -86230"/>
              <a:gd name="adj2" fmla="val -28165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class_B1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/>
        </p:nvSpPr>
        <p:spPr>
          <a:xfrm>
            <a:off x="4143372" y="2928934"/>
            <a:ext cx="1214446" cy="28575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4143372" y="2000240"/>
            <a:ext cx="1214446" cy="28575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1730</Words>
  <Application>Microsoft Office PowerPoint</Application>
  <PresentationFormat>画面に合わせる (4:3)</PresentationFormat>
  <Paragraphs>1462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yoshino</dc:creator>
  <cp:lastModifiedBy>yoshino</cp:lastModifiedBy>
  <cp:revision>16</cp:revision>
  <dcterms:created xsi:type="dcterms:W3CDTF">2010-03-24T03:07:36Z</dcterms:created>
  <dcterms:modified xsi:type="dcterms:W3CDTF">2010-03-27T06:20:50Z</dcterms:modified>
</cp:coreProperties>
</file>