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 id="2147483673" r:id="rId3"/>
    <p:sldMasterId id="2147483660" r:id="rId4"/>
  </p:sldMasterIdLst>
  <p:notesMasterIdLst>
    <p:notesMasterId r:id="rId37"/>
  </p:notesMasterIdLst>
  <p:sldIdLst>
    <p:sldId id="258" r:id="rId5"/>
    <p:sldId id="284" r:id="rId6"/>
    <p:sldId id="288" r:id="rId7"/>
    <p:sldId id="302" r:id="rId8"/>
    <p:sldId id="298" r:id="rId9"/>
    <p:sldId id="301" r:id="rId10"/>
    <p:sldId id="303" r:id="rId11"/>
    <p:sldId id="279" r:id="rId12"/>
    <p:sldId id="307" r:id="rId13"/>
    <p:sldId id="315" r:id="rId14"/>
    <p:sldId id="268" r:id="rId15"/>
    <p:sldId id="306" r:id="rId16"/>
    <p:sldId id="309" r:id="rId17"/>
    <p:sldId id="310" r:id="rId18"/>
    <p:sldId id="292" r:id="rId19"/>
    <p:sldId id="262" r:id="rId20"/>
    <p:sldId id="276" r:id="rId21"/>
    <p:sldId id="286" r:id="rId22"/>
    <p:sldId id="287" r:id="rId23"/>
    <p:sldId id="275" r:id="rId24"/>
    <p:sldId id="311" r:id="rId25"/>
    <p:sldId id="314" r:id="rId26"/>
    <p:sldId id="305" r:id="rId27"/>
    <p:sldId id="319" r:id="rId28"/>
    <p:sldId id="304" r:id="rId29"/>
    <p:sldId id="316" r:id="rId30"/>
    <p:sldId id="321" r:id="rId31"/>
    <p:sldId id="322" r:id="rId32"/>
    <p:sldId id="320" r:id="rId33"/>
    <p:sldId id="259" r:id="rId34"/>
    <p:sldId id="261" r:id="rId35"/>
    <p:sldId id="317" r:id="rId36"/>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FFEA0"/>
    <a:srgbClr val="F9FFF3"/>
    <a:srgbClr val="C5FE8C"/>
    <a:srgbClr val="6BD402"/>
    <a:srgbClr val="8EFD1F"/>
    <a:srgbClr val="99CCFF"/>
    <a:srgbClr val="77EC02"/>
    <a:srgbClr val="3366FF"/>
    <a:srgbClr val="75E8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65" autoAdjust="0"/>
    <p:restoredTop sz="93957" autoAdjust="0"/>
  </p:normalViewPr>
  <p:slideViewPr>
    <p:cSldViewPr snapToGrid="0">
      <p:cViewPr varScale="1">
        <p:scale>
          <a:sx n="104" d="100"/>
          <a:sy n="104" d="100"/>
        </p:scale>
        <p:origin x="558"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ADBE105-F661-4A75-A0B6-87AAF7B285E5}" type="datetimeFigureOut">
              <a:rPr kumimoji="1" lang="ja-JP" altLang="en-US" smtClean="0"/>
              <a:t>2023/10/29</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D54512C-E87A-44B9-99B7-5F5A5D77B6F8}" type="slidenum">
              <a:rPr kumimoji="1" lang="ja-JP" altLang="en-US" smtClean="0"/>
              <a:t>‹#›</a:t>
            </a:fld>
            <a:endParaRPr kumimoji="1" lang="ja-JP" altLang="en-US"/>
          </a:p>
        </p:txBody>
      </p:sp>
    </p:spTree>
    <p:extLst>
      <p:ext uri="{BB962C8B-B14F-4D97-AF65-F5344CB8AC3E}">
        <p14:creationId xmlns:p14="http://schemas.microsoft.com/office/powerpoint/2010/main" val="23472705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a:t>
            </a:fld>
            <a:endParaRPr kumimoji="1" lang="ja-JP" altLang="en-US"/>
          </a:p>
        </p:txBody>
      </p:sp>
    </p:spTree>
    <p:extLst>
      <p:ext uri="{BB962C8B-B14F-4D97-AF65-F5344CB8AC3E}">
        <p14:creationId xmlns:p14="http://schemas.microsoft.com/office/powerpoint/2010/main" val="360973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25</a:t>
            </a:fld>
            <a:endParaRPr kumimoji="1" lang="ja-JP" altLang="en-US"/>
          </a:p>
        </p:txBody>
      </p:sp>
    </p:spTree>
    <p:extLst>
      <p:ext uri="{BB962C8B-B14F-4D97-AF65-F5344CB8AC3E}">
        <p14:creationId xmlns:p14="http://schemas.microsoft.com/office/powerpoint/2010/main" val="124644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28</a:t>
            </a:fld>
            <a:endParaRPr kumimoji="1" lang="ja-JP" altLang="en-US"/>
          </a:p>
        </p:txBody>
      </p:sp>
    </p:spTree>
    <p:extLst>
      <p:ext uri="{BB962C8B-B14F-4D97-AF65-F5344CB8AC3E}">
        <p14:creationId xmlns:p14="http://schemas.microsoft.com/office/powerpoint/2010/main" val="364853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3</a:t>
            </a:fld>
            <a:endParaRPr kumimoji="1" lang="ja-JP" altLang="en-US"/>
          </a:p>
        </p:txBody>
      </p:sp>
    </p:spTree>
    <p:extLst>
      <p:ext uri="{BB962C8B-B14F-4D97-AF65-F5344CB8AC3E}">
        <p14:creationId xmlns:p14="http://schemas.microsoft.com/office/powerpoint/2010/main" val="255603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7</a:t>
            </a:fld>
            <a:endParaRPr kumimoji="1" lang="ja-JP" altLang="en-US"/>
          </a:p>
        </p:txBody>
      </p:sp>
    </p:spTree>
    <p:extLst>
      <p:ext uri="{BB962C8B-B14F-4D97-AF65-F5344CB8AC3E}">
        <p14:creationId xmlns:p14="http://schemas.microsoft.com/office/powerpoint/2010/main" val="355283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11</a:t>
            </a:fld>
            <a:endParaRPr kumimoji="1" lang="ja-JP" altLang="en-US"/>
          </a:p>
        </p:txBody>
      </p:sp>
    </p:spTree>
    <p:extLst>
      <p:ext uri="{BB962C8B-B14F-4D97-AF65-F5344CB8AC3E}">
        <p14:creationId xmlns:p14="http://schemas.microsoft.com/office/powerpoint/2010/main" val="1852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14</a:t>
            </a:fld>
            <a:endParaRPr kumimoji="1" lang="ja-JP" altLang="en-US"/>
          </a:p>
        </p:txBody>
      </p:sp>
    </p:spTree>
    <p:extLst>
      <p:ext uri="{BB962C8B-B14F-4D97-AF65-F5344CB8AC3E}">
        <p14:creationId xmlns:p14="http://schemas.microsoft.com/office/powerpoint/2010/main" val="226047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16</a:t>
            </a:fld>
            <a:endParaRPr kumimoji="1" lang="ja-JP" altLang="en-US"/>
          </a:p>
        </p:txBody>
      </p:sp>
    </p:spTree>
    <p:extLst>
      <p:ext uri="{BB962C8B-B14F-4D97-AF65-F5344CB8AC3E}">
        <p14:creationId xmlns:p14="http://schemas.microsoft.com/office/powerpoint/2010/main" val="422886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21</a:t>
            </a:fld>
            <a:endParaRPr kumimoji="1" lang="ja-JP" altLang="en-US"/>
          </a:p>
        </p:txBody>
      </p:sp>
    </p:spTree>
    <p:extLst>
      <p:ext uri="{BB962C8B-B14F-4D97-AF65-F5344CB8AC3E}">
        <p14:creationId xmlns:p14="http://schemas.microsoft.com/office/powerpoint/2010/main" val="337255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23</a:t>
            </a:fld>
            <a:endParaRPr kumimoji="1" lang="ja-JP" altLang="en-US"/>
          </a:p>
        </p:txBody>
      </p:sp>
    </p:spTree>
    <p:extLst>
      <p:ext uri="{BB962C8B-B14F-4D97-AF65-F5344CB8AC3E}">
        <p14:creationId xmlns:p14="http://schemas.microsoft.com/office/powerpoint/2010/main" val="278868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24</a:t>
            </a:fld>
            <a:endParaRPr kumimoji="1" lang="ja-JP" altLang="en-US"/>
          </a:p>
        </p:txBody>
      </p:sp>
    </p:spTree>
    <p:extLst>
      <p:ext uri="{BB962C8B-B14F-4D97-AF65-F5344CB8AC3E}">
        <p14:creationId xmlns:p14="http://schemas.microsoft.com/office/powerpoint/2010/main" val="70151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0DD13-44EC-CB8E-DDE9-5911344D76D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8E68DB9C-3213-013A-0396-C6F3E70CF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FB1C0B67-901B-B513-42E3-4C2AF29D162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D11D9FD-F228-6B40-D3A9-5A782C59D53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EDB63915-6E82-BC1C-A4F0-7B5021AAA1CF}"/>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29644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F88C-52CD-0AB5-9297-FE933A7D08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8F480B-6995-83C2-1DF1-7CFFC2232D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92EC57-BA07-E052-5E2F-F273FFD7BB7F}"/>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D281080-3A90-6862-3101-81B120525E9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4BB8CA34-9391-5270-1F71-EEB91AA75075}"/>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232560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F3BCEE-C296-A95A-A5DA-C969C7E184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578BE0-5FE5-50AC-2F57-9DADA83D9D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E9D681-0968-1302-6408-E22015681D19}"/>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CECDB14-882E-A089-D221-5164B41BFBF3}"/>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7BCB0F99-7651-004E-4FF1-C7C28DF4E9DB}"/>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329868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09F0B-B64C-A630-ECDD-757D4ED131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A168168-A20A-8E70-319F-F22B63C4A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2E3882D-3371-81C3-C27F-BC988456310E}"/>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5668AC9A-44CB-FF99-F661-F353E3D7B7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F04807-5882-B3C5-DEB3-9B7F8581637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25087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7DA25-9F9C-34F4-E808-249981E4A9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491B98-5F29-4BD9-01D3-25BF631FCA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A8B4D4-BA1A-FEA9-C67E-B46F2B04B468}"/>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C0841817-12F2-DB2B-8085-3AA8016860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E3BE6-9143-1A93-5747-96BB536CF10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00603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741A0-1C9E-CCB0-58E1-9700DEE5CE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71556F-2CC8-FC32-9093-C56E4DC2C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C655D9E-421F-1C8E-F9F4-D48F87C364BE}"/>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9B8ABC1B-D51E-4DB6-8AAD-EBC2613B98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49345C-E293-6A11-2DA5-972B1CB4BA40}"/>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536798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B508F-D1D0-0F0C-8038-24688951AE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4F9ED3-359B-380F-C5A1-850F0078CC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C7A9BD-C0A2-B439-BF5D-B1FFEF980C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B215E3-2447-CAD6-A8B4-CBCB64E04CC2}"/>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6" name="フッター プレースホルダー 5">
            <a:extLst>
              <a:ext uri="{FF2B5EF4-FFF2-40B4-BE49-F238E27FC236}">
                <a16:creationId xmlns:a16="http://schemas.microsoft.com/office/drawing/2014/main" id="{CEFD2AB8-12F9-8125-2771-39CE2FA450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0067D0-6A7A-6E33-96F4-674EAA02EF3C}"/>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79111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7FACE-700D-D450-0636-258AC151F0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9768A7-7416-8492-89D4-74B8B9D49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45458A-D8B1-7224-8DDF-EEDD475A88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E4266A-7AE5-4654-A18C-A04ECC5DA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9DC9EC-05F7-F6D8-B0CD-82C2585B58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452AC6D-93D7-AE68-F2A3-8A706AC2152E}"/>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8" name="フッター プレースホルダー 7">
            <a:extLst>
              <a:ext uri="{FF2B5EF4-FFF2-40B4-BE49-F238E27FC236}">
                <a16:creationId xmlns:a16="http://schemas.microsoft.com/office/drawing/2014/main" id="{9DBB1AA5-ADA0-0D1E-7335-7D95A586093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B149C8F-D03C-BE2F-B4EE-775967E4D22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127311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72B20-8D1D-8FB0-C558-F4CFD5D81CC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00EAA1-5AC2-AF58-E873-A502B9303EAC}"/>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4" name="フッター プレースホルダー 3">
            <a:extLst>
              <a:ext uri="{FF2B5EF4-FFF2-40B4-BE49-F238E27FC236}">
                <a16:creationId xmlns:a16="http://schemas.microsoft.com/office/drawing/2014/main" id="{19791A41-D0FD-84C4-8B3A-9A9A4D53F2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B0DFA41-73CC-4CFE-D002-9C45A815CB8D}"/>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237416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762E63-F445-8F92-BAD1-638F46D377ED}"/>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3" name="フッター プレースホルダー 2">
            <a:extLst>
              <a:ext uri="{FF2B5EF4-FFF2-40B4-BE49-F238E27FC236}">
                <a16:creationId xmlns:a16="http://schemas.microsoft.com/office/drawing/2014/main" id="{CF07F4C9-4C42-4C65-6D4E-EAC90FC7DC0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86A0F3-BA8F-9D5E-4288-40603535DD0B}"/>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196434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3DD53-2A46-3BBD-113E-6419CB76C0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DAA123-26A7-C35B-C305-BD190ADFF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F8FEB9-3120-B3D4-FE34-78E0F3496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CB8E57-FD89-676C-E94B-9734AD1D8976}"/>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6" name="フッター プレースホルダー 5">
            <a:extLst>
              <a:ext uri="{FF2B5EF4-FFF2-40B4-BE49-F238E27FC236}">
                <a16:creationId xmlns:a16="http://schemas.microsoft.com/office/drawing/2014/main" id="{96D64C31-C55C-CC4F-2B45-05E90F73B8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478C67-2066-F698-6760-263B78EDE82B}"/>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391223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65515-D8DC-30D6-F2D6-FE6C5B217F7B}"/>
              </a:ext>
            </a:extLst>
          </p:cNvPr>
          <p:cNvSpPr>
            <a:spLocks noGrp="1"/>
          </p:cNvSpPr>
          <p:nvPr>
            <p:ph type="title"/>
          </p:nvPr>
        </p:nvSpPr>
        <p:spPr>
          <a:xfrm>
            <a:off x="166686" y="979488"/>
            <a:ext cx="11434763" cy="1325563"/>
          </a:xfrm>
        </p:spPr>
        <p:txBody>
          <a:bodyPr>
            <a:normAutofit/>
          </a:bodyPr>
          <a:lstStyle>
            <a:lvl1pPr>
              <a:defRPr sz="3600"/>
            </a:lvl1pPr>
          </a:lstStyle>
          <a:p>
            <a:endParaRPr kumimoji="1" lang="ja-JP" altLang="en-US" dirty="0"/>
          </a:p>
        </p:txBody>
      </p:sp>
      <p:cxnSp>
        <p:nvCxnSpPr>
          <p:cNvPr id="6" name="直線コネクタ 5">
            <a:extLst>
              <a:ext uri="{FF2B5EF4-FFF2-40B4-BE49-F238E27FC236}">
                <a16:creationId xmlns:a16="http://schemas.microsoft.com/office/drawing/2014/main" id="{F4311108-5499-1D34-D6E3-9EF8ECB28099}"/>
              </a:ext>
            </a:extLst>
          </p:cNvPr>
          <p:cNvCxnSpPr>
            <a:cxnSpLocks/>
          </p:cNvCxnSpPr>
          <p:nvPr userDrawn="1"/>
        </p:nvCxnSpPr>
        <p:spPr>
          <a:xfrm>
            <a:off x="-2400" y="2852385"/>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DE7141A-A475-4A6F-7631-1304FCC9A08E}"/>
              </a:ext>
            </a:extLst>
          </p:cNvPr>
          <p:cNvCxnSpPr>
            <a:cxnSpLocks/>
          </p:cNvCxnSpPr>
          <p:nvPr userDrawn="1"/>
        </p:nvCxnSpPr>
        <p:spPr>
          <a:xfrm>
            <a:off x="-1200" y="3014663"/>
            <a:ext cx="12193200" cy="0"/>
          </a:xfrm>
          <a:prstGeom prst="line">
            <a:avLst/>
          </a:prstGeom>
          <a:ln w="76200">
            <a:solidFill>
              <a:srgbClr val="DBFF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921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45BA2-B12B-D4B8-4E68-8D27CF08DC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E61EA8-1E15-827F-987C-22557ECFC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069BB20-29E3-550E-3E13-B1D3E34AD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98B305-97F3-E9DA-7F5D-07FBB447D0D4}"/>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6" name="フッター プレースホルダー 5">
            <a:extLst>
              <a:ext uri="{FF2B5EF4-FFF2-40B4-BE49-F238E27FC236}">
                <a16:creationId xmlns:a16="http://schemas.microsoft.com/office/drawing/2014/main" id="{24D80E0A-8877-D74A-FE25-D5EF394F6B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0BEE27-9DC7-2C05-9D40-5EB2B713BB83}"/>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855930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47EF1-61B0-643F-6057-F2083E815B3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1251A5-E8D1-8258-B9A8-1A62B4D953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597560-FBF5-6115-439C-832439F85718}"/>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4944630A-509B-1440-A7CF-C67056F18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4AEEB-9461-731D-4FC3-1BC86B3BF1E7}"/>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425220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4AD74D-65C9-A029-A3D0-DDD22A7FFEC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8FFC9C-93E6-17D2-A3A1-4FE7842AA15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213835-B3B6-0F3A-D17A-E4527909BB02}"/>
              </a:ext>
            </a:extLst>
          </p:cNvPr>
          <p:cNvSpPr>
            <a:spLocks noGrp="1"/>
          </p:cNvSpPr>
          <p:nvPr>
            <p:ph type="dt" sz="half" idx="10"/>
          </p:nvPr>
        </p:nvSpPr>
        <p:spPr/>
        <p:txBody>
          <a:bodyPr/>
          <a:lstStyle/>
          <a:p>
            <a:fld id="{2282A13E-C621-4042-ABD3-534ABBC98045}"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4B7A925B-9B8F-7B4A-2A18-B6F2380845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03F188-AE12-46D7-3B60-8228D86EF1E5}"/>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739149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790A6-0563-6C4B-39DB-3425414765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63C0C88-2EDB-6235-5694-17ADB8D50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DF564F4-DC6C-6A98-D539-37EE1E6BD3F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D7C0F7D-A12D-C743-21FC-5DC305E1E169}"/>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26C018A9-72D7-1DB0-6F8B-BF6B95AF04D1}"/>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317970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E7949-5CA3-91DF-0B6A-3AE420E47E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49D02C-B666-F46E-6173-918148DFC7B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EA7202-5188-DB0B-3DA0-7292D779D694}"/>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662236F-C4F8-E3E2-DA25-AD07B6E7337C}"/>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D9A75DA2-FE98-73E1-AF78-D61854FFF772}"/>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988499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3923B-202B-2873-012E-37A814FDE6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F1C0EC-A9ED-28CD-738F-D92D931BF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49134C-521D-83AE-7D6D-53055E0A371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ABA924E-5748-760B-1BC7-216AFBA7496F}"/>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2955CE5-31F6-83BC-4676-C191AA69879C}"/>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9864668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B0E2E-FC25-D057-D710-D7B2FC8D4D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F9798B-521D-0E7B-102F-331A7D05262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79E5BCD-7248-4F6C-3448-4535525240D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543269-2955-2CC3-2ABD-DA56790EA929}"/>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AE9CD10-254A-8523-2F7C-3E334917DFDD}"/>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712D22B9-2A93-FE50-8AF3-C5599ED118BA}"/>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168198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97F49-9B7A-6E0C-3BDD-376713BA2F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07463A-A328-E7B9-776E-D561F1C24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323ADC-782B-0862-63F6-850F45636E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F5929A6-4501-DEA8-F668-5E70F2164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5EB770-01BC-0D67-38E6-83924C0520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5AF631-88D6-19ED-6593-08D4CD76E396}"/>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35317F5E-4F23-9962-0212-226845A460C8}"/>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4F4141AC-36BD-9DB9-430E-8CE8E3B0E383}"/>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2563331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EC3172-4727-A63D-C432-DB7E7F4AC98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820CDA-BEE4-7703-9CC4-4B3C210704C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2E231938-1CCC-6061-D17B-C6167075E803}"/>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D7DCB54A-2DB2-4905-63C8-BAF064A648A8}"/>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810786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E65CF3-336E-EC11-910A-82D8556BE05B}"/>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DA3F503-AC67-8758-7FF4-2AFFF3BD286D}"/>
              </a:ext>
            </a:extLst>
          </p:cNvPr>
          <p:cNvSpPr>
            <a:spLocks noGrp="1"/>
          </p:cNvSpPr>
          <p:nvPr>
            <p:ph type="ftr" sz="quarter" idx="11"/>
          </p:nvPr>
        </p:nvSpPr>
        <p:spPr/>
        <p:txBody>
          <a:bodyPr/>
          <a:lstStyle/>
          <a:p>
            <a:r>
              <a:rPr kumimoji="1" lang="ja-JP" altLang="en-US"/>
              <a:t>従業員セキュリティセミナー</a:t>
            </a:r>
          </a:p>
        </p:txBody>
      </p:sp>
      <p:sp>
        <p:nvSpPr>
          <p:cNvPr id="4" name="スライド番号プレースホルダー 3">
            <a:extLst>
              <a:ext uri="{FF2B5EF4-FFF2-40B4-BE49-F238E27FC236}">
                <a16:creationId xmlns:a16="http://schemas.microsoft.com/office/drawing/2014/main" id="{F24993F3-F214-47BE-4B14-60B37B177778}"/>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13835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A1E954-92E1-F41F-FC2C-134F8A63D3CB}"/>
              </a:ext>
            </a:extLst>
          </p:cNvPr>
          <p:cNvSpPr/>
          <p:nvPr userDrawn="1"/>
        </p:nvSpPr>
        <p:spPr>
          <a:xfrm>
            <a:off x="0" y="6405286"/>
            <a:ext cx="12192000" cy="504084"/>
          </a:xfrm>
          <a:prstGeom prst="rect">
            <a:avLst/>
          </a:prstGeom>
          <a:solidFill>
            <a:srgbClr val="97FD31"/>
          </a:solidFill>
          <a:ln>
            <a:noFill/>
          </a:ln>
        </p:spPr>
        <p:style>
          <a:lnRef idx="0">
            <a:scrgbClr r="0" g="0" b="0"/>
          </a:lnRef>
          <a:fillRef idx="1003">
            <a:schemeClr val="lt2"/>
          </a:fillRef>
          <a:effectRef idx="0">
            <a:scrgbClr r="0" g="0" b="0"/>
          </a:effectRef>
          <a:fontRef idx="minor">
            <a:schemeClr val="lt1"/>
          </a:fontRef>
        </p:style>
      </p:sp>
      <p:sp>
        <p:nvSpPr>
          <p:cNvPr id="2" name="タイトル 1">
            <a:extLst>
              <a:ext uri="{FF2B5EF4-FFF2-40B4-BE49-F238E27FC236}">
                <a16:creationId xmlns:a16="http://schemas.microsoft.com/office/drawing/2014/main" id="{D49A2210-FB93-CA63-4B30-F4CCE7F001E0}"/>
              </a:ext>
            </a:extLst>
          </p:cNvPr>
          <p:cNvSpPr>
            <a:spLocks noGrp="1"/>
          </p:cNvSpPr>
          <p:nvPr>
            <p:ph type="title"/>
          </p:nvPr>
        </p:nvSpPr>
        <p:spPr>
          <a:xfrm>
            <a:off x="631825" y="221010"/>
            <a:ext cx="10715625" cy="852137"/>
          </a:xfrm>
        </p:spPr>
        <p:txBody>
          <a:bodyPr anchor="b">
            <a:normAutofit/>
          </a:bodyPr>
          <a:lstStyle>
            <a:lvl1pPr>
              <a:defRPr sz="3200"/>
            </a:lvl1p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C5BC7DA8-514F-5E50-973F-8DBF79F4F184}"/>
              </a:ext>
            </a:extLst>
          </p:cNvPr>
          <p:cNvSpPr>
            <a:spLocks noGrp="1"/>
          </p:cNvSpPr>
          <p:nvPr>
            <p:ph type="body" idx="1"/>
          </p:nvPr>
        </p:nvSpPr>
        <p:spPr>
          <a:xfrm>
            <a:off x="631825" y="1377238"/>
            <a:ext cx="10715625" cy="4712414"/>
          </a:xfrm>
        </p:spPr>
        <p:txBody>
          <a:bodyPr>
            <a:normAutofit/>
          </a:bodyPr>
          <a:lstStyle>
            <a:lvl1pPr marL="0" indent="0">
              <a:buFont typeface="+mj-l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マスター テキストの書式設定</a:t>
            </a:r>
            <a:endParaRPr kumimoji="1" lang="en-US" altLang="ja-JP" dirty="0"/>
          </a:p>
        </p:txBody>
      </p:sp>
      <p:sp>
        <p:nvSpPr>
          <p:cNvPr id="5" name="フッター プレースホルダー 4">
            <a:extLst>
              <a:ext uri="{FF2B5EF4-FFF2-40B4-BE49-F238E27FC236}">
                <a16:creationId xmlns:a16="http://schemas.microsoft.com/office/drawing/2014/main" id="{8635A713-8E4E-4F96-7639-ED80E18991DE}"/>
              </a:ext>
            </a:extLst>
          </p:cNvPr>
          <p:cNvSpPr>
            <a:spLocks noGrp="1"/>
          </p:cNvSpPr>
          <p:nvPr>
            <p:ph type="ftr" sz="quarter" idx="11"/>
          </p:nvPr>
        </p:nvSpPr>
        <p:spPr>
          <a:xfrm>
            <a:off x="4032250" y="6492875"/>
            <a:ext cx="4114800" cy="365125"/>
          </a:xfrm>
        </p:spPr>
        <p:txBody>
          <a:bodyPr/>
          <a:lstStyle>
            <a:lvl1pPr>
              <a:defRPr>
                <a:solidFill>
                  <a:schemeClr val="accent6">
                    <a:lumMod val="50000"/>
                  </a:schemeClr>
                </a:solidFill>
              </a:defRPr>
            </a:lvl1pPr>
          </a:lstStyle>
          <a:p>
            <a:r>
              <a:rPr lang="ja-JP" altLang="en-US" dirty="0"/>
              <a:t>管理者セキュリティセミナー</a:t>
            </a:r>
          </a:p>
        </p:txBody>
      </p:sp>
      <p:sp>
        <p:nvSpPr>
          <p:cNvPr id="6" name="スライド番号プレースホルダー 5">
            <a:extLst>
              <a:ext uri="{FF2B5EF4-FFF2-40B4-BE49-F238E27FC236}">
                <a16:creationId xmlns:a16="http://schemas.microsoft.com/office/drawing/2014/main" id="{6010D81A-6A8D-A982-2D8A-565E02ABB660}"/>
              </a:ext>
            </a:extLst>
          </p:cNvPr>
          <p:cNvSpPr>
            <a:spLocks noGrp="1"/>
          </p:cNvSpPr>
          <p:nvPr>
            <p:ph type="sldNum" sz="quarter" idx="12"/>
          </p:nvPr>
        </p:nvSpPr>
        <p:spPr>
          <a:xfrm>
            <a:off x="8604250" y="6492875"/>
            <a:ext cx="2743200" cy="365125"/>
          </a:xfrm>
        </p:spPr>
        <p:txBody>
          <a:bodyPr/>
          <a:lstStyle>
            <a:lvl1pPr>
              <a:defRPr>
                <a:solidFill>
                  <a:schemeClr val="accent6">
                    <a:lumMod val="50000"/>
                  </a:schemeClr>
                </a:solidFill>
              </a:defRPr>
            </a:lvl1pPr>
          </a:lstStyle>
          <a:p>
            <a:fld id="{05566560-CB00-4920-B9C5-428899196415}" type="slidenum">
              <a:rPr lang="ja-JP" altLang="en-US" smtClean="0"/>
              <a:pPr/>
              <a:t>‹#›</a:t>
            </a:fld>
            <a:endParaRPr lang="ja-JP" altLang="en-US" dirty="0"/>
          </a:p>
        </p:txBody>
      </p:sp>
      <p:cxnSp>
        <p:nvCxnSpPr>
          <p:cNvPr id="8" name="直線コネクタ 7">
            <a:extLst>
              <a:ext uri="{FF2B5EF4-FFF2-40B4-BE49-F238E27FC236}">
                <a16:creationId xmlns:a16="http://schemas.microsoft.com/office/drawing/2014/main" id="{00FAE50B-BE2D-2B4C-49BD-9D8ADACACD99}"/>
              </a:ext>
            </a:extLst>
          </p:cNvPr>
          <p:cNvCxnSpPr>
            <a:cxnSpLocks/>
          </p:cNvCxnSpPr>
          <p:nvPr userDrawn="1"/>
        </p:nvCxnSpPr>
        <p:spPr>
          <a:xfrm>
            <a:off x="0" y="6409972"/>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FE7C15-2333-4229-AB5C-AEC5FD38B2B2}"/>
              </a:ext>
            </a:extLst>
          </p:cNvPr>
          <p:cNvCxnSpPr>
            <a:cxnSpLocks/>
          </p:cNvCxnSpPr>
          <p:nvPr userDrawn="1"/>
        </p:nvCxnSpPr>
        <p:spPr>
          <a:xfrm>
            <a:off x="1" y="1225192"/>
            <a:ext cx="12193200" cy="0"/>
          </a:xfrm>
          <a:prstGeom prst="line">
            <a:avLst/>
          </a:prstGeom>
          <a:ln w="76200">
            <a:solidFill>
              <a:srgbClr val="DBFF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557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C8FAA-A8D6-307B-7C83-51954392E8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B056C2-355D-6245-299E-81D51689E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013386-E8DC-8BFF-5093-00ED69842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F5696B-2E97-283E-970D-39D911ADAA21}"/>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EB4809F-703A-F92E-C37E-18A14B9E6F36}"/>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43F7B362-AA92-183D-E1C7-82BC46DF4F05}"/>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092764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086AC-FBC9-8C18-B26E-D2CE78629D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A7A317-1F4B-27ED-39AE-5CE792EE9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9E86C1-EF71-410A-E755-D6C5F0427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8F57BF-9FB8-7B5E-FAA2-944C2B678E2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259B0B4-E60C-7481-ACF8-0425AA850E41}"/>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55C889F0-16D8-E2E8-86CD-49D78E169DA3}"/>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2105521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91A43-7D80-9C1E-ED77-1290AE2F7F1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6050FE-A71C-3B75-BD06-59DCAC3411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4971CC-D3A7-EAEA-7DC3-A9850987CD1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84A90A7-7FE1-7131-E24D-372B651C0396}"/>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A4520B30-35E2-56D3-568C-AA658AE5EECB}"/>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756852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1C54B5-8E35-29FE-7A60-6D0A8DB8385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CE7BFF-2894-B241-79DD-9A3ECC5AC96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D85C07-B0A8-EEAA-13E0-B4523EB5F6F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6771A55B-D303-6FD9-D46E-8F600CD862E4}"/>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3CC5C9DF-C563-1EA5-4324-3D92626D050A}"/>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5149530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D9C-4E93-5368-E678-76442855AF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45A1548-3655-9B3A-E50D-6D989DF66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7EEB79-FEFE-0D80-D717-685C7906C00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0845E18-388A-6188-3C33-D5C831C8697C}"/>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761769C3-9B24-93B6-4D46-4D242903534E}"/>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580447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0D6E8-065F-8A47-579C-8B1241FC12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6F11FC-DF13-1EF4-D11C-19AB090782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AD0A17-A4FA-FE9F-151B-45FD55F820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3C382E5E-5B1D-772C-8332-2F86761E1B9F}"/>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61912E6B-9396-FF0D-1D09-DBEDC03199D0}"/>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2526965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9C2EA-5311-1DA3-51D6-493F9E3B4CF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337713-8788-8652-F068-8B690B750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366ADE-AE0F-6FF1-F4C0-41BADF79C05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5E58654-B344-0C4F-E5E5-7443FD919E4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F92BDC5-D922-1535-4757-4DF3E78A03E2}"/>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581057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2DD32-58C7-EE55-8661-3CEEDE1F99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C05A33-5496-529D-2ECC-484171BA0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D201251-1DCC-B7DD-F97E-18E7C95E04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F105D28-08AB-9F9D-03A9-2888A92140C1}"/>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2068FFA-B9E3-6D21-8A01-3C2E823671E8}"/>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69295763-CD1F-0526-BEFD-9D8C29FCED1A}"/>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115148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1AA0A-6108-18FF-80EE-FCA0ECBD92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0C24CE-2F46-96B2-CB2D-F2551076B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6E6C82-33FE-2E94-0A5F-1B3927030F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E4D23A-1FCE-9F95-3A01-C2B313B14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852E7-C0CF-382D-E7B5-BFCE761271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037A62-86E2-E689-5F2E-DBF55AA01FE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D0AF7659-A37E-95E1-0401-BEFCC18A72CE}"/>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DE9C5FB3-5040-E835-CB4C-57B93A789265}"/>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441949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286398-87D6-7589-BB60-B87797ED15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67B6E-4E84-4AD9-1192-A107E1E5221F}"/>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BF72A2E-634A-E62D-46C4-71EE5D5D7226}"/>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73C7A467-4043-4682-6E07-195E8F1A9765}"/>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53517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BDEAF-0795-C446-B642-013E09691FD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6F1404-3702-7B28-A831-41C19A993E3A}"/>
              </a:ext>
            </a:extLst>
          </p:cNvPr>
          <p:cNvSpPr>
            <a:spLocks noGrp="1"/>
          </p:cNvSpPr>
          <p:nvPr>
            <p:ph sz="half" idx="1"/>
          </p:nvPr>
        </p:nvSpPr>
        <p:spPr>
          <a:xfrm>
            <a:off x="838200" y="1825625"/>
            <a:ext cx="5181600" cy="4351338"/>
          </a:xfrm>
        </p:spPr>
        <p:txBody>
          <a:bodyPr/>
          <a:lstStyle/>
          <a:p>
            <a:pPr lvl="2"/>
            <a:r>
              <a:rPr kumimoji="1" lang="ja-JP" altLang="en-US" dirty="0"/>
              <a:t>マスター テキストの書式設定</a:t>
            </a:r>
          </a:p>
          <a:p>
            <a:pPr lvl="3"/>
            <a:r>
              <a:rPr kumimoji="1" lang="ja-JP" altLang="en-US" dirty="0"/>
              <a:t>第 </a:t>
            </a:r>
            <a:r>
              <a:rPr kumimoji="1" lang="en-US" altLang="ja-JP" dirty="0"/>
              <a:t>2 </a:t>
            </a:r>
            <a:r>
              <a:rPr kumimoji="1" lang="ja-JP" altLang="en-US" dirty="0"/>
              <a:t>レベル</a:t>
            </a:r>
          </a:p>
          <a:p>
            <a:pPr lvl="4"/>
            <a:r>
              <a:rPr kumimoji="1" lang="ja-JP" altLang="en-US" dirty="0"/>
              <a:t>第 </a:t>
            </a:r>
            <a:r>
              <a:rPr kumimoji="1" lang="en-US" altLang="ja-JP" dirty="0"/>
              <a:t>3 </a:t>
            </a:r>
            <a:r>
              <a:rPr kumimoji="1" lang="ja-JP" altLang="en-US" dirty="0"/>
              <a:t>レベル</a:t>
            </a:r>
          </a:p>
          <a:p>
            <a:pPr lvl="5"/>
            <a:r>
              <a:rPr kumimoji="1" lang="ja-JP" altLang="en-US" dirty="0"/>
              <a:t>第 </a:t>
            </a:r>
            <a:r>
              <a:rPr kumimoji="1" lang="en-US" altLang="ja-JP" dirty="0"/>
              <a:t>4 </a:t>
            </a:r>
            <a:r>
              <a:rPr kumimoji="1" lang="ja-JP" altLang="en-US" dirty="0"/>
              <a:t>レベル</a:t>
            </a:r>
          </a:p>
          <a:p>
            <a:pPr lvl="6"/>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3927DAC0-C52F-2A64-56AC-8B8122BA03E3}"/>
              </a:ext>
            </a:extLst>
          </p:cNvPr>
          <p:cNvSpPr>
            <a:spLocks noGrp="1"/>
          </p:cNvSpPr>
          <p:nvPr>
            <p:ph sz="half" idx="2"/>
          </p:nvPr>
        </p:nvSpPr>
        <p:spPr>
          <a:xfrm>
            <a:off x="6172200" y="1825625"/>
            <a:ext cx="51816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a:extLst>
              <a:ext uri="{FF2B5EF4-FFF2-40B4-BE49-F238E27FC236}">
                <a16:creationId xmlns:a16="http://schemas.microsoft.com/office/drawing/2014/main" id="{ED4C5FD7-9DEF-CE19-074A-1EF5BE2EE3E7}"/>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0D4C58FA-4794-6D4C-7AA5-82D535E68D66}"/>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2AC7B495-D4E9-8B18-3798-3CD28C34865C}"/>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40503181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1CC8EE-CEBB-BDF7-CE47-8FD3FEA841D3}"/>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02F8B603-3640-3D79-9FB7-CDC92718B149}"/>
              </a:ext>
            </a:extLst>
          </p:cNvPr>
          <p:cNvSpPr>
            <a:spLocks noGrp="1"/>
          </p:cNvSpPr>
          <p:nvPr>
            <p:ph type="ftr" sz="quarter" idx="11"/>
          </p:nvPr>
        </p:nvSpPr>
        <p:spPr/>
        <p:txBody>
          <a:bodyPr/>
          <a:lstStyle/>
          <a:p>
            <a:r>
              <a:rPr kumimoji="1" lang="ja-JP" altLang="en-US"/>
              <a:t>従業員セキュリティセミナー</a:t>
            </a:r>
          </a:p>
        </p:txBody>
      </p:sp>
      <p:sp>
        <p:nvSpPr>
          <p:cNvPr id="4" name="スライド番号プレースホルダー 3">
            <a:extLst>
              <a:ext uri="{FF2B5EF4-FFF2-40B4-BE49-F238E27FC236}">
                <a16:creationId xmlns:a16="http://schemas.microsoft.com/office/drawing/2014/main" id="{B65E72FB-39C1-83FA-F2B2-69CC236113ED}"/>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4683771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222E53-8250-9AAB-C887-7E9D6EB6CA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62F296-D0B7-D1C9-67CD-FCA9C860A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E49D318-00F3-4AD0-05DA-754F9CC19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7277-B850-819F-701E-B2122152087E}"/>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1187CD0-FBF6-BF2C-5C24-0A3F497BD644}"/>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C1AE3B2B-674C-BD31-AF54-31BFDE0BB801}"/>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2344992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3A047-BBBB-0764-0DAA-8720861F32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801BF-CFF5-1188-5EDC-8F2F0066C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1B3EFE-8E4F-7B29-808C-D0F2A2734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9C0DF3-0163-1AC9-C362-638737CC205C}"/>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279E6962-A09C-628C-5EF0-86C155AD171D}"/>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78270C14-4124-BE6D-3942-55C44D92CCD1}"/>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2222025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2D827-4BF2-0406-0EAC-FAFCC35A10C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D72E6F-4588-0EE6-29C8-10B1AB94C8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9A7815-5C98-D993-BF3D-F10A065309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B6928EF-6E8C-B035-57A3-06495B37AB94}"/>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963ACBCF-C4BC-EBC0-8665-F3977C7CAC07}"/>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41501185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2395D0-3C2B-F5A2-FE77-FA7694E29A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C92144-B791-18CE-F32A-FD9C7DEA15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B5CCE-D6A9-06B8-D4E8-A96470948A5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DFF33259-616B-FDA6-5A12-A80EE0957A5A}"/>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0F6A55C3-9472-4805-1503-D3D21CD1208E}"/>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87329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4E74A-A783-603E-1E9D-1E45886D4C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253297-C86B-17A6-1376-FFE5278F7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C14A4C-488E-DD0B-39CB-7DC0BE9C8E2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601865-46B2-C53C-86BE-F42C7987E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10B4B7-C8F8-DECF-C014-EBD867C39EF7}"/>
              </a:ext>
            </a:extLst>
          </p:cNvPr>
          <p:cNvSpPr>
            <a:spLocks noGrp="1"/>
          </p:cNvSpPr>
          <p:nvPr>
            <p:ph sz="quarter" idx="4"/>
          </p:nvPr>
        </p:nvSpPr>
        <p:spPr>
          <a:xfrm>
            <a:off x="6172200" y="2505075"/>
            <a:ext cx="5183188" cy="368458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a:extLst>
              <a:ext uri="{FF2B5EF4-FFF2-40B4-BE49-F238E27FC236}">
                <a16:creationId xmlns:a16="http://schemas.microsoft.com/office/drawing/2014/main" id="{9DCF76A6-6B7F-0940-08BB-D3C083F06CBD}"/>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1EFF4D77-A06F-7DB1-AB32-C968EA34DB8A}"/>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86A38091-6869-7F8B-6EF3-7C343E680CC4}"/>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53572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C6E66-94CE-2C7E-01F1-EFE6BEB97E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E5E5EBB-F60C-F079-9D03-7C643ED3A7B3}"/>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0FD69A71-E969-B921-75A3-249AD0AE22AD}"/>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8246CB34-C429-12E1-0BC4-F720C1E36AA2}"/>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57598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677944C-0CBF-B1C1-6B73-B7C00C523FCF}"/>
              </a:ext>
            </a:extLst>
          </p:cNvPr>
          <p:cNvSpPr/>
          <p:nvPr userDrawn="1"/>
        </p:nvSpPr>
        <p:spPr>
          <a:xfrm>
            <a:off x="0" y="6444607"/>
            <a:ext cx="12192000" cy="504084"/>
          </a:xfrm>
          <a:prstGeom prst="rect">
            <a:avLst/>
          </a:prstGeom>
          <a:solidFill>
            <a:srgbClr val="97FD31"/>
          </a:solidFill>
          <a:ln>
            <a:noFill/>
          </a:ln>
        </p:spPr>
        <p:style>
          <a:lnRef idx="0">
            <a:scrgbClr r="0" g="0" b="0"/>
          </a:lnRef>
          <a:fillRef idx="1003">
            <a:schemeClr val="lt2"/>
          </a:fillRef>
          <a:effectRef idx="0">
            <a:scrgbClr r="0" g="0" b="0"/>
          </a:effectRef>
          <a:fontRef idx="minor">
            <a:schemeClr val="lt1"/>
          </a:fontRef>
        </p:style>
      </p:sp>
      <p:cxnSp>
        <p:nvCxnSpPr>
          <p:cNvPr id="6" name="直線コネクタ 5">
            <a:extLst>
              <a:ext uri="{FF2B5EF4-FFF2-40B4-BE49-F238E27FC236}">
                <a16:creationId xmlns:a16="http://schemas.microsoft.com/office/drawing/2014/main" id="{2062E082-7691-832D-1D4F-16543858324B}"/>
              </a:ext>
            </a:extLst>
          </p:cNvPr>
          <p:cNvCxnSpPr>
            <a:cxnSpLocks/>
          </p:cNvCxnSpPr>
          <p:nvPr userDrawn="1"/>
        </p:nvCxnSpPr>
        <p:spPr>
          <a:xfrm>
            <a:off x="0" y="6409972"/>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id="{7321FA08-53E8-9AC1-4D1D-8195E0258B76}"/>
              </a:ext>
            </a:extLst>
          </p:cNvPr>
          <p:cNvSpPr>
            <a:spLocks noGrp="1"/>
          </p:cNvSpPr>
          <p:nvPr>
            <p:ph type="ftr" sz="quarter" idx="11"/>
          </p:nvPr>
        </p:nvSpPr>
        <p:spPr>
          <a:xfrm>
            <a:off x="4038600" y="6492875"/>
            <a:ext cx="4114800" cy="365125"/>
          </a:xfrm>
        </p:spPr>
        <p:txBody>
          <a:bodyPr/>
          <a:lstStyle>
            <a:lvl1pPr>
              <a:defRPr>
                <a:solidFill>
                  <a:schemeClr val="accent6">
                    <a:lumMod val="50000"/>
                  </a:schemeClr>
                </a:solidFill>
              </a:defRPr>
            </a:lvl1pPr>
          </a:lstStyle>
          <a:p>
            <a:r>
              <a:rPr lang="ja-JP" altLang="en-US" dirty="0"/>
              <a:t>管理者セキュリティセミナー</a:t>
            </a:r>
          </a:p>
        </p:txBody>
      </p:sp>
      <p:sp>
        <p:nvSpPr>
          <p:cNvPr id="4" name="スライド番号プレースホルダー 3">
            <a:extLst>
              <a:ext uri="{FF2B5EF4-FFF2-40B4-BE49-F238E27FC236}">
                <a16:creationId xmlns:a16="http://schemas.microsoft.com/office/drawing/2014/main" id="{EF15B735-8032-59A4-F2C2-2359E0A74198}"/>
              </a:ext>
            </a:extLst>
          </p:cNvPr>
          <p:cNvSpPr>
            <a:spLocks noGrp="1"/>
          </p:cNvSpPr>
          <p:nvPr>
            <p:ph type="sldNum" sz="quarter" idx="12"/>
          </p:nvPr>
        </p:nvSpPr>
        <p:spPr>
          <a:xfrm>
            <a:off x="8610600" y="6492875"/>
            <a:ext cx="2743200" cy="365125"/>
          </a:xfrm>
        </p:spPr>
        <p:txBody>
          <a:bodyPr/>
          <a:lstStyle>
            <a:lvl1pPr>
              <a:defRPr>
                <a:solidFill>
                  <a:schemeClr val="accent6">
                    <a:lumMod val="50000"/>
                  </a:schemeClr>
                </a:solidFill>
              </a:defRPr>
            </a:lvl1pPr>
          </a:lstStyle>
          <a:p>
            <a:fld id="{05566560-CB00-4920-B9C5-428899196415}" type="slidenum">
              <a:rPr lang="ja-JP" altLang="en-US" smtClean="0"/>
              <a:pPr/>
              <a:t>‹#›</a:t>
            </a:fld>
            <a:endParaRPr lang="ja-JP" altLang="en-US" dirty="0"/>
          </a:p>
        </p:txBody>
      </p:sp>
    </p:spTree>
    <p:extLst>
      <p:ext uri="{BB962C8B-B14F-4D97-AF65-F5344CB8AC3E}">
        <p14:creationId xmlns:p14="http://schemas.microsoft.com/office/powerpoint/2010/main" val="264051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6360D-0A61-FCD1-D51F-CED415C454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149C0A-7FDD-FF6B-A7A2-076069EE2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FB1CC4-7D65-2273-A8B8-8FE2B67A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AC2CB8-3DB5-F9E4-12D1-17050651F0AA}"/>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E7243DC8-B252-406D-11DD-5A6475E958FE}"/>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B53CAC2C-C98D-D4D8-0E26-862A8EC67387}"/>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331070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F5B94-A844-111A-C7DE-7572FEA136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48E544-05DD-04C1-58F7-83FA0DED0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C547D95-1907-C280-79B0-CA47D917C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618A93-701F-3E39-D27C-8F3F7B443DDD}"/>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A706ABC1-C550-3618-F957-66D64309B742}"/>
              </a:ext>
            </a:extLst>
          </p:cNvPr>
          <p:cNvSpPr>
            <a:spLocks noGrp="1"/>
          </p:cNvSpPr>
          <p:nvPr>
            <p:ph type="ftr" sz="quarter" idx="11"/>
          </p:nvPr>
        </p:nvSpPr>
        <p:spPr/>
        <p:txBody>
          <a:bodyPr/>
          <a:lstStyle/>
          <a:p>
            <a:r>
              <a:rPr kumimoji="1" lang="ja-JP" altLang="en-US"/>
              <a:t>従業員セキュリティセミナー</a:t>
            </a:r>
            <a:endParaRPr kumimoji="1" lang="ja-JP" altLang="en-US" dirty="0"/>
          </a:p>
        </p:txBody>
      </p:sp>
      <p:sp>
        <p:nvSpPr>
          <p:cNvPr id="7" name="スライド番号プレースホルダー 6">
            <a:extLst>
              <a:ext uri="{FF2B5EF4-FFF2-40B4-BE49-F238E27FC236}">
                <a16:creationId xmlns:a16="http://schemas.microsoft.com/office/drawing/2014/main" id="{6EA91DC3-ED8E-DF21-7EA9-610C666DC3D7}"/>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70579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FB7301-93E2-2CC0-CCEE-B2B7D3F90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1F7D91DF-D0EA-1896-4682-84C454A6F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E0999A6-B33F-EF49-FDFD-B05F579AD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0AD465C2-BBAA-CD89-9AA9-34F6512AE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endParaRPr kumimoji="1" lang="ja-JP" altLang="en-US" dirty="0"/>
          </a:p>
        </p:txBody>
      </p:sp>
      <p:sp>
        <p:nvSpPr>
          <p:cNvPr id="6" name="スライド番号プレースホルダー 5">
            <a:extLst>
              <a:ext uri="{FF2B5EF4-FFF2-40B4-BE49-F238E27FC236}">
                <a16:creationId xmlns:a16="http://schemas.microsoft.com/office/drawing/2014/main" id="{45B4F1B1-2E2D-7148-D46A-614FBD910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412375087"/>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F2285-8685-0D15-B1C3-792F31E6F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2D9AE6-287F-F956-3521-179CC3E85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C4443-D353-D790-EA3B-C6B555FE1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2A13E-C621-4042-ABD3-534ABBC98045}"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3F1D6E7F-BA6B-CC03-55C1-9F1A9F054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548E807-F974-475A-8173-5395AFB2A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2458091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70E990-99A0-3753-B3FA-5C97077F7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8B2E7D-2592-4B59-5A14-5E9499ED3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6BA01E-9AB0-2E15-2AB3-0AAD3C5C6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5C61E704-5026-AF6D-3925-019DB11A5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2FF8D21-C39D-508E-6223-434DA2226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57459596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647D96-FB8A-2F18-3841-21C3CF58E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886EDE-61A9-792F-E91B-7B134CB3E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4BF6E8-CA61-2BA1-E71C-785610216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250C2830-2A9F-5BF9-77E5-85E44CB3F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A3910DAF-DC36-AF73-C512-85BC1C2B4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397811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jpg"/><Relationship Id="rId5" Type="http://schemas.microsoft.com/office/2007/relationships/hdphoto" Target="../media/hdphoto2.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eg"/><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www.ipa.go.jp/security/security-action/index.html" TargetMode="Externa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pa.go.jp/security/guide/sme/about.html" TargetMode="External"/><Relationship Id="rId2" Type="http://schemas.openxmlformats.org/officeDocument/2006/relationships/hyperlink" Target="https://www.ipa.go.jp/security/10threats/10threats2023.html" TargetMode="Externa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BAA16-093A-2ACF-FC25-50BBBF489B19}"/>
              </a:ext>
            </a:extLst>
          </p:cNvPr>
          <p:cNvSpPr>
            <a:spLocks noGrp="1"/>
          </p:cNvSpPr>
          <p:nvPr>
            <p:ph type="title"/>
          </p:nvPr>
        </p:nvSpPr>
        <p:spPr>
          <a:xfrm>
            <a:off x="265160" y="884420"/>
            <a:ext cx="11926840" cy="1877647"/>
          </a:xfrm>
        </p:spPr>
        <p:txBody>
          <a:bodyPr>
            <a:normAutofit fontScale="90000"/>
          </a:bodyPr>
          <a:lstStyle/>
          <a:p>
            <a:pPr algn="ctr">
              <a:lnSpc>
                <a:spcPts val="2500"/>
              </a:lnSpc>
            </a:pPr>
            <a:r>
              <a:rPr lang="ja-JP" altLang="en-US" sz="3600" b="1" dirty="0">
                <a:ea typeface="Meiryo UI" panose="020B0604030504040204" pitchFamily="50" charset="-128"/>
              </a:rPr>
              <a:t>地域</a:t>
            </a:r>
            <a:r>
              <a:rPr lang="en-US" altLang="ja-JP" sz="3600" b="1" dirty="0">
                <a:ea typeface="Meiryo UI" panose="020B0604030504040204" pitchFamily="50" charset="-128"/>
              </a:rPr>
              <a:t>DX</a:t>
            </a:r>
            <a:r>
              <a:rPr lang="ja-JP" altLang="en-US" sz="3600" b="1" dirty="0">
                <a:ea typeface="Meiryo UI" panose="020B0604030504040204" pitchFamily="50" charset="-128"/>
              </a:rPr>
              <a:t>促進環境整備事業に係るサイバーセキュリティ対策支援</a:t>
            </a:r>
            <a:br>
              <a:rPr lang="en-US" altLang="ja-JP" sz="2800" b="1" dirty="0">
                <a:ea typeface="Meiryo UI" panose="020B0604030504040204" pitchFamily="50" charset="-128"/>
              </a:rPr>
            </a:br>
            <a:r>
              <a:rPr lang="ja-JP" altLang="en-US" sz="2700" b="1" dirty="0">
                <a:ea typeface="Meiryo UI" panose="020B0604030504040204" pitchFamily="50" charset="-128"/>
              </a:rPr>
              <a:t>（</a:t>
            </a:r>
            <a:r>
              <a:rPr lang="ja-JP" altLang="ja-JP" sz="2700" b="1" kern="100" dirty="0">
                <a:effectLst/>
                <a:ea typeface="Meiryo UI" panose="020B0604030504040204" pitchFamily="50" charset="-128"/>
                <a:cs typeface="Courier New" panose="02070309020205020404" pitchFamily="49" charset="0"/>
              </a:rPr>
              <a:t>湯田温泉旅館協同組合員　宿泊施設オーナー・支配人</a:t>
            </a:r>
            <a:r>
              <a:rPr lang="en-US" altLang="ja-JP" sz="2700" b="1" kern="100" dirty="0">
                <a:effectLst/>
                <a:ea typeface="Meiryo UI" panose="020B0604030504040204" pitchFamily="50" charset="-128"/>
                <a:cs typeface="Courier New" panose="02070309020205020404" pitchFamily="49" charset="0"/>
              </a:rPr>
              <a:t>(</a:t>
            </a:r>
            <a:r>
              <a:rPr lang="ja-JP" altLang="ja-JP" sz="2700" b="1" kern="100" dirty="0">
                <a:effectLst/>
                <a:ea typeface="Meiryo UI" panose="020B0604030504040204" pitchFamily="50" charset="-128"/>
                <a:cs typeface="Courier New" panose="02070309020205020404" pitchFamily="49" charset="0"/>
              </a:rPr>
              <a:t>情報管理者</a:t>
            </a:r>
            <a:r>
              <a:rPr lang="ja-JP" altLang="en-US" sz="2700" b="1" kern="100" dirty="0">
                <a:effectLst/>
                <a:ea typeface="Meiryo UI" panose="020B0604030504040204" pitchFamily="50" charset="-128"/>
                <a:cs typeface="Courier New" panose="02070309020205020404" pitchFamily="49" charset="0"/>
              </a:rPr>
              <a:t>）様　</a:t>
            </a:r>
            <a:r>
              <a:rPr lang="ja-JP" altLang="ja-JP" sz="2700" b="1" kern="100" dirty="0">
                <a:effectLst/>
                <a:ea typeface="Meiryo UI" panose="020B0604030504040204" pitchFamily="50" charset="-128"/>
                <a:cs typeface="Courier New" panose="02070309020205020404" pitchFamily="49" charset="0"/>
              </a:rPr>
              <a:t>向け</a:t>
            </a:r>
            <a:r>
              <a:rPr lang="ja-JP" altLang="en-US" sz="2700" b="1" dirty="0">
                <a:ea typeface="Meiryo UI" panose="020B0604030504040204" pitchFamily="50" charset="-128"/>
              </a:rPr>
              <a:t>）</a:t>
            </a:r>
            <a:br>
              <a:rPr lang="en-US" altLang="ja-JP" sz="2700" b="1" dirty="0">
                <a:ea typeface="Meiryo UI" panose="020B0604030504040204" pitchFamily="50" charset="-128"/>
              </a:rPr>
            </a:br>
            <a:br>
              <a:rPr lang="en-US" altLang="ja-JP" sz="2700" b="1">
                <a:ea typeface="Meiryo UI" panose="020B0604030504040204" pitchFamily="50" charset="-128"/>
              </a:rPr>
            </a:br>
            <a:r>
              <a:rPr lang="en-US" altLang="ja-JP" sz="2700" b="1">
                <a:ea typeface="Meiryo UI" panose="020B0604030504040204" pitchFamily="50" charset="-128"/>
              </a:rPr>
              <a:t>1</a:t>
            </a:r>
            <a:r>
              <a:rPr lang="ja-JP" altLang="en-US" sz="2200" b="1">
                <a:latin typeface="+mn-lt"/>
                <a:ea typeface="游ゴシック" panose="020B0400000000000000" pitchFamily="50" charset="-128"/>
                <a:cs typeface="ＭＳ Ｐゴシック" panose="020B0600070205080204" pitchFamily="50" charset="-128"/>
              </a:rPr>
              <a:t>テーマ</a:t>
            </a:r>
            <a:r>
              <a:rPr lang="ja-JP" altLang="en-US" sz="2200" b="1" dirty="0">
                <a:latin typeface="+mn-lt"/>
                <a:ea typeface="游ゴシック" panose="020B0400000000000000" pitchFamily="50" charset="-128"/>
                <a:cs typeface="ＭＳ Ｐゴシック" panose="020B0600070205080204" pitchFamily="50" charset="-128"/>
              </a:rPr>
              <a:t>：</a:t>
            </a:r>
            <a:r>
              <a:rPr lang="ja-JP" altLang="ja-JP" sz="2200" b="1" dirty="0">
                <a:effectLst/>
                <a:ea typeface="游ゴシック" panose="020B0400000000000000" pitchFamily="50" charset="-128"/>
                <a:cs typeface="Times New Roman" panose="02020603050405020304" pitchFamily="18" charset="0"/>
              </a:rPr>
              <a:t>セキュリティの現状と管理者としての基本的対策の実践</a:t>
            </a:r>
            <a:br>
              <a:rPr lang="en-US" altLang="ja-JP" sz="2200" b="1" dirty="0">
                <a:effectLst/>
                <a:ea typeface="游ゴシック" panose="020B0400000000000000" pitchFamily="50" charset="-128"/>
                <a:cs typeface="Times New Roman" panose="02020603050405020304" pitchFamily="18" charset="0"/>
              </a:rPr>
            </a:br>
            <a:r>
              <a:rPr lang="en-US" altLang="ja-JP" sz="2200" b="1" dirty="0">
                <a:effectLst/>
                <a:ea typeface="游ゴシック" panose="020B0400000000000000" pitchFamily="50" charset="-128"/>
                <a:cs typeface="Times New Roman" panose="02020603050405020304" pitchFamily="18" charset="0"/>
              </a:rPr>
              <a:t>	</a:t>
            </a:r>
            <a:r>
              <a:rPr lang="ja-JP" altLang="ja-JP" sz="2200" b="1" dirty="0">
                <a:effectLst/>
                <a:ea typeface="游ゴシック" panose="020B0400000000000000" pitchFamily="50" charset="-128"/>
                <a:cs typeface="Times New Roman" panose="02020603050405020304" pitchFamily="18" charset="0"/>
              </a:rPr>
              <a:t>＋ポリシー策定について</a:t>
            </a:r>
            <a:r>
              <a:rPr lang="ja-JP" altLang="en-US" sz="2200" b="1" dirty="0">
                <a:effectLst/>
                <a:ea typeface="游ゴシック" panose="020B0400000000000000" pitchFamily="50" charset="-128"/>
                <a:cs typeface="Times New Roman" panose="02020603050405020304" pitchFamily="18" charset="0"/>
              </a:rPr>
              <a:t>（</a:t>
            </a:r>
            <a:r>
              <a:rPr lang="en-US" altLang="ja-JP" sz="2200" b="1" dirty="0">
                <a:effectLst/>
                <a:ea typeface="游ゴシック" panose="020B0400000000000000" pitchFamily="50" charset="-128"/>
                <a:cs typeface="Times New Roman" panose="02020603050405020304" pitchFamily="18" charset="0"/>
              </a:rPr>
              <a:t>SECURITY ACTION</a:t>
            </a:r>
            <a:r>
              <a:rPr lang="ja-JP" altLang="en-US" sz="2200" b="1" dirty="0">
                <a:effectLst/>
                <a:ea typeface="游ゴシック" panose="020B0400000000000000" pitchFamily="50" charset="-128"/>
                <a:cs typeface="Times New Roman" panose="02020603050405020304" pitchFamily="18" charset="0"/>
              </a:rPr>
              <a:t>の紹介）</a:t>
            </a:r>
            <a:br>
              <a:rPr lang="zh-CN" altLang="en-US" sz="2200" dirty="0">
                <a:latin typeface="ＭＳ Ｐゴシック" panose="020B0600070205080204" pitchFamily="50" charset="-128"/>
              </a:rPr>
            </a:br>
            <a:endParaRPr kumimoji="1" lang="ja-JP" altLang="en-US" sz="2200" dirty="0"/>
          </a:p>
        </p:txBody>
      </p:sp>
      <p:pic>
        <p:nvPicPr>
          <p:cNvPr id="3" name="図 2" descr="ロゴ, アイコン, 会社名&#10;&#10;自動的に生成された説明">
            <a:extLst>
              <a:ext uri="{FF2B5EF4-FFF2-40B4-BE49-F238E27FC236}">
                <a16:creationId xmlns:a16="http://schemas.microsoft.com/office/drawing/2014/main" id="{AED7CBED-6A58-B323-E618-6A8A5242D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307" y="3819855"/>
            <a:ext cx="513664" cy="552157"/>
          </a:xfrm>
          <a:prstGeom prst="rect">
            <a:avLst/>
          </a:prstGeom>
        </p:spPr>
      </p:pic>
      <p:sp>
        <p:nvSpPr>
          <p:cNvPr id="6" name="タイトル 1">
            <a:extLst>
              <a:ext uri="{FF2B5EF4-FFF2-40B4-BE49-F238E27FC236}">
                <a16:creationId xmlns:a16="http://schemas.microsoft.com/office/drawing/2014/main" id="{7C95512B-A338-B93B-7623-DEFE8EC65AA4}"/>
              </a:ext>
            </a:extLst>
          </p:cNvPr>
          <p:cNvSpPr txBox="1">
            <a:spLocks/>
          </p:cNvSpPr>
          <p:nvPr/>
        </p:nvSpPr>
        <p:spPr>
          <a:xfrm>
            <a:off x="3657601" y="3875684"/>
            <a:ext cx="4119714"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a:lstStyle>
          <a:p>
            <a:pPr algn="ctr">
              <a:lnSpc>
                <a:spcPct val="100000"/>
              </a:lnSpc>
            </a:pPr>
            <a:r>
              <a:rPr lang="ja-JP" altLang="en-US" sz="2400" b="1" dirty="0"/>
              <a:t>　　</a:t>
            </a:r>
            <a:r>
              <a:rPr lang="ja-JP" altLang="en-US" sz="2400" b="1" dirty="0">
                <a:latin typeface="+mn-lt"/>
              </a:rPr>
              <a:t>情報処理安全確保支援士</a:t>
            </a:r>
            <a:endParaRPr lang="en-US" altLang="ja-JP" sz="2400" b="1" dirty="0">
              <a:latin typeface="+mn-lt"/>
            </a:endParaRPr>
          </a:p>
          <a:p>
            <a:pPr algn="ctr">
              <a:lnSpc>
                <a:spcPct val="100000"/>
              </a:lnSpc>
            </a:pPr>
            <a:r>
              <a:rPr lang="ja-JP" altLang="en-US" sz="2400" b="1" dirty="0">
                <a:latin typeface="+mn-lt"/>
              </a:rPr>
              <a:t>　セキュリティプレゼンター</a:t>
            </a:r>
            <a:endParaRPr lang="en-US" altLang="ja-JP" sz="2400" b="1" dirty="0">
              <a:latin typeface="+mn-lt"/>
            </a:endParaRPr>
          </a:p>
          <a:p>
            <a:pPr algn="ctr">
              <a:lnSpc>
                <a:spcPct val="100000"/>
              </a:lnSpc>
            </a:pPr>
            <a:endParaRPr lang="en-US" altLang="ja-JP" sz="2400" b="1" dirty="0">
              <a:latin typeface="+mn-lt"/>
            </a:endParaRPr>
          </a:p>
          <a:p>
            <a:pPr algn="ctr">
              <a:lnSpc>
                <a:spcPct val="100000"/>
              </a:lnSpc>
            </a:pPr>
            <a:r>
              <a:rPr lang="ja-JP" altLang="en-US" sz="2400" b="1" dirty="0">
                <a:latin typeface="+mn-lt"/>
              </a:rPr>
              <a:t>武居　望</a:t>
            </a:r>
          </a:p>
        </p:txBody>
      </p:sp>
    </p:spTree>
    <p:extLst>
      <p:ext uri="{BB962C8B-B14F-4D97-AF65-F5344CB8AC3E}">
        <p14:creationId xmlns:p14="http://schemas.microsoft.com/office/powerpoint/2010/main" val="84141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6CEBC13-BF8A-63FD-9626-833E732AA45F}"/>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E705793-93E5-F010-B519-048BE1DE78EF}"/>
              </a:ext>
            </a:extLst>
          </p:cNvPr>
          <p:cNvSpPr>
            <a:spLocks noGrp="1"/>
          </p:cNvSpPr>
          <p:nvPr>
            <p:ph type="sldNum" sz="quarter" idx="12"/>
          </p:nvPr>
        </p:nvSpPr>
        <p:spPr/>
        <p:txBody>
          <a:bodyPr/>
          <a:lstStyle/>
          <a:p>
            <a:fld id="{05566560-CB00-4920-B9C5-428899196415}" type="slidenum">
              <a:rPr lang="ja-JP" altLang="en-US" smtClean="0"/>
              <a:pPr/>
              <a:t>10</a:t>
            </a:fld>
            <a:endParaRPr lang="ja-JP" altLang="en-US" dirty="0"/>
          </a:p>
        </p:txBody>
      </p:sp>
      <p:sp>
        <p:nvSpPr>
          <p:cNvPr id="4" name="四角形: 角を丸くする 3">
            <a:extLst>
              <a:ext uri="{FF2B5EF4-FFF2-40B4-BE49-F238E27FC236}">
                <a16:creationId xmlns:a16="http://schemas.microsoft.com/office/drawing/2014/main" id="{2E903D34-33DD-1F9A-DE6D-C6CFE6582AA8}"/>
              </a:ext>
            </a:extLst>
          </p:cNvPr>
          <p:cNvSpPr/>
          <p:nvPr/>
        </p:nvSpPr>
        <p:spPr>
          <a:xfrm>
            <a:off x="239151" y="2368507"/>
            <a:ext cx="1364566" cy="35004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悪意のあるメール</a:t>
            </a:r>
          </a:p>
        </p:txBody>
      </p:sp>
      <p:sp>
        <p:nvSpPr>
          <p:cNvPr id="5" name="四角形: 角を丸くする 4">
            <a:extLst>
              <a:ext uri="{FF2B5EF4-FFF2-40B4-BE49-F238E27FC236}">
                <a16:creationId xmlns:a16="http://schemas.microsoft.com/office/drawing/2014/main" id="{1BE21C3B-6306-BC2E-260B-41E1A811D9E7}"/>
              </a:ext>
            </a:extLst>
          </p:cNvPr>
          <p:cNvSpPr/>
          <p:nvPr/>
        </p:nvSpPr>
        <p:spPr>
          <a:xfrm>
            <a:off x="239151" y="3811669"/>
            <a:ext cx="1364566" cy="350042"/>
          </a:xfrm>
          <a:prstGeom prst="roundRect">
            <a:avLst/>
          </a:prstGeom>
          <a:noFill/>
          <a:ln w="57150">
            <a:solidFill>
              <a:srgbClr val="00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ランサムウェア</a:t>
            </a:r>
          </a:p>
        </p:txBody>
      </p:sp>
      <p:sp>
        <p:nvSpPr>
          <p:cNvPr id="6" name="四角形: 角を丸くする 5">
            <a:extLst>
              <a:ext uri="{FF2B5EF4-FFF2-40B4-BE49-F238E27FC236}">
                <a16:creationId xmlns:a16="http://schemas.microsoft.com/office/drawing/2014/main" id="{50EF097F-4E64-2894-62A3-070F33F906EA}"/>
              </a:ext>
            </a:extLst>
          </p:cNvPr>
          <p:cNvSpPr/>
          <p:nvPr/>
        </p:nvSpPr>
        <p:spPr>
          <a:xfrm>
            <a:off x="239151" y="5254830"/>
            <a:ext cx="1364566" cy="363909"/>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人為的</a:t>
            </a:r>
            <a:r>
              <a:rPr kumimoji="1" lang="en-US" altLang="ja-JP" sz="1200" dirty="0">
                <a:solidFill>
                  <a:schemeClr val="tx1"/>
                </a:solidFill>
              </a:rPr>
              <a:t>/</a:t>
            </a:r>
            <a:r>
              <a:rPr kumimoji="1" lang="ja-JP" altLang="en-US" sz="1200" dirty="0">
                <a:solidFill>
                  <a:schemeClr val="tx1"/>
                </a:solidFill>
              </a:rPr>
              <a:t>統制</a:t>
            </a:r>
          </a:p>
        </p:txBody>
      </p:sp>
      <p:sp>
        <p:nvSpPr>
          <p:cNvPr id="7" name="スクロール: 横 6">
            <a:extLst>
              <a:ext uri="{FF2B5EF4-FFF2-40B4-BE49-F238E27FC236}">
                <a16:creationId xmlns:a16="http://schemas.microsoft.com/office/drawing/2014/main" id="{0CF30B2B-116E-F33A-17F4-2F1E59002D0F}"/>
              </a:ext>
            </a:extLst>
          </p:cNvPr>
          <p:cNvSpPr/>
          <p:nvPr/>
        </p:nvSpPr>
        <p:spPr>
          <a:xfrm>
            <a:off x="1246163" y="67552"/>
            <a:ext cx="6907237"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sz="2800" dirty="0">
              <a:solidFill>
                <a:schemeClr val="accent6">
                  <a:lumMod val="75000"/>
                </a:schemeClr>
              </a:solidFill>
            </a:endParaRPr>
          </a:p>
          <a:p>
            <a:pPr algn="ctr"/>
            <a:r>
              <a:rPr kumimoji="1" lang="ja-JP" altLang="en-US" sz="2800" dirty="0"/>
              <a:t>　</a:t>
            </a:r>
            <a:r>
              <a:rPr lang="ja-JP" altLang="en-US" sz="2800" dirty="0">
                <a:solidFill>
                  <a:schemeClr val="accent6">
                    <a:lumMod val="75000"/>
                  </a:schemeClr>
                </a:solidFill>
              </a:rPr>
              <a:t>情報セキュリティ</a:t>
            </a:r>
            <a:r>
              <a:rPr lang="en-US" altLang="ja-JP" sz="2800" dirty="0">
                <a:solidFill>
                  <a:schemeClr val="accent6">
                    <a:lumMod val="75000"/>
                  </a:schemeClr>
                </a:solidFill>
              </a:rPr>
              <a:t>10</a:t>
            </a:r>
            <a:r>
              <a:rPr lang="ja-JP" altLang="en-US" sz="2800" dirty="0">
                <a:solidFill>
                  <a:schemeClr val="accent6">
                    <a:lumMod val="75000"/>
                  </a:schemeClr>
                </a:solidFill>
              </a:rPr>
              <a:t>大脅威 </a:t>
            </a:r>
            <a:r>
              <a:rPr lang="en-US" altLang="ja-JP" sz="2800" dirty="0">
                <a:solidFill>
                  <a:schemeClr val="accent6">
                    <a:lumMod val="75000"/>
                  </a:schemeClr>
                </a:solidFill>
              </a:rPr>
              <a:t>2023</a:t>
            </a:r>
          </a:p>
          <a:p>
            <a:pPr algn="ctr"/>
            <a:r>
              <a:rPr kumimoji="1" lang="ja-JP" altLang="en-US" sz="2400" dirty="0">
                <a:solidFill>
                  <a:schemeClr val="accent6">
                    <a:lumMod val="75000"/>
                  </a:schemeClr>
                </a:solidFill>
              </a:rPr>
              <a:t>セキュリティの脅威（主な原因と対策）</a:t>
            </a:r>
            <a:endParaRPr kumimoji="1" lang="en-US" altLang="ja-JP" sz="2400" dirty="0">
              <a:solidFill>
                <a:schemeClr val="accent6">
                  <a:lumMod val="75000"/>
                </a:schemeClr>
              </a:solidFill>
            </a:endParaRPr>
          </a:p>
          <a:p>
            <a:pPr algn="ctr"/>
            <a:endParaRPr kumimoji="1" lang="ja-JP" altLang="en-US" sz="2800" dirty="0">
              <a:solidFill>
                <a:schemeClr val="accent6">
                  <a:lumMod val="75000"/>
                </a:schemeClr>
              </a:solidFill>
            </a:endParaRPr>
          </a:p>
        </p:txBody>
      </p:sp>
      <p:sp>
        <p:nvSpPr>
          <p:cNvPr id="11" name="吹き出し: 四角形 10">
            <a:extLst>
              <a:ext uri="{FF2B5EF4-FFF2-40B4-BE49-F238E27FC236}">
                <a16:creationId xmlns:a16="http://schemas.microsoft.com/office/drawing/2014/main" id="{CF8A02DB-BE9A-1AC4-4A12-AD01969633DE}"/>
              </a:ext>
            </a:extLst>
          </p:cNvPr>
          <p:cNvSpPr/>
          <p:nvPr/>
        </p:nvSpPr>
        <p:spPr>
          <a:xfrm>
            <a:off x="2349305" y="1888313"/>
            <a:ext cx="4979964" cy="1535231"/>
          </a:xfrm>
          <a:prstGeom prst="wedgeRectCallout">
            <a:avLst>
              <a:gd name="adj1" fmla="val -63263"/>
              <a:gd name="adj2" fmla="val -1651"/>
            </a:avLst>
          </a:prstGeom>
          <a:solidFill>
            <a:schemeClr val="accent2">
              <a:lumMod val="40000"/>
              <a:lumOff val="60000"/>
            </a:schemeClr>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600" dirty="0">
              <a:solidFill>
                <a:srgbClr val="FF0000"/>
              </a:solidFill>
            </a:endParaRPr>
          </a:p>
          <a:p>
            <a:endParaRPr kumimoji="1" lang="en-US" altLang="ja-JP" sz="1600" dirty="0">
              <a:solidFill>
                <a:srgbClr val="FF0000"/>
              </a:solidFill>
            </a:endParaRPr>
          </a:p>
          <a:p>
            <a:r>
              <a:rPr kumimoji="1" lang="ja-JP" altLang="en-US" sz="1600" dirty="0">
                <a:solidFill>
                  <a:srgbClr val="FF0000"/>
                </a:solidFill>
              </a:rPr>
              <a:t>悪意のあるメール中のリンクをクリックして個人情報を入力</a:t>
            </a:r>
            <a:endParaRPr kumimoji="1" lang="en-US" altLang="ja-JP" sz="1600" dirty="0">
              <a:solidFill>
                <a:srgbClr val="FF0000"/>
              </a:solidFill>
            </a:endParaRPr>
          </a:p>
          <a:p>
            <a:r>
              <a:rPr kumimoji="1" lang="ja-JP" altLang="en-US" sz="1600" dirty="0">
                <a:solidFill>
                  <a:srgbClr val="FF0000"/>
                </a:solidFill>
              </a:rPr>
              <a:t>偽装したビジネスメール中のリンクをクリックしてに金額や口座番号を入力</a:t>
            </a:r>
            <a:endParaRPr kumimoji="1" lang="en-US" altLang="ja-JP" sz="1600" dirty="0">
              <a:solidFill>
                <a:srgbClr val="FF0000"/>
              </a:solidFill>
            </a:endParaRPr>
          </a:p>
          <a:p>
            <a:r>
              <a:rPr kumimoji="1" lang="ja-JP" altLang="en-US" sz="1600" dirty="0">
                <a:solidFill>
                  <a:srgbClr val="FF0000"/>
                </a:solidFill>
              </a:rPr>
              <a:t>悪意のあるメールの添付ファイルを開く</a:t>
            </a:r>
            <a:endParaRPr kumimoji="1" lang="en-US" altLang="ja-JP" sz="1600" dirty="0">
              <a:solidFill>
                <a:srgbClr val="FF0000"/>
              </a:solidFill>
            </a:endParaRPr>
          </a:p>
          <a:p>
            <a:r>
              <a:rPr kumimoji="1" lang="ja-JP" altLang="en-US" sz="1600" dirty="0">
                <a:solidFill>
                  <a:srgbClr val="FF0000"/>
                </a:solidFill>
              </a:rPr>
              <a:t>悪意のある</a:t>
            </a:r>
            <a:r>
              <a:rPr lang="ja-JP" altLang="en-US" sz="1600" dirty="0">
                <a:solidFill>
                  <a:srgbClr val="FF0000"/>
                </a:solidFill>
              </a:rPr>
              <a:t>メールに添付された実行ファイル</a:t>
            </a:r>
            <a:r>
              <a:rPr lang="en-US" altLang="ja-JP" sz="1600" dirty="0">
                <a:solidFill>
                  <a:srgbClr val="FF0000"/>
                </a:solidFill>
              </a:rPr>
              <a:t>(EXE)</a:t>
            </a:r>
            <a:r>
              <a:rPr lang="ja-JP" altLang="en-US" sz="1600" dirty="0">
                <a:solidFill>
                  <a:srgbClr val="FF0000"/>
                </a:solidFill>
              </a:rPr>
              <a:t>をクリックする</a:t>
            </a:r>
            <a:endParaRPr kumimoji="1" lang="en-US" altLang="ja-JP" sz="1600" dirty="0">
              <a:solidFill>
                <a:srgbClr val="FF0000"/>
              </a:solidFill>
            </a:endParaRPr>
          </a:p>
          <a:p>
            <a:pPr algn="ctr"/>
            <a:endParaRPr kumimoji="1" lang="en-US" altLang="ja-JP" sz="1600" dirty="0">
              <a:solidFill>
                <a:srgbClr val="FF0000"/>
              </a:solidFill>
            </a:endParaRPr>
          </a:p>
          <a:p>
            <a:pPr algn="ctr"/>
            <a:endParaRPr kumimoji="1" lang="ja-JP" altLang="en-US" sz="1600" dirty="0">
              <a:solidFill>
                <a:srgbClr val="FF0000"/>
              </a:solidFill>
            </a:endParaRPr>
          </a:p>
        </p:txBody>
      </p:sp>
      <p:sp>
        <p:nvSpPr>
          <p:cNvPr id="12" name="吹き出し: 四角形 11">
            <a:extLst>
              <a:ext uri="{FF2B5EF4-FFF2-40B4-BE49-F238E27FC236}">
                <a16:creationId xmlns:a16="http://schemas.microsoft.com/office/drawing/2014/main" id="{6154A7C2-4553-4732-4CEF-704EA64A40DD}"/>
              </a:ext>
            </a:extLst>
          </p:cNvPr>
          <p:cNvSpPr/>
          <p:nvPr/>
        </p:nvSpPr>
        <p:spPr>
          <a:xfrm>
            <a:off x="2349304" y="3446655"/>
            <a:ext cx="4979964" cy="1440000"/>
          </a:xfrm>
          <a:prstGeom prst="wedgeRectCallout">
            <a:avLst>
              <a:gd name="adj1" fmla="val -63263"/>
              <a:gd name="adj2" fmla="val -1651"/>
            </a:avLst>
          </a:prstGeom>
          <a:solidFill>
            <a:schemeClr val="accent5">
              <a:lumMod val="40000"/>
              <a:lumOff val="60000"/>
            </a:schemeClr>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dirty="0">
                <a:solidFill>
                  <a:srgbClr val="0033CC"/>
                </a:solidFill>
              </a:rPr>
              <a:t>悪意のあるメールの添付ファイルを開く</a:t>
            </a:r>
            <a:endParaRPr lang="en-US" altLang="ja-JP" sz="1600" dirty="0">
              <a:solidFill>
                <a:srgbClr val="0033CC"/>
              </a:solidFill>
            </a:endParaRPr>
          </a:p>
          <a:p>
            <a:r>
              <a:rPr lang="ja-JP" altLang="en-US" sz="1600" dirty="0">
                <a:solidFill>
                  <a:srgbClr val="0033CC"/>
                </a:solidFill>
              </a:rPr>
              <a:t>悪意のあるメールに添付された実行ファイル</a:t>
            </a:r>
            <a:r>
              <a:rPr lang="en-US" altLang="ja-JP" sz="1600" dirty="0">
                <a:solidFill>
                  <a:srgbClr val="0033CC"/>
                </a:solidFill>
              </a:rPr>
              <a:t>(EXE)</a:t>
            </a:r>
            <a:r>
              <a:rPr lang="ja-JP" altLang="en-US" sz="1600" dirty="0">
                <a:solidFill>
                  <a:srgbClr val="0033CC"/>
                </a:solidFill>
              </a:rPr>
              <a:t>をクリックする</a:t>
            </a:r>
          </a:p>
        </p:txBody>
      </p:sp>
      <p:sp>
        <p:nvSpPr>
          <p:cNvPr id="13" name="吹き出し: 四角形 12">
            <a:extLst>
              <a:ext uri="{FF2B5EF4-FFF2-40B4-BE49-F238E27FC236}">
                <a16:creationId xmlns:a16="http://schemas.microsoft.com/office/drawing/2014/main" id="{0F04289B-32EC-0FF6-06E8-5FE50EB57B0B}"/>
              </a:ext>
            </a:extLst>
          </p:cNvPr>
          <p:cNvSpPr/>
          <p:nvPr/>
        </p:nvSpPr>
        <p:spPr>
          <a:xfrm>
            <a:off x="2349304" y="4922149"/>
            <a:ext cx="4979964" cy="1440000"/>
          </a:xfrm>
          <a:prstGeom prst="wedgeRectCallout">
            <a:avLst>
              <a:gd name="adj1" fmla="val -63263"/>
              <a:gd name="adj2" fmla="val -1651"/>
            </a:avLst>
          </a:prstGeom>
          <a:solidFill>
            <a:srgbClr val="CFFEA0"/>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6">
                    <a:lumMod val="50000"/>
                  </a:schemeClr>
                </a:solidFill>
              </a:rPr>
              <a:t>退職者や部署異動者のアカウントをそのままにしている</a:t>
            </a:r>
            <a:endParaRPr lang="en-US" altLang="ja-JP" sz="1600" dirty="0">
              <a:solidFill>
                <a:schemeClr val="accent6">
                  <a:lumMod val="50000"/>
                </a:schemeClr>
              </a:solidFill>
            </a:endParaRPr>
          </a:p>
          <a:p>
            <a:r>
              <a:rPr lang="ja-JP" altLang="en-US" sz="1600" dirty="0">
                <a:solidFill>
                  <a:schemeClr val="accent6">
                    <a:lumMod val="50000"/>
                  </a:schemeClr>
                </a:solidFill>
              </a:rPr>
              <a:t>情報機器利用者のモラルの低下</a:t>
            </a:r>
            <a:endParaRPr kumimoji="1" lang="en-US" altLang="ja-JP" sz="1600" dirty="0">
              <a:solidFill>
                <a:schemeClr val="accent6">
                  <a:lumMod val="50000"/>
                </a:schemeClr>
              </a:solidFill>
            </a:endParaRPr>
          </a:p>
          <a:p>
            <a:r>
              <a:rPr lang="ja-JP" altLang="en-US" sz="1600" dirty="0">
                <a:solidFill>
                  <a:schemeClr val="accent6">
                    <a:lumMod val="50000"/>
                  </a:schemeClr>
                </a:solidFill>
              </a:rPr>
              <a:t>ファイルやフォルダのアクセス権の不備</a:t>
            </a:r>
            <a:endParaRPr lang="en-US" altLang="ja-JP" sz="1600" dirty="0">
              <a:solidFill>
                <a:schemeClr val="accent6">
                  <a:lumMod val="50000"/>
                </a:schemeClr>
              </a:solidFill>
            </a:endParaRPr>
          </a:p>
          <a:p>
            <a:r>
              <a:rPr lang="ja-JP" altLang="en-US" sz="1600" dirty="0">
                <a:solidFill>
                  <a:schemeClr val="accent6">
                    <a:lumMod val="50000"/>
                  </a:schemeClr>
                </a:solidFill>
              </a:rPr>
              <a:t>職務分掌の不備</a:t>
            </a:r>
            <a:endParaRPr lang="en-US" altLang="ja-JP" sz="1600" dirty="0">
              <a:solidFill>
                <a:schemeClr val="accent6">
                  <a:lumMod val="50000"/>
                </a:schemeClr>
              </a:solidFill>
            </a:endParaRPr>
          </a:p>
          <a:p>
            <a:r>
              <a:rPr lang="ja-JP" altLang="en-US" sz="1600" dirty="0">
                <a:solidFill>
                  <a:schemeClr val="accent6">
                    <a:lumMod val="50000"/>
                  </a:schemeClr>
                </a:solidFill>
              </a:rPr>
              <a:t>利用しているシステムのチェック機能の不備</a:t>
            </a:r>
            <a:endParaRPr kumimoji="1" lang="ja-JP" altLang="en-US" sz="1600"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9D39E6A7-E4B4-F985-BDF4-60E84BBE8274}"/>
              </a:ext>
            </a:extLst>
          </p:cNvPr>
          <p:cNvSpPr/>
          <p:nvPr/>
        </p:nvSpPr>
        <p:spPr>
          <a:xfrm>
            <a:off x="2940844" y="1079735"/>
            <a:ext cx="4023360" cy="552117"/>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chemeClr val="accent6">
                    <a:lumMod val="75000"/>
                  </a:schemeClr>
                </a:solidFill>
              </a:rPr>
              <a:t>主な原因</a:t>
            </a:r>
          </a:p>
        </p:txBody>
      </p:sp>
      <p:sp>
        <p:nvSpPr>
          <p:cNvPr id="20" name="四角形: 角を丸くする 19">
            <a:extLst>
              <a:ext uri="{FF2B5EF4-FFF2-40B4-BE49-F238E27FC236}">
                <a16:creationId xmlns:a16="http://schemas.microsoft.com/office/drawing/2014/main" id="{D65EDAB2-88BC-0783-B614-D91C64B710A8}"/>
              </a:ext>
            </a:extLst>
          </p:cNvPr>
          <p:cNvSpPr/>
          <p:nvPr/>
        </p:nvSpPr>
        <p:spPr>
          <a:xfrm>
            <a:off x="7681656" y="1079735"/>
            <a:ext cx="4023360" cy="552117"/>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chemeClr val="accent6">
                    <a:lumMod val="75000"/>
                  </a:schemeClr>
                </a:solidFill>
              </a:rPr>
              <a:t>対　策</a:t>
            </a:r>
          </a:p>
        </p:txBody>
      </p:sp>
      <p:sp>
        <p:nvSpPr>
          <p:cNvPr id="23" name="四角形: 角を丸くする 22">
            <a:extLst>
              <a:ext uri="{FF2B5EF4-FFF2-40B4-BE49-F238E27FC236}">
                <a16:creationId xmlns:a16="http://schemas.microsoft.com/office/drawing/2014/main" id="{D9E84A9D-1B9D-EDA0-658C-9A3637AC96E7}"/>
              </a:ext>
            </a:extLst>
          </p:cNvPr>
          <p:cNvSpPr/>
          <p:nvPr/>
        </p:nvSpPr>
        <p:spPr>
          <a:xfrm>
            <a:off x="7469944" y="1863546"/>
            <a:ext cx="4482905" cy="1535231"/>
          </a:xfrm>
          <a:prstGeom prst="roundRect">
            <a:avLst/>
          </a:prstGeom>
          <a:solidFill>
            <a:schemeClr val="accent2">
              <a:lumMod val="40000"/>
              <a:lumOff val="60000"/>
            </a:schemeClr>
          </a:solidFill>
          <a:ln>
            <a:solidFill>
              <a:schemeClr val="accent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dirty="0">
              <a:solidFill>
                <a:srgbClr val="FF0000"/>
              </a:solidFill>
            </a:endParaRPr>
          </a:p>
          <a:p>
            <a:endParaRPr lang="en-US" altLang="ja-JP" dirty="0">
              <a:solidFill>
                <a:srgbClr val="FF0000"/>
              </a:solidFill>
            </a:endParaRPr>
          </a:p>
          <a:p>
            <a:r>
              <a:rPr lang="ja-JP" altLang="en-US" sz="1600" dirty="0">
                <a:solidFill>
                  <a:srgbClr val="FF0000"/>
                </a:solidFill>
              </a:rPr>
              <a:t>疑わしいメールは開かない</a:t>
            </a:r>
            <a:r>
              <a:rPr lang="ja-JP" altLang="en-US" sz="1200" dirty="0">
                <a:solidFill>
                  <a:srgbClr val="FF0000"/>
                </a:solidFill>
              </a:rPr>
              <a:t>（後半のクイズでチェック）</a:t>
            </a:r>
            <a:endParaRPr lang="en-US" altLang="ja-JP" sz="1200" dirty="0">
              <a:solidFill>
                <a:srgbClr val="FF0000"/>
              </a:solidFill>
            </a:endParaRPr>
          </a:p>
          <a:p>
            <a:r>
              <a:rPr lang="en-US" altLang="ja-JP" sz="1200" dirty="0">
                <a:solidFill>
                  <a:srgbClr val="FF0000"/>
                </a:solidFill>
              </a:rPr>
              <a:t>	</a:t>
            </a:r>
            <a:r>
              <a:rPr lang="ja-JP" altLang="en-US" sz="1200" dirty="0">
                <a:solidFill>
                  <a:srgbClr val="FF0000"/>
                </a:solidFill>
              </a:rPr>
              <a:t>→上司かセキュリティ管理者に報告してメール削除</a:t>
            </a:r>
            <a:endParaRPr lang="en-US" altLang="ja-JP" sz="1200" dirty="0">
              <a:solidFill>
                <a:srgbClr val="FF0000"/>
              </a:solidFill>
            </a:endParaRPr>
          </a:p>
          <a:p>
            <a:r>
              <a:rPr lang="en-US" altLang="ja-JP" sz="1600" dirty="0">
                <a:solidFill>
                  <a:srgbClr val="FF0000"/>
                </a:solidFill>
              </a:rPr>
              <a:t>OS</a:t>
            </a:r>
            <a:r>
              <a:rPr lang="ja-JP" altLang="en-US" sz="1600" dirty="0">
                <a:solidFill>
                  <a:srgbClr val="FF0000"/>
                </a:solidFill>
              </a:rPr>
              <a:t>の最新化・ウイルス対策ソフト導入</a:t>
            </a:r>
            <a:endParaRPr lang="en-US" altLang="ja-JP" sz="1600" dirty="0">
              <a:solidFill>
                <a:srgbClr val="FF0000"/>
              </a:solidFill>
            </a:endParaRPr>
          </a:p>
          <a:p>
            <a:r>
              <a:rPr lang="ja-JP" altLang="en-US" sz="1600" dirty="0">
                <a:solidFill>
                  <a:srgbClr val="FF0000"/>
                </a:solidFill>
              </a:rPr>
              <a:t>もし画面を開いてしまったら。。。</a:t>
            </a:r>
            <a:endParaRPr lang="en-US" altLang="ja-JP" sz="1600" dirty="0">
              <a:solidFill>
                <a:srgbClr val="FF0000"/>
              </a:solidFill>
            </a:endParaRPr>
          </a:p>
          <a:p>
            <a:r>
              <a:rPr lang="ja-JP" altLang="en-US" sz="1200" dirty="0">
                <a:solidFill>
                  <a:srgbClr val="FF0000"/>
                </a:solidFill>
              </a:rPr>
              <a:t>「インターネットバンキングやオンラインショップなどを利用する場合に偽サイトにアクセスしないためのノウハウ」参照</a:t>
            </a:r>
            <a:endParaRPr lang="en-US" altLang="ja-JP" sz="1200" dirty="0">
              <a:solidFill>
                <a:srgbClr val="FF0000"/>
              </a:solidFill>
            </a:endParaRPr>
          </a:p>
          <a:p>
            <a:endParaRPr lang="en-US" altLang="ja-JP" sz="1200" dirty="0">
              <a:solidFill>
                <a:srgbClr val="FF0000"/>
              </a:solidFill>
            </a:endParaRPr>
          </a:p>
          <a:p>
            <a:endParaRPr kumimoji="1" lang="en-US" altLang="ja-JP" dirty="0">
              <a:solidFill>
                <a:srgbClr val="FF0000"/>
              </a:solidFill>
            </a:endParaRPr>
          </a:p>
        </p:txBody>
      </p:sp>
      <p:sp>
        <p:nvSpPr>
          <p:cNvPr id="24" name="四角形: 角を丸くする 23">
            <a:extLst>
              <a:ext uri="{FF2B5EF4-FFF2-40B4-BE49-F238E27FC236}">
                <a16:creationId xmlns:a16="http://schemas.microsoft.com/office/drawing/2014/main" id="{7AB37802-CFC4-59F0-E249-F9E833E807B8}"/>
              </a:ext>
            </a:extLst>
          </p:cNvPr>
          <p:cNvSpPr/>
          <p:nvPr/>
        </p:nvSpPr>
        <p:spPr>
          <a:xfrm>
            <a:off x="7469944" y="3446655"/>
            <a:ext cx="4482905" cy="14400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600" dirty="0">
              <a:solidFill>
                <a:srgbClr val="0033CC"/>
              </a:solidFill>
            </a:endParaRPr>
          </a:p>
          <a:p>
            <a:r>
              <a:rPr lang="ja-JP" altLang="en-US" sz="1600" dirty="0">
                <a:solidFill>
                  <a:srgbClr val="0033CC"/>
                </a:solidFill>
              </a:rPr>
              <a:t>疑わしいメールは開かない</a:t>
            </a:r>
            <a:r>
              <a:rPr lang="ja-JP" altLang="en-US" sz="1200" dirty="0">
                <a:solidFill>
                  <a:srgbClr val="0033CC"/>
                </a:solidFill>
              </a:rPr>
              <a:t>（後半のクイズでチェック）</a:t>
            </a:r>
            <a:endParaRPr lang="en-US" altLang="ja-JP" sz="1200" dirty="0">
              <a:solidFill>
                <a:srgbClr val="0033CC"/>
              </a:solidFill>
            </a:endParaRPr>
          </a:p>
          <a:p>
            <a:r>
              <a:rPr lang="en-US" altLang="ja-JP" sz="1600" dirty="0">
                <a:solidFill>
                  <a:srgbClr val="0033CC"/>
                </a:solidFill>
              </a:rPr>
              <a:t>	</a:t>
            </a:r>
            <a:r>
              <a:rPr lang="ja-JP" altLang="en-US" sz="1200" dirty="0">
                <a:solidFill>
                  <a:srgbClr val="0033CC"/>
                </a:solidFill>
              </a:rPr>
              <a:t>→上司かセキュリティ管理者に報告してメール削除</a:t>
            </a:r>
            <a:endParaRPr lang="en-US" altLang="ja-JP" sz="1200" dirty="0">
              <a:solidFill>
                <a:srgbClr val="0033CC"/>
              </a:solidFill>
            </a:endParaRPr>
          </a:p>
          <a:p>
            <a:endParaRPr lang="en-US" altLang="ja-JP" sz="1200" dirty="0">
              <a:solidFill>
                <a:srgbClr val="0033CC"/>
              </a:solidFill>
            </a:endParaRPr>
          </a:p>
          <a:p>
            <a:r>
              <a:rPr lang="en-US" altLang="ja-JP" sz="1600" dirty="0">
                <a:solidFill>
                  <a:srgbClr val="0033CC"/>
                </a:solidFill>
              </a:rPr>
              <a:t>OS</a:t>
            </a:r>
            <a:r>
              <a:rPr lang="ja-JP" altLang="en-US" sz="1600" dirty="0">
                <a:solidFill>
                  <a:srgbClr val="0033CC"/>
                </a:solidFill>
              </a:rPr>
              <a:t>の最新化・ウイルス対策ソフト導入</a:t>
            </a:r>
            <a:endParaRPr lang="en-US" altLang="ja-JP" sz="1600" dirty="0">
              <a:solidFill>
                <a:srgbClr val="0033CC"/>
              </a:solidFill>
            </a:endParaRPr>
          </a:p>
          <a:p>
            <a:endParaRPr lang="en-US" altLang="ja-JP" sz="1200" dirty="0">
              <a:solidFill>
                <a:srgbClr val="0033CC"/>
              </a:solidFill>
            </a:endParaRPr>
          </a:p>
          <a:p>
            <a:pPr algn="ctr"/>
            <a:endParaRPr kumimoji="1" lang="ja-JP" altLang="en-US" dirty="0"/>
          </a:p>
        </p:txBody>
      </p:sp>
      <p:sp>
        <p:nvSpPr>
          <p:cNvPr id="25" name="四角形: 角を丸くする 24">
            <a:extLst>
              <a:ext uri="{FF2B5EF4-FFF2-40B4-BE49-F238E27FC236}">
                <a16:creationId xmlns:a16="http://schemas.microsoft.com/office/drawing/2014/main" id="{CDC484F3-69F8-BA7B-B3B2-2CE433D5058A}"/>
              </a:ext>
            </a:extLst>
          </p:cNvPr>
          <p:cNvSpPr/>
          <p:nvPr/>
        </p:nvSpPr>
        <p:spPr>
          <a:xfrm>
            <a:off x="7469944" y="4922149"/>
            <a:ext cx="4482905" cy="1440000"/>
          </a:xfrm>
          <a:prstGeom prst="roundRect">
            <a:avLst/>
          </a:prstGeom>
          <a:solidFill>
            <a:srgbClr val="CFFE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chemeClr val="accent6">
                    <a:lumMod val="50000"/>
                  </a:schemeClr>
                </a:solidFill>
              </a:rPr>
              <a:t>退職者アカウントのすみやかな無効化、部署異動者のアカウント権限変更</a:t>
            </a:r>
            <a:endParaRPr lang="en-US" altLang="ja-JP" sz="1400" dirty="0">
              <a:solidFill>
                <a:schemeClr val="accent6">
                  <a:lumMod val="50000"/>
                </a:schemeClr>
              </a:solidFill>
            </a:endParaRPr>
          </a:p>
          <a:p>
            <a:r>
              <a:rPr lang="ja-JP" altLang="en-US" sz="1400" dirty="0">
                <a:solidFill>
                  <a:schemeClr val="accent6">
                    <a:lumMod val="50000"/>
                  </a:schemeClr>
                </a:solidFill>
              </a:rPr>
              <a:t>従業員教育</a:t>
            </a:r>
            <a:endParaRPr lang="en-US" altLang="ja-JP" sz="1400" dirty="0">
              <a:solidFill>
                <a:schemeClr val="accent6">
                  <a:lumMod val="50000"/>
                </a:schemeClr>
              </a:solidFill>
            </a:endParaRPr>
          </a:p>
          <a:p>
            <a:r>
              <a:rPr lang="ja-JP" altLang="en-US" sz="1400" dirty="0">
                <a:solidFill>
                  <a:schemeClr val="accent6">
                    <a:lumMod val="50000"/>
                  </a:schemeClr>
                </a:solidFill>
              </a:rPr>
              <a:t>ファイルやフォルダアクセス権の定期的な見直し</a:t>
            </a:r>
            <a:endParaRPr lang="en-US" altLang="ja-JP" sz="1400" dirty="0">
              <a:solidFill>
                <a:schemeClr val="accent6">
                  <a:lumMod val="50000"/>
                </a:schemeClr>
              </a:solidFill>
            </a:endParaRPr>
          </a:p>
          <a:p>
            <a:r>
              <a:rPr lang="ja-JP" altLang="en-US" sz="1400" dirty="0">
                <a:solidFill>
                  <a:schemeClr val="accent6">
                    <a:lumMod val="50000"/>
                  </a:schemeClr>
                </a:solidFill>
              </a:rPr>
              <a:t>職務分掌</a:t>
            </a:r>
            <a:endParaRPr lang="en-US" altLang="ja-JP" sz="1400" dirty="0">
              <a:solidFill>
                <a:schemeClr val="accent6">
                  <a:lumMod val="50000"/>
                </a:schemeClr>
              </a:solidFill>
            </a:endParaRPr>
          </a:p>
          <a:p>
            <a:r>
              <a:rPr lang="ja-JP" altLang="en-US" sz="1400" dirty="0">
                <a:solidFill>
                  <a:schemeClr val="accent6">
                    <a:lumMod val="50000"/>
                  </a:schemeClr>
                </a:solidFill>
              </a:rPr>
              <a:t>利用システムのチェック機能の強化</a:t>
            </a:r>
          </a:p>
        </p:txBody>
      </p:sp>
      <p:sp>
        <p:nvSpPr>
          <p:cNvPr id="27" name="楕円 26">
            <a:extLst>
              <a:ext uri="{FF2B5EF4-FFF2-40B4-BE49-F238E27FC236}">
                <a16:creationId xmlns:a16="http://schemas.microsoft.com/office/drawing/2014/main" id="{9F8E02B4-8D57-3DB6-6BF2-8226A0E25545}"/>
              </a:ext>
            </a:extLst>
          </p:cNvPr>
          <p:cNvSpPr/>
          <p:nvPr/>
        </p:nvSpPr>
        <p:spPr>
          <a:xfrm>
            <a:off x="239151" y="1079735"/>
            <a:ext cx="2363372" cy="78381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b="1" dirty="0">
                <a:solidFill>
                  <a:srgbClr val="0033CC"/>
                </a:solidFill>
              </a:rPr>
              <a:t>参考</a:t>
            </a:r>
          </a:p>
        </p:txBody>
      </p:sp>
    </p:spTree>
    <p:extLst>
      <p:ext uri="{BB962C8B-B14F-4D97-AF65-F5344CB8AC3E}">
        <p14:creationId xmlns:p14="http://schemas.microsoft.com/office/powerpoint/2010/main" val="230951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A76993C-24B8-93B5-4291-12429298AF8B}"/>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5FDEC1B1-48E0-2946-F7D7-B5569794B63F}"/>
              </a:ext>
            </a:extLst>
          </p:cNvPr>
          <p:cNvSpPr>
            <a:spLocks noGrp="1"/>
          </p:cNvSpPr>
          <p:nvPr>
            <p:ph type="sldNum" sz="quarter" idx="12"/>
          </p:nvPr>
        </p:nvSpPr>
        <p:spPr/>
        <p:txBody>
          <a:bodyPr/>
          <a:lstStyle/>
          <a:p>
            <a:fld id="{05566560-CB00-4920-B9C5-428899196415}" type="slidenum">
              <a:rPr lang="ja-JP" altLang="en-US" smtClean="0"/>
              <a:pPr/>
              <a:t>11</a:t>
            </a:fld>
            <a:endParaRPr lang="ja-JP" altLang="en-US" dirty="0"/>
          </a:p>
        </p:txBody>
      </p:sp>
      <p:sp>
        <p:nvSpPr>
          <p:cNvPr id="6" name="テキスト プレースホルダー 2">
            <a:extLst>
              <a:ext uri="{FF2B5EF4-FFF2-40B4-BE49-F238E27FC236}">
                <a16:creationId xmlns:a16="http://schemas.microsoft.com/office/drawing/2014/main" id="{87C851CD-8AE6-0B16-B594-EA488E845556}"/>
              </a:ext>
            </a:extLst>
          </p:cNvPr>
          <p:cNvSpPr txBox="1">
            <a:spLocks/>
          </p:cNvSpPr>
          <p:nvPr/>
        </p:nvSpPr>
        <p:spPr>
          <a:xfrm>
            <a:off x="447882" y="368336"/>
            <a:ext cx="11425046" cy="18920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100"/>
              </a:lnSpc>
              <a:buNone/>
            </a:pPr>
            <a:r>
              <a:rPr lang="ja-JP" altLang="en-US" sz="2400" dirty="0"/>
              <a:t>◆「山口県庁</a:t>
            </a:r>
            <a:r>
              <a:rPr lang="en-US" altLang="ja-JP" sz="2400" dirty="0"/>
              <a:t>HP </a:t>
            </a:r>
            <a:r>
              <a:rPr lang="ja-JP" altLang="en-US" sz="2400" dirty="0"/>
              <a:t>観光客動態調査・令和</a:t>
            </a:r>
            <a:r>
              <a:rPr lang="en-US" altLang="ja-JP" sz="2400" dirty="0"/>
              <a:t>4</a:t>
            </a:r>
            <a:r>
              <a:rPr lang="ja-JP" altLang="en-US" sz="2400" dirty="0"/>
              <a:t>年観光動態調査」にみる対策の重要性</a:t>
            </a:r>
            <a:endParaRPr lang="en-US" altLang="ja-JP" sz="2400" dirty="0"/>
          </a:p>
          <a:p>
            <a:pPr marL="0" indent="0">
              <a:lnSpc>
                <a:spcPts val="3100"/>
              </a:lnSpc>
              <a:buNone/>
            </a:pPr>
            <a:r>
              <a:rPr lang="ja-JP" altLang="en-US" sz="2000" dirty="0"/>
              <a:t>県内の延べ宿泊者数及び観光客数の推移より、コロナの行動制限緩和によるイベントの再開や観光需要喚起策（やまぐち割引宿泊券・旅々山口割）によって観光客数が</a:t>
            </a:r>
            <a:r>
              <a:rPr lang="ja-JP" altLang="en-US" sz="2000" b="1" dirty="0">
                <a:solidFill>
                  <a:srgbClr val="0000CC"/>
                </a:solidFill>
              </a:rPr>
              <a:t>増加傾向</a:t>
            </a:r>
            <a:r>
              <a:rPr lang="ja-JP" altLang="en-US" sz="2000" dirty="0"/>
              <a:t>にあります。</a:t>
            </a:r>
            <a:r>
              <a:rPr lang="ja-JP" altLang="en-US" sz="2000" b="1" dirty="0"/>
              <a:t>（人が集まるにつれて、セキュリティ対策の不備に起因する、自社やお客様への</a:t>
            </a:r>
            <a:r>
              <a:rPr lang="ja-JP" altLang="en-US" sz="2000" b="1" dirty="0">
                <a:solidFill>
                  <a:srgbClr val="0033CC"/>
                </a:solidFill>
              </a:rPr>
              <a:t>セキュリティ</a:t>
            </a:r>
            <a:r>
              <a:rPr lang="ja-JP" altLang="en-US" sz="2000" b="1" dirty="0">
                <a:solidFill>
                  <a:srgbClr val="0000CC"/>
                </a:solidFill>
              </a:rPr>
              <a:t>被害</a:t>
            </a:r>
            <a:r>
              <a:rPr lang="ja-JP" altLang="en-US" sz="2000" b="1" dirty="0"/>
              <a:t>が拡大する可能性があります）</a:t>
            </a:r>
            <a:endParaRPr lang="en-US" altLang="ja-JP" sz="2000" b="1" dirty="0"/>
          </a:p>
          <a:p>
            <a:endParaRPr lang="ja-JP" altLang="en-US" sz="2000" dirty="0"/>
          </a:p>
        </p:txBody>
      </p:sp>
      <p:grpSp>
        <p:nvGrpSpPr>
          <p:cNvPr id="14" name="グループ化 13">
            <a:extLst>
              <a:ext uri="{FF2B5EF4-FFF2-40B4-BE49-F238E27FC236}">
                <a16:creationId xmlns:a16="http://schemas.microsoft.com/office/drawing/2014/main" id="{839A3527-F5E9-CBEB-55D3-89BBF91A54AD}"/>
              </a:ext>
            </a:extLst>
          </p:cNvPr>
          <p:cNvGrpSpPr/>
          <p:nvPr/>
        </p:nvGrpSpPr>
        <p:grpSpPr>
          <a:xfrm>
            <a:off x="447882" y="2658794"/>
            <a:ext cx="11425046" cy="3662854"/>
            <a:chOff x="447882" y="2658794"/>
            <a:chExt cx="11425046" cy="3662854"/>
          </a:xfrm>
        </p:grpSpPr>
        <p:grpSp>
          <p:nvGrpSpPr>
            <p:cNvPr id="8" name="グループ化 7">
              <a:extLst>
                <a:ext uri="{FF2B5EF4-FFF2-40B4-BE49-F238E27FC236}">
                  <a16:creationId xmlns:a16="http://schemas.microsoft.com/office/drawing/2014/main" id="{F2D041CA-A315-46E7-6E70-9C1173225B41}"/>
                </a:ext>
              </a:extLst>
            </p:cNvPr>
            <p:cNvGrpSpPr/>
            <p:nvPr/>
          </p:nvGrpSpPr>
          <p:grpSpPr>
            <a:xfrm>
              <a:off x="447882" y="2658794"/>
              <a:ext cx="11425046" cy="3662854"/>
              <a:chOff x="599034" y="2427890"/>
              <a:chExt cx="11425046" cy="3610441"/>
            </a:xfrm>
          </p:grpSpPr>
          <p:grpSp>
            <p:nvGrpSpPr>
              <p:cNvPr id="10" name="グループ化 9">
                <a:extLst>
                  <a:ext uri="{FF2B5EF4-FFF2-40B4-BE49-F238E27FC236}">
                    <a16:creationId xmlns:a16="http://schemas.microsoft.com/office/drawing/2014/main" id="{F3A90DF1-1D6B-381F-11DA-53971A7E67E1}"/>
                  </a:ext>
                </a:extLst>
              </p:cNvPr>
              <p:cNvGrpSpPr/>
              <p:nvPr/>
            </p:nvGrpSpPr>
            <p:grpSpPr>
              <a:xfrm>
                <a:off x="599034" y="2427890"/>
                <a:ext cx="10715625" cy="3610441"/>
                <a:chOff x="1085795" y="2703462"/>
                <a:chExt cx="10715625" cy="3473408"/>
              </a:xfrm>
            </p:grpSpPr>
            <p:pic>
              <p:nvPicPr>
                <p:cNvPr id="12" name="図 11">
                  <a:extLst>
                    <a:ext uri="{FF2B5EF4-FFF2-40B4-BE49-F238E27FC236}">
                      <a16:creationId xmlns:a16="http://schemas.microsoft.com/office/drawing/2014/main" id="{6BE9FFE7-C2F2-BFC5-3997-D10D5560B32C}"/>
                    </a:ext>
                  </a:extLst>
                </p:cNvPr>
                <p:cNvPicPr>
                  <a:picLocks noChangeAspect="1"/>
                </p:cNvPicPr>
                <p:nvPr/>
              </p:nvPicPr>
              <p:blipFill>
                <a:blip r:embed="rId3"/>
                <a:stretch>
                  <a:fillRect/>
                </a:stretch>
              </p:blipFill>
              <p:spPr>
                <a:xfrm>
                  <a:off x="1085795" y="2703462"/>
                  <a:ext cx="10715625" cy="3462152"/>
                </a:xfrm>
                <a:prstGeom prst="rect">
                  <a:avLst/>
                </a:prstGeom>
                <a:ln>
                  <a:solidFill>
                    <a:schemeClr val="tx1"/>
                  </a:solidFill>
                </a:ln>
              </p:spPr>
            </p:pic>
            <p:sp>
              <p:nvSpPr>
                <p:cNvPr id="13" name="テキスト プレースホルダー 2">
                  <a:extLst>
                    <a:ext uri="{FF2B5EF4-FFF2-40B4-BE49-F238E27FC236}">
                      <a16:creationId xmlns:a16="http://schemas.microsoft.com/office/drawing/2014/main" id="{959A57C5-802E-C518-A0B1-236CF23D02BD}"/>
                    </a:ext>
                  </a:extLst>
                </p:cNvPr>
                <p:cNvSpPr txBox="1">
                  <a:spLocks/>
                </p:cNvSpPr>
                <p:nvPr/>
              </p:nvSpPr>
              <p:spPr>
                <a:xfrm>
                  <a:off x="3109693" y="5908210"/>
                  <a:ext cx="6965621" cy="268660"/>
                </a:xfrm>
                <a:prstGeom prst="rect">
                  <a:avLst/>
                </a:prstGeom>
                <a:ln>
                  <a:noFill/>
                </a:ln>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r>
                    <a:rPr lang="ja-JP" altLang="en-US" dirty="0"/>
                    <a:t>出典：山口県庁</a:t>
                  </a:r>
                  <a:r>
                    <a:rPr lang="en-US" altLang="ja-JP" dirty="0"/>
                    <a:t>HP </a:t>
                  </a:r>
                  <a:r>
                    <a:rPr lang="ja-JP" altLang="en-US" dirty="0"/>
                    <a:t>観光客動態調査・令和</a:t>
                  </a:r>
                  <a:r>
                    <a:rPr lang="en-US" altLang="ja-JP" dirty="0"/>
                    <a:t>4</a:t>
                  </a:r>
                  <a:r>
                    <a:rPr lang="ja-JP" altLang="en-US" dirty="0"/>
                    <a:t>年観光動態調査</a:t>
                  </a:r>
                </a:p>
              </p:txBody>
            </p:sp>
          </p:grpSp>
          <p:pic>
            <p:nvPicPr>
              <p:cNvPr id="11" name="図 10">
                <a:extLst>
                  <a:ext uri="{FF2B5EF4-FFF2-40B4-BE49-F238E27FC236}">
                    <a16:creationId xmlns:a16="http://schemas.microsoft.com/office/drawing/2014/main" id="{BA4D897A-EB58-A30D-2F9B-3FA644322423}"/>
                  </a:ext>
                </a:extLst>
              </p:cNvPr>
              <p:cNvPicPr>
                <a:picLocks noChangeAspect="1"/>
              </p:cNvPicPr>
              <p:nvPr/>
            </p:nvPicPr>
            <p:blipFill>
              <a:blip r:embed="rId4"/>
              <a:stretch>
                <a:fillRect/>
              </a:stretch>
            </p:blipFill>
            <p:spPr>
              <a:xfrm>
                <a:off x="7153026" y="2427890"/>
                <a:ext cx="4871054" cy="3319482"/>
              </a:xfrm>
              <a:prstGeom prst="rect">
                <a:avLst/>
              </a:prstGeom>
              <a:ln>
                <a:solidFill>
                  <a:schemeClr val="tx1"/>
                </a:solidFill>
              </a:ln>
            </p:spPr>
          </p:pic>
        </p:grpSp>
        <p:pic>
          <p:nvPicPr>
            <p:cNvPr id="5" name="図 4">
              <a:extLst>
                <a:ext uri="{FF2B5EF4-FFF2-40B4-BE49-F238E27FC236}">
                  <a16:creationId xmlns:a16="http://schemas.microsoft.com/office/drawing/2014/main" id="{B243B835-8163-2F29-52EB-C6B15D660570}"/>
                </a:ext>
              </a:extLst>
            </p:cNvPr>
            <p:cNvPicPr>
              <a:picLocks noChangeAspect="1"/>
            </p:cNvPicPr>
            <p:nvPr/>
          </p:nvPicPr>
          <p:blipFill>
            <a:blip r:embed="rId5"/>
            <a:stretch>
              <a:fillRect/>
            </a:stretch>
          </p:blipFill>
          <p:spPr>
            <a:xfrm>
              <a:off x="4118496" y="4122295"/>
              <a:ext cx="7754432" cy="858598"/>
            </a:xfrm>
            <a:prstGeom prst="rect">
              <a:avLst/>
            </a:prstGeom>
            <a:ln w="50800">
              <a:solidFill>
                <a:srgbClr val="0033CC"/>
              </a:solidFill>
            </a:ln>
          </p:spPr>
        </p:pic>
      </p:grpSp>
    </p:spTree>
    <p:extLst>
      <p:ext uri="{BB962C8B-B14F-4D97-AF65-F5344CB8AC3E}">
        <p14:creationId xmlns:p14="http://schemas.microsoft.com/office/powerpoint/2010/main" val="220652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E6126CD-A466-C1DC-70AF-EF73AAA9AF54}"/>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BA5BEE85-D4A4-EA1F-D0F1-883D1D1BF8D1}"/>
              </a:ext>
            </a:extLst>
          </p:cNvPr>
          <p:cNvSpPr>
            <a:spLocks noGrp="1"/>
          </p:cNvSpPr>
          <p:nvPr>
            <p:ph type="sldNum" sz="quarter" idx="12"/>
          </p:nvPr>
        </p:nvSpPr>
        <p:spPr/>
        <p:txBody>
          <a:bodyPr/>
          <a:lstStyle/>
          <a:p>
            <a:fld id="{05566560-CB00-4920-B9C5-428899196415}" type="slidenum">
              <a:rPr lang="ja-JP" altLang="en-US" smtClean="0"/>
              <a:pPr/>
              <a:t>12</a:t>
            </a:fld>
            <a:endParaRPr lang="ja-JP" altLang="en-US" dirty="0"/>
          </a:p>
        </p:txBody>
      </p:sp>
      <p:pic>
        <p:nvPicPr>
          <p:cNvPr id="6" name="図 5">
            <a:extLst>
              <a:ext uri="{FF2B5EF4-FFF2-40B4-BE49-F238E27FC236}">
                <a16:creationId xmlns:a16="http://schemas.microsoft.com/office/drawing/2014/main" id="{A3AE23C6-35BB-6872-A2AB-6E868C6D2133}"/>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100000"/>
                    </a14:imgEffect>
                    <a14:imgEffect>
                      <a14:colorTemperature colorTemp="4700"/>
                    </a14:imgEffect>
                    <a14:imgEffect>
                      <a14:brightnessContrast bright="23000" contrast="1000"/>
                    </a14:imgEffect>
                  </a14:imgLayer>
                </a14:imgProps>
              </a:ext>
            </a:extLst>
          </a:blip>
          <a:stretch>
            <a:fillRect/>
          </a:stretch>
        </p:blipFill>
        <p:spPr>
          <a:xfrm>
            <a:off x="253218" y="1237957"/>
            <a:ext cx="11591779" cy="4572582"/>
          </a:xfrm>
          <a:prstGeom prst="rect">
            <a:avLst/>
          </a:prstGeom>
          <a:pattFill prst="pct5">
            <a:fgClr>
              <a:schemeClr val="accent1"/>
            </a:fgClr>
            <a:bgClr>
              <a:schemeClr val="bg1"/>
            </a:bgClr>
          </a:pattFill>
          <a:effectLst>
            <a:outerShdw blurRad="50800" dist="50800" dir="5400000" algn="ctr" rotWithShape="0">
              <a:schemeClr val="bg1"/>
            </a:outerShdw>
          </a:effectLst>
        </p:spPr>
      </p:pic>
      <p:sp>
        <p:nvSpPr>
          <p:cNvPr id="8" name="スクロール: 横 7">
            <a:extLst>
              <a:ext uri="{FF2B5EF4-FFF2-40B4-BE49-F238E27FC236}">
                <a16:creationId xmlns:a16="http://schemas.microsoft.com/office/drawing/2014/main" id="{2DF1DEDD-28AF-9268-8398-9697F0545733}"/>
              </a:ext>
            </a:extLst>
          </p:cNvPr>
          <p:cNvSpPr/>
          <p:nvPr/>
        </p:nvSpPr>
        <p:spPr>
          <a:xfrm>
            <a:off x="284871" y="115203"/>
            <a:ext cx="7507458"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dirty="0">
                <a:solidFill>
                  <a:schemeClr val="accent6">
                    <a:lumMod val="75000"/>
                  </a:schemeClr>
                </a:solidFill>
              </a:rPr>
              <a:t>フィッシング被害件数</a:t>
            </a:r>
            <a:endParaRPr lang="en-US" altLang="ja-JP" sz="2800" dirty="0">
              <a:solidFill>
                <a:schemeClr val="accent6">
                  <a:lumMod val="75000"/>
                </a:schemeClr>
              </a:solidFill>
            </a:endParaRPr>
          </a:p>
          <a:p>
            <a:pPr algn="ctr"/>
            <a:r>
              <a:rPr lang="ja-JP" altLang="en-US" sz="1600" dirty="0">
                <a:solidFill>
                  <a:schemeClr val="accent6">
                    <a:lumMod val="75000"/>
                  </a:schemeClr>
                </a:solidFill>
              </a:rPr>
              <a:t>（情報セキュリティ関連の脅威</a:t>
            </a:r>
            <a:r>
              <a:rPr kumimoji="1" lang="ja-JP" altLang="en-US" sz="1600" dirty="0">
                <a:solidFill>
                  <a:schemeClr val="accent6">
                    <a:lumMod val="75000"/>
                  </a:schemeClr>
                </a:solidFill>
              </a:rPr>
              <a:t>の実態・考察）</a:t>
            </a:r>
            <a:endParaRPr kumimoji="1" lang="ja-JP" altLang="en-US" sz="2800" dirty="0">
              <a:solidFill>
                <a:schemeClr val="accent6">
                  <a:lumMod val="75000"/>
                </a:schemeClr>
              </a:solidFill>
            </a:endParaRPr>
          </a:p>
        </p:txBody>
      </p:sp>
      <p:sp>
        <p:nvSpPr>
          <p:cNvPr id="9" name="テキスト プレースホルダー 2">
            <a:extLst>
              <a:ext uri="{FF2B5EF4-FFF2-40B4-BE49-F238E27FC236}">
                <a16:creationId xmlns:a16="http://schemas.microsoft.com/office/drawing/2014/main" id="{1F7F5604-DEC9-791F-D2EF-9D868DE6DF69}"/>
              </a:ext>
            </a:extLst>
          </p:cNvPr>
          <p:cNvSpPr txBox="1">
            <a:spLocks/>
          </p:cNvSpPr>
          <p:nvPr/>
        </p:nvSpPr>
        <p:spPr>
          <a:xfrm>
            <a:off x="2872795" y="5795323"/>
            <a:ext cx="6746214"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（出典：警察庁　令和４年におけるサイバー空間をめぐる脅威の情勢等について ）</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grpSp>
        <p:nvGrpSpPr>
          <p:cNvPr id="4" name="グループ化 3">
            <a:extLst>
              <a:ext uri="{FF2B5EF4-FFF2-40B4-BE49-F238E27FC236}">
                <a16:creationId xmlns:a16="http://schemas.microsoft.com/office/drawing/2014/main" id="{756503D6-D2F6-BF36-5E24-6F39424422C7}"/>
              </a:ext>
            </a:extLst>
          </p:cNvPr>
          <p:cNvGrpSpPr/>
          <p:nvPr/>
        </p:nvGrpSpPr>
        <p:grpSpPr>
          <a:xfrm>
            <a:off x="8721970" y="400091"/>
            <a:ext cx="2688011" cy="927621"/>
            <a:chOff x="5768812" y="3188280"/>
            <a:chExt cx="5798886" cy="2553832"/>
          </a:xfrm>
        </p:grpSpPr>
        <p:pic>
          <p:nvPicPr>
            <p:cNvPr id="5" name="図 4" descr="アイコン が含まれている画像&#10;&#10;自動的に生成された説明">
              <a:extLst>
                <a:ext uri="{FF2B5EF4-FFF2-40B4-BE49-F238E27FC236}">
                  <a16:creationId xmlns:a16="http://schemas.microsoft.com/office/drawing/2014/main" id="{97C41A1E-301F-85CC-16DF-57A3A68280C2}"/>
                </a:ext>
              </a:extLst>
            </p:cNvPr>
            <p:cNvPicPr>
              <a:picLocks noChangeAspect="1"/>
            </p:cNvPicPr>
            <p:nvPr/>
          </p:nvPicPr>
          <p:blipFill>
            <a:blip r:embed="rId4">
              <a:alphaModFix amt="70000"/>
              <a:extLst>
                <a:ext uri="{BEBA8EAE-BF5A-486C-A8C5-ECC9F3942E4B}">
                  <a14:imgProps xmlns:a14="http://schemas.microsoft.com/office/drawing/2010/main">
                    <a14:imgLayer r:embed="rId5">
                      <a14:imgEffect>
                        <a14:backgroundRemoval t="10000" b="90000" l="10000" r="9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023644" y="3188280"/>
              <a:ext cx="2544054" cy="2553832"/>
            </a:xfrm>
            <a:prstGeom prst="rect">
              <a:avLst/>
            </a:prstGeom>
          </p:spPr>
        </p:pic>
        <p:sp>
          <p:nvSpPr>
            <p:cNvPr id="7" name="吹き出し: 円形 6">
              <a:extLst>
                <a:ext uri="{FF2B5EF4-FFF2-40B4-BE49-F238E27FC236}">
                  <a16:creationId xmlns:a16="http://schemas.microsoft.com/office/drawing/2014/main" id="{A4C3BBA1-0041-822D-2FF5-90285C73AB7A}"/>
                </a:ext>
              </a:extLst>
            </p:cNvPr>
            <p:cNvSpPr/>
            <p:nvPr/>
          </p:nvSpPr>
          <p:spPr>
            <a:xfrm>
              <a:off x="5768812" y="3719653"/>
              <a:ext cx="3029625" cy="2022459"/>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pic>
        <p:nvPicPr>
          <p:cNvPr id="10" name="図 9" descr="アイコン&#10;&#10;自動的に生成された説明">
            <a:extLst>
              <a:ext uri="{FF2B5EF4-FFF2-40B4-BE49-F238E27FC236}">
                <a16:creationId xmlns:a16="http://schemas.microsoft.com/office/drawing/2014/main" id="{6274E4B3-23BF-9416-A5DE-28B7891294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1146" y="1563507"/>
            <a:ext cx="1223890" cy="949471"/>
          </a:xfrm>
          <a:prstGeom prst="rect">
            <a:avLst/>
          </a:prstGeom>
        </p:spPr>
      </p:pic>
      <p:sp>
        <p:nvSpPr>
          <p:cNvPr id="11" name="四角形: 角を丸くする 10">
            <a:extLst>
              <a:ext uri="{FF2B5EF4-FFF2-40B4-BE49-F238E27FC236}">
                <a16:creationId xmlns:a16="http://schemas.microsoft.com/office/drawing/2014/main" id="{6FECFC6F-91AE-7203-0366-BB939EA6E3CB}"/>
              </a:ext>
            </a:extLst>
          </p:cNvPr>
          <p:cNvSpPr/>
          <p:nvPr/>
        </p:nvSpPr>
        <p:spPr>
          <a:xfrm>
            <a:off x="5852160" y="2101403"/>
            <a:ext cx="1055078" cy="42616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762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0"/>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FB9E3-2091-1093-4AFD-0A9514D87881}"/>
              </a:ext>
            </a:extLst>
          </p:cNvPr>
          <p:cNvSpPr>
            <a:spLocks noGrp="1"/>
          </p:cNvSpPr>
          <p:nvPr>
            <p:ph type="title"/>
          </p:nvPr>
        </p:nvSpPr>
        <p:spPr/>
        <p:txBody>
          <a:bodyPr>
            <a:normAutofit/>
          </a:bodyPr>
          <a:lstStyle/>
          <a:p>
            <a:r>
              <a:rPr kumimoji="1" lang="ja-JP" altLang="en-US" sz="3200" b="1" dirty="0"/>
              <a:t>情報セキュリティ対策</a:t>
            </a:r>
            <a:r>
              <a:rPr lang="ja-JP" altLang="en-US" sz="3200" b="1" dirty="0"/>
              <a:t>の目的</a:t>
            </a:r>
            <a:endParaRPr kumimoji="1" lang="ja-JP" altLang="en-US" dirty="0"/>
          </a:p>
        </p:txBody>
      </p:sp>
      <p:sp>
        <p:nvSpPr>
          <p:cNvPr id="4" name="フッター プレースホルダー 3">
            <a:extLst>
              <a:ext uri="{FF2B5EF4-FFF2-40B4-BE49-F238E27FC236}">
                <a16:creationId xmlns:a16="http://schemas.microsoft.com/office/drawing/2014/main" id="{B5613C0A-6088-9D88-0C8E-7CA2068CA4A2}"/>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BEA88B7D-6120-F1C2-8318-A7F55A1FC09F}"/>
              </a:ext>
            </a:extLst>
          </p:cNvPr>
          <p:cNvSpPr>
            <a:spLocks noGrp="1"/>
          </p:cNvSpPr>
          <p:nvPr>
            <p:ph type="sldNum" sz="quarter" idx="12"/>
          </p:nvPr>
        </p:nvSpPr>
        <p:spPr/>
        <p:txBody>
          <a:bodyPr/>
          <a:lstStyle/>
          <a:p>
            <a:fld id="{05566560-CB00-4920-B9C5-428899196415}" type="slidenum">
              <a:rPr lang="ja-JP" altLang="en-US" smtClean="0"/>
              <a:pPr/>
              <a:t>13</a:t>
            </a:fld>
            <a:endParaRPr lang="ja-JP" altLang="en-US" dirty="0"/>
          </a:p>
        </p:txBody>
      </p:sp>
      <p:sp>
        <p:nvSpPr>
          <p:cNvPr id="6" name="四角形: 角を丸くする 5">
            <a:extLst>
              <a:ext uri="{FF2B5EF4-FFF2-40B4-BE49-F238E27FC236}">
                <a16:creationId xmlns:a16="http://schemas.microsoft.com/office/drawing/2014/main" id="{B4998E97-DFE8-701A-F12A-3A3F74C52C60}"/>
              </a:ext>
            </a:extLst>
          </p:cNvPr>
          <p:cNvSpPr/>
          <p:nvPr/>
        </p:nvSpPr>
        <p:spPr>
          <a:xfrm>
            <a:off x="1166886" y="1780461"/>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セキュリティ対策は、時間と費用がかかります</a:t>
            </a:r>
            <a:endParaRPr kumimoji="1" lang="ja-JP" altLang="en-US" sz="3200" dirty="0">
              <a:solidFill>
                <a:sysClr val="windowText" lastClr="000000"/>
              </a:solidFill>
            </a:endParaRPr>
          </a:p>
        </p:txBody>
      </p:sp>
      <p:sp>
        <p:nvSpPr>
          <p:cNvPr id="7" name="四角形: 角を丸くする 6">
            <a:extLst>
              <a:ext uri="{FF2B5EF4-FFF2-40B4-BE49-F238E27FC236}">
                <a16:creationId xmlns:a16="http://schemas.microsoft.com/office/drawing/2014/main" id="{7EB46E59-DBCE-EB78-EA80-20EFBCF3A330}"/>
              </a:ext>
            </a:extLst>
          </p:cNvPr>
          <p:cNvSpPr/>
          <p:nvPr/>
        </p:nvSpPr>
        <p:spPr>
          <a:xfrm>
            <a:off x="1166886" y="3154390"/>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しかも利益を発生させることはありません</a:t>
            </a:r>
            <a:endParaRPr kumimoji="1" lang="ja-JP" altLang="en-US" sz="3200" dirty="0">
              <a:solidFill>
                <a:sysClr val="windowText" lastClr="000000"/>
              </a:solidFill>
            </a:endParaRPr>
          </a:p>
        </p:txBody>
      </p:sp>
      <p:sp>
        <p:nvSpPr>
          <p:cNvPr id="8" name="四角形: 角を丸くする 7">
            <a:extLst>
              <a:ext uri="{FF2B5EF4-FFF2-40B4-BE49-F238E27FC236}">
                <a16:creationId xmlns:a16="http://schemas.microsoft.com/office/drawing/2014/main" id="{07739BAD-CFC2-4F60-1CA4-484306709A75}"/>
              </a:ext>
            </a:extLst>
          </p:cNvPr>
          <p:cNvSpPr/>
          <p:nvPr/>
        </p:nvSpPr>
        <p:spPr>
          <a:xfrm>
            <a:off x="1166886" y="4733655"/>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ysClr val="windowText" lastClr="000000"/>
                </a:solidFill>
              </a:rPr>
              <a:t>しかし、対策を怠ると</a:t>
            </a:r>
          </a:p>
        </p:txBody>
      </p:sp>
      <p:grpSp>
        <p:nvGrpSpPr>
          <p:cNvPr id="9" name="グループ化 8">
            <a:extLst>
              <a:ext uri="{FF2B5EF4-FFF2-40B4-BE49-F238E27FC236}">
                <a16:creationId xmlns:a16="http://schemas.microsoft.com/office/drawing/2014/main" id="{F9D01D12-5DFE-4600-9548-DB52E798429B}"/>
              </a:ext>
            </a:extLst>
          </p:cNvPr>
          <p:cNvGrpSpPr/>
          <p:nvPr/>
        </p:nvGrpSpPr>
        <p:grpSpPr>
          <a:xfrm>
            <a:off x="9580099" y="4555509"/>
            <a:ext cx="2309251" cy="1276916"/>
            <a:chOff x="6333835" y="3231281"/>
            <a:chExt cx="4191163" cy="2553832"/>
          </a:xfrm>
          <a:noFill/>
        </p:grpSpPr>
        <p:pic>
          <p:nvPicPr>
            <p:cNvPr id="10" name="図 9" descr="アイコン が含まれている画像&#10;&#10;自動的に生成された説明">
              <a:extLst>
                <a:ext uri="{FF2B5EF4-FFF2-40B4-BE49-F238E27FC236}">
                  <a16:creationId xmlns:a16="http://schemas.microsoft.com/office/drawing/2014/main" id="{29246CF4-D9B0-BBE8-5904-DC5739874EB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0944" y="3231281"/>
              <a:ext cx="2544054" cy="2553832"/>
            </a:xfrm>
            <a:prstGeom prst="rect">
              <a:avLst/>
            </a:prstGeom>
            <a:grpFill/>
          </p:spPr>
        </p:pic>
        <p:sp>
          <p:nvSpPr>
            <p:cNvPr id="11" name="吹き出し: 円形 10">
              <a:extLst>
                <a:ext uri="{FF2B5EF4-FFF2-40B4-BE49-F238E27FC236}">
                  <a16:creationId xmlns:a16="http://schemas.microsoft.com/office/drawing/2014/main" id="{663D84BC-2690-F296-AAE2-A1A04EC79125}"/>
                </a:ext>
              </a:extLst>
            </p:cNvPr>
            <p:cNvSpPr/>
            <p:nvPr/>
          </p:nvSpPr>
          <p:spPr>
            <a:xfrm>
              <a:off x="6333835" y="4067227"/>
              <a:ext cx="2270414" cy="1186516"/>
            </a:xfrm>
            <a:prstGeom prst="wedgeEllipseCallout">
              <a:avLst>
                <a:gd name="adj1" fmla="val 80031"/>
                <a:gd name="adj2" fmla="val -20197"/>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11055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0C750B-D5D1-523D-B209-53D9F2904417}"/>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BAFE69F-BC3D-7608-9AD7-B5B145B0CE8A}"/>
              </a:ext>
            </a:extLst>
          </p:cNvPr>
          <p:cNvSpPr>
            <a:spLocks noGrp="1"/>
          </p:cNvSpPr>
          <p:nvPr>
            <p:ph type="sldNum" sz="quarter" idx="12"/>
          </p:nvPr>
        </p:nvSpPr>
        <p:spPr/>
        <p:txBody>
          <a:bodyPr/>
          <a:lstStyle/>
          <a:p>
            <a:fld id="{05566560-CB00-4920-B9C5-428899196415}" type="slidenum">
              <a:rPr lang="ja-JP" altLang="en-US" smtClean="0"/>
              <a:pPr/>
              <a:t>14</a:t>
            </a:fld>
            <a:endParaRPr lang="ja-JP" altLang="en-US" dirty="0"/>
          </a:p>
        </p:txBody>
      </p:sp>
      <p:sp>
        <p:nvSpPr>
          <p:cNvPr id="7" name="四角形: 角を丸くする 6">
            <a:extLst>
              <a:ext uri="{FF2B5EF4-FFF2-40B4-BE49-F238E27FC236}">
                <a16:creationId xmlns:a16="http://schemas.microsoft.com/office/drawing/2014/main" id="{05236BC7-50FD-5B7C-CC3E-90E4260BC825}"/>
              </a:ext>
            </a:extLst>
          </p:cNvPr>
          <p:cNvSpPr/>
          <p:nvPr/>
        </p:nvSpPr>
        <p:spPr>
          <a:xfrm>
            <a:off x="541896" y="239156"/>
            <a:ext cx="11108207" cy="5852160"/>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accent4">
                    <a:lumMod val="50000"/>
                  </a:schemeClr>
                </a:solidFill>
                <a:latin typeface="YuGothic"/>
              </a:rPr>
              <a:t>セキュリティインシデントの調査結果では</a:t>
            </a:r>
            <a:endParaRPr lang="en-US" altLang="ja-JP" sz="3200" b="1" dirty="0">
              <a:solidFill>
                <a:schemeClr val="accent4">
                  <a:lumMod val="50000"/>
                </a:schemeClr>
              </a:solidFill>
              <a:latin typeface="YuGothic"/>
            </a:endParaRPr>
          </a:p>
          <a:p>
            <a:pPr algn="ctr"/>
            <a:r>
              <a:rPr lang="ja-JP" altLang="en-US" sz="2800" b="1" dirty="0">
                <a:solidFill>
                  <a:schemeClr val="accent4">
                    <a:lumMod val="50000"/>
                  </a:schemeClr>
                </a:solidFill>
                <a:latin typeface="YuGothic"/>
              </a:rPr>
              <a:t>セキュリティインシデントは約</a:t>
            </a:r>
            <a:r>
              <a:rPr lang="en-US" altLang="ja-JP" sz="2800" b="1" dirty="0">
                <a:solidFill>
                  <a:schemeClr val="accent4">
                    <a:lumMod val="50000"/>
                  </a:schemeClr>
                </a:solidFill>
                <a:latin typeface="YuGothic"/>
              </a:rPr>
              <a:t>8</a:t>
            </a:r>
            <a:r>
              <a:rPr lang="ja-JP" altLang="en-US" sz="2800" b="1" dirty="0">
                <a:solidFill>
                  <a:schemeClr val="accent4">
                    <a:lumMod val="50000"/>
                  </a:schemeClr>
                </a:solidFill>
                <a:latin typeface="YuGothic"/>
              </a:rPr>
              <a:t>割の企業で発生</a:t>
            </a:r>
            <a:endParaRPr lang="en-US" altLang="ja-JP" sz="2800" b="1" dirty="0">
              <a:solidFill>
                <a:schemeClr val="accent4">
                  <a:lumMod val="50000"/>
                </a:schemeClr>
              </a:solidFill>
              <a:latin typeface="YuGothic"/>
            </a:endParaRPr>
          </a:p>
          <a:p>
            <a:pPr algn="ctr"/>
            <a:r>
              <a:rPr lang="ja-JP" altLang="en-US" dirty="0">
                <a:solidFill>
                  <a:schemeClr val="accent4">
                    <a:lumMod val="50000"/>
                  </a:schemeClr>
                </a:solidFill>
                <a:latin typeface="YuGothic"/>
              </a:rPr>
              <a:t>（情報漏洩、データの破壊、業務の停滞に繋がるセキュリティ上の事象）</a:t>
            </a:r>
            <a:endParaRPr lang="en-US" altLang="ja-JP" dirty="0">
              <a:solidFill>
                <a:schemeClr val="accent4">
                  <a:lumMod val="50000"/>
                </a:schemeClr>
              </a:solidFill>
              <a:latin typeface="YuGothic"/>
            </a:endParaRPr>
          </a:p>
          <a:p>
            <a:pPr algn="ctr"/>
            <a:endParaRPr lang="en-US" altLang="ja-JP" sz="3200" b="1" dirty="0">
              <a:solidFill>
                <a:schemeClr val="accent4">
                  <a:lumMod val="50000"/>
                </a:schemeClr>
              </a:solidFill>
              <a:latin typeface="YuGothic"/>
            </a:endParaRPr>
          </a:p>
          <a:p>
            <a:pPr algn="ctr"/>
            <a:r>
              <a:rPr lang="en-US" altLang="ja-JP" sz="2400" b="1" dirty="0">
                <a:solidFill>
                  <a:schemeClr val="tx1"/>
                </a:solidFill>
                <a:latin typeface="+mn-ea"/>
              </a:rPr>
              <a:t>2020</a:t>
            </a:r>
            <a:r>
              <a:rPr lang="ja-JP" altLang="en-US" sz="2400" b="1" dirty="0">
                <a:solidFill>
                  <a:schemeClr val="tx1"/>
                </a:solidFill>
                <a:latin typeface="+mn-ea"/>
              </a:rPr>
              <a:t>年　</a:t>
            </a:r>
            <a:r>
              <a:rPr lang="en-US" altLang="ja-JP" sz="2400" b="1" i="0" dirty="0">
                <a:solidFill>
                  <a:schemeClr val="tx1"/>
                </a:solidFill>
                <a:effectLst/>
                <a:latin typeface="+mn-ea"/>
              </a:rPr>
              <a:t>IT</a:t>
            </a:r>
            <a:r>
              <a:rPr lang="ja-JP" altLang="en-US" sz="2400" b="1" i="0" dirty="0">
                <a:solidFill>
                  <a:schemeClr val="tx1"/>
                </a:solidFill>
                <a:effectLst/>
                <a:latin typeface="+mn-ea"/>
              </a:rPr>
              <a:t>システム・情報セキュリティ担当者　計</a:t>
            </a:r>
            <a:r>
              <a:rPr lang="en-US" altLang="ja-JP" sz="2400" b="1" i="0" dirty="0">
                <a:solidFill>
                  <a:schemeClr val="tx1"/>
                </a:solidFill>
                <a:effectLst/>
                <a:latin typeface="+mn-ea"/>
              </a:rPr>
              <a:t>1,086</a:t>
            </a:r>
            <a:r>
              <a:rPr lang="ja-JP" altLang="en-US" sz="2400" b="1" i="0" dirty="0">
                <a:solidFill>
                  <a:schemeClr val="tx1"/>
                </a:solidFill>
                <a:effectLst/>
                <a:latin typeface="+mn-ea"/>
              </a:rPr>
              <a:t>人 </a:t>
            </a:r>
            <a:endParaRPr lang="en-US" altLang="ja-JP" sz="2400" b="1" i="0" dirty="0">
              <a:solidFill>
                <a:schemeClr val="tx1"/>
              </a:solidFill>
              <a:effectLst/>
              <a:latin typeface="+mn-ea"/>
            </a:endParaRPr>
          </a:p>
          <a:p>
            <a:pPr algn="ctr"/>
            <a:r>
              <a:rPr lang="ja-JP" altLang="en-US" sz="2400" b="1" i="0" dirty="0">
                <a:solidFill>
                  <a:schemeClr val="tx1"/>
                </a:solidFill>
                <a:effectLst/>
                <a:latin typeface="+mn-ea"/>
              </a:rPr>
              <a:t>（民間企業：</a:t>
            </a:r>
            <a:r>
              <a:rPr lang="en-US" altLang="ja-JP" sz="2400" b="1" i="0" dirty="0">
                <a:solidFill>
                  <a:schemeClr val="tx1"/>
                </a:solidFill>
                <a:effectLst/>
                <a:latin typeface="+mn-ea"/>
              </a:rPr>
              <a:t>980</a:t>
            </a:r>
            <a:r>
              <a:rPr lang="ja-JP" altLang="en-US" sz="2400" b="1" i="0" dirty="0">
                <a:solidFill>
                  <a:schemeClr val="tx1"/>
                </a:solidFill>
                <a:effectLst/>
                <a:latin typeface="+mn-ea"/>
              </a:rPr>
              <a:t>人、官公庁自治体：</a:t>
            </a:r>
            <a:r>
              <a:rPr lang="en-US" altLang="ja-JP" sz="2400" b="1" i="0" dirty="0">
                <a:solidFill>
                  <a:schemeClr val="tx1"/>
                </a:solidFill>
                <a:effectLst/>
                <a:latin typeface="+mn-ea"/>
              </a:rPr>
              <a:t>106</a:t>
            </a:r>
            <a:r>
              <a:rPr lang="ja-JP" altLang="en-US" sz="2400" b="1" i="0" dirty="0">
                <a:solidFill>
                  <a:schemeClr val="tx1"/>
                </a:solidFill>
                <a:effectLst/>
                <a:latin typeface="+mn-ea"/>
              </a:rPr>
              <a:t>人　調査）</a:t>
            </a:r>
            <a:endParaRPr lang="en-US" altLang="ja-JP" sz="2400" b="1" i="0" dirty="0">
              <a:solidFill>
                <a:schemeClr val="tx1"/>
              </a:solidFill>
              <a:effectLst/>
              <a:latin typeface="+mn-ea"/>
            </a:endParaRPr>
          </a:p>
          <a:p>
            <a:pPr algn="ctr"/>
            <a:endParaRPr lang="en-US" altLang="ja-JP" sz="2400" b="1" dirty="0">
              <a:solidFill>
                <a:schemeClr val="tx1"/>
              </a:solidFill>
              <a:latin typeface="YuGothic"/>
            </a:endParaRPr>
          </a:p>
          <a:p>
            <a:pPr algn="ctr"/>
            <a:endParaRPr lang="en-US" altLang="ja-JP" sz="2400" b="1" dirty="0">
              <a:solidFill>
                <a:schemeClr val="tx1"/>
              </a:solidFill>
              <a:latin typeface="YuGothic"/>
            </a:endParaRPr>
          </a:p>
          <a:p>
            <a:pPr algn="ctr"/>
            <a:r>
              <a:rPr lang="ja-JP" altLang="en-US" sz="2400" b="1" dirty="0">
                <a:solidFill>
                  <a:schemeClr val="tx1"/>
                </a:solidFill>
                <a:latin typeface="YuGothic"/>
              </a:rPr>
              <a:t>サービス業においても、セキュリティインシデントは</a:t>
            </a:r>
            <a:endParaRPr lang="en-US" altLang="ja-JP" sz="2400" b="1" dirty="0">
              <a:solidFill>
                <a:schemeClr val="tx1"/>
              </a:solidFill>
              <a:latin typeface="YuGothic"/>
            </a:endParaRPr>
          </a:p>
          <a:p>
            <a:pPr algn="ctr"/>
            <a:r>
              <a:rPr lang="ja-JP" altLang="en-US" sz="2400" b="1" dirty="0">
                <a:solidFill>
                  <a:schemeClr val="tx1"/>
                </a:solidFill>
                <a:latin typeface="YuGothic"/>
              </a:rPr>
              <a:t>約７割以上の企業で発生しています</a:t>
            </a:r>
            <a:endParaRPr lang="en-US" altLang="ja-JP" sz="2400" b="1" dirty="0">
              <a:solidFill>
                <a:schemeClr val="tx1"/>
              </a:solidFill>
              <a:latin typeface="YuGothic"/>
            </a:endParaRPr>
          </a:p>
          <a:p>
            <a:pPr algn="ctr"/>
            <a:endParaRPr lang="ja-JP" altLang="en-US" sz="2400" b="1" dirty="0">
              <a:solidFill>
                <a:schemeClr val="tx1"/>
              </a:solidFill>
              <a:latin typeface="+mn-ea"/>
            </a:endParaRPr>
          </a:p>
          <a:p>
            <a:pPr algn="ctr"/>
            <a:endParaRPr kumimoji="1" lang="ja-JP" altLang="en-US" sz="2400" dirty="0">
              <a:solidFill>
                <a:schemeClr val="accent4">
                  <a:lumMod val="50000"/>
                </a:schemeClr>
              </a:solidFill>
            </a:endParaRPr>
          </a:p>
        </p:txBody>
      </p:sp>
      <p:sp>
        <p:nvSpPr>
          <p:cNvPr id="9" name="テキスト プレースホルダー 2">
            <a:extLst>
              <a:ext uri="{FF2B5EF4-FFF2-40B4-BE49-F238E27FC236}">
                <a16:creationId xmlns:a16="http://schemas.microsoft.com/office/drawing/2014/main" id="{D6987DD7-DF78-C610-81C4-908F268A84D9}"/>
              </a:ext>
            </a:extLst>
          </p:cNvPr>
          <p:cNvSpPr txBox="1">
            <a:spLocks/>
          </p:cNvSpPr>
          <p:nvPr/>
        </p:nvSpPr>
        <p:spPr>
          <a:xfrm>
            <a:off x="3279291" y="4903968"/>
            <a:ext cx="6822830"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lang="ja-JP" altLang="en-US" sz="1400" b="0" i="0" dirty="0">
                <a:solidFill>
                  <a:srgbClr val="333333"/>
                </a:solidFill>
                <a:effectLst/>
                <a:latin typeface="YuGothic"/>
              </a:rPr>
              <a:t>トレンドマイクロ株式会社</a:t>
            </a:r>
            <a:r>
              <a:rPr lang="ja-JP" altLang="en-US" sz="1400" b="0" i="0" dirty="0">
                <a:solidFill>
                  <a:srgbClr val="333333"/>
                </a:solidFill>
                <a:effectLst/>
                <a:latin typeface="InterstateExtraLight"/>
              </a:rPr>
              <a:t>法人組織のセキュリティ動向調査 </a:t>
            </a:r>
            <a:r>
              <a:rPr lang="en-US" altLang="ja-JP" sz="1400" b="0" i="0" dirty="0">
                <a:solidFill>
                  <a:srgbClr val="333333"/>
                </a:solidFill>
                <a:effectLst/>
                <a:latin typeface="InterstateExtraLight"/>
              </a:rPr>
              <a:t>2020</a:t>
            </a:r>
            <a:r>
              <a:rPr lang="ja-JP" altLang="en-US" sz="1400" b="0" i="0" dirty="0">
                <a:solidFill>
                  <a:srgbClr val="333333"/>
                </a:solidFill>
                <a:effectLst/>
                <a:latin typeface="InterstateExtraLight"/>
              </a:rPr>
              <a:t>年版</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Tree>
    <p:extLst>
      <p:ext uri="{BB962C8B-B14F-4D97-AF65-F5344CB8AC3E}">
        <p14:creationId xmlns:p14="http://schemas.microsoft.com/office/powerpoint/2010/main" val="252228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FEA0"/>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0C750B-D5D1-523D-B209-53D9F2904417}"/>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BAFE69F-BC3D-7608-9AD7-B5B145B0CE8A}"/>
              </a:ext>
            </a:extLst>
          </p:cNvPr>
          <p:cNvSpPr>
            <a:spLocks noGrp="1"/>
          </p:cNvSpPr>
          <p:nvPr>
            <p:ph type="sldNum" sz="quarter" idx="12"/>
          </p:nvPr>
        </p:nvSpPr>
        <p:spPr/>
        <p:txBody>
          <a:bodyPr/>
          <a:lstStyle/>
          <a:p>
            <a:fld id="{05566560-CB00-4920-B9C5-428899196415}" type="slidenum">
              <a:rPr lang="ja-JP" altLang="en-US" smtClean="0"/>
              <a:pPr/>
              <a:t>15</a:t>
            </a:fld>
            <a:endParaRPr lang="ja-JP" altLang="en-US" dirty="0"/>
          </a:p>
        </p:txBody>
      </p:sp>
      <p:sp>
        <p:nvSpPr>
          <p:cNvPr id="7" name="四角形: 角を丸くする 6">
            <a:extLst>
              <a:ext uri="{FF2B5EF4-FFF2-40B4-BE49-F238E27FC236}">
                <a16:creationId xmlns:a16="http://schemas.microsoft.com/office/drawing/2014/main" id="{FA6904DB-E440-D381-F4D0-CD1A211F48AA}"/>
              </a:ext>
            </a:extLst>
          </p:cNvPr>
          <p:cNvSpPr/>
          <p:nvPr/>
        </p:nvSpPr>
        <p:spPr>
          <a:xfrm>
            <a:off x="1374365" y="393895"/>
            <a:ext cx="9362274" cy="984739"/>
          </a:xfrm>
          <a:prstGeom prst="roundRect">
            <a:avLst/>
          </a:prstGeom>
          <a:solidFill>
            <a:schemeClr val="accent4">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ysClr val="windowText" lastClr="000000"/>
                </a:solidFill>
              </a:rPr>
              <a:t>有効な</a:t>
            </a:r>
            <a:r>
              <a:rPr lang="ja-JP" altLang="en-US" sz="3200" dirty="0">
                <a:solidFill>
                  <a:sysClr val="windowText" lastClr="000000"/>
                </a:solidFill>
              </a:rPr>
              <a:t>対策により被害の発生を抑え</a:t>
            </a:r>
            <a:endParaRPr kumimoji="1" lang="ja-JP" altLang="en-US" sz="3200" dirty="0">
              <a:solidFill>
                <a:sysClr val="windowText" lastClr="000000"/>
              </a:solidFill>
            </a:endParaRPr>
          </a:p>
        </p:txBody>
      </p:sp>
      <p:sp>
        <p:nvSpPr>
          <p:cNvPr id="8" name="四角形: 角を丸くする 7">
            <a:extLst>
              <a:ext uri="{FF2B5EF4-FFF2-40B4-BE49-F238E27FC236}">
                <a16:creationId xmlns:a16="http://schemas.microsoft.com/office/drawing/2014/main" id="{804FCDDB-4143-D1CC-91E2-2151D106F6C9}"/>
              </a:ext>
            </a:extLst>
          </p:cNvPr>
          <p:cNvSpPr/>
          <p:nvPr/>
        </p:nvSpPr>
        <p:spPr>
          <a:xfrm>
            <a:off x="1374365" y="2917917"/>
            <a:ext cx="9362274" cy="984739"/>
          </a:xfrm>
          <a:prstGeom prst="roundRect">
            <a:avLst/>
          </a:prstGeom>
          <a:solidFill>
            <a:schemeClr val="accent4">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重要データを守り</a:t>
            </a:r>
            <a:r>
              <a:rPr lang="ja-JP" altLang="en-US" sz="1400" b="1" dirty="0">
                <a:solidFill>
                  <a:srgbClr val="0033CC"/>
                </a:solidFill>
              </a:rPr>
              <a:t>（機密性・信頼性）</a:t>
            </a:r>
            <a:r>
              <a:rPr lang="ja-JP" altLang="en-US" sz="3200" dirty="0">
                <a:solidFill>
                  <a:sysClr val="windowText" lastClr="000000"/>
                </a:solidFill>
              </a:rPr>
              <a:t>、円滑な業務運営</a:t>
            </a:r>
            <a:r>
              <a:rPr lang="ja-JP" altLang="en-US" sz="1200" b="1" dirty="0">
                <a:solidFill>
                  <a:srgbClr val="0033CC"/>
                </a:solidFill>
              </a:rPr>
              <a:t>（可用性）</a:t>
            </a:r>
            <a:endParaRPr kumimoji="1" lang="ja-JP" altLang="en-US" sz="1200" b="1" dirty="0">
              <a:solidFill>
                <a:srgbClr val="0033CC"/>
              </a:solidFill>
            </a:endParaRPr>
          </a:p>
        </p:txBody>
      </p:sp>
      <p:pic>
        <p:nvPicPr>
          <p:cNvPr id="14" name="図 13" descr="キーボードのキー&#10;&#10;自動的に生成された説明">
            <a:extLst>
              <a:ext uri="{FF2B5EF4-FFF2-40B4-BE49-F238E27FC236}">
                <a16:creationId xmlns:a16="http://schemas.microsoft.com/office/drawing/2014/main" id="{7045DCB7-9DEF-ADBF-38A6-4E8FEAE7D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1" y="201065"/>
            <a:ext cx="2749380" cy="1734124"/>
          </a:xfrm>
          <a:prstGeom prst="rect">
            <a:avLst/>
          </a:prstGeom>
        </p:spPr>
      </p:pic>
      <p:sp>
        <p:nvSpPr>
          <p:cNvPr id="15" name="四角形: 角を丸くする 14">
            <a:extLst>
              <a:ext uri="{FF2B5EF4-FFF2-40B4-BE49-F238E27FC236}">
                <a16:creationId xmlns:a16="http://schemas.microsoft.com/office/drawing/2014/main" id="{BC4EBD66-884D-14C7-A551-31F972FB1E8B}"/>
              </a:ext>
            </a:extLst>
          </p:cNvPr>
          <p:cNvSpPr/>
          <p:nvPr/>
        </p:nvSpPr>
        <p:spPr>
          <a:xfrm>
            <a:off x="1374365" y="5111885"/>
            <a:ext cx="9362274" cy="984739"/>
          </a:xfrm>
          <a:prstGeom prst="round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lumMod val="50000"/>
                    <a:lumOff val="50000"/>
                  </a:schemeClr>
                </a:solidFill>
              </a:rPr>
              <a:t>👉より信頼のある顧客サービス👉利益の確保</a:t>
            </a:r>
            <a:endParaRPr lang="en-US" altLang="ja-JP" sz="2800" b="1" dirty="0">
              <a:solidFill>
                <a:schemeClr val="tx1">
                  <a:lumMod val="50000"/>
                  <a:lumOff val="50000"/>
                </a:schemeClr>
              </a:solidFill>
            </a:endParaRPr>
          </a:p>
        </p:txBody>
      </p:sp>
      <p:sp>
        <p:nvSpPr>
          <p:cNvPr id="17" name="矢印: 下 16">
            <a:extLst>
              <a:ext uri="{FF2B5EF4-FFF2-40B4-BE49-F238E27FC236}">
                <a16:creationId xmlns:a16="http://schemas.microsoft.com/office/drawing/2014/main" id="{8FEE4C69-8FD6-B7E0-285C-6F39BC47AC14}"/>
              </a:ext>
            </a:extLst>
          </p:cNvPr>
          <p:cNvSpPr/>
          <p:nvPr/>
        </p:nvSpPr>
        <p:spPr>
          <a:xfrm>
            <a:off x="4606832" y="1875162"/>
            <a:ext cx="2391508" cy="854061"/>
          </a:xfrm>
          <a:prstGeom prst="downArrow">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E2F479ED-C00D-8183-6AF9-AC12BFAC8A69}"/>
              </a:ext>
            </a:extLst>
          </p:cNvPr>
          <p:cNvSpPr/>
          <p:nvPr/>
        </p:nvSpPr>
        <p:spPr>
          <a:xfrm>
            <a:off x="1374365" y="4014901"/>
            <a:ext cx="9362274" cy="984739"/>
          </a:xfrm>
          <a:prstGeom prst="round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lumMod val="50000"/>
                    <a:lumOff val="50000"/>
                  </a:schemeClr>
                </a:solidFill>
              </a:rPr>
              <a:t>👉</a:t>
            </a:r>
            <a:r>
              <a:rPr kumimoji="1" lang="ja-JP" altLang="en-US" sz="2800" b="1" dirty="0">
                <a:solidFill>
                  <a:schemeClr val="tx1">
                    <a:lumMod val="50000"/>
                    <a:lumOff val="50000"/>
                  </a:schemeClr>
                </a:solidFill>
              </a:rPr>
              <a:t>セキュリティ被害による目標利益阻害の撲滅</a:t>
            </a:r>
          </a:p>
        </p:txBody>
      </p:sp>
      <p:sp>
        <p:nvSpPr>
          <p:cNvPr id="5" name="思考の吹き出し: 雲形 4">
            <a:extLst>
              <a:ext uri="{FF2B5EF4-FFF2-40B4-BE49-F238E27FC236}">
                <a16:creationId xmlns:a16="http://schemas.microsoft.com/office/drawing/2014/main" id="{B4A6F1C2-D58D-D2DD-D100-008E18935210}"/>
              </a:ext>
            </a:extLst>
          </p:cNvPr>
          <p:cNvSpPr/>
          <p:nvPr/>
        </p:nvSpPr>
        <p:spPr>
          <a:xfrm>
            <a:off x="8610600" y="1281214"/>
            <a:ext cx="3346936" cy="1734123"/>
          </a:xfrm>
          <a:prstGeom prst="cloudCallout">
            <a:avLst>
              <a:gd name="adj1" fmla="val -46007"/>
              <a:gd name="adj2" fmla="val 11738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ポイント</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ビジネス機会の損失、</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信頼の喪失、</a:t>
            </a:r>
            <a:endParaRPr lang="en-US" altLang="ja-JP" sz="1400" dirty="0">
              <a:solidFill>
                <a:schemeClr val="accent4">
                  <a:lumMod val="75000"/>
                </a:schemeClr>
              </a:solidFill>
            </a:endParaRPr>
          </a:p>
          <a:p>
            <a:pPr algn="ctr"/>
            <a:r>
              <a:rPr kumimoji="1" lang="ja-JP" altLang="en-US" sz="1400" dirty="0">
                <a:solidFill>
                  <a:schemeClr val="accent4">
                    <a:lumMod val="75000"/>
                  </a:schemeClr>
                </a:solidFill>
              </a:rPr>
              <a:t>被害対応</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被害対策等の</a:t>
            </a:r>
            <a:endParaRPr lang="en-US" altLang="ja-JP" sz="1400" dirty="0">
              <a:solidFill>
                <a:schemeClr val="accent4">
                  <a:lumMod val="75000"/>
                </a:schemeClr>
              </a:solidFill>
            </a:endParaRPr>
          </a:p>
          <a:p>
            <a:pPr algn="ctr"/>
            <a:r>
              <a:rPr lang="ja-JP" altLang="en-US" sz="1400" dirty="0">
                <a:solidFill>
                  <a:schemeClr val="accent4">
                    <a:lumMod val="75000"/>
                  </a:schemeClr>
                </a:solidFill>
              </a:rPr>
              <a:t>損失の防止</a:t>
            </a:r>
            <a:endParaRPr lang="en-US" altLang="ja-JP" sz="1400" dirty="0">
              <a:solidFill>
                <a:schemeClr val="accent4">
                  <a:lumMod val="75000"/>
                </a:schemeClr>
              </a:solidFill>
            </a:endParaRPr>
          </a:p>
        </p:txBody>
      </p:sp>
    </p:spTree>
    <p:extLst>
      <p:ext uri="{BB962C8B-B14F-4D97-AF65-F5344CB8AC3E}">
        <p14:creationId xmlns:p14="http://schemas.microsoft.com/office/powerpoint/2010/main" val="328427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7"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F757-7773-C1BD-785D-850C4E22B64A}"/>
              </a:ext>
            </a:extLst>
          </p:cNvPr>
          <p:cNvSpPr>
            <a:spLocks noGrp="1"/>
          </p:cNvSpPr>
          <p:nvPr>
            <p:ph type="title"/>
          </p:nvPr>
        </p:nvSpPr>
        <p:spPr>
          <a:xfrm>
            <a:off x="64677" y="221010"/>
            <a:ext cx="11282773" cy="852137"/>
          </a:xfrm>
        </p:spPr>
        <p:txBody>
          <a:bodyPr>
            <a:normAutofit/>
          </a:bodyPr>
          <a:lstStyle/>
          <a:p>
            <a:pPr>
              <a:lnSpc>
                <a:spcPct val="150000"/>
              </a:lnSpc>
            </a:pPr>
            <a:r>
              <a:rPr lang="ja-JP" altLang="en-US" sz="2800" b="1" dirty="0"/>
              <a:t>情報セキュリティ対策は、事後より予防が大事！！</a:t>
            </a:r>
            <a:endParaRPr kumimoji="1" lang="en-US" altLang="ja-JP" sz="2800" b="1" dirty="0"/>
          </a:p>
        </p:txBody>
      </p:sp>
      <p:sp>
        <p:nvSpPr>
          <p:cNvPr id="4" name="フッター プレースホルダー 3">
            <a:extLst>
              <a:ext uri="{FF2B5EF4-FFF2-40B4-BE49-F238E27FC236}">
                <a16:creationId xmlns:a16="http://schemas.microsoft.com/office/drawing/2014/main" id="{7EB7B49F-D87B-7338-74E5-9427F44BEACB}"/>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9283A74-67C1-E947-F6B4-CD2FA1F1757C}"/>
              </a:ext>
            </a:extLst>
          </p:cNvPr>
          <p:cNvSpPr>
            <a:spLocks noGrp="1"/>
          </p:cNvSpPr>
          <p:nvPr>
            <p:ph type="sldNum" sz="quarter" idx="12"/>
          </p:nvPr>
        </p:nvSpPr>
        <p:spPr/>
        <p:txBody>
          <a:bodyPr/>
          <a:lstStyle/>
          <a:p>
            <a:fld id="{05566560-CB00-4920-B9C5-428899196415}" type="slidenum">
              <a:rPr lang="ja-JP" altLang="en-US" smtClean="0"/>
              <a:pPr/>
              <a:t>16</a:t>
            </a:fld>
            <a:endParaRPr lang="ja-JP" altLang="en-US" dirty="0"/>
          </a:p>
        </p:txBody>
      </p:sp>
      <p:sp>
        <p:nvSpPr>
          <p:cNvPr id="10" name="スクロール: 横 9">
            <a:extLst>
              <a:ext uri="{FF2B5EF4-FFF2-40B4-BE49-F238E27FC236}">
                <a16:creationId xmlns:a16="http://schemas.microsoft.com/office/drawing/2014/main" id="{480A9EB1-9998-549B-B55D-0AEF101A5264}"/>
              </a:ext>
            </a:extLst>
          </p:cNvPr>
          <p:cNvSpPr/>
          <p:nvPr/>
        </p:nvSpPr>
        <p:spPr>
          <a:xfrm>
            <a:off x="948891" y="2908821"/>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火災が発生した</a:t>
            </a:r>
          </a:p>
        </p:txBody>
      </p:sp>
      <p:sp>
        <p:nvSpPr>
          <p:cNvPr id="11" name="スクロール: 横 10">
            <a:extLst>
              <a:ext uri="{FF2B5EF4-FFF2-40B4-BE49-F238E27FC236}">
                <a16:creationId xmlns:a16="http://schemas.microsoft.com/office/drawing/2014/main" id="{AF3DC16B-BE48-6097-8ECF-2C74C6C71E5D}"/>
              </a:ext>
            </a:extLst>
          </p:cNvPr>
          <p:cNvSpPr/>
          <p:nvPr/>
        </p:nvSpPr>
        <p:spPr>
          <a:xfrm>
            <a:off x="948891" y="3837408"/>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パソコンが故障した</a:t>
            </a:r>
          </a:p>
        </p:txBody>
      </p:sp>
      <p:sp>
        <p:nvSpPr>
          <p:cNvPr id="12" name="スクロール: 横 11">
            <a:extLst>
              <a:ext uri="{FF2B5EF4-FFF2-40B4-BE49-F238E27FC236}">
                <a16:creationId xmlns:a16="http://schemas.microsoft.com/office/drawing/2014/main" id="{95FE9819-AAC8-FE9B-EE72-7EED1570D58D}"/>
              </a:ext>
            </a:extLst>
          </p:cNvPr>
          <p:cNvSpPr/>
          <p:nvPr/>
        </p:nvSpPr>
        <p:spPr>
          <a:xfrm>
            <a:off x="948891" y="4765995"/>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コンピュータウイルスに感染した</a:t>
            </a:r>
            <a:endParaRPr kumimoji="1" lang="en-US" altLang="ja-JP" sz="1600" dirty="0">
              <a:solidFill>
                <a:schemeClr val="tx1"/>
              </a:solidFill>
            </a:endParaRPr>
          </a:p>
          <a:p>
            <a:pPr algn="ctr"/>
            <a:r>
              <a:rPr lang="ja-JP" altLang="en-US" sz="1600" dirty="0">
                <a:solidFill>
                  <a:schemeClr val="tx1"/>
                </a:solidFill>
              </a:rPr>
              <a:t>（データ破壊・漏洩など発生）</a:t>
            </a:r>
            <a:endParaRPr kumimoji="1" lang="ja-JP" altLang="en-US" sz="1600" dirty="0">
              <a:solidFill>
                <a:schemeClr val="tx1"/>
              </a:solidFill>
            </a:endParaRPr>
          </a:p>
        </p:txBody>
      </p:sp>
      <p:sp>
        <p:nvSpPr>
          <p:cNvPr id="13" name="矢印: 右 12">
            <a:extLst>
              <a:ext uri="{FF2B5EF4-FFF2-40B4-BE49-F238E27FC236}">
                <a16:creationId xmlns:a16="http://schemas.microsoft.com/office/drawing/2014/main" id="{82CBBC68-6D7E-8C29-F6CC-E8B31D540F6D}"/>
              </a:ext>
            </a:extLst>
          </p:cNvPr>
          <p:cNvSpPr/>
          <p:nvPr/>
        </p:nvSpPr>
        <p:spPr>
          <a:xfrm>
            <a:off x="4108663" y="3837408"/>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スクロール: 横 13">
            <a:extLst>
              <a:ext uri="{FF2B5EF4-FFF2-40B4-BE49-F238E27FC236}">
                <a16:creationId xmlns:a16="http://schemas.microsoft.com/office/drawing/2014/main" id="{A48C9B8B-0B96-1E7D-4F3C-9A92A7C6FC7D}"/>
              </a:ext>
            </a:extLst>
          </p:cNvPr>
          <p:cNvSpPr/>
          <p:nvPr/>
        </p:nvSpPr>
        <p:spPr>
          <a:xfrm>
            <a:off x="8654657" y="2908821"/>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400" dirty="0">
                <a:solidFill>
                  <a:schemeClr val="tx1"/>
                </a:solidFill>
              </a:rPr>
              <a:t>火傷や避難時の怪我の撲滅・低減</a:t>
            </a:r>
            <a:endParaRPr kumimoji="1" lang="en-US" altLang="ja-JP" sz="1400" dirty="0">
              <a:solidFill>
                <a:schemeClr val="tx1"/>
              </a:solidFill>
            </a:endParaRPr>
          </a:p>
          <a:p>
            <a:pPr algn="ctr"/>
            <a:r>
              <a:rPr lang="ja-JP" altLang="en-US" sz="1400" dirty="0">
                <a:solidFill>
                  <a:schemeClr val="tx1"/>
                </a:solidFill>
              </a:rPr>
              <a:t>情報機器やデータの消失による</a:t>
            </a:r>
            <a:r>
              <a:rPr kumimoji="1" lang="ja-JP" altLang="en-US" sz="1400" dirty="0">
                <a:solidFill>
                  <a:schemeClr val="tx1"/>
                </a:solidFill>
              </a:rPr>
              <a:t>業務量増加の撲滅・低減</a:t>
            </a:r>
          </a:p>
        </p:txBody>
      </p:sp>
      <p:sp>
        <p:nvSpPr>
          <p:cNvPr id="15" name="スクロール: 横 14">
            <a:extLst>
              <a:ext uri="{FF2B5EF4-FFF2-40B4-BE49-F238E27FC236}">
                <a16:creationId xmlns:a16="http://schemas.microsoft.com/office/drawing/2014/main" id="{6452A714-E051-750D-99C0-8819902271F0}"/>
              </a:ext>
            </a:extLst>
          </p:cNvPr>
          <p:cNvSpPr/>
          <p:nvPr/>
        </p:nvSpPr>
        <p:spPr>
          <a:xfrm>
            <a:off x="8654657" y="3837408"/>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lang="ja-JP" altLang="en-US" sz="1400" dirty="0">
                <a:solidFill>
                  <a:schemeClr val="tx1"/>
                </a:solidFill>
              </a:rPr>
              <a:t>代替作業（手作業等）発生期間の短縮（作業増加の低減）</a:t>
            </a:r>
          </a:p>
        </p:txBody>
      </p:sp>
      <p:sp>
        <p:nvSpPr>
          <p:cNvPr id="16" name="スクロール: 横 15">
            <a:extLst>
              <a:ext uri="{FF2B5EF4-FFF2-40B4-BE49-F238E27FC236}">
                <a16:creationId xmlns:a16="http://schemas.microsoft.com/office/drawing/2014/main" id="{AC029DD8-945E-F372-12CF-1F105C72C4A1}"/>
              </a:ext>
            </a:extLst>
          </p:cNvPr>
          <p:cNvSpPr/>
          <p:nvPr/>
        </p:nvSpPr>
        <p:spPr>
          <a:xfrm>
            <a:off x="8654657" y="4765995"/>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lang="ja-JP" altLang="en-US" sz="1600" dirty="0">
                <a:solidFill>
                  <a:schemeClr val="tx1"/>
                </a:solidFill>
              </a:rPr>
              <a:t>情報の復旧作業の発生の低減</a:t>
            </a:r>
            <a:endParaRPr kumimoji="1" lang="en-US" altLang="ja-JP" sz="1600" dirty="0">
              <a:solidFill>
                <a:schemeClr val="tx1"/>
              </a:solidFill>
            </a:endParaRPr>
          </a:p>
          <a:p>
            <a:pPr algn="ctr"/>
            <a:r>
              <a:rPr kumimoji="1" lang="ja-JP" altLang="en-US" sz="1600" dirty="0">
                <a:solidFill>
                  <a:schemeClr val="tx1"/>
                </a:solidFill>
              </a:rPr>
              <a:t>社会的信用失墜の</a:t>
            </a:r>
            <a:r>
              <a:rPr lang="ja-JP" altLang="en-US" sz="1600" dirty="0">
                <a:solidFill>
                  <a:schemeClr val="tx1"/>
                </a:solidFill>
              </a:rPr>
              <a:t>回避</a:t>
            </a:r>
            <a:endParaRPr kumimoji="1" lang="en-US" altLang="ja-JP" sz="1600" dirty="0">
              <a:solidFill>
                <a:schemeClr val="tx1"/>
              </a:solidFill>
            </a:endParaRPr>
          </a:p>
        </p:txBody>
      </p:sp>
      <p:sp>
        <p:nvSpPr>
          <p:cNvPr id="17" name="スクロール: 横 16">
            <a:extLst>
              <a:ext uri="{FF2B5EF4-FFF2-40B4-BE49-F238E27FC236}">
                <a16:creationId xmlns:a16="http://schemas.microsoft.com/office/drawing/2014/main" id="{4F0CB4C5-8079-5612-BF40-8733A3A73ABE}"/>
              </a:ext>
            </a:extLst>
          </p:cNvPr>
          <p:cNvSpPr/>
          <p:nvPr/>
        </p:nvSpPr>
        <p:spPr>
          <a:xfrm>
            <a:off x="4762558" y="2908821"/>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消火器やスプリンクラーの設置</a:t>
            </a:r>
          </a:p>
        </p:txBody>
      </p:sp>
      <p:sp>
        <p:nvSpPr>
          <p:cNvPr id="18" name="スクロール: 横 17">
            <a:extLst>
              <a:ext uri="{FF2B5EF4-FFF2-40B4-BE49-F238E27FC236}">
                <a16:creationId xmlns:a16="http://schemas.microsoft.com/office/drawing/2014/main" id="{2D377962-C1B2-F538-1A69-0070DE96EC85}"/>
              </a:ext>
            </a:extLst>
          </p:cNvPr>
          <p:cNvSpPr/>
          <p:nvPr/>
        </p:nvSpPr>
        <p:spPr>
          <a:xfrm>
            <a:off x="4762558" y="3837408"/>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速やかな修理依頼が可能</a:t>
            </a:r>
            <a:endParaRPr kumimoji="1" lang="en-US" altLang="ja-JP" sz="1600" dirty="0">
              <a:solidFill>
                <a:schemeClr val="tx1"/>
              </a:solidFill>
            </a:endParaRPr>
          </a:p>
          <a:p>
            <a:pPr algn="ctr"/>
            <a:r>
              <a:rPr lang="ja-JP" altLang="en-US" sz="1600" dirty="0">
                <a:solidFill>
                  <a:schemeClr val="tx1"/>
                </a:solidFill>
              </a:rPr>
              <a:t>代替機が用意されている</a:t>
            </a:r>
            <a:endParaRPr kumimoji="1" lang="ja-JP" altLang="en-US" sz="1600" dirty="0">
              <a:solidFill>
                <a:schemeClr val="tx1"/>
              </a:solidFill>
            </a:endParaRPr>
          </a:p>
        </p:txBody>
      </p:sp>
      <p:sp>
        <p:nvSpPr>
          <p:cNvPr id="19" name="スクロール: 横 18">
            <a:extLst>
              <a:ext uri="{FF2B5EF4-FFF2-40B4-BE49-F238E27FC236}">
                <a16:creationId xmlns:a16="http://schemas.microsoft.com/office/drawing/2014/main" id="{4902DEF6-86DC-693E-CB0C-98F7D43948C0}"/>
              </a:ext>
            </a:extLst>
          </p:cNvPr>
          <p:cNvSpPr/>
          <p:nvPr/>
        </p:nvSpPr>
        <p:spPr>
          <a:xfrm>
            <a:off x="4762558" y="4765995"/>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セキュリティソフトの導入や</a:t>
            </a:r>
            <a:endParaRPr kumimoji="1" lang="en-US" altLang="ja-JP" sz="1600" dirty="0">
              <a:solidFill>
                <a:schemeClr val="tx1"/>
              </a:solidFill>
            </a:endParaRPr>
          </a:p>
          <a:p>
            <a:pPr algn="ctr"/>
            <a:r>
              <a:rPr lang="en-US" altLang="ja-JP" sz="1600" dirty="0">
                <a:solidFill>
                  <a:schemeClr val="tx1"/>
                </a:solidFill>
              </a:rPr>
              <a:t>OS</a:t>
            </a:r>
            <a:r>
              <a:rPr lang="ja-JP" altLang="en-US" sz="1600" dirty="0">
                <a:solidFill>
                  <a:schemeClr val="tx1"/>
                </a:solidFill>
              </a:rPr>
              <a:t>の最新化等実施</a:t>
            </a:r>
            <a:endParaRPr kumimoji="1" lang="en-US" altLang="ja-JP" sz="1600" dirty="0">
              <a:solidFill>
                <a:schemeClr val="tx1"/>
              </a:solidFill>
            </a:endParaRPr>
          </a:p>
        </p:txBody>
      </p:sp>
      <p:sp>
        <p:nvSpPr>
          <p:cNvPr id="3" name="爆発: 14 pt 2">
            <a:extLst>
              <a:ext uri="{FF2B5EF4-FFF2-40B4-BE49-F238E27FC236}">
                <a16:creationId xmlns:a16="http://schemas.microsoft.com/office/drawing/2014/main" id="{11EBCDAB-40DF-C1E0-35D9-30471CD86EEB}"/>
              </a:ext>
            </a:extLst>
          </p:cNvPr>
          <p:cNvSpPr/>
          <p:nvPr/>
        </p:nvSpPr>
        <p:spPr>
          <a:xfrm>
            <a:off x="2025476" y="2088639"/>
            <a:ext cx="1294228" cy="946830"/>
          </a:xfrm>
          <a:prstGeom prst="irregularSeal2">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事故</a:t>
            </a:r>
          </a:p>
        </p:txBody>
      </p:sp>
      <p:sp>
        <p:nvSpPr>
          <p:cNvPr id="35" name="円: 塗りつぶしなし 34">
            <a:extLst>
              <a:ext uri="{FF2B5EF4-FFF2-40B4-BE49-F238E27FC236}">
                <a16:creationId xmlns:a16="http://schemas.microsoft.com/office/drawing/2014/main" id="{3DBBA61B-A56F-A274-3253-808F1B1B4305}"/>
              </a:ext>
            </a:extLst>
          </p:cNvPr>
          <p:cNvSpPr/>
          <p:nvPr/>
        </p:nvSpPr>
        <p:spPr>
          <a:xfrm>
            <a:off x="5486941" y="2330938"/>
            <a:ext cx="1757853" cy="540000"/>
          </a:xfrm>
          <a:prstGeom prst="donu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予防</a:t>
            </a:r>
            <a:r>
              <a:rPr kumimoji="1" lang="ja-JP" altLang="en-US" dirty="0">
                <a:solidFill>
                  <a:schemeClr val="tx1"/>
                </a:solidFill>
              </a:rPr>
              <a:t>対策</a:t>
            </a:r>
          </a:p>
        </p:txBody>
      </p:sp>
      <p:sp>
        <p:nvSpPr>
          <p:cNvPr id="29" name="矢印: 右 28">
            <a:extLst>
              <a:ext uri="{FF2B5EF4-FFF2-40B4-BE49-F238E27FC236}">
                <a16:creationId xmlns:a16="http://schemas.microsoft.com/office/drawing/2014/main" id="{7BC22477-1C1C-A634-3AD6-1CD787E07D09}"/>
              </a:ext>
            </a:extLst>
          </p:cNvPr>
          <p:cNvSpPr/>
          <p:nvPr/>
        </p:nvSpPr>
        <p:spPr>
          <a:xfrm>
            <a:off x="7986335" y="3860419"/>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69612E1-BE71-5545-6038-421EC9478FB7}"/>
              </a:ext>
            </a:extLst>
          </p:cNvPr>
          <p:cNvSpPr txBox="1">
            <a:spLocks noChangeAspect="1"/>
          </p:cNvSpPr>
          <p:nvPr/>
        </p:nvSpPr>
        <p:spPr>
          <a:xfrm>
            <a:off x="246575" y="1349975"/>
            <a:ext cx="11282773" cy="738664"/>
          </a:xfrm>
          <a:prstGeom prst="rect">
            <a:avLst/>
          </a:prstGeom>
          <a:noFill/>
        </p:spPr>
        <p:txBody>
          <a:bodyPr wrap="square" lIns="0" tIns="0" rIns="0" bIns="0" rtlCol="0">
            <a:spAutoFit/>
          </a:bodyPr>
          <a:lstStyle/>
          <a:p>
            <a:r>
              <a:rPr kumimoji="1" lang="ja-JP" altLang="en-US" sz="2400" dirty="0"/>
              <a:t>セキュリティインシデント（情報破壊や漏洩などのセキュリティ事故）</a:t>
            </a:r>
            <a:r>
              <a:rPr lang="ja-JP" altLang="en-US" sz="2400" dirty="0"/>
              <a:t>が発生する前に対策を行いましょう。被害損失が大きく低減します。</a:t>
            </a:r>
            <a:endParaRPr lang="en-US" altLang="ja-JP" sz="2400" dirty="0"/>
          </a:p>
        </p:txBody>
      </p:sp>
      <p:sp>
        <p:nvSpPr>
          <p:cNvPr id="33" name="楕円 32">
            <a:extLst>
              <a:ext uri="{FF2B5EF4-FFF2-40B4-BE49-F238E27FC236}">
                <a16:creationId xmlns:a16="http://schemas.microsoft.com/office/drawing/2014/main" id="{A5575C6B-5394-5A03-948C-8617C99A9751}"/>
              </a:ext>
            </a:extLst>
          </p:cNvPr>
          <p:cNvSpPr/>
          <p:nvPr/>
        </p:nvSpPr>
        <p:spPr>
          <a:xfrm>
            <a:off x="9300608" y="2253511"/>
            <a:ext cx="1912158" cy="540000"/>
          </a:xfrm>
          <a:prstGeom prst="ellipse">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dirty="0">
                <a:solidFill>
                  <a:srgbClr val="FF0000"/>
                </a:solidFill>
              </a:rPr>
              <a:t>被害低減</a:t>
            </a:r>
            <a:endParaRPr kumimoji="1" lang="ja-JP" altLang="en-US" sz="2000" dirty="0">
              <a:solidFill>
                <a:srgbClr val="FF0000"/>
              </a:solidFill>
            </a:endParaRPr>
          </a:p>
        </p:txBody>
      </p:sp>
      <p:sp>
        <p:nvSpPr>
          <p:cNvPr id="37" name="テキスト ボックス 36">
            <a:extLst>
              <a:ext uri="{FF2B5EF4-FFF2-40B4-BE49-F238E27FC236}">
                <a16:creationId xmlns:a16="http://schemas.microsoft.com/office/drawing/2014/main" id="{83BCEF58-932B-B248-35AC-1ED35093F50F}"/>
              </a:ext>
            </a:extLst>
          </p:cNvPr>
          <p:cNvSpPr txBox="1">
            <a:spLocks noChangeAspect="1"/>
          </p:cNvSpPr>
          <p:nvPr/>
        </p:nvSpPr>
        <p:spPr>
          <a:xfrm>
            <a:off x="64676" y="5882575"/>
            <a:ext cx="12127323" cy="369332"/>
          </a:xfrm>
          <a:prstGeom prst="rect">
            <a:avLst/>
          </a:prstGeom>
          <a:noFill/>
        </p:spPr>
        <p:txBody>
          <a:bodyPr wrap="square" lIns="0" tIns="0" rIns="0" bIns="0" rtlCol="0">
            <a:spAutoFit/>
          </a:bodyPr>
          <a:lstStyle/>
          <a:p>
            <a:r>
              <a:rPr lang="ja-JP" altLang="en-US" sz="2400" dirty="0"/>
              <a:t>ビジネスの生産性を低減させず、無駄な費用をかけずにセキュリティ対策を行うには、（次ページへ）</a:t>
            </a:r>
            <a:endParaRPr lang="en-US" altLang="ja-JP" sz="2400" dirty="0"/>
          </a:p>
        </p:txBody>
      </p:sp>
      <p:sp>
        <p:nvSpPr>
          <p:cNvPr id="38" name="楕円 37">
            <a:extLst>
              <a:ext uri="{FF2B5EF4-FFF2-40B4-BE49-F238E27FC236}">
                <a16:creationId xmlns:a16="http://schemas.microsoft.com/office/drawing/2014/main" id="{29ABCAC0-010C-ADD1-E287-F1F62DB1E844}"/>
              </a:ext>
            </a:extLst>
          </p:cNvPr>
          <p:cNvSpPr/>
          <p:nvPr/>
        </p:nvSpPr>
        <p:spPr>
          <a:xfrm>
            <a:off x="125987" y="2068745"/>
            <a:ext cx="1899489" cy="92276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a:solidFill>
                  <a:srgbClr val="0033CC"/>
                </a:solidFill>
              </a:rPr>
              <a:t>予防対策による</a:t>
            </a:r>
            <a:endParaRPr lang="en-US" altLang="ja-JP" sz="1400" b="1" dirty="0">
              <a:solidFill>
                <a:srgbClr val="0033CC"/>
              </a:solidFill>
            </a:endParaRPr>
          </a:p>
          <a:p>
            <a:pPr algn="ctr"/>
            <a:r>
              <a:rPr kumimoji="1" lang="ja-JP" altLang="en-US" sz="1400" b="1" dirty="0">
                <a:solidFill>
                  <a:srgbClr val="0033CC"/>
                </a:solidFill>
              </a:rPr>
              <a:t>被害低減例</a:t>
            </a:r>
          </a:p>
        </p:txBody>
      </p:sp>
      <p:sp>
        <p:nvSpPr>
          <p:cNvPr id="39" name="矢印: 右 38">
            <a:extLst>
              <a:ext uri="{FF2B5EF4-FFF2-40B4-BE49-F238E27FC236}">
                <a16:creationId xmlns:a16="http://schemas.microsoft.com/office/drawing/2014/main" id="{E3856276-1D9B-0015-3D90-D418C3CF6D20}"/>
              </a:ext>
            </a:extLst>
          </p:cNvPr>
          <p:cNvSpPr/>
          <p:nvPr/>
        </p:nvSpPr>
        <p:spPr>
          <a:xfrm>
            <a:off x="4118583" y="3837408"/>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460914-4897-11FA-6D4C-5A3829D1B443}"/>
              </a:ext>
            </a:extLst>
          </p:cNvPr>
          <p:cNvSpPr/>
          <p:nvPr/>
        </p:nvSpPr>
        <p:spPr>
          <a:xfrm>
            <a:off x="7996255" y="3860419"/>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40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C4C91-E52B-096F-4310-59A33D50C9E3}"/>
              </a:ext>
            </a:extLst>
          </p:cNvPr>
          <p:cNvSpPr>
            <a:spLocks noGrp="1"/>
          </p:cNvSpPr>
          <p:nvPr>
            <p:ph type="title"/>
          </p:nvPr>
        </p:nvSpPr>
        <p:spPr/>
        <p:txBody>
          <a:bodyPr>
            <a:normAutofit fontScale="90000"/>
          </a:bodyPr>
          <a:lstStyle/>
          <a:p>
            <a:br>
              <a:rPr kumimoji="1" lang="en-US" altLang="ja-JP" dirty="0"/>
            </a:br>
            <a:br>
              <a:rPr kumimoji="1" lang="en-US" altLang="ja-JP" dirty="0"/>
            </a:br>
            <a:br>
              <a:rPr kumimoji="1" lang="en-US" altLang="ja-JP" dirty="0"/>
            </a:br>
            <a:r>
              <a:rPr kumimoji="1" lang="ja-JP" altLang="en-US" sz="3200" b="1" dirty="0"/>
              <a:t>対策の今後の進め方についての提案</a:t>
            </a:r>
            <a:br>
              <a:rPr kumimoji="1" lang="en-US" altLang="ja-JP" sz="3200" b="1" dirty="0"/>
            </a:br>
            <a:r>
              <a:rPr kumimoji="1" lang="en-US" altLang="ja-JP" sz="3200" b="1" dirty="0"/>
              <a:t>	</a:t>
            </a:r>
            <a:r>
              <a:rPr lang="ja-JP" altLang="en-US" b="1" dirty="0"/>
              <a:t>＋</a:t>
            </a:r>
            <a:r>
              <a:rPr lang="en-US" altLang="ja-JP" sz="3200" b="1" dirty="0">
                <a:ea typeface="游ゴシック" panose="020B0400000000000000" pitchFamily="50" charset="-128"/>
                <a:cs typeface="ＭＳ Ｐゴシック" panose="020B0600070205080204" pitchFamily="50" charset="-128"/>
              </a:rPr>
              <a:t> SECURITY ACTION </a:t>
            </a:r>
            <a:r>
              <a:rPr lang="ja-JP" altLang="en-US" sz="3200" b="1" dirty="0">
                <a:ea typeface="游ゴシック" panose="020B0400000000000000" pitchFamily="50" charset="-128"/>
                <a:cs typeface="ＭＳ Ｐゴシック" panose="020B0600070205080204" pitchFamily="50" charset="-128"/>
              </a:rPr>
              <a:t>への取り組みのご案内</a:t>
            </a:r>
            <a:endParaRPr kumimoji="1" lang="ja-JP" altLang="en-US" dirty="0"/>
          </a:p>
        </p:txBody>
      </p:sp>
      <p:sp>
        <p:nvSpPr>
          <p:cNvPr id="3" name="テキスト プレースホルダー 2">
            <a:extLst>
              <a:ext uri="{FF2B5EF4-FFF2-40B4-BE49-F238E27FC236}">
                <a16:creationId xmlns:a16="http://schemas.microsoft.com/office/drawing/2014/main" id="{3E4A83FD-9FE8-ED47-3BDA-4FC8C184C364}"/>
              </a:ext>
            </a:extLst>
          </p:cNvPr>
          <p:cNvSpPr>
            <a:spLocks noGrp="1"/>
          </p:cNvSpPr>
          <p:nvPr>
            <p:ph type="body" idx="1"/>
          </p:nvPr>
        </p:nvSpPr>
        <p:spPr>
          <a:xfrm>
            <a:off x="104932" y="1377237"/>
            <a:ext cx="12087068" cy="5014327"/>
          </a:xfrm>
        </p:spPr>
        <p:txBody>
          <a:bodyPr>
            <a:noAutofit/>
          </a:bodyPr>
          <a:lstStyle/>
          <a:p>
            <a:r>
              <a:rPr kumimoji="1" lang="ja-JP" altLang="en-US" sz="2400" dirty="0"/>
              <a:t>これから本格的に情報セキュリティ対策をすすめられる場合は、一気にすすめるのではなく</a:t>
            </a:r>
            <a:endParaRPr kumimoji="1" lang="en-US" altLang="ja-JP" sz="2400" dirty="0"/>
          </a:p>
          <a:p>
            <a:r>
              <a:rPr lang="ja-JP" altLang="en-US" sz="2400" dirty="0"/>
              <a:t>緊急度・重要度・実現性等によりテーマと優先順位をつけて、段階的にすすめてはいかがでしょうか？</a:t>
            </a:r>
            <a:endParaRPr lang="en-US" altLang="ja-JP" sz="2400" dirty="0"/>
          </a:p>
          <a:p>
            <a:r>
              <a:rPr lang="en-US" altLang="ja-JP" dirty="0"/>
              <a:t>※</a:t>
            </a:r>
            <a:r>
              <a:rPr lang="ja-JP" altLang="en-US" dirty="0"/>
              <a:t>既に情報セキュリティポリシーが策定済みの場合は、ポリシーに準じて対策を実施してください。</a:t>
            </a:r>
            <a:endParaRPr lang="en-US" altLang="ja-JP" dirty="0"/>
          </a:p>
          <a:p>
            <a:r>
              <a:rPr lang="ja-JP" altLang="en-US" dirty="0"/>
              <a:t>（情報セキュリティポリシーが策定済みの場合、継続的に見直し・改善することを忘れずに！！）</a:t>
            </a:r>
            <a:endParaRPr lang="en-US" altLang="ja-JP" dirty="0"/>
          </a:p>
          <a:p>
            <a:r>
              <a:rPr lang="ja-JP" altLang="en-US" dirty="0"/>
              <a:t>（実施プロセス例）</a:t>
            </a:r>
            <a:r>
              <a:rPr lang="ja-JP" altLang="en-US" sz="1600" b="1" dirty="0">
                <a:solidFill>
                  <a:srgbClr val="7030A0"/>
                </a:solidFill>
                <a:latin typeface="+mn-lt"/>
                <a:ea typeface="Meiryo UI" panose="020B0604030504040204" pitchFamily="50" charset="-128"/>
              </a:rPr>
              <a:t>（段階１、２は</a:t>
            </a:r>
            <a:r>
              <a:rPr lang="ja-JP" altLang="ja-JP" sz="1600" b="1" kern="100" dirty="0">
                <a:solidFill>
                  <a:srgbClr val="7030A0"/>
                </a:solidFill>
                <a:effectLst/>
                <a:latin typeface="+mn-lt"/>
                <a:ea typeface="Meiryo UI" panose="020B0604030504040204" pitchFamily="50" charset="-128"/>
                <a:cs typeface="Courier New" panose="02070309020205020404" pitchFamily="49" charset="0"/>
              </a:rPr>
              <a:t>湯田温泉旅館協同組合員</a:t>
            </a:r>
            <a:r>
              <a:rPr lang="ja-JP" altLang="en-US" sz="1600" b="1" kern="100" dirty="0">
                <a:solidFill>
                  <a:srgbClr val="7030A0"/>
                </a:solidFill>
                <a:effectLst/>
                <a:latin typeface="+mn-lt"/>
                <a:ea typeface="Meiryo UI" panose="020B0604030504040204" pitchFamily="50" charset="-128"/>
                <a:cs typeface="Courier New" panose="02070309020205020404" pitchFamily="49" charset="0"/>
              </a:rPr>
              <a:t>・</a:t>
            </a:r>
            <a:r>
              <a:rPr lang="ja-JP" altLang="ja-JP" sz="1600" b="1" kern="100" dirty="0">
                <a:solidFill>
                  <a:srgbClr val="7030A0"/>
                </a:solidFill>
                <a:effectLst/>
                <a:latin typeface="+mn-lt"/>
                <a:ea typeface="Meiryo UI" panose="020B0604030504040204" pitchFamily="50" charset="-128"/>
                <a:cs typeface="Courier New" panose="02070309020205020404" pitchFamily="49" charset="0"/>
              </a:rPr>
              <a:t>宿泊施設従業員</a:t>
            </a:r>
            <a:r>
              <a:rPr lang="ja-JP" altLang="en-US" sz="1600" b="1" kern="100" dirty="0">
                <a:solidFill>
                  <a:srgbClr val="7030A0"/>
                </a:solidFill>
                <a:effectLst/>
                <a:latin typeface="+mn-lt"/>
                <a:ea typeface="Meiryo UI" panose="020B0604030504040204" pitchFamily="50" charset="-128"/>
                <a:cs typeface="Courier New" panose="02070309020205020404" pitchFamily="49" charset="0"/>
              </a:rPr>
              <a:t>　様　</a:t>
            </a:r>
            <a:r>
              <a:rPr lang="ja-JP" altLang="en-US" sz="1600" b="1" dirty="0">
                <a:solidFill>
                  <a:srgbClr val="7030A0"/>
                </a:solidFill>
                <a:latin typeface="+mn-lt"/>
                <a:ea typeface="游ゴシック" panose="020B0400000000000000" pitchFamily="50" charset="-128"/>
                <a:cs typeface="ＭＳ Ｐゴシック" panose="020B0600070205080204" pitchFamily="50" charset="-128"/>
              </a:rPr>
              <a:t>セキュリティ研修でご案内致しました</a:t>
            </a:r>
            <a:r>
              <a:rPr lang="ja-JP" altLang="en-US" sz="1600" b="1" dirty="0">
                <a:solidFill>
                  <a:srgbClr val="7030A0"/>
                </a:solidFill>
                <a:latin typeface="+mn-lt"/>
                <a:ea typeface="Meiryo UI" panose="020B0604030504040204" pitchFamily="50" charset="-128"/>
              </a:rPr>
              <a:t>）</a:t>
            </a:r>
            <a:endParaRPr lang="en-US" altLang="ja-JP" sz="1600" b="1" dirty="0">
              <a:solidFill>
                <a:srgbClr val="7030A0"/>
              </a:solidFill>
            </a:endParaRPr>
          </a:p>
          <a:p>
            <a:pPr marL="342900" indent="-342900">
              <a:buFont typeface="Wingdings" panose="05000000000000000000" pitchFamily="2" charset="2"/>
              <a:buChar char="l"/>
            </a:pPr>
            <a:r>
              <a:rPr lang="ja-JP" altLang="en-US" dirty="0">
                <a:solidFill>
                  <a:srgbClr val="7030A0"/>
                </a:solidFill>
              </a:rPr>
              <a:t>段階１　アンケート結果等をふまえ、テーマを決めて</a:t>
            </a:r>
            <a:r>
              <a:rPr kumimoji="1" lang="ja-JP" altLang="en-US" dirty="0">
                <a:solidFill>
                  <a:srgbClr val="7030A0"/>
                </a:solidFill>
              </a:rPr>
              <a:t>身近なできることから対策を行います。</a:t>
            </a:r>
            <a:endParaRPr kumimoji="1" lang="en-US" altLang="ja-JP" dirty="0">
              <a:solidFill>
                <a:srgbClr val="7030A0"/>
              </a:solidFill>
            </a:endParaRPr>
          </a:p>
          <a:p>
            <a:pPr marL="342900" indent="-342900">
              <a:buFont typeface="Wingdings" panose="05000000000000000000" pitchFamily="2" charset="2"/>
              <a:buChar char="l"/>
            </a:pPr>
            <a:r>
              <a:rPr lang="ja-JP" altLang="en-US" dirty="0">
                <a:solidFill>
                  <a:srgbClr val="7030A0"/>
                </a:solidFill>
              </a:rPr>
              <a:t>段階２　対策の範囲を広げます。</a:t>
            </a:r>
            <a:r>
              <a:rPr lang="ja-JP" altLang="en-US" sz="2400" dirty="0"/>
              <a:t>＋　管理者が実践すべきセキュリティ対策</a:t>
            </a:r>
            <a:endParaRPr lang="en-US" altLang="ja-JP" sz="2400" dirty="0"/>
          </a:p>
          <a:p>
            <a:pPr marL="342900" indent="-342900">
              <a:buFont typeface="Wingdings" panose="05000000000000000000" pitchFamily="2" charset="2"/>
              <a:buChar char="l"/>
            </a:pPr>
            <a:r>
              <a:rPr lang="ja-JP" altLang="en-US" sz="2400" dirty="0"/>
              <a:t>段階３　</a:t>
            </a:r>
            <a:r>
              <a:rPr lang="ja-JP" altLang="en-US" sz="2400" b="1" u="sng" dirty="0"/>
              <a:t>段階１、２の対策も参考にしつつセキュリティポリシーを策定</a:t>
            </a:r>
            <a:r>
              <a:rPr lang="ja-JP" altLang="en-US" sz="2400" dirty="0"/>
              <a:t>し、実施します。</a:t>
            </a:r>
            <a:endParaRPr lang="en-US" altLang="ja-JP" sz="2400" dirty="0"/>
          </a:p>
          <a:p>
            <a:r>
              <a:rPr lang="ja-JP" altLang="en-US" sz="1600" b="1" dirty="0"/>
              <a:t>👉</a:t>
            </a:r>
            <a:r>
              <a:rPr lang="ja-JP" altLang="en-US" sz="1600" b="1" dirty="0">
                <a:highlight>
                  <a:srgbClr val="CFFEA0"/>
                </a:highlight>
              </a:rPr>
              <a:t>組織にあった良いポリシーを策定するには、セキュリティ</a:t>
            </a:r>
            <a:r>
              <a:rPr lang="ja-JP" altLang="en-US" sz="1600" b="1" dirty="0">
                <a:highlight>
                  <a:srgbClr val="C5FE8C"/>
                </a:highlight>
              </a:rPr>
              <a:t>対策の熟練経験者や知見者の活用も有効です</a:t>
            </a:r>
            <a:endParaRPr lang="en-US" altLang="ja-JP" sz="1600" b="1" dirty="0">
              <a:highlight>
                <a:srgbClr val="C5FE8C"/>
              </a:highlight>
            </a:endParaRPr>
          </a:p>
          <a:p>
            <a:r>
              <a:rPr lang="ja-JP" altLang="en-US" sz="1600" b="1" dirty="0">
                <a:highlight>
                  <a:srgbClr val="C5FE8C"/>
                </a:highlight>
              </a:rPr>
              <a:t>リスク対応方法（低減・受容・回避）、管理体制、費用対効果を明確にしてポリシーを策定することが大切です。</a:t>
            </a:r>
            <a:endParaRPr lang="en-US" altLang="ja-JP" sz="1600" b="1" dirty="0">
              <a:highlight>
                <a:srgbClr val="C5FE8C"/>
              </a:highlight>
            </a:endParaRPr>
          </a:p>
          <a:p>
            <a:r>
              <a:rPr lang="ja-JP" altLang="en-US" sz="2400" dirty="0"/>
              <a:t>　　　　　</a:t>
            </a:r>
            <a:r>
              <a:rPr lang="en-US" altLang="ja-JP" sz="2400" dirty="0"/>
              <a:t>		</a:t>
            </a:r>
            <a:r>
              <a:rPr lang="ja-JP" altLang="en-US" sz="2400" b="1" dirty="0"/>
              <a:t>＋</a:t>
            </a:r>
            <a:endParaRPr lang="en-US" altLang="ja-JP" sz="2400" b="1" dirty="0"/>
          </a:p>
          <a:p>
            <a:r>
              <a:rPr lang="ja-JP" altLang="en-US"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セキュリティ意識＋士気向上に</a:t>
            </a:r>
            <a:r>
              <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 SECURITY ACTION</a:t>
            </a:r>
            <a:r>
              <a:rPr lang="ja-JP" altLang="en-US"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に取り組みましょう。</a:t>
            </a:r>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1400" b="1" dirty="0"/>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4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4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b="1" dirty="0">
              <a:ln w="10160">
                <a:solidFill>
                  <a:schemeClr val="accent5"/>
                </a:solidFill>
                <a:prstDash val="solid"/>
              </a:ln>
              <a:solidFill>
                <a:srgbClr val="0033CC"/>
              </a:solidFill>
              <a:effectLst>
                <a:outerShdw blurRad="38100" dist="22860" dir="5400000" algn="tl" rotWithShape="0">
                  <a:srgbClr val="000000">
                    <a:alpha val="30000"/>
                  </a:srgbClr>
                </a:outerShdw>
              </a:effectLst>
            </a:endParaRPr>
          </a:p>
          <a:p>
            <a:pPr marL="342900" indent="-342900">
              <a:buFont typeface="Wingdings" panose="05000000000000000000" pitchFamily="2" charset="2"/>
              <a:buChar char="l"/>
            </a:pPr>
            <a:endParaRPr kumimoji="1" lang="ja-JP" altLang="en-US" dirty="0"/>
          </a:p>
        </p:txBody>
      </p:sp>
      <p:sp>
        <p:nvSpPr>
          <p:cNvPr id="4" name="フッター プレースホルダー 3">
            <a:extLst>
              <a:ext uri="{FF2B5EF4-FFF2-40B4-BE49-F238E27FC236}">
                <a16:creationId xmlns:a16="http://schemas.microsoft.com/office/drawing/2014/main" id="{BE2EBE0E-F381-314A-8CCD-416ACC2E8131}"/>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A0E29BD7-D122-010C-4EC0-C67411CFB717}"/>
              </a:ext>
            </a:extLst>
          </p:cNvPr>
          <p:cNvSpPr>
            <a:spLocks noGrp="1"/>
          </p:cNvSpPr>
          <p:nvPr>
            <p:ph type="sldNum" sz="quarter" idx="12"/>
          </p:nvPr>
        </p:nvSpPr>
        <p:spPr/>
        <p:txBody>
          <a:bodyPr/>
          <a:lstStyle/>
          <a:p>
            <a:fld id="{05566560-CB00-4920-B9C5-428899196415}" type="slidenum">
              <a:rPr lang="ja-JP" altLang="en-US" smtClean="0"/>
              <a:pPr/>
              <a:t>17</a:t>
            </a:fld>
            <a:endParaRPr lang="ja-JP" altLang="en-US" dirty="0"/>
          </a:p>
        </p:txBody>
      </p:sp>
    </p:spTree>
    <p:extLst>
      <p:ext uri="{BB962C8B-B14F-4D97-AF65-F5344CB8AC3E}">
        <p14:creationId xmlns:p14="http://schemas.microsoft.com/office/powerpoint/2010/main" val="108928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D791DC7-7013-0CCE-1486-6D9443766F95}"/>
              </a:ext>
            </a:extLst>
          </p:cNvPr>
          <p:cNvPicPr>
            <a:picLocks noChangeAspect="1"/>
          </p:cNvPicPr>
          <p:nvPr/>
        </p:nvPicPr>
        <p:blipFill>
          <a:blip r:embed="rId2"/>
          <a:stretch>
            <a:fillRect/>
          </a:stretch>
        </p:blipFill>
        <p:spPr>
          <a:xfrm>
            <a:off x="6979868" y="1742448"/>
            <a:ext cx="1353468" cy="1617521"/>
          </a:xfrm>
          <a:prstGeom prst="rect">
            <a:avLst/>
          </a:prstGeom>
        </p:spPr>
      </p:pic>
      <p:pic>
        <p:nvPicPr>
          <p:cNvPr id="9" name="図 8">
            <a:extLst>
              <a:ext uri="{FF2B5EF4-FFF2-40B4-BE49-F238E27FC236}">
                <a16:creationId xmlns:a16="http://schemas.microsoft.com/office/drawing/2014/main" id="{94F532CC-F5BD-5EE3-A4FD-9AE6670CB270}"/>
              </a:ext>
            </a:extLst>
          </p:cNvPr>
          <p:cNvPicPr>
            <a:picLocks noChangeAspect="1"/>
          </p:cNvPicPr>
          <p:nvPr/>
        </p:nvPicPr>
        <p:blipFill>
          <a:blip r:embed="rId3"/>
          <a:stretch>
            <a:fillRect/>
          </a:stretch>
        </p:blipFill>
        <p:spPr>
          <a:xfrm>
            <a:off x="6979868" y="2795568"/>
            <a:ext cx="1353468" cy="1617521"/>
          </a:xfrm>
          <a:prstGeom prst="rect">
            <a:avLst/>
          </a:prstGeom>
        </p:spPr>
      </p:pic>
      <p:sp>
        <p:nvSpPr>
          <p:cNvPr id="2" name="フッター プレースホルダー 1">
            <a:extLst>
              <a:ext uri="{FF2B5EF4-FFF2-40B4-BE49-F238E27FC236}">
                <a16:creationId xmlns:a16="http://schemas.microsoft.com/office/drawing/2014/main" id="{81F05898-CBA3-669A-EC67-C9C9D073D1A9}"/>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1A620B5-59BE-E041-4B01-1334DB357B9F}"/>
              </a:ext>
            </a:extLst>
          </p:cNvPr>
          <p:cNvSpPr>
            <a:spLocks noGrp="1"/>
          </p:cNvSpPr>
          <p:nvPr>
            <p:ph type="sldNum" sz="quarter" idx="12"/>
          </p:nvPr>
        </p:nvSpPr>
        <p:spPr/>
        <p:txBody>
          <a:bodyPr/>
          <a:lstStyle/>
          <a:p>
            <a:fld id="{05566560-CB00-4920-B9C5-428899196415}" type="slidenum">
              <a:rPr lang="ja-JP" altLang="en-US" smtClean="0"/>
              <a:pPr/>
              <a:t>18</a:t>
            </a:fld>
            <a:endParaRPr lang="ja-JP" altLang="en-US" dirty="0"/>
          </a:p>
        </p:txBody>
      </p:sp>
      <p:pic>
        <p:nvPicPr>
          <p:cNvPr id="4" name="図 3">
            <a:extLst>
              <a:ext uri="{FF2B5EF4-FFF2-40B4-BE49-F238E27FC236}">
                <a16:creationId xmlns:a16="http://schemas.microsoft.com/office/drawing/2014/main" id="{254D0EDE-4E7B-F860-71B4-25102D5E2477}"/>
              </a:ext>
            </a:extLst>
          </p:cNvPr>
          <p:cNvPicPr>
            <a:picLocks noChangeAspect="1"/>
          </p:cNvPicPr>
          <p:nvPr/>
        </p:nvPicPr>
        <p:blipFill>
          <a:blip r:embed="rId4"/>
          <a:stretch>
            <a:fillRect/>
          </a:stretch>
        </p:blipFill>
        <p:spPr>
          <a:xfrm>
            <a:off x="9105956" y="4350415"/>
            <a:ext cx="2482507" cy="1617522"/>
          </a:xfrm>
          <a:prstGeom prst="rect">
            <a:avLst/>
          </a:prstGeom>
          <a:ln>
            <a:solidFill>
              <a:schemeClr val="tx1"/>
            </a:solidFill>
          </a:ln>
        </p:spPr>
      </p:pic>
      <p:pic>
        <p:nvPicPr>
          <p:cNvPr id="5" name="図 4">
            <a:extLst>
              <a:ext uri="{FF2B5EF4-FFF2-40B4-BE49-F238E27FC236}">
                <a16:creationId xmlns:a16="http://schemas.microsoft.com/office/drawing/2014/main" id="{0C868743-F76B-453E-0292-EB74915DFD1D}"/>
              </a:ext>
            </a:extLst>
          </p:cNvPr>
          <p:cNvPicPr>
            <a:picLocks noChangeAspect="1"/>
          </p:cNvPicPr>
          <p:nvPr/>
        </p:nvPicPr>
        <p:blipFill>
          <a:blip r:embed="rId5"/>
          <a:stretch>
            <a:fillRect/>
          </a:stretch>
        </p:blipFill>
        <p:spPr>
          <a:xfrm>
            <a:off x="6474638" y="4374328"/>
            <a:ext cx="2520000" cy="1617521"/>
          </a:xfrm>
          <a:prstGeom prst="rect">
            <a:avLst/>
          </a:prstGeom>
          <a:ln>
            <a:solidFill>
              <a:schemeClr val="tx1"/>
            </a:solidFill>
          </a:ln>
        </p:spPr>
      </p:pic>
      <p:pic>
        <p:nvPicPr>
          <p:cNvPr id="6" name="図 5">
            <a:extLst>
              <a:ext uri="{FF2B5EF4-FFF2-40B4-BE49-F238E27FC236}">
                <a16:creationId xmlns:a16="http://schemas.microsoft.com/office/drawing/2014/main" id="{CE86BB4D-BE87-43C9-807F-691C8E8E8138}"/>
              </a:ext>
            </a:extLst>
          </p:cNvPr>
          <p:cNvPicPr>
            <a:picLocks noChangeAspect="1"/>
          </p:cNvPicPr>
          <p:nvPr/>
        </p:nvPicPr>
        <p:blipFill>
          <a:blip r:embed="rId6"/>
          <a:stretch>
            <a:fillRect/>
          </a:stretch>
        </p:blipFill>
        <p:spPr>
          <a:xfrm>
            <a:off x="8436429" y="2818205"/>
            <a:ext cx="3152034" cy="1458866"/>
          </a:xfrm>
          <a:prstGeom prst="rect">
            <a:avLst/>
          </a:prstGeom>
          <a:ln>
            <a:solidFill>
              <a:schemeClr val="tx1"/>
            </a:solidFill>
          </a:ln>
        </p:spPr>
      </p:pic>
      <p:sp>
        <p:nvSpPr>
          <p:cNvPr id="7" name="思考の吹き出し: 雲形 6">
            <a:extLst>
              <a:ext uri="{FF2B5EF4-FFF2-40B4-BE49-F238E27FC236}">
                <a16:creationId xmlns:a16="http://schemas.microsoft.com/office/drawing/2014/main" id="{0681C08D-C846-2242-6049-9BB6C9E92222}"/>
              </a:ext>
            </a:extLst>
          </p:cNvPr>
          <p:cNvSpPr/>
          <p:nvPr/>
        </p:nvSpPr>
        <p:spPr>
          <a:xfrm>
            <a:off x="107852" y="1023285"/>
            <a:ext cx="6241425" cy="5219077"/>
          </a:xfrm>
          <a:prstGeom prst="cloudCallout">
            <a:avLst>
              <a:gd name="adj1" fmla="val 55817"/>
              <a:gd name="adj2" fmla="val -8204"/>
            </a:avLst>
          </a:prstGeom>
          <a:gradFill flip="none" rotWithShape="1">
            <a:gsLst>
              <a:gs pos="0">
                <a:schemeClr val="accent5">
                  <a:lumMod val="2000"/>
                  <a:lumOff val="98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b="1" dirty="0">
              <a:solidFill>
                <a:srgbClr val="FF0000"/>
              </a:solidFill>
            </a:endParaRPr>
          </a:p>
          <a:p>
            <a:pPr algn="ctr"/>
            <a:r>
              <a:rPr kumimoji="1" lang="ja-JP" altLang="en-US" sz="2400" b="1" dirty="0">
                <a:solidFill>
                  <a:srgbClr val="FF0000"/>
                </a:solidFill>
              </a:rPr>
              <a:t>セキュリ</a:t>
            </a:r>
            <a:r>
              <a:rPr lang="ja-JP" altLang="en-US" sz="2400" b="1" dirty="0">
                <a:solidFill>
                  <a:srgbClr val="FF0000"/>
                </a:solidFill>
              </a:rPr>
              <a:t>ティの取り組みを宣言し、</a:t>
            </a:r>
            <a:endParaRPr lang="en-US" altLang="ja-JP" sz="2400" b="1" dirty="0">
              <a:solidFill>
                <a:srgbClr val="FF0000"/>
              </a:solidFill>
            </a:endParaRPr>
          </a:p>
          <a:p>
            <a:pPr algn="ctr">
              <a:lnSpc>
                <a:spcPts val="2000"/>
              </a:lnSpc>
            </a:pPr>
            <a:r>
              <a:rPr lang="ja-JP" altLang="en-US" sz="2400" b="1" dirty="0">
                <a:solidFill>
                  <a:srgbClr val="FF0000"/>
                </a:solidFill>
              </a:rPr>
              <a:t>皆さんの士気を向上させましょう</a:t>
            </a:r>
            <a:endParaRPr lang="en-US" altLang="ja-JP" sz="2400" b="1" dirty="0">
              <a:solidFill>
                <a:srgbClr val="FF0000"/>
              </a:solidFill>
            </a:endParaRPr>
          </a:p>
          <a:p>
            <a:pPr algn="ctr">
              <a:lnSpc>
                <a:spcPts val="2000"/>
              </a:lnSpc>
            </a:pPr>
            <a:endParaRPr kumimoji="1" lang="en-US" altLang="ja-JP" sz="2400" b="1" dirty="0">
              <a:solidFill>
                <a:srgbClr val="FF0000"/>
              </a:solidFill>
            </a:endParaRPr>
          </a:p>
          <a:p>
            <a:pPr algn="ctr">
              <a:lnSpc>
                <a:spcPts val="2000"/>
              </a:lnSpc>
            </a:pPr>
            <a:r>
              <a:rPr kumimoji="1" lang="en-US" altLang="ja-JP" sz="2400" b="1" dirty="0">
                <a:solidFill>
                  <a:srgbClr val="FF0000"/>
                </a:solidFill>
              </a:rPr>
              <a:t>SECURITY</a:t>
            </a:r>
            <a:r>
              <a:rPr kumimoji="1" lang="ja-JP" altLang="en-US" sz="2400" b="1" dirty="0">
                <a:solidFill>
                  <a:srgbClr val="FF0000"/>
                </a:solidFill>
              </a:rPr>
              <a:t>　</a:t>
            </a:r>
            <a:r>
              <a:rPr lang="en-US" altLang="ja-JP" sz="2400" b="1" dirty="0">
                <a:solidFill>
                  <a:srgbClr val="FF0000"/>
                </a:solidFill>
              </a:rPr>
              <a:t>ACTION</a:t>
            </a:r>
          </a:p>
          <a:p>
            <a:pPr algn="ctr"/>
            <a:r>
              <a:rPr lang="ja-JP" altLang="en-US" sz="2400" b="1" dirty="0">
                <a:solidFill>
                  <a:srgbClr val="FF0000"/>
                </a:solidFill>
              </a:rPr>
              <a:t>二つ星をめざしましょう</a:t>
            </a:r>
            <a:endParaRPr lang="en-US" altLang="ja-JP" sz="2400" b="1" dirty="0">
              <a:solidFill>
                <a:srgbClr val="FF0000"/>
              </a:solidFill>
            </a:endParaRPr>
          </a:p>
          <a:p>
            <a:pPr algn="ctr"/>
            <a:r>
              <a:rPr kumimoji="1" lang="en-US" altLang="ja-JP" sz="1200" b="1" dirty="0">
                <a:solidFill>
                  <a:srgbClr val="FF0000"/>
                </a:solidFill>
              </a:rPr>
              <a:t>※</a:t>
            </a:r>
            <a:r>
              <a:rPr kumimoji="1" lang="ja-JP" altLang="en-US" sz="1200" b="1" dirty="0">
                <a:solidFill>
                  <a:srgbClr val="FF0000"/>
                </a:solidFill>
              </a:rPr>
              <a:t>　情報処理推進機構が認定・推薦するものではございません</a:t>
            </a:r>
            <a:endParaRPr kumimoji="1" lang="en-US" altLang="ja-JP" sz="1200" b="1" dirty="0">
              <a:solidFill>
                <a:srgbClr val="FF0000"/>
              </a:solidFill>
            </a:endParaRPr>
          </a:p>
          <a:p>
            <a:pPr algn="ctr"/>
            <a:endParaRPr lang="en-US" altLang="ja-JP" sz="1200" b="1" dirty="0">
              <a:solidFill>
                <a:srgbClr val="FF0000"/>
              </a:solidFill>
            </a:endParaRPr>
          </a:p>
          <a:p>
            <a:pPr algn="ctr"/>
            <a:r>
              <a:rPr kumimoji="1" lang="ja-JP" altLang="en-US" sz="2000" b="1" dirty="0">
                <a:solidFill>
                  <a:srgbClr val="FF0000"/>
                </a:solidFill>
              </a:rPr>
              <a:t>（★）</a:t>
            </a:r>
            <a:endParaRPr kumimoji="1" lang="en-US" altLang="ja-JP" sz="2000" b="1" dirty="0">
              <a:solidFill>
                <a:srgbClr val="FF0000"/>
              </a:solidFill>
            </a:endParaRPr>
          </a:p>
          <a:p>
            <a:pPr algn="ctr"/>
            <a:r>
              <a:rPr lang="ja-JP" altLang="en-US" sz="1400" b="1" i="0" dirty="0">
                <a:solidFill>
                  <a:srgbClr val="0033CC"/>
                </a:solidFill>
                <a:effectLst/>
                <a:latin typeface="+mj-lt"/>
              </a:rPr>
              <a:t>中小企業の情報セキュリティ対策ガイドライン付録の</a:t>
            </a:r>
            <a:endParaRPr lang="en-US" altLang="ja-JP" sz="1400" b="1" i="0" dirty="0">
              <a:solidFill>
                <a:srgbClr val="0033CC"/>
              </a:solidFill>
              <a:effectLst/>
              <a:latin typeface="+mj-lt"/>
            </a:endParaRPr>
          </a:p>
          <a:p>
            <a:pPr algn="ctr"/>
            <a:r>
              <a:rPr lang="ja-JP" altLang="en-US" sz="1400" b="1" i="0" dirty="0">
                <a:solidFill>
                  <a:srgbClr val="0033CC"/>
                </a:solidFill>
                <a:effectLst/>
                <a:latin typeface="+mj-lt"/>
              </a:rPr>
              <a:t>「情報セキュリティ</a:t>
            </a:r>
            <a:r>
              <a:rPr lang="en-US" altLang="ja-JP" sz="1400" b="1" i="0" dirty="0">
                <a:solidFill>
                  <a:srgbClr val="0033CC"/>
                </a:solidFill>
                <a:effectLst/>
                <a:latin typeface="+mj-lt"/>
              </a:rPr>
              <a:t>5</a:t>
            </a:r>
            <a:r>
              <a:rPr lang="ja-JP" altLang="en-US" sz="1400" b="1" i="0" dirty="0">
                <a:solidFill>
                  <a:srgbClr val="0033CC"/>
                </a:solidFill>
                <a:effectLst/>
                <a:latin typeface="+mj-lt"/>
              </a:rPr>
              <a:t>か条」に取組んでください。</a:t>
            </a:r>
            <a:endParaRPr kumimoji="1" lang="en-US" altLang="ja-JP" sz="1400" b="1" dirty="0">
              <a:solidFill>
                <a:srgbClr val="0033CC"/>
              </a:solidFill>
              <a:latin typeface="+mj-lt"/>
            </a:endParaRPr>
          </a:p>
          <a:p>
            <a:pPr algn="ctr"/>
            <a:r>
              <a:rPr kumimoji="1" lang="ja-JP" altLang="en-US" sz="2000" b="1" dirty="0">
                <a:solidFill>
                  <a:srgbClr val="FF0000"/>
                </a:solidFill>
                <a:latin typeface="+mj-lt"/>
              </a:rPr>
              <a:t>（★★）</a:t>
            </a:r>
            <a:endParaRPr kumimoji="1" lang="en-US" altLang="ja-JP" sz="2000" b="1" dirty="0">
              <a:solidFill>
                <a:srgbClr val="FF0000"/>
              </a:solidFill>
              <a:latin typeface="+mj-lt"/>
            </a:endParaRPr>
          </a:p>
          <a:p>
            <a:pPr algn="ctr"/>
            <a:r>
              <a:rPr lang="ja-JP" altLang="en-US" sz="1400" b="1" i="0" dirty="0">
                <a:solidFill>
                  <a:srgbClr val="0033CC"/>
                </a:solidFill>
                <a:effectLst/>
                <a:latin typeface="+mj-lt"/>
              </a:rPr>
              <a:t>中小企業の情報セキュリティ対策ガイドライン付録の「</a:t>
            </a:r>
            <a:r>
              <a:rPr lang="en-US" altLang="ja-JP" sz="1400" b="1" i="0" dirty="0">
                <a:solidFill>
                  <a:srgbClr val="0033CC"/>
                </a:solidFill>
                <a:effectLst/>
                <a:latin typeface="+mj-lt"/>
              </a:rPr>
              <a:t>5</a:t>
            </a:r>
            <a:r>
              <a:rPr lang="ja-JP" altLang="en-US" sz="1400" b="1" i="0" dirty="0">
                <a:solidFill>
                  <a:srgbClr val="0033CC"/>
                </a:solidFill>
                <a:effectLst/>
                <a:latin typeface="+mj-lt"/>
              </a:rPr>
              <a:t>分でできる！情報セキュリティ自社診断」で自社の状況を把握したうえで、情報セキュリティポリシー（基本方針）を定め、外部に公開してください。</a:t>
            </a:r>
            <a:endParaRPr kumimoji="1" lang="ja-JP" altLang="en-US" sz="1400" b="1" dirty="0">
              <a:solidFill>
                <a:srgbClr val="0033CC"/>
              </a:solidFill>
              <a:latin typeface="+mj-lt"/>
            </a:endParaRPr>
          </a:p>
        </p:txBody>
      </p:sp>
      <p:sp>
        <p:nvSpPr>
          <p:cNvPr id="13" name="テキスト ボックス 12">
            <a:extLst>
              <a:ext uri="{FF2B5EF4-FFF2-40B4-BE49-F238E27FC236}">
                <a16:creationId xmlns:a16="http://schemas.microsoft.com/office/drawing/2014/main" id="{30BB4826-A93A-87D4-9069-AB79730DB901}"/>
              </a:ext>
            </a:extLst>
          </p:cNvPr>
          <p:cNvSpPr txBox="1"/>
          <p:nvPr/>
        </p:nvSpPr>
        <p:spPr>
          <a:xfrm>
            <a:off x="7296423" y="1103390"/>
            <a:ext cx="4787725" cy="861774"/>
          </a:xfrm>
          <a:prstGeom prst="rect">
            <a:avLst/>
          </a:prstGeom>
          <a:noFill/>
        </p:spPr>
        <p:txBody>
          <a:bodyPr wrap="square">
            <a:spAutoFit/>
          </a:bodyPr>
          <a:lstStyle/>
          <a:p>
            <a:r>
              <a:rPr lang="ja-JP" altLang="en-US" b="1" dirty="0">
                <a:solidFill>
                  <a:srgbClr val="0033CC"/>
                </a:solidFill>
              </a:rPr>
              <a:t>情報処理推進機構　</a:t>
            </a:r>
            <a:r>
              <a:rPr lang="en-US" altLang="ja-JP" b="1" dirty="0">
                <a:solidFill>
                  <a:srgbClr val="0033CC"/>
                </a:solidFill>
              </a:rPr>
              <a:t>HP</a:t>
            </a:r>
          </a:p>
          <a:p>
            <a:r>
              <a:rPr lang="en-US" altLang="ja-JP" sz="1400" dirty="0">
                <a:hlinkClick r:id="rId7"/>
              </a:rPr>
              <a:t>SECURITY ACTION </a:t>
            </a:r>
            <a:r>
              <a:rPr lang="ja-JP" altLang="en-US" sz="1400" dirty="0">
                <a:hlinkClick r:id="rId7"/>
              </a:rPr>
              <a:t>セキュリティ対策自己宣言 </a:t>
            </a:r>
            <a:r>
              <a:rPr lang="en-US" altLang="ja-JP" sz="1400" dirty="0">
                <a:hlinkClick r:id="rId7"/>
              </a:rPr>
              <a:t>(ipa.go.jp)</a:t>
            </a:r>
            <a:endParaRPr lang="en-US" altLang="ja-JP" sz="1400" b="1" dirty="0">
              <a:solidFill>
                <a:srgbClr val="0033CC"/>
              </a:solidFill>
            </a:endParaRPr>
          </a:p>
          <a:p>
            <a:endParaRPr lang="en-US" altLang="ja-JP" b="1" dirty="0">
              <a:solidFill>
                <a:srgbClr val="0033CC"/>
              </a:solidFill>
            </a:endParaRPr>
          </a:p>
        </p:txBody>
      </p:sp>
      <p:sp>
        <p:nvSpPr>
          <p:cNvPr id="10" name="四角形: 角を丸くする 9">
            <a:extLst>
              <a:ext uri="{FF2B5EF4-FFF2-40B4-BE49-F238E27FC236}">
                <a16:creationId xmlns:a16="http://schemas.microsoft.com/office/drawing/2014/main" id="{7CBF64F0-8CE5-848D-DB8C-1E50217830F2}"/>
              </a:ext>
            </a:extLst>
          </p:cNvPr>
          <p:cNvSpPr/>
          <p:nvPr/>
        </p:nvSpPr>
        <p:spPr>
          <a:xfrm>
            <a:off x="245593" y="25779"/>
            <a:ext cx="11108207"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4000" b="1" dirty="0">
                <a:solidFill>
                  <a:schemeClr val="accent4">
                    <a:lumMod val="75000"/>
                  </a:schemeClr>
                </a:solidFill>
              </a:rPr>
              <a:t>SECURITY</a:t>
            </a:r>
            <a:r>
              <a:rPr kumimoji="1" lang="ja-JP" altLang="en-US" sz="4000" b="1" dirty="0">
                <a:solidFill>
                  <a:schemeClr val="accent4">
                    <a:lumMod val="75000"/>
                  </a:schemeClr>
                </a:solidFill>
              </a:rPr>
              <a:t>　</a:t>
            </a:r>
            <a:r>
              <a:rPr lang="en-US" altLang="ja-JP" sz="4000" b="1" dirty="0">
                <a:solidFill>
                  <a:schemeClr val="accent4">
                    <a:lumMod val="75000"/>
                  </a:schemeClr>
                </a:solidFill>
              </a:rPr>
              <a:t>ACTION</a:t>
            </a:r>
            <a:r>
              <a:rPr lang="ja-JP" altLang="en-US" sz="4000" b="1" dirty="0">
                <a:solidFill>
                  <a:schemeClr val="accent4">
                    <a:lumMod val="75000"/>
                  </a:schemeClr>
                </a:solidFill>
              </a:rPr>
              <a:t>に取り組みましょう！</a:t>
            </a:r>
            <a:endParaRPr lang="en-US" altLang="ja-JP" sz="4000" b="1" dirty="0">
              <a:solidFill>
                <a:schemeClr val="accent4">
                  <a:lumMod val="75000"/>
                </a:schemeClr>
              </a:solidFill>
            </a:endParaRPr>
          </a:p>
        </p:txBody>
      </p:sp>
      <p:sp>
        <p:nvSpPr>
          <p:cNvPr id="11" name="テキスト プレースホルダー 2">
            <a:extLst>
              <a:ext uri="{FF2B5EF4-FFF2-40B4-BE49-F238E27FC236}">
                <a16:creationId xmlns:a16="http://schemas.microsoft.com/office/drawing/2014/main" id="{35C22ED3-680E-BBD8-628C-76D4BCC1F0B4}"/>
              </a:ext>
            </a:extLst>
          </p:cNvPr>
          <p:cNvSpPr txBox="1">
            <a:spLocks/>
          </p:cNvSpPr>
          <p:nvPr/>
        </p:nvSpPr>
        <p:spPr>
          <a:xfrm>
            <a:off x="3919248" y="5890414"/>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kumimoji="1" lang="en-US" altLang="ja-JP" sz="1400" dirty="0"/>
              <a:t>SECURITY ACTION </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Tree>
    <p:extLst>
      <p:ext uri="{BB962C8B-B14F-4D97-AF65-F5344CB8AC3E}">
        <p14:creationId xmlns:p14="http://schemas.microsoft.com/office/powerpoint/2010/main" val="292783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6130E-98AE-82AB-1316-02F1128D3140}"/>
              </a:ext>
            </a:extLst>
          </p:cNvPr>
          <p:cNvSpPr>
            <a:spLocks noGrp="1"/>
          </p:cNvSpPr>
          <p:nvPr>
            <p:ph type="title"/>
          </p:nvPr>
        </p:nvSpPr>
        <p:spPr/>
        <p:txBody>
          <a:bodyPr/>
          <a:lstStyle/>
          <a:p>
            <a:r>
              <a:rPr kumimoji="1" lang="ja-JP" altLang="en-US" b="1" dirty="0"/>
              <a:t>これまでのまとめ</a:t>
            </a:r>
          </a:p>
        </p:txBody>
      </p:sp>
      <p:sp>
        <p:nvSpPr>
          <p:cNvPr id="4" name="フッター プレースホルダー 3">
            <a:extLst>
              <a:ext uri="{FF2B5EF4-FFF2-40B4-BE49-F238E27FC236}">
                <a16:creationId xmlns:a16="http://schemas.microsoft.com/office/drawing/2014/main" id="{AF16F996-2FC1-58D1-CF13-36A44C9A812C}"/>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29B0A12-1293-A8BA-44AC-F88D809312E6}"/>
              </a:ext>
            </a:extLst>
          </p:cNvPr>
          <p:cNvSpPr>
            <a:spLocks noGrp="1"/>
          </p:cNvSpPr>
          <p:nvPr>
            <p:ph type="sldNum" sz="quarter" idx="12"/>
          </p:nvPr>
        </p:nvSpPr>
        <p:spPr/>
        <p:txBody>
          <a:bodyPr/>
          <a:lstStyle/>
          <a:p>
            <a:fld id="{05566560-CB00-4920-B9C5-428899196415}" type="slidenum">
              <a:rPr lang="ja-JP" altLang="en-US" smtClean="0"/>
              <a:pPr/>
              <a:t>19</a:t>
            </a:fld>
            <a:endParaRPr lang="ja-JP" altLang="en-US" dirty="0"/>
          </a:p>
        </p:txBody>
      </p:sp>
      <p:sp>
        <p:nvSpPr>
          <p:cNvPr id="6" name="四角形: 角を丸くする 5">
            <a:extLst>
              <a:ext uri="{FF2B5EF4-FFF2-40B4-BE49-F238E27FC236}">
                <a16:creationId xmlns:a16="http://schemas.microsoft.com/office/drawing/2014/main" id="{D503161D-905A-0769-FC9A-E9046B56B900}"/>
              </a:ext>
            </a:extLst>
          </p:cNvPr>
          <p:cNvSpPr/>
          <p:nvPr/>
        </p:nvSpPr>
        <p:spPr>
          <a:xfrm>
            <a:off x="1953748" y="1883451"/>
            <a:ext cx="8625840" cy="1083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サービス業にも情報搾取等の脅威が増えています！</a:t>
            </a:r>
            <a:endParaRPr kumimoji="1" lang="ja-JP" altLang="en-US" sz="2800" dirty="0">
              <a:solidFill>
                <a:schemeClr val="tx1"/>
              </a:solidFill>
            </a:endParaRPr>
          </a:p>
        </p:txBody>
      </p:sp>
      <p:sp>
        <p:nvSpPr>
          <p:cNvPr id="7" name="四角形: 角を丸くする 6">
            <a:extLst>
              <a:ext uri="{FF2B5EF4-FFF2-40B4-BE49-F238E27FC236}">
                <a16:creationId xmlns:a16="http://schemas.microsoft.com/office/drawing/2014/main" id="{4008EA89-E344-A331-62D0-D137310BC28E}"/>
              </a:ext>
            </a:extLst>
          </p:cNvPr>
          <p:cNvSpPr/>
          <p:nvPr/>
        </p:nvSpPr>
        <p:spPr>
          <a:xfrm>
            <a:off x="1953748" y="3235361"/>
            <a:ext cx="8625840" cy="1083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身近なところから必要な対策を決めて実践！！</a:t>
            </a:r>
            <a:endParaRPr kumimoji="1" lang="ja-JP" altLang="en-US" sz="2800" dirty="0">
              <a:solidFill>
                <a:schemeClr val="tx1"/>
              </a:solidFill>
            </a:endParaRPr>
          </a:p>
        </p:txBody>
      </p:sp>
      <p:sp>
        <p:nvSpPr>
          <p:cNvPr id="8" name="スクロール: 横 7">
            <a:extLst>
              <a:ext uri="{FF2B5EF4-FFF2-40B4-BE49-F238E27FC236}">
                <a16:creationId xmlns:a16="http://schemas.microsoft.com/office/drawing/2014/main" id="{46B2A4AF-538C-3F8E-2ACE-0E7F0BBB3CF6}"/>
              </a:ext>
            </a:extLst>
          </p:cNvPr>
          <p:cNvSpPr/>
          <p:nvPr/>
        </p:nvSpPr>
        <p:spPr>
          <a:xfrm>
            <a:off x="1953748" y="4426956"/>
            <a:ext cx="8699819" cy="1255615"/>
          </a:xfrm>
          <a:prstGeom prst="horizontalScroll">
            <a:avLst/>
          </a:prstGeom>
          <a:solidFill>
            <a:srgbClr val="CFFEA0"/>
          </a:solidFill>
          <a:effectLst>
            <a:outerShdw blurRad="152400" dist="317500" dir="5400000" sx="90000" sy="-19000" rotWithShape="0">
              <a:prstClr val="black">
                <a:alpha val="15000"/>
              </a:prstClr>
            </a:outerShdw>
          </a:effectLst>
          <a:scene3d>
            <a:camera prst="obliqueTop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accent6">
                    <a:lumMod val="50000"/>
                  </a:schemeClr>
                </a:solidFill>
              </a:rPr>
              <a:t>さらに安心・安全なサービスを目指しましょう！！！</a:t>
            </a:r>
            <a:endParaRPr kumimoji="1" lang="ja-JP" altLang="en-US" sz="2800" dirty="0">
              <a:solidFill>
                <a:schemeClr val="accent6">
                  <a:lumMod val="50000"/>
                </a:schemeClr>
              </a:solidFill>
            </a:endParaRPr>
          </a:p>
        </p:txBody>
      </p:sp>
    </p:spTree>
    <p:extLst>
      <p:ext uri="{BB962C8B-B14F-4D97-AF65-F5344CB8AC3E}">
        <p14:creationId xmlns:p14="http://schemas.microsoft.com/office/powerpoint/2010/main" val="274096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55DFD-EF71-2A4D-B65F-39EB709E1ECB}"/>
              </a:ext>
            </a:extLst>
          </p:cNvPr>
          <p:cNvSpPr>
            <a:spLocks noGrp="1"/>
          </p:cNvSpPr>
          <p:nvPr>
            <p:ph type="title"/>
          </p:nvPr>
        </p:nvSpPr>
        <p:spPr>
          <a:xfrm>
            <a:off x="642901" y="348443"/>
            <a:ext cx="11128766" cy="852137"/>
          </a:xfrm>
        </p:spPr>
        <p:txBody>
          <a:bodyPr>
            <a:normAutofit fontScale="90000"/>
          </a:bodyPr>
          <a:lstStyle/>
          <a:p>
            <a:r>
              <a:rPr lang="ja-JP" altLang="en-US" sz="3200" b="1" dirty="0">
                <a:ea typeface="游ゴシック" panose="020B0400000000000000" pitchFamily="50" charset="-128"/>
                <a:cs typeface="ＭＳ Ｐゴシック" panose="020B0600070205080204" pitchFamily="50" charset="-128"/>
              </a:rPr>
              <a:t>管理者様向けセキュリティ研修</a:t>
            </a:r>
            <a:br>
              <a:rPr lang="en-US" altLang="ja-JP" sz="3200" b="1" dirty="0">
                <a:ea typeface="游ゴシック" panose="020B0400000000000000" pitchFamily="50" charset="-128"/>
                <a:cs typeface="ＭＳ Ｐゴシック" panose="020B0600070205080204" pitchFamily="50" charset="-128"/>
              </a:rPr>
            </a:br>
            <a:r>
              <a:rPr lang="ja-JP" altLang="ja-JP" sz="1800" b="1" dirty="0">
                <a:effectLst/>
                <a:ea typeface="游ゴシック" panose="020B0400000000000000" pitchFamily="50" charset="-128"/>
                <a:cs typeface="Times New Roman" panose="02020603050405020304" pitchFamily="18" charset="0"/>
              </a:rPr>
              <a:t>セキュリティの現状と管理者としての基本的対策の実践＋ポリシー策定について</a:t>
            </a:r>
            <a:r>
              <a:rPr lang="ja-JP" altLang="en-US" sz="1800" b="1" dirty="0">
                <a:effectLst/>
                <a:ea typeface="游ゴシック" panose="020B0400000000000000" pitchFamily="50" charset="-128"/>
                <a:cs typeface="Times New Roman" panose="02020603050405020304" pitchFamily="18" charset="0"/>
              </a:rPr>
              <a:t>（</a:t>
            </a:r>
            <a:r>
              <a:rPr lang="en-US" altLang="ja-JP" sz="1800" b="1" dirty="0">
                <a:effectLst/>
                <a:ea typeface="游ゴシック" panose="020B0400000000000000" pitchFamily="50" charset="-128"/>
                <a:cs typeface="Times New Roman" panose="02020603050405020304" pitchFamily="18" charset="0"/>
              </a:rPr>
              <a:t>SECURITY ACTION</a:t>
            </a:r>
            <a:r>
              <a:rPr lang="ja-JP" altLang="en-US" sz="1800" b="1" dirty="0">
                <a:effectLst/>
                <a:ea typeface="游ゴシック" panose="020B0400000000000000" pitchFamily="50" charset="-128"/>
                <a:cs typeface="Times New Roman" panose="02020603050405020304" pitchFamily="18" charset="0"/>
              </a:rPr>
              <a:t>の紹介）</a:t>
            </a:r>
            <a:br>
              <a:rPr lang="en-US" altLang="ja-JP" sz="1800" b="1" dirty="0">
                <a:effectLst/>
                <a:ea typeface="游ゴシック" panose="020B0400000000000000" pitchFamily="50" charset="-128"/>
                <a:cs typeface="Times New Roman" panose="02020603050405020304" pitchFamily="18" charset="0"/>
              </a:rPr>
            </a:br>
            <a:r>
              <a:rPr lang="ja-JP" altLang="en-US" sz="1800" b="1" dirty="0">
                <a:effectLst/>
                <a:ea typeface="游ゴシック" panose="020B0400000000000000" pitchFamily="50" charset="-128"/>
                <a:cs typeface="Times New Roman" panose="02020603050405020304" pitchFamily="18" charset="0"/>
              </a:rPr>
              <a:t>（「</a:t>
            </a:r>
            <a:r>
              <a:rPr kumimoji="1" lang="ja-JP" altLang="en-US" sz="1400" dirty="0"/>
              <a:t>管理者としてのセキュリティ対策の実践」とは、組織内の対策を推進していくことを示します）</a:t>
            </a:r>
            <a:endParaRPr lang="ja-JP" altLang="en-US" sz="2000" b="1" dirty="0">
              <a:ea typeface="游ゴシック" panose="020B0400000000000000" pitchFamily="50" charset="-128"/>
            </a:endParaRPr>
          </a:p>
        </p:txBody>
      </p:sp>
      <p:sp>
        <p:nvSpPr>
          <p:cNvPr id="4" name="フッター プレースホルダー 3">
            <a:extLst>
              <a:ext uri="{FF2B5EF4-FFF2-40B4-BE49-F238E27FC236}">
                <a16:creationId xmlns:a16="http://schemas.microsoft.com/office/drawing/2014/main" id="{68C68400-8D3F-3BD2-B8E1-04B9F88013B8}"/>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A3C97A14-4229-E589-92E1-534B22ED009B}"/>
              </a:ext>
            </a:extLst>
          </p:cNvPr>
          <p:cNvSpPr>
            <a:spLocks noGrp="1"/>
          </p:cNvSpPr>
          <p:nvPr>
            <p:ph type="sldNum" sz="quarter" idx="12"/>
          </p:nvPr>
        </p:nvSpPr>
        <p:spPr>
          <a:xfrm>
            <a:off x="8604250" y="6617993"/>
            <a:ext cx="2743200" cy="365125"/>
          </a:xfrm>
        </p:spPr>
        <p:txBody>
          <a:bodyPr/>
          <a:lstStyle/>
          <a:p>
            <a:fld id="{05566560-CB00-4920-B9C5-428899196415}" type="slidenum">
              <a:rPr lang="ja-JP" altLang="en-US" smtClean="0"/>
              <a:pPr/>
              <a:t>2</a:t>
            </a:fld>
            <a:endParaRPr lang="ja-JP" altLang="en-US" dirty="0"/>
          </a:p>
        </p:txBody>
      </p:sp>
      <p:sp>
        <p:nvSpPr>
          <p:cNvPr id="6" name="四角形: 角度付き 5">
            <a:extLst>
              <a:ext uri="{FF2B5EF4-FFF2-40B4-BE49-F238E27FC236}">
                <a16:creationId xmlns:a16="http://schemas.microsoft.com/office/drawing/2014/main" id="{AD6E4B3C-1FA0-B6E4-B921-9857D3380B44}"/>
              </a:ext>
            </a:extLst>
          </p:cNvPr>
          <p:cNvSpPr/>
          <p:nvPr/>
        </p:nvSpPr>
        <p:spPr>
          <a:xfrm>
            <a:off x="242436"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アンケート結果気付き</a:t>
            </a:r>
          </a:p>
        </p:txBody>
      </p:sp>
      <p:sp>
        <p:nvSpPr>
          <p:cNvPr id="9" name="四角形: 角度付き 8">
            <a:extLst>
              <a:ext uri="{FF2B5EF4-FFF2-40B4-BE49-F238E27FC236}">
                <a16:creationId xmlns:a16="http://schemas.microsoft.com/office/drawing/2014/main" id="{114863F6-81A8-24DE-E30F-47A88754F153}"/>
              </a:ext>
            </a:extLst>
          </p:cNvPr>
          <p:cNvSpPr/>
          <p:nvPr/>
        </p:nvSpPr>
        <p:spPr>
          <a:xfrm>
            <a:off x="1430503" y="1950161"/>
            <a:ext cx="3820961" cy="856710"/>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horz" lIns="0" tIns="0" rIns="0" bIns="0" rtlCol="0" anchor="ctr"/>
          <a:lstStyle/>
          <a:p>
            <a:pPr algn="ctr"/>
            <a:r>
              <a:rPr lang="ja-JP" altLang="en-US" sz="2000" b="1" dirty="0"/>
              <a:t>情報セキュリティ関連の脅威・被害</a:t>
            </a:r>
            <a:r>
              <a:rPr kumimoji="1" lang="ja-JP" altLang="en-US" sz="2000" b="1" dirty="0"/>
              <a:t>実態の紹介・考察</a:t>
            </a:r>
          </a:p>
        </p:txBody>
      </p:sp>
      <p:sp>
        <p:nvSpPr>
          <p:cNvPr id="10" name="フローチャート: 端子 9">
            <a:extLst>
              <a:ext uri="{FF2B5EF4-FFF2-40B4-BE49-F238E27FC236}">
                <a16:creationId xmlns:a16="http://schemas.microsoft.com/office/drawing/2014/main" id="{63732892-8116-766C-CE56-2DC3BBE515A4}"/>
              </a:ext>
            </a:extLst>
          </p:cNvPr>
          <p:cNvSpPr/>
          <p:nvPr/>
        </p:nvSpPr>
        <p:spPr>
          <a:xfrm>
            <a:off x="3397409" y="3011926"/>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山口県観光客動態調査</a:t>
            </a:r>
            <a:endParaRPr kumimoji="1" lang="ja-JP" altLang="en-US" sz="2000" dirty="0">
              <a:solidFill>
                <a:schemeClr val="accent5">
                  <a:lumMod val="50000"/>
                </a:schemeClr>
              </a:solidFill>
            </a:endParaRPr>
          </a:p>
        </p:txBody>
      </p:sp>
      <p:sp>
        <p:nvSpPr>
          <p:cNvPr id="11" name="フローチャート: 端子 10">
            <a:extLst>
              <a:ext uri="{FF2B5EF4-FFF2-40B4-BE49-F238E27FC236}">
                <a16:creationId xmlns:a16="http://schemas.microsoft.com/office/drawing/2014/main" id="{28A12950-3337-9AFB-03D4-2CE5EE766309}"/>
              </a:ext>
            </a:extLst>
          </p:cNvPr>
          <p:cNvSpPr/>
          <p:nvPr/>
        </p:nvSpPr>
        <p:spPr>
          <a:xfrm>
            <a:off x="1574141" y="3043582"/>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latin typeface="YuGothic"/>
              </a:rPr>
              <a:t>被害額の例</a:t>
            </a:r>
            <a:endParaRPr kumimoji="1" lang="ja-JP" altLang="en-US" sz="2000" dirty="0">
              <a:solidFill>
                <a:schemeClr val="accent5">
                  <a:lumMod val="50000"/>
                </a:schemeClr>
              </a:solidFill>
            </a:endParaRPr>
          </a:p>
        </p:txBody>
      </p:sp>
      <p:sp>
        <p:nvSpPr>
          <p:cNvPr id="12" name="フローチャート: 端子 11">
            <a:extLst>
              <a:ext uri="{FF2B5EF4-FFF2-40B4-BE49-F238E27FC236}">
                <a16:creationId xmlns:a16="http://schemas.microsoft.com/office/drawing/2014/main" id="{D2A21FD4-D386-DDBB-8ECC-796DDCE553B3}"/>
              </a:ext>
            </a:extLst>
          </p:cNvPr>
          <p:cNvSpPr/>
          <p:nvPr/>
        </p:nvSpPr>
        <p:spPr>
          <a:xfrm>
            <a:off x="2485775" y="3043582"/>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情報セキュリティ</a:t>
            </a:r>
            <a:r>
              <a:rPr lang="en-US" altLang="ja-JP" sz="2000" dirty="0">
                <a:solidFill>
                  <a:schemeClr val="accent5">
                    <a:lumMod val="50000"/>
                  </a:schemeClr>
                </a:solidFill>
              </a:rPr>
              <a:t>10</a:t>
            </a:r>
            <a:r>
              <a:rPr lang="ja-JP" altLang="en-US" sz="2000" dirty="0">
                <a:solidFill>
                  <a:schemeClr val="accent5">
                    <a:lumMod val="50000"/>
                  </a:schemeClr>
                </a:solidFill>
              </a:rPr>
              <a:t>大脅威</a:t>
            </a:r>
            <a:endParaRPr kumimoji="1" lang="ja-JP" altLang="en-US" sz="2000" dirty="0">
              <a:solidFill>
                <a:schemeClr val="accent5">
                  <a:lumMod val="50000"/>
                </a:schemeClr>
              </a:solidFill>
            </a:endParaRPr>
          </a:p>
        </p:txBody>
      </p:sp>
      <p:sp>
        <p:nvSpPr>
          <p:cNvPr id="17" name="四角形: 角度付き 16">
            <a:extLst>
              <a:ext uri="{FF2B5EF4-FFF2-40B4-BE49-F238E27FC236}">
                <a16:creationId xmlns:a16="http://schemas.microsoft.com/office/drawing/2014/main" id="{74437459-010A-9E2E-3F96-6E5322600EE3}"/>
              </a:ext>
            </a:extLst>
          </p:cNvPr>
          <p:cNvSpPr/>
          <p:nvPr/>
        </p:nvSpPr>
        <p:spPr>
          <a:xfrm>
            <a:off x="5700847"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情報セキュリティ</a:t>
            </a:r>
            <a:r>
              <a:rPr lang="ja-JP" altLang="en-US" sz="2000" b="1" dirty="0"/>
              <a:t>対策の目的</a:t>
            </a:r>
            <a:endParaRPr kumimoji="1" lang="ja-JP" altLang="en-US" sz="2000" b="1" dirty="0"/>
          </a:p>
        </p:txBody>
      </p:sp>
      <p:sp>
        <p:nvSpPr>
          <p:cNvPr id="18" name="四角形: 角度付き 17">
            <a:extLst>
              <a:ext uri="{FF2B5EF4-FFF2-40B4-BE49-F238E27FC236}">
                <a16:creationId xmlns:a16="http://schemas.microsoft.com/office/drawing/2014/main" id="{BB03F269-E441-CCAA-FF17-BF6CA048B4E6}"/>
              </a:ext>
            </a:extLst>
          </p:cNvPr>
          <p:cNvSpPr/>
          <p:nvPr/>
        </p:nvSpPr>
        <p:spPr>
          <a:xfrm>
            <a:off x="10935037"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lang="ja-JP" altLang="en-US" sz="2000" b="1" dirty="0"/>
              <a:t>参考資料のご案内</a:t>
            </a:r>
            <a:endParaRPr kumimoji="1" lang="ja-JP" altLang="en-US" sz="2000" b="1" dirty="0"/>
          </a:p>
        </p:txBody>
      </p:sp>
      <p:sp>
        <p:nvSpPr>
          <p:cNvPr id="7" name="四角形: 角度付き 6">
            <a:extLst>
              <a:ext uri="{FF2B5EF4-FFF2-40B4-BE49-F238E27FC236}">
                <a16:creationId xmlns:a16="http://schemas.microsoft.com/office/drawing/2014/main" id="{1F60D3F0-1D84-2969-3788-31E4BC0B778B}"/>
              </a:ext>
            </a:extLst>
          </p:cNvPr>
          <p:cNvSpPr/>
          <p:nvPr/>
        </p:nvSpPr>
        <p:spPr>
          <a:xfrm>
            <a:off x="6902344"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対策の今後の進め方についての提案（</a:t>
            </a:r>
            <a:r>
              <a:rPr lang="en-US" altLang="ja-JP" sz="2000" b="1" dirty="0">
                <a:ea typeface="游ゴシック" panose="020B0400000000000000" pitchFamily="50" charset="-128"/>
                <a:cs typeface="ＭＳ Ｐゴシック" panose="020B0600070205080204" pitchFamily="50" charset="-128"/>
              </a:rPr>
              <a:t> SECURITY ACTION </a:t>
            </a:r>
            <a:r>
              <a:rPr kumimoji="1" lang="ja-JP" altLang="en-US" sz="2000" b="1" dirty="0"/>
              <a:t>）</a:t>
            </a:r>
          </a:p>
        </p:txBody>
      </p:sp>
      <p:sp>
        <p:nvSpPr>
          <p:cNvPr id="16" name="フローチャート: 端子 15">
            <a:extLst>
              <a:ext uri="{FF2B5EF4-FFF2-40B4-BE49-F238E27FC236}">
                <a16:creationId xmlns:a16="http://schemas.microsoft.com/office/drawing/2014/main" id="{057CD338-037B-A850-9202-F7812F4C5191}"/>
              </a:ext>
            </a:extLst>
          </p:cNvPr>
          <p:cNvSpPr/>
          <p:nvPr/>
        </p:nvSpPr>
        <p:spPr>
          <a:xfrm>
            <a:off x="9044906"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対策</a:t>
            </a:r>
            <a:r>
              <a:rPr kumimoji="1" lang="ja-JP" altLang="en-US" sz="2000" dirty="0">
                <a:solidFill>
                  <a:schemeClr val="accent5">
                    <a:lumMod val="50000"/>
                  </a:schemeClr>
                </a:solidFill>
              </a:rPr>
              <a:t>実践段階２</a:t>
            </a:r>
          </a:p>
        </p:txBody>
      </p:sp>
      <p:sp>
        <p:nvSpPr>
          <p:cNvPr id="19" name="フローチャート: 端子 18">
            <a:extLst>
              <a:ext uri="{FF2B5EF4-FFF2-40B4-BE49-F238E27FC236}">
                <a16:creationId xmlns:a16="http://schemas.microsoft.com/office/drawing/2014/main" id="{6A6E00F4-0207-E559-41A2-E14839F9F175}"/>
              </a:ext>
            </a:extLst>
          </p:cNvPr>
          <p:cNvSpPr/>
          <p:nvPr/>
        </p:nvSpPr>
        <p:spPr>
          <a:xfrm>
            <a:off x="4309044" y="3011926"/>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フィッシング被害</a:t>
            </a:r>
            <a:endParaRPr kumimoji="1" lang="ja-JP" altLang="en-US" sz="2000" dirty="0">
              <a:solidFill>
                <a:schemeClr val="accent5">
                  <a:lumMod val="50000"/>
                </a:schemeClr>
              </a:solidFill>
            </a:endParaRPr>
          </a:p>
        </p:txBody>
      </p:sp>
      <p:sp>
        <p:nvSpPr>
          <p:cNvPr id="24" name="四角形: 角度付き 23">
            <a:extLst>
              <a:ext uri="{FF2B5EF4-FFF2-40B4-BE49-F238E27FC236}">
                <a16:creationId xmlns:a16="http://schemas.microsoft.com/office/drawing/2014/main" id="{22F16173-D335-A592-6730-13B5F9C72162}"/>
              </a:ext>
            </a:extLst>
          </p:cNvPr>
          <p:cNvSpPr/>
          <p:nvPr/>
        </p:nvSpPr>
        <p:spPr>
          <a:xfrm>
            <a:off x="8137092" y="1977179"/>
            <a:ext cx="2617145" cy="856710"/>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horz" lIns="0" tIns="0" rIns="0" bIns="0" rtlCol="0" anchor="ctr"/>
          <a:lstStyle/>
          <a:p>
            <a:pPr algn="ctr"/>
            <a:r>
              <a:rPr lang="ja-JP" altLang="en-US" sz="2000" b="1" dirty="0"/>
              <a:t>情報セキュリティ対策の実践</a:t>
            </a:r>
            <a:endParaRPr kumimoji="1" lang="ja-JP" altLang="en-US" sz="2000" b="1" dirty="0"/>
          </a:p>
        </p:txBody>
      </p:sp>
      <p:sp>
        <p:nvSpPr>
          <p:cNvPr id="25" name="フローチャート: 端子 24">
            <a:extLst>
              <a:ext uri="{FF2B5EF4-FFF2-40B4-BE49-F238E27FC236}">
                <a16:creationId xmlns:a16="http://schemas.microsoft.com/office/drawing/2014/main" id="{6CCA0A34-2D54-8AA6-8A04-3D9368A929A4}"/>
              </a:ext>
            </a:extLst>
          </p:cNvPr>
          <p:cNvSpPr/>
          <p:nvPr/>
        </p:nvSpPr>
        <p:spPr>
          <a:xfrm>
            <a:off x="8163514"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000" dirty="0">
                <a:solidFill>
                  <a:schemeClr val="accent5">
                    <a:lumMod val="50000"/>
                  </a:schemeClr>
                </a:solidFill>
              </a:rPr>
              <a:t>対策実践段階１</a:t>
            </a:r>
          </a:p>
        </p:txBody>
      </p:sp>
      <p:sp>
        <p:nvSpPr>
          <p:cNvPr id="13" name="フローチャート: 端子 12">
            <a:extLst>
              <a:ext uri="{FF2B5EF4-FFF2-40B4-BE49-F238E27FC236}">
                <a16:creationId xmlns:a16="http://schemas.microsoft.com/office/drawing/2014/main" id="{683A7222-681F-984E-DE93-481918FC8921}"/>
              </a:ext>
            </a:extLst>
          </p:cNvPr>
          <p:cNvSpPr/>
          <p:nvPr/>
        </p:nvSpPr>
        <p:spPr>
          <a:xfrm>
            <a:off x="9899406"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対策</a:t>
            </a:r>
            <a:r>
              <a:rPr kumimoji="1" lang="ja-JP" altLang="en-US" sz="2000" dirty="0">
                <a:solidFill>
                  <a:schemeClr val="accent5">
                    <a:lumMod val="50000"/>
                  </a:schemeClr>
                </a:solidFill>
              </a:rPr>
              <a:t>実践段階３（ポリシー策定）</a:t>
            </a:r>
          </a:p>
        </p:txBody>
      </p:sp>
      <p:sp>
        <p:nvSpPr>
          <p:cNvPr id="14" name="正方形/長方形 13">
            <a:extLst>
              <a:ext uri="{FF2B5EF4-FFF2-40B4-BE49-F238E27FC236}">
                <a16:creationId xmlns:a16="http://schemas.microsoft.com/office/drawing/2014/main" id="{ABF0B740-A3AE-86B0-BBD0-E92F5AB4390B}"/>
              </a:ext>
            </a:extLst>
          </p:cNvPr>
          <p:cNvSpPr/>
          <p:nvPr/>
        </p:nvSpPr>
        <p:spPr>
          <a:xfrm>
            <a:off x="9823468" y="2987309"/>
            <a:ext cx="841763" cy="316555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15" name="正方形/長方形 14">
            <a:extLst>
              <a:ext uri="{FF2B5EF4-FFF2-40B4-BE49-F238E27FC236}">
                <a16:creationId xmlns:a16="http://schemas.microsoft.com/office/drawing/2014/main" id="{31C399E6-6CD6-9095-2906-56014CEBBC93}"/>
              </a:ext>
            </a:extLst>
          </p:cNvPr>
          <p:cNvSpPr/>
          <p:nvPr/>
        </p:nvSpPr>
        <p:spPr>
          <a:xfrm>
            <a:off x="153386" y="1885089"/>
            <a:ext cx="1172459" cy="444821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20" name="楕円 19">
            <a:extLst>
              <a:ext uri="{FF2B5EF4-FFF2-40B4-BE49-F238E27FC236}">
                <a16:creationId xmlns:a16="http://schemas.microsoft.com/office/drawing/2014/main" id="{E96FCC04-7B32-B921-B42D-9DEFFA5D9499}"/>
              </a:ext>
            </a:extLst>
          </p:cNvPr>
          <p:cNvSpPr/>
          <p:nvPr/>
        </p:nvSpPr>
        <p:spPr>
          <a:xfrm>
            <a:off x="3364486" y="1491602"/>
            <a:ext cx="6023639" cy="2905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kumimoji="1" lang="ja-JP" altLang="en-US" b="1" dirty="0">
                <a:solidFill>
                  <a:srgbClr val="0033CC"/>
                </a:solidFill>
              </a:rPr>
              <a:t>「青枠」を重点的にご案内します</a:t>
            </a:r>
          </a:p>
        </p:txBody>
      </p:sp>
    </p:spTree>
    <p:extLst>
      <p:ext uri="{BB962C8B-B14F-4D97-AF65-F5344CB8AC3E}">
        <p14:creationId xmlns:p14="http://schemas.microsoft.com/office/powerpoint/2010/main" val="303012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F2205E-C00A-0F1E-87F8-F0B30B128A30}"/>
              </a:ext>
            </a:extLst>
          </p:cNvPr>
          <p:cNvSpPr>
            <a:spLocks noGrp="1"/>
          </p:cNvSpPr>
          <p:nvPr>
            <p:ph type="title"/>
          </p:nvPr>
        </p:nvSpPr>
        <p:spPr/>
        <p:txBody>
          <a:bodyPr>
            <a:normAutofit/>
          </a:bodyPr>
          <a:lstStyle/>
          <a:p>
            <a:r>
              <a:rPr lang="ja-JP" altLang="en-US" b="1" dirty="0"/>
              <a:t>情報</a:t>
            </a:r>
            <a:r>
              <a:rPr kumimoji="1" lang="ja-JP" altLang="en-US" sz="3200" b="1" dirty="0"/>
              <a:t>セキュリティ対策の実践</a:t>
            </a:r>
            <a:endParaRPr kumimoji="1" lang="ja-JP" altLang="en-US" dirty="0"/>
          </a:p>
        </p:txBody>
      </p:sp>
      <p:sp>
        <p:nvSpPr>
          <p:cNvPr id="3" name="テキスト プレースホルダー 2">
            <a:extLst>
              <a:ext uri="{FF2B5EF4-FFF2-40B4-BE49-F238E27FC236}">
                <a16:creationId xmlns:a16="http://schemas.microsoft.com/office/drawing/2014/main" id="{29B014F6-B18C-EA31-5A20-2EDB6ACE76EB}"/>
              </a:ext>
            </a:extLst>
          </p:cNvPr>
          <p:cNvSpPr>
            <a:spLocks noGrp="1"/>
          </p:cNvSpPr>
          <p:nvPr>
            <p:ph type="body" idx="1"/>
          </p:nvPr>
        </p:nvSpPr>
        <p:spPr>
          <a:xfrm>
            <a:off x="167590" y="1294094"/>
            <a:ext cx="11856819" cy="1310562"/>
          </a:xfrm>
        </p:spPr>
        <p:txBody>
          <a:bodyPr>
            <a:noAutofit/>
          </a:bodyPr>
          <a:lstStyle/>
          <a:p>
            <a:pPr>
              <a:lnSpc>
                <a:spcPts val="2900"/>
              </a:lnSpc>
              <a:spcBef>
                <a:spcPts val="0"/>
              </a:spcBef>
            </a:pPr>
            <a:r>
              <a:rPr lang="ja-JP" altLang="ja-JP" sz="2400" dirty="0"/>
              <a:t>湯田温泉旅館協同組合員</a:t>
            </a:r>
            <a:r>
              <a:rPr lang="ja-JP" altLang="en-US" sz="2400" dirty="0"/>
              <a:t>・</a:t>
            </a:r>
            <a:r>
              <a:rPr lang="ja-JP" altLang="ja-JP" sz="2400" dirty="0"/>
              <a:t>宿泊施設従業員</a:t>
            </a:r>
            <a:r>
              <a:rPr lang="ja-JP" altLang="en-US" sz="2400" dirty="0"/>
              <a:t>　様　セキュリティ研修</a:t>
            </a:r>
            <a:r>
              <a:rPr lang="en-US" altLang="ja-JP" sz="2400" dirty="0"/>
              <a:t>(</a:t>
            </a:r>
            <a:r>
              <a:rPr lang="ja-JP" altLang="en-US" sz="2400" dirty="0"/>
              <a:t>セキュリティ</a:t>
            </a:r>
            <a:r>
              <a:rPr lang="en-US" altLang="ja-JP" sz="2400" dirty="0"/>
              <a:t> </a:t>
            </a:r>
            <a:r>
              <a:rPr lang="ja-JP" altLang="en-US" sz="2400" dirty="0"/>
              <a:t>基本対策の実践）でご案内した従業員セキュリティ対策（第１、段階２）＋管理者が実践すべきセキュリティ対策を実施されることをお勧めします。</a:t>
            </a:r>
            <a:endParaRPr lang="en-US" altLang="ja-JP" sz="2400" dirty="0"/>
          </a:p>
          <a:p>
            <a:pPr>
              <a:lnSpc>
                <a:spcPct val="100000"/>
              </a:lnSpc>
              <a:spcBef>
                <a:spcPts val="0"/>
              </a:spcBef>
            </a:pPr>
            <a:endParaRPr kumimoji="1" lang="en-US" altLang="ja-JP" sz="2400" dirty="0"/>
          </a:p>
          <a:p>
            <a:pPr>
              <a:lnSpc>
                <a:spcPct val="100000"/>
              </a:lnSpc>
              <a:spcBef>
                <a:spcPts val="0"/>
              </a:spcBef>
            </a:pPr>
            <a:endParaRPr lang="en-US" altLang="ja-JP" sz="2400" dirty="0"/>
          </a:p>
          <a:p>
            <a:pPr>
              <a:lnSpc>
                <a:spcPct val="100000"/>
              </a:lnSpc>
              <a:spcBef>
                <a:spcPts val="0"/>
              </a:spcBef>
            </a:pPr>
            <a:endParaRPr kumimoji="1" lang="en-US" altLang="ja-JP" sz="2400" dirty="0"/>
          </a:p>
          <a:p>
            <a:pPr>
              <a:lnSpc>
                <a:spcPct val="100000"/>
              </a:lnSpc>
              <a:spcBef>
                <a:spcPts val="0"/>
              </a:spcBef>
            </a:pPr>
            <a:r>
              <a:rPr lang="en-US" altLang="ja-JP" sz="2400" dirty="0"/>
              <a:t>				</a:t>
            </a:r>
            <a:endParaRPr kumimoji="1" lang="en-US" altLang="ja-JP" sz="2400" dirty="0"/>
          </a:p>
          <a:p>
            <a:endParaRPr kumimoji="1" lang="ja-JP" altLang="en-US" dirty="0"/>
          </a:p>
        </p:txBody>
      </p:sp>
      <p:sp>
        <p:nvSpPr>
          <p:cNvPr id="4" name="フッター プレースホルダー 3">
            <a:extLst>
              <a:ext uri="{FF2B5EF4-FFF2-40B4-BE49-F238E27FC236}">
                <a16:creationId xmlns:a16="http://schemas.microsoft.com/office/drawing/2014/main" id="{6CA88AB4-8924-465F-6F73-17C8B3B69B5B}"/>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FE4430B6-03B6-3F22-F62B-F872328034AB}"/>
              </a:ext>
            </a:extLst>
          </p:cNvPr>
          <p:cNvSpPr>
            <a:spLocks noGrp="1"/>
          </p:cNvSpPr>
          <p:nvPr>
            <p:ph type="sldNum" sz="quarter" idx="12"/>
          </p:nvPr>
        </p:nvSpPr>
        <p:spPr/>
        <p:txBody>
          <a:bodyPr/>
          <a:lstStyle/>
          <a:p>
            <a:fld id="{05566560-CB00-4920-B9C5-428899196415}" type="slidenum">
              <a:rPr lang="ja-JP" altLang="en-US" smtClean="0"/>
              <a:pPr/>
              <a:t>20</a:t>
            </a:fld>
            <a:endParaRPr lang="ja-JP" altLang="en-US" dirty="0"/>
          </a:p>
        </p:txBody>
      </p:sp>
      <p:sp>
        <p:nvSpPr>
          <p:cNvPr id="8" name="フローチャート: 代替処理 7">
            <a:extLst>
              <a:ext uri="{FF2B5EF4-FFF2-40B4-BE49-F238E27FC236}">
                <a16:creationId xmlns:a16="http://schemas.microsoft.com/office/drawing/2014/main" id="{B36CD173-B020-A692-19A0-17EA5C25CF07}"/>
              </a:ext>
            </a:extLst>
          </p:cNvPr>
          <p:cNvSpPr/>
          <p:nvPr/>
        </p:nvSpPr>
        <p:spPr>
          <a:xfrm>
            <a:off x="101600" y="2670013"/>
            <a:ext cx="11922809" cy="3733336"/>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lIns="0" tIns="0" rIns="0" bIns="0" rtlCol="0" anchor="ctr"/>
          <a:lstStyle/>
          <a:p>
            <a:pPr>
              <a:lnSpc>
                <a:spcPts val="2900"/>
              </a:lnSpc>
            </a:pPr>
            <a:r>
              <a:rPr lang="ja-JP" altLang="en-US" b="1" dirty="0">
                <a:solidFill>
                  <a:schemeClr val="accent6">
                    <a:lumMod val="50000"/>
                  </a:schemeClr>
                </a:solidFill>
              </a:rPr>
              <a:t>上司の許可なく、自社のパソコンなどの情報機器を社外に持ち出さないようにしましょう</a:t>
            </a:r>
          </a:p>
          <a:p>
            <a:pPr>
              <a:lnSpc>
                <a:spcPts val="2900"/>
              </a:lnSpc>
            </a:pPr>
            <a:r>
              <a:rPr lang="ja-JP" altLang="en-US" b="1" dirty="0">
                <a:solidFill>
                  <a:schemeClr val="accent6">
                    <a:lumMod val="50000"/>
                  </a:schemeClr>
                </a:solidFill>
              </a:rPr>
              <a:t>上司の許可なく、自社の情報を紙・</a:t>
            </a:r>
            <a:r>
              <a:rPr lang="en-US" altLang="ja-JP" b="1" dirty="0">
                <a:solidFill>
                  <a:schemeClr val="accent6">
                    <a:lumMod val="50000"/>
                  </a:schemeClr>
                </a:solidFill>
              </a:rPr>
              <a:t>USB</a:t>
            </a:r>
            <a:r>
              <a:rPr lang="ja-JP" altLang="en-US" b="1" dirty="0">
                <a:solidFill>
                  <a:schemeClr val="accent6">
                    <a:lumMod val="50000"/>
                  </a:schemeClr>
                </a:solidFill>
              </a:rPr>
              <a:t>・外付けディスクなどに格納して社外に持ち出さないようにしましょう</a:t>
            </a:r>
          </a:p>
          <a:p>
            <a:pPr>
              <a:lnSpc>
                <a:spcPts val="2900"/>
              </a:lnSpc>
            </a:pPr>
            <a:r>
              <a:rPr lang="ja-JP" altLang="en-US" b="1" dirty="0">
                <a:solidFill>
                  <a:schemeClr val="accent6">
                    <a:lumMod val="50000"/>
                  </a:schemeClr>
                </a:solidFill>
              </a:rPr>
              <a:t>社外に持ち出した情報機器や紙の資料は、公共機関で移動する場合、身につけるようにしましょう</a:t>
            </a:r>
          </a:p>
          <a:p>
            <a:pPr>
              <a:lnSpc>
                <a:spcPts val="2900"/>
              </a:lnSpc>
            </a:pPr>
            <a:r>
              <a:rPr lang="ja-JP" altLang="en-US" b="1" dirty="0">
                <a:solidFill>
                  <a:schemeClr val="accent6">
                    <a:lumMod val="50000"/>
                  </a:schemeClr>
                </a:solidFill>
              </a:rPr>
              <a:t>パソコンや紙媒体を捨てる場合は、裁断</a:t>
            </a:r>
            <a:r>
              <a:rPr lang="en-US" altLang="ja-JP" b="1" dirty="0">
                <a:solidFill>
                  <a:schemeClr val="accent6">
                    <a:lumMod val="50000"/>
                  </a:schemeClr>
                </a:solidFill>
              </a:rPr>
              <a:t>/</a:t>
            </a:r>
            <a:r>
              <a:rPr lang="ja-JP" altLang="en-US" b="1" dirty="0">
                <a:solidFill>
                  <a:schemeClr val="accent6">
                    <a:lumMod val="50000"/>
                  </a:schemeClr>
                </a:solidFill>
              </a:rPr>
              <a:t>破壊等を行い、復元できないようにしましょう</a:t>
            </a:r>
          </a:p>
          <a:p>
            <a:pPr>
              <a:lnSpc>
                <a:spcPts val="2900"/>
              </a:lnSpc>
            </a:pPr>
            <a:r>
              <a:rPr lang="ja-JP" altLang="en-US" b="1" dirty="0">
                <a:solidFill>
                  <a:schemeClr val="accent6">
                    <a:lumMod val="50000"/>
                  </a:schemeClr>
                </a:solidFill>
              </a:rPr>
              <a:t>紙や電子媒体に格納された個人情報や営業機密情報等の重要情報を閲覧しない時は、施錠付きキャビネットに保管しましょう</a:t>
            </a:r>
          </a:p>
          <a:p>
            <a:pPr>
              <a:lnSpc>
                <a:spcPts val="2900"/>
              </a:lnSpc>
            </a:pPr>
            <a:r>
              <a:rPr lang="ja-JP" altLang="en-US" b="1" dirty="0">
                <a:solidFill>
                  <a:schemeClr val="accent6">
                    <a:lumMod val="50000"/>
                  </a:schemeClr>
                </a:solidFill>
              </a:rPr>
              <a:t>パソコンやスマホには必ずパスワードを付けましょう</a:t>
            </a:r>
          </a:p>
          <a:p>
            <a:pPr>
              <a:lnSpc>
                <a:spcPts val="2900"/>
              </a:lnSpc>
            </a:pPr>
            <a:r>
              <a:rPr lang="ja-JP" altLang="en-US" b="1" dirty="0">
                <a:solidFill>
                  <a:schemeClr val="accent6">
                    <a:lumMod val="50000"/>
                  </a:schemeClr>
                </a:solidFill>
              </a:rPr>
              <a:t>パスワードは、氏名や生年月日、連番などを使わず、</a:t>
            </a:r>
            <a:r>
              <a:rPr lang="en-US" altLang="ja-JP" b="1" dirty="0">
                <a:solidFill>
                  <a:schemeClr val="accent6">
                    <a:lumMod val="50000"/>
                  </a:schemeClr>
                </a:solidFill>
              </a:rPr>
              <a:t>10</a:t>
            </a:r>
            <a:r>
              <a:rPr lang="ja-JP" altLang="en-US" b="1" dirty="0">
                <a:solidFill>
                  <a:schemeClr val="accent6">
                    <a:lumMod val="50000"/>
                  </a:schemeClr>
                </a:solidFill>
              </a:rPr>
              <a:t>桁以上かつ「英大文字小文字＋数字＋記号」などを組み合わせるようにしましょう　パスワードの使いまわしをやめ、３ケ月～６ケ月をめどにかえましょう</a:t>
            </a:r>
          </a:p>
          <a:p>
            <a:pPr>
              <a:lnSpc>
                <a:spcPts val="2900"/>
              </a:lnSpc>
            </a:pPr>
            <a:r>
              <a:rPr lang="ja-JP" altLang="en-US" b="1" dirty="0">
                <a:solidFill>
                  <a:schemeClr val="accent6">
                    <a:lumMod val="50000"/>
                  </a:schemeClr>
                </a:solidFill>
              </a:rPr>
              <a:t>パスワードは、他人に知られないようにしましょう（パスワードをそのまま紙に記載して机の上に放置するなど）</a:t>
            </a:r>
            <a:endParaRPr lang="en-US" altLang="ja-JP" sz="2400" b="1" dirty="0">
              <a:solidFill>
                <a:schemeClr val="accent6">
                  <a:lumMod val="50000"/>
                </a:schemeClr>
              </a:solidFill>
            </a:endParaRPr>
          </a:p>
        </p:txBody>
      </p:sp>
      <p:sp>
        <p:nvSpPr>
          <p:cNvPr id="10" name="矢印: 右 9">
            <a:extLst>
              <a:ext uri="{FF2B5EF4-FFF2-40B4-BE49-F238E27FC236}">
                <a16:creationId xmlns:a16="http://schemas.microsoft.com/office/drawing/2014/main" id="{CA9A5C3F-29A2-D22E-CEE6-DEB2A43AAEE4}"/>
              </a:ext>
            </a:extLst>
          </p:cNvPr>
          <p:cNvSpPr/>
          <p:nvPr/>
        </p:nvSpPr>
        <p:spPr>
          <a:xfrm>
            <a:off x="10594891" y="3524419"/>
            <a:ext cx="1261176" cy="978597"/>
          </a:xfrm>
          <a:prstGeom prst="rightArrow">
            <a:avLst/>
          </a:prstGeom>
          <a:gradFill>
            <a:gsLst>
              <a:gs pos="0">
                <a:schemeClr val="accent1">
                  <a:lumMod val="2000"/>
                  <a:lumOff val="9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scene3d>
            <a:camera prst="orthographicFront"/>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思考の吹き出し: 雲形 10">
            <a:extLst>
              <a:ext uri="{FF2B5EF4-FFF2-40B4-BE49-F238E27FC236}">
                <a16:creationId xmlns:a16="http://schemas.microsoft.com/office/drawing/2014/main" id="{03BF0147-5489-8015-76A3-35769F5C2925}"/>
              </a:ext>
            </a:extLst>
          </p:cNvPr>
          <p:cNvSpPr/>
          <p:nvPr/>
        </p:nvSpPr>
        <p:spPr>
          <a:xfrm>
            <a:off x="5609259" y="2018307"/>
            <a:ext cx="5409723" cy="631112"/>
          </a:xfrm>
          <a:prstGeom prst="cloudCallout">
            <a:avLst>
              <a:gd name="adj1" fmla="val -33209"/>
              <a:gd name="adj2" fmla="val 7135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dirty="0">
                <a:solidFill>
                  <a:schemeClr val="accent4">
                    <a:lumMod val="75000"/>
                  </a:schemeClr>
                </a:solidFill>
              </a:rPr>
              <a:t>従業員すべてが行うセキュリティ対策のおさらい！</a:t>
            </a:r>
            <a:endParaRPr kumimoji="1" lang="en-US" altLang="ja-JP" sz="1400" dirty="0">
              <a:solidFill>
                <a:schemeClr val="accent4">
                  <a:lumMod val="75000"/>
                </a:schemeClr>
              </a:solidFill>
            </a:endParaRPr>
          </a:p>
        </p:txBody>
      </p:sp>
    </p:spTree>
    <p:extLst>
      <p:ext uri="{BB962C8B-B14F-4D97-AF65-F5344CB8AC3E}">
        <p14:creationId xmlns:p14="http://schemas.microsoft.com/office/powerpoint/2010/main" val="425833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E86323E2-B8DC-5B7D-22F5-A0F0D0DB1344}"/>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68128F15-D421-9D91-8778-0A8394550945}"/>
              </a:ext>
            </a:extLst>
          </p:cNvPr>
          <p:cNvSpPr>
            <a:spLocks noGrp="1"/>
          </p:cNvSpPr>
          <p:nvPr>
            <p:ph type="sldNum" sz="quarter" idx="12"/>
          </p:nvPr>
        </p:nvSpPr>
        <p:spPr/>
        <p:txBody>
          <a:bodyPr/>
          <a:lstStyle/>
          <a:p>
            <a:fld id="{05566560-CB00-4920-B9C5-428899196415}" type="slidenum">
              <a:rPr lang="ja-JP" altLang="en-US" smtClean="0"/>
              <a:pPr/>
              <a:t>21</a:t>
            </a:fld>
            <a:endParaRPr lang="ja-JP" altLang="en-US" dirty="0"/>
          </a:p>
        </p:txBody>
      </p:sp>
      <p:sp>
        <p:nvSpPr>
          <p:cNvPr id="6" name="テキスト プレースホルダー 2">
            <a:extLst>
              <a:ext uri="{FF2B5EF4-FFF2-40B4-BE49-F238E27FC236}">
                <a16:creationId xmlns:a16="http://schemas.microsoft.com/office/drawing/2014/main" id="{9C62479C-A0D3-A812-8F88-90BB9EAA6CBC}"/>
              </a:ext>
            </a:extLst>
          </p:cNvPr>
          <p:cNvSpPr txBox="1">
            <a:spLocks/>
          </p:cNvSpPr>
          <p:nvPr/>
        </p:nvSpPr>
        <p:spPr>
          <a:xfrm>
            <a:off x="237687" y="384010"/>
            <a:ext cx="11428796" cy="5859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dirty="0"/>
          </a:p>
        </p:txBody>
      </p:sp>
      <p:sp>
        <p:nvSpPr>
          <p:cNvPr id="5" name="フローチャート: 代替処理 4">
            <a:extLst>
              <a:ext uri="{FF2B5EF4-FFF2-40B4-BE49-F238E27FC236}">
                <a16:creationId xmlns:a16="http://schemas.microsoft.com/office/drawing/2014/main" id="{EAB8C755-FAD5-6CAC-24AF-CD510EB01591}"/>
              </a:ext>
            </a:extLst>
          </p:cNvPr>
          <p:cNvSpPr/>
          <p:nvPr/>
        </p:nvSpPr>
        <p:spPr>
          <a:xfrm>
            <a:off x="66011" y="97277"/>
            <a:ext cx="12059977" cy="6270733"/>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lIns="0" tIns="0" rIns="0" bIns="0" rtlCol="0" anchor="ctr"/>
          <a:lstStyle/>
          <a:p>
            <a:pPr fontAlgn="ctr">
              <a:lnSpc>
                <a:spcPts val="2400"/>
              </a:lnSpc>
              <a:spcBef>
                <a:spcPts val="0"/>
              </a:spcBef>
              <a:spcAft>
                <a:spcPts val="0"/>
              </a:spcAft>
            </a:pPr>
            <a:r>
              <a:rPr lang="ja-JP" altLang="en-US" b="1" dirty="0">
                <a:solidFill>
                  <a:schemeClr val="accent6">
                    <a:lumMod val="50000"/>
                  </a:schemeClr>
                </a:solidFill>
              </a:rPr>
              <a:t>執務室に見知らぬ人がいたら声をかけて、用件を確認しましょう</a:t>
            </a:r>
          </a:p>
          <a:p>
            <a:pPr fontAlgn="ctr">
              <a:lnSpc>
                <a:spcPts val="2400"/>
              </a:lnSpc>
              <a:spcBef>
                <a:spcPts val="0"/>
              </a:spcBef>
              <a:spcAft>
                <a:spcPts val="0"/>
              </a:spcAft>
            </a:pPr>
            <a:r>
              <a:rPr lang="ja-JP" altLang="en-US" b="1" dirty="0">
                <a:solidFill>
                  <a:schemeClr val="accent6">
                    <a:lumMod val="50000"/>
                  </a:schemeClr>
                </a:solidFill>
              </a:rPr>
              <a:t>執務室の最終退出者は、電源が切られているか確認し、施錠を必ず行いましょう</a:t>
            </a:r>
          </a:p>
          <a:p>
            <a:pPr fontAlgn="ctr">
              <a:lnSpc>
                <a:spcPts val="2400"/>
              </a:lnSpc>
              <a:spcBef>
                <a:spcPts val="0"/>
              </a:spcBef>
              <a:spcAft>
                <a:spcPts val="0"/>
              </a:spcAft>
            </a:pPr>
            <a:r>
              <a:rPr lang="ja-JP" altLang="en-US" b="1" dirty="0">
                <a:solidFill>
                  <a:schemeClr val="accent6">
                    <a:lumMod val="50000"/>
                  </a:schemeClr>
                </a:solidFill>
              </a:rPr>
              <a:t>情報機器が置いてある部屋には、消火器や火災検知器などの消火設備を設置しましょう </a:t>
            </a:r>
          </a:p>
          <a:p>
            <a:pPr fontAlgn="ctr">
              <a:lnSpc>
                <a:spcPts val="2400"/>
              </a:lnSpc>
              <a:spcBef>
                <a:spcPts val="0"/>
              </a:spcBef>
              <a:spcAft>
                <a:spcPts val="0"/>
              </a:spcAft>
            </a:pPr>
            <a:r>
              <a:rPr lang="ja-JP" altLang="en-US" b="1" dirty="0">
                <a:solidFill>
                  <a:schemeClr val="accent6">
                    <a:lumMod val="50000"/>
                  </a:schemeClr>
                </a:solidFill>
              </a:rPr>
              <a:t>複合機、プリンタに原稿、印刷物を放置しないように気を付けましょう</a:t>
            </a:r>
          </a:p>
          <a:p>
            <a:pPr fontAlgn="ctr">
              <a:lnSpc>
                <a:spcPts val="2400"/>
              </a:lnSpc>
              <a:spcBef>
                <a:spcPts val="0"/>
              </a:spcBef>
              <a:spcAft>
                <a:spcPts val="0"/>
              </a:spcAft>
            </a:pPr>
            <a:r>
              <a:rPr lang="ja-JP" altLang="en-US" b="1" dirty="0">
                <a:solidFill>
                  <a:schemeClr val="accent6">
                    <a:lumMod val="50000"/>
                  </a:schemeClr>
                </a:solidFill>
              </a:rPr>
              <a:t>パソコンには、画面にスクリーンセーバーと、パスワードを設定しましょう（離席時の盗み見対策）</a:t>
            </a:r>
          </a:p>
          <a:p>
            <a:pPr fontAlgn="ctr">
              <a:lnSpc>
                <a:spcPts val="2400"/>
              </a:lnSpc>
              <a:spcBef>
                <a:spcPts val="0"/>
              </a:spcBef>
              <a:spcAft>
                <a:spcPts val="0"/>
              </a:spcAft>
            </a:pPr>
            <a:r>
              <a:rPr lang="ja-JP" altLang="en-US" b="1" dirty="0">
                <a:solidFill>
                  <a:schemeClr val="accent6">
                    <a:lumMod val="50000"/>
                  </a:schemeClr>
                </a:solidFill>
              </a:rPr>
              <a:t>ライセンスのない出所が不明なソフトウェアを勝手にパソコンにインストールしないようにしましょう</a:t>
            </a:r>
          </a:p>
          <a:p>
            <a:pPr fontAlgn="ctr">
              <a:lnSpc>
                <a:spcPts val="2400"/>
              </a:lnSpc>
              <a:spcBef>
                <a:spcPts val="0"/>
              </a:spcBef>
              <a:spcAft>
                <a:spcPts val="0"/>
              </a:spcAft>
            </a:pPr>
            <a:r>
              <a:rPr lang="ja-JP" altLang="en-US" b="1" dirty="0">
                <a:solidFill>
                  <a:schemeClr val="accent6">
                    <a:lumMod val="50000"/>
                  </a:schemeClr>
                </a:solidFill>
              </a:rPr>
              <a:t>パソコン・スマートフォンなどを外出先で利用する場合は、公共の場での使用を止め、それ以外で使用する場合は他者の盗み見に注意しましょう</a:t>
            </a:r>
          </a:p>
          <a:p>
            <a:pPr fontAlgn="ctr">
              <a:lnSpc>
                <a:spcPts val="2400"/>
              </a:lnSpc>
              <a:spcBef>
                <a:spcPts val="0"/>
              </a:spcBef>
              <a:spcAft>
                <a:spcPts val="0"/>
              </a:spcAft>
            </a:pPr>
            <a:r>
              <a:rPr lang="ja-JP" altLang="en-US" b="1" dirty="0">
                <a:solidFill>
                  <a:schemeClr val="accent6">
                    <a:lumMod val="50000"/>
                  </a:schemeClr>
                </a:solidFill>
              </a:rPr>
              <a:t>業務に無関係なサイトへのアクセスをしないようにしましょう</a:t>
            </a:r>
          </a:p>
          <a:p>
            <a:pPr fontAlgn="ctr">
              <a:lnSpc>
                <a:spcPts val="2400"/>
              </a:lnSpc>
              <a:spcBef>
                <a:spcPts val="0"/>
              </a:spcBef>
              <a:spcAft>
                <a:spcPts val="0"/>
              </a:spcAft>
            </a:pPr>
            <a:r>
              <a:rPr lang="ja-JP" altLang="en-US" b="1" dirty="0">
                <a:solidFill>
                  <a:schemeClr val="accent6">
                    <a:lumMod val="50000"/>
                  </a:schemeClr>
                </a:solidFill>
              </a:rPr>
              <a:t>業務に関する情報を、社外で話したり、</a:t>
            </a:r>
            <a:r>
              <a:rPr lang="en-US" altLang="ja-JP" b="1" dirty="0">
                <a:solidFill>
                  <a:schemeClr val="accent6">
                    <a:lumMod val="50000"/>
                  </a:schemeClr>
                </a:solidFill>
              </a:rPr>
              <a:t>SNS</a:t>
            </a:r>
            <a:r>
              <a:rPr lang="ja-JP" altLang="en-US" b="1" dirty="0">
                <a:solidFill>
                  <a:schemeClr val="accent6">
                    <a:lumMod val="50000"/>
                  </a:schemeClr>
                </a:solidFill>
              </a:rPr>
              <a:t>への書き込みをしないようにしましょう</a:t>
            </a:r>
          </a:p>
          <a:p>
            <a:pPr fontAlgn="ctr">
              <a:lnSpc>
                <a:spcPts val="2400"/>
              </a:lnSpc>
              <a:spcBef>
                <a:spcPts val="0"/>
              </a:spcBef>
              <a:spcAft>
                <a:spcPts val="0"/>
              </a:spcAft>
            </a:pPr>
            <a:r>
              <a:rPr lang="ja-JP" altLang="en-US" b="1" dirty="0">
                <a:solidFill>
                  <a:schemeClr val="accent6">
                    <a:lumMod val="50000"/>
                  </a:schemeClr>
                </a:solidFill>
              </a:rPr>
              <a:t>メールの添付ファイルは暗号化し、パスワードを付けるなどして送るようにしましよう</a:t>
            </a:r>
          </a:p>
          <a:p>
            <a:pPr fontAlgn="ctr">
              <a:lnSpc>
                <a:spcPts val="2400"/>
              </a:lnSpc>
              <a:spcBef>
                <a:spcPts val="0"/>
              </a:spcBef>
              <a:spcAft>
                <a:spcPts val="0"/>
              </a:spcAft>
            </a:pPr>
            <a:r>
              <a:rPr lang="ja-JP" altLang="en-US" b="1" dirty="0">
                <a:solidFill>
                  <a:schemeClr val="accent6">
                    <a:lumMod val="50000"/>
                  </a:schemeClr>
                </a:solidFill>
              </a:rPr>
              <a:t>社内から私用メールアドレスへ送らないようにしましょう</a:t>
            </a:r>
          </a:p>
          <a:p>
            <a:pPr fontAlgn="ctr">
              <a:lnSpc>
                <a:spcPts val="2400"/>
              </a:lnSpc>
              <a:spcBef>
                <a:spcPts val="0"/>
              </a:spcBef>
              <a:spcAft>
                <a:spcPts val="0"/>
              </a:spcAft>
            </a:pPr>
            <a:r>
              <a:rPr lang="ja-JP" altLang="en-US" b="1" dirty="0">
                <a:solidFill>
                  <a:schemeClr val="accent6">
                    <a:lumMod val="50000"/>
                  </a:schemeClr>
                </a:solidFill>
              </a:rPr>
              <a:t>メール送信は宛先を注意深く確認して送りましょう</a:t>
            </a:r>
          </a:p>
          <a:p>
            <a:pPr fontAlgn="ctr">
              <a:lnSpc>
                <a:spcPts val="2400"/>
              </a:lnSpc>
              <a:spcBef>
                <a:spcPts val="0"/>
              </a:spcBef>
              <a:spcAft>
                <a:spcPts val="0"/>
              </a:spcAft>
            </a:pPr>
            <a:r>
              <a:rPr lang="ja-JP" altLang="en-US" b="1" dirty="0">
                <a:solidFill>
                  <a:schemeClr val="accent6">
                    <a:lumMod val="50000"/>
                  </a:schemeClr>
                </a:solidFill>
              </a:rPr>
              <a:t>知らない人から届いたメールのリンク（</a:t>
            </a:r>
            <a:r>
              <a:rPr lang="en-US" altLang="ja-JP" b="1" dirty="0">
                <a:solidFill>
                  <a:schemeClr val="accent6">
                    <a:lumMod val="50000"/>
                  </a:schemeClr>
                </a:solidFill>
              </a:rPr>
              <a:t>URL</a:t>
            </a:r>
            <a:r>
              <a:rPr lang="ja-JP" altLang="en-US" b="1" dirty="0">
                <a:solidFill>
                  <a:schemeClr val="accent6">
                    <a:lumMod val="50000"/>
                  </a:schemeClr>
                </a:solidFill>
              </a:rPr>
              <a:t>）や添付ファイルはひらかないようにしましょう</a:t>
            </a:r>
          </a:p>
          <a:p>
            <a:pPr fontAlgn="ctr">
              <a:lnSpc>
                <a:spcPts val="2400"/>
              </a:lnSpc>
              <a:spcBef>
                <a:spcPts val="0"/>
              </a:spcBef>
              <a:spcAft>
                <a:spcPts val="0"/>
              </a:spcAft>
            </a:pPr>
            <a:r>
              <a:rPr lang="ja-JP" altLang="en-US" b="1" dirty="0">
                <a:solidFill>
                  <a:schemeClr val="accent6">
                    <a:lumMod val="50000"/>
                  </a:schemeClr>
                </a:solidFill>
              </a:rPr>
              <a:t>差出人のメールアドレスとメール本文の署名に記載されたメールアドレスが異なる場合も添付ファイルはひらかないようにしましょう</a:t>
            </a:r>
          </a:p>
          <a:p>
            <a:pPr fontAlgn="ctr">
              <a:lnSpc>
                <a:spcPts val="2400"/>
              </a:lnSpc>
              <a:spcBef>
                <a:spcPts val="0"/>
              </a:spcBef>
              <a:spcAft>
                <a:spcPts val="0"/>
              </a:spcAft>
            </a:pPr>
            <a:r>
              <a:rPr lang="ja-JP" altLang="en-US" b="1" dirty="0">
                <a:solidFill>
                  <a:schemeClr val="accent6">
                    <a:lumMod val="50000"/>
                  </a:schemeClr>
                </a:solidFill>
              </a:rPr>
              <a:t>業務に無関係なリンクには、業務でつかっている利用者</a:t>
            </a:r>
            <a:r>
              <a:rPr lang="en-US" altLang="ja-JP" b="1" dirty="0">
                <a:solidFill>
                  <a:schemeClr val="accent6">
                    <a:lumMod val="50000"/>
                  </a:schemeClr>
                </a:solidFill>
              </a:rPr>
              <a:t>ID</a:t>
            </a:r>
            <a:r>
              <a:rPr lang="ja-JP" altLang="en-US" b="1" dirty="0">
                <a:solidFill>
                  <a:schemeClr val="accent6">
                    <a:lumMod val="50000"/>
                  </a:schemeClr>
                </a:solidFill>
              </a:rPr>
              <a:t>やパスワードを入力しないようにしましょう</a:t>
            </a:r>
          </a:p>
          <a:p>
            <a:pPr fontAlgn="ctr">
              <a:lnSpc>
                <a:spcPts val="2400"/>
              </a:lnSpc>
              <a:spcBef>
                <a:spcPts val="0"/>
              </a:spcBef>
              <a:spcAft>
                <a:spcPts val="0"/>
              </a:spcAft>
            </a:pPr>
            <a:r>
              <a:rPr lang="ja-JP" altLang="en-US" b="1" dirty="0">
                <a:solidFill>
                  <a:schemeClr val="accent6">
                    <a:lumMod val="50000"/>
                  </a:schemeClr>
                </a:solidFill>
              </a:rPr>
              <a:t>「情報機器を紛失した場合」直ちに上司に報告しましょう</a:t>
            </a:r>
          </a:p>
          <a:p>
            <a:pPr fontAlgn="ctr">
              <a:lnSpc>
                <a:spcPts val="2400"/>
              </a:lnSpc>
              <a:spcBef>
                <a:spcPts val="0"/>
              </a:spcBef>
              <a:spcAft>
                <a:spcPts val="0"/>
              </a:spcAft>
            </a:pPr>
            <a:r>
              <a:rPr lang="ja-JP" altLang="en-US" b="1" dirty="0">
                <a:solidFill>
                  <a:schemeClr val="accent6">
                    <a:lumMod val="50000"/>
                  </a:schemeClr>
                </a:solidFill>
              </a:rPr>
              <a:t>「パソコンが重たくなった」「ファイルがなくなった」「データの中身が変わった」など、異常を感じた場合は上司に報告しましょう</a:t>
            </a:r>
            <a:endParaRPr lang="ja-JP" altLang="ja-JP"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63263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797F236-9131-3A09-870B-4B50C6401024}"/>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561D6514-6D2A-5C56-4DAF-B3FA3B809E86}"/>
              </a:ext>
            </a:extLst>
          </p:cNvPr>
          <p:cNvSpPr>
            <a:spLocks noGrp="1"/>
          </p:cNvSpPr>
          <p:nvPr>
            <p:ph type="sldNum" sz="quarter" idx="12"/>
          </p:nvPr>
        </p:nvSpPr>
        <p:spPr/>
        <p:txBody>
          <a:bodyPr/>
          <a:lstStyle/>
          <a:p>
            <a:fld id="{05566560-CB00-4920-B9C5-428899196415}" type="slidenum">
              <a:rPr lang="ja-JP" altLang="en-US" smtClean="0"/>
              <a:pPr/>
              <a:t>22</a:t>
            </a:fld>
            <a:endParaRPr lang="ja-JP" altLang="en-US" dirty="0"/>
          </a:p>
        </p:txBody>
      </p:sp>
      <p:sp>
        <p:nvSpPr>
          <p:cNvPr id="4" name="フローチャート: 代替処理 3">
            <a:extLst>
              <a:ext uri="{FF2B5EF4-FFF2-40B4-BE49-F238E27FC236}">
                <a16:creationId xmlns:a16="http://schemas.microsoft.com/office/drawing/2014/main" id="{0796CBA1-2B8E-F666-EA08-975F4C5BCBB3}"/>
              </a:ext>
            </a:extLst>
          </p:cNvPr>
          <p:cNvSpPr/>
          <p:nvPr/>
        </p:nvSpPr>
        <p:spPr>
          <a:xfrm>
            <a:off x="2669899" y="4087335"/>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情報機器のウイルス対策ソフトのインストールと最新バージョン対応</a:t>
            </a:r>
            <a:endParaRPr lang="en-US" altLang="ja-JP" sz="2000" b="1" dirty="0">
              <a:solidFill>
                <a:schemeClr val="accent6">
                  <a:lumMod val="50000"/>
                </a:schemeClr>
              </a:solidFill>
            </a:endParaRPr>
          </a:p>
        </p:txBody>
      </p:sp>
      <p:sp>
        <p:nvSpPr>
          <p:cNvPr id="5" name="フローチャート: 代替処理 4">
            <a:extLst>
              <a:ext uri="{FF2B5EF4-FFF2-40B4-BE49-F238E27FC236}">
                <a16:creationId xmlns:a16="http://schemas.microsoft.com/office/drawing/2014/main" id="{3C6D4B1A-C293-CD7D-492B-F2BBC6C5844E}"/>
              </a:ext>
            </a:extLst>
          </p:cNvPr>
          <p:cNvSpPr/>
          <p:nvPr/>
        </p:nvSpPr>
        <p:spPr>
          <a:xfrm>
            <a:off x="2669899" y="2728140"/>
            <a:ext cx="9237230" cy="365125"/>
          </a:xfrm>
          <a:prstGeom prst="flowChartAlternateProcess">
            <a:avLst/>
          </a:prstGeom>
          <a:solidFill>
            <a:srgbClr val="7DF8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情報機器の台帳管理</a:t>
            </a:r>
            <a:endParaRPr lang="en-US" altLang="ja-JP" sz="2000" b="1" dirty="0">
              <a:solidFill>
                <a:schemeClr val="accent6">
                  <a:lumMod val="50000"/>
                </a:schemeClr>
              </a:solidFill>
            </a:endParaRPr>
          </a:p>
        </p:txBody>
      </p:sp>
      <p:sp>
        <p:nvSpPr>
          <p:cNvPr id="6" name="フローチャート: 代替処理 5">
            <a:extLst>
              <a:ext uri="{FF2B5EF4-FFF2-40B4-BE49-F238E27FC236}">
                <a16:creationId xmlns:a16="http://schemas.microsoft.com/office/drawing/2014/main" id="{05175614-9A61-8BB4-F1B7-28CA37DFDCE3}"/>
              </a:ext>
            </a:extLst>
          </p:cNvPr>
          <p:cNvSpPr/>
          <p:nvPr/>
        </p:nvSpPr>
        <p:spPr>
          <a:xfrm>
            <a:off x="2669899" y="3181205"/>
            <a:ext cx="9237230" cy="365125"/>
          </a:xfrm>
          <a:prstGeom prst="flowChartAlternateProcess">
            <a:avLst/>
          </a:prstGeom>
          <a:solidFill>
            <a:srgbClr val="ABFE58"/>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社内の情報機器の数量定期的確認</a:t>
            </a:r>
            <a:endParaRPr lang="en-US" altLang="ja-JP" sz="2000" b="1" dirty="0">
              <a:solidFill>
                <a:schemeClr val="accent6">
                  <a:lumMod val="50000"/>
                </a:schemeClr>
              </a:solidFill>
            </a:endParaRPr>
          </a:p>
        </p:txBody>
      </p:sp>
      <p:sp>
        <p:nvSpPr>
          <p:cNvPr id="7" name="フローチャート: 代替処理 6">
            <a:extLst>
              <a:ext uri="{FF2B5EF4-FFF2-40B4-BE49-F238E27FC236}">
                <a16:creationId xmlns:a16="http://schemas.microsoft.com/office/drawing/2014/main" id="{443F2645-A480-6076-1CEE-C909156164E6}"/>
              </a:ext>
            </a:extLst>
          </p:cNvPr>
          <p:cNvSpPr/>
          <p:nvPr/>
        </p:nvSpPr>
        <p:spPr>
          <a:xfrm>
            <a:off x="2669899" y="3634270"/>
            <a:ext cx="9237230" cy="365125"/>
          </a:xfrm>
          <a:prstGeom prst="flowChartAlternateProcess">
            <a:avLst/>
          </a:prstGeom>
          <a:solidFill>
            <a:srgbClr val="CFFEA0"/>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a:solidFill>
                  <a:schemeClr val="accent6">
                    <a:lumMod val="50000"/>
                  </a:schemeClr>
                </a:solidFill>
              </a:rPr>
              <a:t>情報機器</a:t>
            </a:r>
            <a:r>
              <a:rPr lang="en-US" altLang="ja-JP" sz="2000" b="1">
                <a:solidFill>
                  <a:schemeClr val="accent6">
                    <a:lumMod val="50000"/>
                  </a:schemeClr>
                </a:solidFill>
              </a:rPr>
              <a:t>OS</a:t>
            </a:r>
            <a:r>
              <a:rPr lang="ja-JP" altLang="en-US" sz="2000" b="1" dirty="0">
                <a:solidFill>
                  <a:schemeClr val="accent6">
                    <a:lumMod val="50000"/>
                  </a:schemeClr>
                </a:solidFill>
              </a:rPr>
              <a:t>の最新バージョン対応</a:t>
            </a:r>
            <a:endParaRPr lang="en-US" altLang="ja-JP" sz="2000" b="1" dirty="0">
              <a:solidFill>
                <a:schemeClr val="accent6">
                  <a:lumMod val="50000"/>
                </a:schemeClr>
              </a:solidFill>
            </a:endParaRPr>
          </a:p>
        </p:txBody>
      </p:sp>
      <p:sp>
        <p:nvSpPr>
          <p:cNvPr id="9" name="フローチャート: 代替処理 8">
            <a:extLst>
              <a:ext uri="{FF2B5EF4-FFF2-40B4-BE49-F238E27FC236}">
                <a16:creationId xmlns:a16="http://schemas.microsoft.com/office/drawing/2014/main" id="{673E1F23-E287-2365-5D95-488E9488E2BC}"/>
              </a:ext>
            </a:extLst>
          </p:cNvPr>
          <p:cNvSpPr/>
          <p:nvPr/>
        </p:nvSpPr>
        <p:spPr>
          <a:xfrm>
            <a:off x="2669899" y="2275075"/>
            <a:ext cx="9237230" cy="365125"/>
          </a:xfrm>
          <a:prstGeom prst="flowChartAlternateProcess">
            <a:avLst/>
          </a:prstGeom>
          <a:solidFill>
            <a:srgbClr val="75E8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情報資産を重要度で分類</a:t>
            </a:r>
            <a:endParaRPr lang="en-US" altLang="ja-JP" sz="2000" b="1" dirty="0">
              <a:solidFill>
                <a:schemeClr val="accent6">
                  <a:lumMod val="50000"/>
                </a:schemeClr>
              </a:solidFill>
            </a:endParaRPr>
          </a:p>
        </p:txBody>
      </p:sp>
      <p:sp>
        <p:nvSpPr>
          <p:cNvPr id="13" name="フローチャート: 代替処理 12">
            <a:extLst>
              <a:ext uri="{FF2B5EF4-FFF2-40B4-BE49-F238E27FC236}">
                <a16:creationId xmlns:a16="http://schemas.microsoft.com/office/drawing/2014/main" id="{48AF047F-497C-9289-33F8-98AB5C5BB27A}"/>
              </a:ext>
            </a:extLst>
          </p:cNvPr>
          <p:cNvSpPr/>
          <p:nvPr/>
        </p:nvSpPr>
        <p:spPr>
          <a:xfrm>
            <a:off x="2669899" y="4540400"/>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社内で扱う情報資産の持ち出し、持ち帰り状況を台帳等で管理</a:t>
            </a:r>
          </a:p>
        </p:txBody>
      </p:sp>
      <p:sp>
        <p:nvSpPr>
          <p:cNvPr id="18" name="フローチャート: 代替処理 17">
            <a:extLst>
              <a:ext uri="{FF2B5EF4-FFF2-40B4-BE49-F238E27FC236}">
                <a16:creationId xmlns:a16="http://schemas.microsoft.com/office/drawing/2014/main" id="{57345336-0929-3870-F1EE-3A3B5BAA8AAF}"/>
              </a:ext>
            </a:extLst>
          </p:cNvPr>
          <p:cNvSpPr/>
          <p:nvPr/>
        </p:nvSpPr>
        <p:spPr>
          <a:xfrm>
            <a:off x="2669899" y="5446530"/>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従業員や委託事業者に、就業規則や契約などを通じて秘密保持義務を課す</a:t>
            </a:r>
          </a:p>
        </p:txBody>
      </p:sp>
      <p:sp>
        <p:nvSpPr>
          <p:cNvPr id="19" name="フローチャート: 代替処理 18">
            <a:extLst>
              <a:ext uri="{FF2B5EF4-FFF2-40B4-BE49-F238E27FC236}">
                <a16:creationId xmlns:a16="http://schemas.microsoft.com/office/drawing/2014/main" id="{1C6801A0-D1A1-AA29-BF9B-7D3AEBD0C95B}"/>
              </a:ext>
            </a:extLst>
          </p:cNvPr>
          <p:cNvSpPr/>
          <p:nvPr/>
        </p:nvSpPr>
        <p:spPr>
          <a:xfrm>
            <a:off x="2669899" y="4993465"/>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r>
              <a:rPr kumimoji="1" lang="ja-JP" altLang="en-US" sz="2000" dirty="0"/>
              <a:t>従業員の</a:t>
            </a:r>
            <a:r>
              <a:rPr lang="ja-JP" altLang="en-US" sz="2000" b="1" dirty="0">
                <a:solidFill>
                  <a:schemeClr val="accent6">
                    <a:lumMod val="50000"/>
                  </a:schemeClr>
                </a:solidFill>
              </a:rPr>
              <a:t>退職に際して、退職後の秘密保持義務への合意を求める</a:t>
            </a:r>
          </a:p>
        </p:txBody>
      </p:sp>
      <p:sp>
        <p:nvSpPr>
          <p:cNvPr id="20" name="フローチャート: 代替処理 19">
            <a:extLst>
              <a:ext uri="{FF2B5EF4-FFF2-40B4-BE49-F238E27FC236}">
                <a16:creationId xmlns:a16="http://schemas.microsoft.com/office/drawing/2014/main" id="{61C40155-7424-91AD-5236-C612C99A2BBD}"/>
              </a:ext>
            </a:extLst>
          </p:cNvPr>
          <p:cNvSpPr/>
          <p:nvPr/>
        </p:nvSpPr>
        <p:spPr>
          <a:xfrm>
            <a:off x="2669899" y="5899599"/>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marL="0" algn="l" rtl="0" eaLnBrk="1" fontAlgn="t" latinLnBrk="0" hangingPunct="1">
              <a:spcBef>
                <a:spcPts val="0"/>
              </a:spcBef>
              <a:spcAft>
                <a:spcPts val="0"/>
              </a:spcAft>
            </a:pPr>
            <a:endParaRPr lang="en-US" altLang="ja-JP" sz="2000" b="1" dirty="0">
              <a:solidFill>
                <a:schemeClr val="accent6">
                  <a:lumMod val="50000"/>
                </a:schemeClr>
              </a:solidFill>
            </a:endParaRPr>
          </a:p>
          <a:p>
            <a:pPr marL="0" algn="ctr" rtl="0" eaLnBrk="1" fontAlgn="t" latinLnBrk="0" hangingPunct="1">
              <a:spcBef>
                <a:spcPts val="0"/>
              </a:spcBef>
              <a:spcAft>
                <a:spcPts val="0"/>
              </a:spcAft>
            </a:pPr>
            <a:r>
              <a:rPr lang="ja-JP" altLang="en-US" sz="2000" b="1" dirty="0">
                <a:solidFill>
                  <a:schemeClr val="accent6">
                    <a:lumMod val="50000"/>
                  </a:schemeClr>
                </a:solidFill>
              </a:rPr>
              <a:t>従業員</a:t>
            </a:r>
            <a:r>
              <a:rPr lang="ja-JP" altLang="ja-JP" sz="2000" b="1" dirty="0">
                <a:solidFill>
                  <a:schemeClr val="accent6">
                    <a:lumMod val="50000"/>
                  </a:schemeClr>
                </a:solidFill>
              </a:rPr>
              <a:t>の退職や異動に応じてサーバーのアクセス権限を随時更新</a:t>
            </a:r>
          </a:p>
          <a:p>
            <a:endParaRPr lang="ja-JP" altLang="en-US" sz="2000" b="1" dirty="0">
              <a:solidFill>
                <a:schemeClr val="accent6">
                  <a:lumMod val="50000"/>
                </a:schemeClr>
              </a:solidFill>
            </a:endParaRPr>
          </a:p>
        </p:txBody>
      </p:sp>
      <p:sp>
        <p:nvSpPr>
          <p:cNvPr id="11" name="スクロール: 横 10">
            <a:extLst>
              <a:ext uri="{FF2B5EF4-FFF2-40B4-BE49-F238E27FC236}">
                <a16:creationId xmlns:a16="http://schemas.microsoft.com/office/drawing/2014/main" id="{32896C4B-BCBD-783C-D3F6-6450F7A4A52A}"/>
              </a:ext>
            </a:extLst>
          </p:cNvPr>
          <p:cNvSpPr/>
          <p:nvPr/>
        </p:nvSpPr>
        <p:spPr>
          <a:xfrm>
            <a:off x="284871" y="34162"/>
            <a:ext cx="7507458"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800" dirty="0">
                <a:solidFill>
                  <a:schemeClr val="accent6">
                    <a:lumMod val="75000"/>
                  </a:schemeClr>
                </a:solidFill>
              </a:rPr>
              <a:t>管理者が実践すべきセキュリティ対策</a:t>
            </a:r>
          </a:p>
        </p:txBody>
      </p:sp>
      <p:sp>
        <p:nvSpPr>
          <p:cNvPr id="17" name="楕円 16">
            <a:extLst>
              <a:ext uri="{FF2B5EF4-FFF2-40B4-BE49-F238E27FC236}">
                <a16:creationId xmlns:a16="http://schemas.microsoft.com/office/drawing/2014/main" id="{B880B0D0-12A1-B7AD-0419-F0C5F2086746}"/>
              </a:ext>
            </a:extLst>
          </p:cNvPr>
          <p:cNvSpPr/>
          <p:nvPr/>
        </p:nvSpPr>
        <p:spPr>
          <a:xfrm>
            <a:off x="401598" y="2248803"/>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1" name="楕円 20">
            <a:extLst>
              <a:ext uri="{FF2B5EF4-FFF2-40B4-BE49-F238E27FC236}">
                <a16:creationId xmlns:a16="http://schemas.microsoft.com/office/drawing/2014/main" id="{9AD84035-87BF-2D57-A7C8-89C8E58DFE47}"/>
              </a:ext>
            </a:extLst>
          </p:cNvPr>
          <p:cNvSpPr/>
          <p:nvPr/>
        </p:nvSpPr>
        <p:spPr>
          <a:xfrm>
            <a:off x="401598" y="2705152"/>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2" name="楕円 21">
            <a:extLst>
              <a:ext uri="{FF2B5EF4-FFF2-40B4-BE49-F238E27FC236}">
                <a16:creationId xmlns:a16="http://schemas.microsoft.com/office/drawing/2014/main" id="{4290233D-D5F7-4F3D-4F4B-ADD4BF0C69BB}"/>
              </a:ext>
            </a:extLst>
          </p:cNvPr>
          <p:cNvSpPr/>
          <p:nvPr/>
        </p:nvSpPr>
        <p:spPr>
          <a:xfrm>
            <a:off x="401598" y="1792454"/>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4" name="楕円 23">
            <a:extLst>
              <a:ext uri="{FF2B5EF4-FFF2-40B4-BE49-F238E27FC236}">
                <a16:creationId xmlns:a16="http://schemas.microsoft.com/office/drawing/2014/main" id="{9162E48A-3DF4-4057-2EA3-17DC6474C415}"/>
              </a:ext>
            </a:extLst>
          </p:cNvPr>
          <p:cNvSpPr/>
          <p:nvPr/>
        </p:nvSpPr>
        <p:spPr>
          <a:xfrm>
            <a:off x="401598" y="3161501"/>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5" name="楕円 24">
            <a:extLst>
              <a:ext uri="{FF2B5EF4-FFF2-40B4-BE49-F238E27FC236}">
                <a16:creationId xmlns:a16="http://schemas.microsoft.com/office/drawing/2014/main" id="{D711F97E-7F98-D852-A213-229EFD57BE14}"/>
              </a:ext>
            </a:extLst>
          </p:cNvPr>
          <p:cNvSpPr/>
          <p:nvPr/>
        </p:nvSpPr>
        <p:spPr>
          <a:xfrm>
            <a:off x="401598" y="1336105"/>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管理体制</a:t>
            </a:r>
            <a:endParaRPr kumimoji="1" lang="en-US" altLang="ja-JP" sz="1200" b="1" dirty="0">
              <a:solidFill>
                <a:srgbClr val="0033CC"/>
              </a:solidFill>
            </a:endParaRPr>
          </a:p>
          <a:p>
            <a:pPr algn="ctr"/>
            <a:r>
              <a:rPr lang="ja-JP" altLang="en-US" sz="1200" b="1" dirty="0">
                <a:solidFill>
                  <a:srgbClr val="0033CC"/>
                </a:solidFill>
              </a:rPr>
              <a:t>インシデント体制</a:t>
            </a:r>
            <a:endParaRPr kumimoji="1" lang="ja-JP" altLang="en-US" sz="1200" b="1" dirty="0">
              <a:solidFill>
                <a:srgbClr val="0033CC"/>
              </a:solidFill>
            </a:endParaRPr>
          </a:p>
        </p:txBody>
      </p:sp>
      <p:sp>
        <p:nvSpPr>
          <p:cNvPr id="26" name="楕円 25">
            <a:extLst>
              <a:ext uri="{FF2B5EF4-FFF2-40B4-BE49-F238E27FC236}">
                <a16:creationId xmlns:a16="http://schemas.microsoft.com/office/drawing/2014/main" id="{FD217639-1C1F-70E5-A636-E069C5691C63}"/>
              </a:ext>
            </a:extLst>
          </p:cNvPr>
          <p:cNvSpPr/>
          <p:nvPr/>
        </p:nvSpPr>
        <p:spPr>
          <a:xfrm>
            <a:off x="401598" y="4530548"/>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7" name="楕円 26">
            <a:extLst>
              <a:ext uri="{FF2B5EF4-FFF2-40B4-BE49-F238E27FC236}">
                <a16:creationId xmlns:a16="http://schemas.microsoft.com/office/drawing/2014/main" id="{165C530F-58C3-D0C2-31ED-E32158D2D934}"/>
              </a:ext>
            </a:extLst>
          </p:cNvPr>
          <p:cNvSpPr/>
          <p:nvPr/>
        </p:nvSpPr>
        <p:spPr>
          <a:xfrm>
            <a:off x="401598" y="5899599"/>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情報資産アクセス</a:t>
            </a:r>
          </a:p>
        </p:txBody>
      </p:sp>
      <p:sp>
        <p:nvSpPr>
          <p:cNvPr id="28" name="楕円 27">
            <a:extLst>
              <a:ext uri="{FF2B5EF4-FFF2-40B4-BE49-F238E27FC236}">
                <a16:creationId xmlns:a16="http://schemas.microsoft.com/office/drawing/2014/main" id="{3D1CA400-5A52-0D27-6BFA-715C86E38F9B}"/>
              </a:ext>
            </a:extLst>
          </p:cNvPr>
          <p:cNvSpPr/>
          <p:nvPr/>
        </p:nvSpPr>
        <p:spPr>
          <a:xfrm>
            <a:off x="401598" y="5443246"/>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従業員雇用条件</a:t>
            </a:r>
            <a:endParaRPr kumimoji="1" lang="en-US" altLang="ja-JP" sz="1200" b="1" dirty="0">
              <a:solidFill>
                <a:srgbClr val="0033CC"/>
              </a:solidFill>
            </a:endParaRPr>
          </a:p>
          <a:p>
            <a:pPr algn="ctr"/>
            <a:r>
              <a:rPr lang="ja-JP" altLang="en-US" sz="1200" b="1" dirty="0">
                <a:solidFill>
                  <a:srgbClr val="0033CC"/>
                </a:solidFill>
              </a:rPr>
              <a:t>委託先管理</a:t>
            </a:r>
            <a:endParaRPr kumimoji="1" lang="ja-JP" altLang="en-US" sz="1200" b="1" dirty="0">
              <a:solidFill>
                <a:srgbClr val="0033CC"/>
              </a:solidFill>
            </a:endParaRPr>
          </a:p>
        </p:txBody>
      </p:sp>
      <p:sp>
        <p:nvSpPr>
          <p:cNvPr id="29" name="楕円 28">
            <a:extLst>
              <a:ext uri="{FF2B5EF4-FFF2-40B4-BE49-F238E27FC236}">
                <a16:creationId xmlns:a16="http://schemas.microsoft.com/office/drawing/2014/main" id="{27E599A2-E655-08B0-9B0F-227C99300261}"/>
              </a:ext>
            </a:extLst>
          </p:cNvPr>
          <p:cNvSpPr/>
          <p:nvPr/>
        </p:nvSpPr>
        <p:spPr>
          <a:xfrm>
            <a:off x="401598" y="4986897"/>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従業員雇用終了</a:t>
            </a:r>
          </a:p>
        </p:txBody>
      </p:sp>
      <p:sp>
        <p:nvSpPr>
          <p:cNvPr id="30" name="フローチャート: 代替処理 29">
            <a:extLst>
              <a:ext uri="{FF2B5EF4-FFF2-40B4-BE49-F238E27FC236}">
                <a16:creationId xmlns:a16="http://schemas.microsoft.com/office/drawing/2014/main" id="{7F416930-2400-DCC9-F992-88A3C8FA85D3}"/>
              </a:ext>
            </a:extLst>
          </p:cNvPr>
          <p:cNvSpPr/>
          <p:nvPr/>
        </p:nvSpPr>
        <p:spPr>
          <a:xfrm>
            <a:off x="2669899" y="1822006"/>
            <a:ext cx="9237230" cy="365125"/>
          </a:xfrm>
          <a:prstGeom prst="flowChartAlternateProcess">
            <a:avLst/>
          </a:prstGeom>
          <a:solidFill>
            <a:srgbClr val="6BD4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社内の情報資産の特定・台帳管理</a:t>
            </a:r>
            <a:endParaRPr lang="en-US" altLang="ja-JP" sz="2000" b="1" dirty="0">
              <a:solidFill>
                <a:schemeClr val="accent6">
                  <a:lumMod val="50000"/>
                </a:schemeClr>
              </a:solidFill>
            </a:endParaRPr>
          </a:p>
        </p:txBody>
      </p:sp>
      <p:sp>
        <p:nvSpPr>
          <p:cNvPr id="31" name="フローチャート: 代替処理 30">
            <a:extLst>
              <a:ext uri="{FF2B5EF4-FFF2-40B4-BE49-F238E27FC236}">
                <a16:creationId xmlns:a16="http://schemas.microsoft.com/office/drawing/2014/main" id="{6CE27199-B9D3-A543-4734-BC514CFE7A61}"/>
              </a:ext>
            </a:extLst>
          </p:cNvPr>
          <p:cNvSpPr/>
          <p:nvPr/>
        </p:nvSpPr>
        <p:spPr>
          <a:xfrm>
            <a:off x="2669899" y="1368941"/>
            <a:ext cx="9237230" cy="365125"/>
          </a:xfrm>
          <a:prstGeom prst="flowChartAlternateProcess">
            <a:avLst/>
          </a:prstGeom>
          <a:solidFill>
            <a:srgbClr val="6BD4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社内セキュリティ対策・事故（インシデント）対応体制</a:t>
            </a:r>
            <a:r>
              <a:rPr lang="en-US" altLang="ja-JP" sz="2000" b="1" dirty="0">
                <a:solidFill>
                  <a:schemeClr val="accent6">
                    <a:lumMod val="50000"/>
                  </a:schemeClr>
                </a:solidFill>
              </a:rPr>
              <a:t>(</a:t>
            </a:r>
            <a:r>
              <a:rPr lang="ja-JP" altLang="en-US" sz="2000" b="1" dirty="0">
                <a:solidFill>
                  <a:schemeClr val="accent6">
                    <a:lumMod val="50000"/>
                  </a:schemeClr>
                </a:solidFill>
              </a:rPr>
              <a:t>連絡網含</a:t>
            </a:r>
            <a:r>
              <a:rPr lang="en-US" altLang="ja-JP" sz="2000" b="1" dirty="0">
                <a:solidFill>
                  <a:schemeClr val="accent6">
                    <a:lumMod val="50000"/>
                  </a:schemeClr>
                </a:solidFill>
              </a:rPr>
              <a:t>)</a:t>
            </a:r>
            <a:r>
              <a:rPr lang="ja-JP" altLang="en-US" sz="2000" b="1" dirty="0">
                <a:solidFill>
                  <a:schemeClr val="accent6">
                    <a:lumMod val="50000"/>
                  </a:schemeClr>
                </a:solidFill>
              </a:rPr>
              <a:t>をつくる</a:t>
            </a:r>
            <a:endParaRPr lang="en-US" altLang="ja-JP" sz="2000" b="1" dirty="0">
              <a:solidFill>
                <a:schemeClr val="accent6">
                  <a:lumMod val="50000"/>
                </a:schemeClr>
              </a:solidFill>
            </a:endParaRPr>
          </a:p>
        </p:txBody>
      </p:sp>
      <p:sp>
        <p:nvSpPr>
          <p:cNvPr id="32" name="楕円 31">
            <a:extLst>
              <a:ext uri="{FF2B5EF4-FFF2-40B4-BE49-F238E27FC236}">
                <a16:creationId xmlns:a16="http://schemas.microsoft.com/office/drawing/2014/main" id="{7DBCE720-2A03-F53A-A1CB-6D26A5B8F84D}"/>
              </a:ext>
            </a:extLst>
          </p:cNvPr>
          <p:cNvSpPr/>
          <p:nvPr/>
        </p:nvSpPr>
        <p:spPr>
          <a:xfrm>
            <a:off x="401598" y="3617850"/>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0033CC"/>
                </a:solidFill>
              </a:rPr>
              <a:t>IT</a:t>
            </a:r>
            <a:r>
              <a:rPr kumimoji="1" lang="ja-JP" altLang="en-US" sz="1200" b="1" dirty="0">
                <a:solidFill>
                  <a:srgbClr val="0033CC"/>
                </a:solidFill>
              </a:rPr>
              <a:t>機器利用時</a:t>
            </a:r>
            <a:endParaRPr kumimoji="1" lang="en-US" altLang="ja-JP" sz="1200" b="1" dirty="0">
              <a:solidFill>
                <a:srgbClr val="0033CC"/>
              </a:solidFill>
            </a:endParaRPr>
          </a:p>
          <a:p>
            <a:pPr algn="ctr"/>
            <a:r>
              <a:rPr kumimoji="1" lang="ja-JP" altLang="en-US" sz="1200" b="1" dirty="0">
                <a:solidFill>
                  <a:srgbClr val="0033CC"/>
                </a:solidFill>
              </a:rPr>
              <a:t>のルール</a:t>
            </a:r>
          </a:p>
        </p:txBody>
      </p:sp>
      <p:sp>
        <p:nvSpPr>
          <p:cNvPr id="33" name="楕円 32">
            <a:extLst>
              <a:ext uri="{FF2B5EF4-FFF2-40B4-BE49-F238E27FC236}">
                <a16:creationId xmlns:a16="http://schemas.microsoft.com/office/drawing/2014/main" id="{4F4AE459-058D-C5A6-FE11-D533B11D9EA9}"/>
              </a:ext>
            </a:extLst>
          </p:cNvPr>
          <p:cNvSpPr/>
          <p:nvPr/>
        </p:nvSpPr>
        <p:spPr>
          <a:xfrm>
            <a:off x="401598" y="4074199"/>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0033CC"/>
                </a:solidFill>
              </a:rPr>
              <a:t>IT</a:t>
            </a:r>
            <a:r>
              <a:rPr kumimoji="1" lang="ja-JP" altLang="en-US" sz="1200" b="1" dirty="0">
                <a:solidFill>
                  <a:srgbClr val="0033CC"/>
                </a:solidFill>
              </a:rPr>
              <a:t>機器利用時</a:t>
            </a:r>
            <a:endParaRPr kumimoji="1" lang="en-US" altLang="ja-JP" sz="1200" b="1" dirty="0">
              <a:solidFill>
                <a:srgbClr val="0033CC"/>
              </a:solidFill>
            </a:endParaRPr>
          </a:p>
          <a:p>
            <a:pPr algn="ctr"/>
            <a:r>
              <a:rPr kumimoji="1" lang="ja-JP" altLang="en-US" sz="1200" b="1" dirty="0">
                <a:solidFill>
                  <a:srgbClr val="0033CC"/>
                </a:solidFill>
              </a:rPr>
              <a:t>のルール</a:t>
            </a:r>
          </a:p>
        </p:txBody>
      </p:sp>
      <p:sp>
        <p:nvSpPr>
          <p:cNvPr id="8" name="思考の吹き出し: 雲形 7">
            <a:extLst>
              <a:ext uri="{FF2B5EF4-FFF2-40B4-BE49-F238E27FC236}">
                <a16:creationId xmlns:a16="http://schemas.microsoft.com/office/drawing/2014/main" id="{B46EF95C-1E0A-4534-792E-BD94726C4EC7}"/>
              </a:ext>
            </a:extLst>
          </p:cNvPr>
          <p:cNvSpPr/>
          <p:nvPr/>
        </p:nvSpPr>
        <p:spPr>
          <a:xfrm>
            <a:off x="284871" y="836797"/>
            <a:ext cx="3346936" cy="378529"/>
          </a:xfrm>
          <a:prstGeom prst="cloudCallout">
            <a:avLst>
              <a:gd name="adj1" fmla="val -15098"/>
              <a:gd name="adj2" fmla="val 9076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セキュリティ管理の区分では</a:t>
            </a:r>
            <a:endParaRPr kumimoji="1" lang="en-US" altLang="ja-JP" sz="1400" dirty="0">
              <a:solidFill>
                <a:schemeClr val="accent4">
                  <a:lumMod val="75000"/>
                </a:schemeClr>
              </a:solidFill>
            </a:endParaRPr>
          </a:p>
        </p:txBody>
      </p:sp>
      <p:sp>
        <p:nvSpPr>
          <p:cNvPr id="10" name="テキスト プレースホルダー 2">
            <a:extLst>
              <a:ext uri="{FF2B5EF4-FFF2-40B4-BE49-F238E27FC236}">
                <a16:creationId xmlns:a16="http://schemas.microsoft.com/office/drawing/2014/main" id="{F22B333A-885C-0852-B65B-4871CC7D6A1C}"/>
              </a:ext>
            </a:extLst>
          </p:cNvPr>
          <p:cNvSpPr txBox="1">
            <a:spLocks/>
          </p:cNvSpPr>
          <p:nvPr/>
        </p:nvSpPr>
        <p:spPr>
          <a:xfrm>
            <a:off x="3534429" y="914230"/>
            <a:ext cx="8172846" cy="4547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2000" dirty="0">
                <a:solidFill>
                  <a:srgbClr val="0033CC"/>
                </a:solidFill>
              </a:rPr>
              <a:t>管理者が実践すべきセキュリティ対策（推進事項）の主なものを示します。</a:t>
            </a:r>
            <a:endParaRPr lang="en-US" altLang="ja-JP" sz="2000" dirty="0">
              <a:solidFill>
                <a:srgbClr val="0033CC"/>
              </a:solidFill>
            </a:endParaRPr>
          </a:p>
        </p:txBody>
      </p:sp>
    </p:spTree>
    <p:extLst>
      <p:ext uri="{BB962C8B-B14F-4D97-AF65-F5344CB8AC3E}">
        <p14:creationId xmlns:p14="http://schemas.microsoft.com/office/powerpoint/2010/main" val="170482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p:txBody>
          <a:bodyPr>
            <a:normAutofit/>
          </a:bodyPr>
          <a:lstStyle/>
          <a:p>
            <a:r>
              <a:rPr kumimoji="1" lang="ja-JP" altLang="en-US" sz="2400" dirty="0"/>
              <a:t>情報セキュリティ対策（段階３）</a:t>
            </a:r>
            <a:br>
              <a:rPr kumimoji="1" lang="en-US" altLang="ja-JP" sz="2800" dirty="0"/>
            </a:br>
            <a:r>
              <a:rPr kumimoji="1" lang="ja-JP" altLang="en-US" sz="1800" dirty="0"/>
              <a:t>「情報セキュリティポリシー」とは</a:t>
            </a: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23</a:t>
            </a:fld>
            <a:endParaRPr lang="ja-JP" altLang="en-US" dirty="0"/>
          </a:p>
        </p:txBody>
      </p:sp>
      <p:sp>
        <p:nvSpPr>
          <p:cNvPr id="7" name="正方形/長方形 6">
            <a:extLst>
              <a:ext uri="{FF2B5EF4-FFF2-40B4-BE49-F238E27FC236}">
                <a16:creationId xmlns:a16="http://schemas.microsoft.com/office/drawing/2014/main" id="{70DF65D2-BC71-7BAD-4130-9612E589D5AF}"/>
              </a:ext>
            </a:extLst>
          </p:cNvPr>
          <p:cNvSpPr/>
          <p:nvPr/>
        </p:nvSpPr>
        <p:spPr>
          <a:xfrm>
            <a:off x="256160" y="3825389"/>
            <a:ext cx="3718312"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rgbClr val="0033CC"/>
                </a:solidFill>
                <a:effectLst>
                  <a:outerShdw blurRad="38100" dist="19050" dir="2700000" algn="tl" rotWithShape="0">
                    <a:schemeClr val="dk1">
                      <a:alpha val="40000"/>
                    </a:schemeClr>
                  </a:outerShdw>
                </a:effectLst>
              </a:rPr>
              <a:t>情報セキュリティ対策基準（規程）</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26B1BBED-D51D-A290-5A41-2520D5947592}"/>
              </a:ext>
            </a:extLst>
          </p:cNvPr>
          <p:cNvSpPr/>
          <p:nvPr/>
        </p:nvSpPr>
        <p:spPr>
          <a:xfrm>
            <a:off x="256161" y="5157613"/>
            <a:ext cx="3718312"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n w="0"/>
                <a:solidFill>
                  <a:srgbClr val="0033CC"/>
                </a:solidFill>
                <a:effectLst>
                  <a:outerShdw blurRad="38100" dist="19050" dir="2700000" algn="tl" rotWithShape="0">
                    <a:schemeClr val="dk1">
                      <a:alpha val="40000"/>
                    </a:schemeClr>
                  </a:outerShdw>
                </a:effectLst>
              </a:rPr>
              <a:t>実施</a:t>
            </a:r>
            <a:r>
              <a:rPr kumimoji="1" lang="ja-JP" altLang="en-US" dirty="0">
                <a:ln w="0"/>
                <a:solidFill>
                  <a:srgbClr val="0033CC"/>
                </a:solidFill>
                <a:effectLst>
                  <a:outerShdw blurRad="38100" dist="19050" dir="2700000" algn="tl" rotWithShape="0">
                    <a:schemeClr val="dk1">
                      <a:alpha val="40000"/>
                    </a:schemeClr>
                  </a:outerShdw>
                </a:effectLst>
              </a:rPr>
              <a:t>手順書</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17" name="正方形/長方形 16">
            <a:extLst>
              <a:ext uri="{FF2B5EF4-FFF2-40B4-BE49-F238E27FC236}">
                <a16:creationId xmlns:a16="http://schemas.microsoft.com/office/drawing/2014/main" id="{5266CFFF-E769-7B25-8FFB-BE99F5067D4E}"/>
              </a:ext>
            </a:extLst>
          </p:cNvPr>
          <p:cNvSpPr/>
          <p:nvPr/>
        </p:nvSpPr>
        <p:spPr>
          <a:xfrm>
            <a:off x="256162" y="2493164"/>
            <a:ext cx="3718313"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rgbClr val="0033CC"/>
                </a:solidFill>
                <a:effectLst>
                  <a:outerShdw blurRad="38100" dist="19050" dir="2700000" algn="tl" rotWithShape="0">
                    <a:schemeClr val="dk1">
                      <a:alpha val="40000"/>
                    </a:schemeClr>
                  </a:outerShdw>
                </a:effectLst>
              </a:rPr>
              <a:t>情報セキュリティ基本方針</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10" name="テキスト プレースホルダー 9">
            <a:extLst>
              <a:ext uri="{FF2B5EF4-FFF2-40B4-BE49-F238E27FC236}">
                <a16:creationId xmlns:a16="http://schemas.microsoft.com/office/drawing/2014/main" id="{E0F54CB5-8515-B81C-F155-CE223D9FDDB0}"/>
              </a:ext>
            </a:extLst>
          </p:cNvPr>
          <p:cNvSpPr>
            <a:spLocks noGrp="1"/>
          </p:cNvSpPr>
          <p:nvPr>
            <p:ph type="body" idx="1"/>
          </p:nvPr>
        </p:nvSpPr>
        <p:spPr>
          <a:xfrm>
            <a:off x="631825" y="1377239"/>
            <a:ext cx="11304013" cy="935836"/>
          </a:xfrm>
        </p:spPr>
        <p:txBody>
          <a:bodyPr>
            <a:noAutofit/>
          </a:bodyPr>
          <a:lstStyle/>
          <a:p>
            <a:r>
              <a:rPr lang="ja-JP" altLang="en-US" dirty="0"/>
              <a:t>情報セキュリティポリシーとは、組織が所有する情報資産の情報セキュリティ対策について総合的体系的にまとめたもののことです。どのような情報資産をどのような脅威からどのように守るのかについての基本的な考え方、ならびに情報セキュリティを確保するための体制、運用を含めた規程になります。</a:t>
            </a:r>
            <a:endParaRPr lang="en-US" altLang="ja-JP" dirty="0"/>
          </a:p>
        </p:txBody>
      </p:sp>
      <p:sp>
        <p:nvSpPr>
          <p:cNvPr id="11" name="吹き出し: 四角形 10">
            <a:extLst>
              <a:ext uri="{FF2B5EF4-FFF2-40B4-BE49-F238E27FC236}">
                <a16:creationId xmlns:a16="http://schemas.microsoft.com/office/drawing/2014/main" id="{CE16A41C-36BA-4746-C385-C7E23B35D07F}"/>
              </a:ext>
            </a:extLst>
          </p:cNvPr>
          <p:cNvSpPr/>
          <p:nvPr/>
        </p:nvSpPr>
        <p:spPr>
          <a:xfrm>
            <a:off x="5029200" y="2584726"/>
            <a:ext cx="6906638" cy="1076887"/>
          </a:xfrm>
          <a:prstGeom prst="wedgeRectCallout">
            <a:avLst>
              <a:gd name="adj1" fmla="val -56576"/>
              <a:gd name="adj2" fmla="val 27270"/>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lang="ja-JP" altLang="en-US" sz="1400" dirty="0">
                <a:ln w="0"/>
                <a:solidFill>
                  <a:schemeClr val="accent6">
                    <a:lumMod val="50000"/>
                  </a:schemeClr>
                </a:solidFill>
              </a:rPr>
              <a:t>組織の情報セキュリティに</a:t>
            </a:r>
            <a:r>
              <a:rPr lang="ja-JP" altLang="en-US" sz="1400" b="1" u="sng" dirty="0">
                <a:ln w="0"/>
                <a:solidFill>
                  <a:schemeClr val="accent6">
                    <a:lumMod val="50000"/>
                  </a:schemeClr>
                </a:solidFill>
              </a:rPr>
              <a:t>取り組む姿勢や基本的</a:t>
            </a:r>
            <a:r>
              <a:rPr kumimoji="1" lang="ja-JP" altLang="en-US" sz="1400" b="1" u="sng" dirty="0">
                <a:ln w="0"/>
                <a:solidFill>
                  <a:schemeClr val="accent6">
                    <a:lumMod val="50000"/>
                  </a:schemeClr>
                </a:solidFill>
              </a:rPr>
              <a:t>な考え方</a:t>
            </a:r>
            <a:r>
              <a:rPr kumimoji="1" lang="ja-JP" altLang="en-US" sz="1400" dirty="0">
                <a:ln w="0"/>
                <a:solidFill>
                  <a:schemeClr val="accent6">
                    <a:lumMod val="50000"/>
                  </a:schemeClr>
                </a:solidFill>
              </a:rPr>
              <a:t>を表します</a:t>
            </a:r>
            <a:endParaRPr kumimoji="1" lang="en-US" altLang="ja-JP" sz="1400" dirty="0">
              <a:ln w="0"/>
              <a:solidFill>
                <a:schemeClr val="accent6">
                  <a:lumMod val="50000"/>
                </a:schemeClr>
              </a:solidFill>
            </a:endParaRPr>
          </a:p>
          <a:p>
            <a:r>
              <a:rPr lang="en-US" altLang="ja-JP" sz="1400" dirty="0">
                <a:ln w="0"/>
                <a:solidFill>
                  <a:schemeClr val="accent6">
                    <a:lumMod val="50000"/>
                  </a:schemeClr>
                </a:solidFill>
              </a:rPr>
              <a:t>※</a:t>
            </a:r>
            <a:r>
              <a:rPr lang="ja-JP" altLang="en-US" sz="1400" dirty="0">
                <a:ln w="0"/>
                <a:solidFill>
                  <a:schemeClr val="accent6">
                    <a:lumMod val="50000"/>
                  </a:schemeClr>
                </a:solidFill>
              </a:rPr>
              <a:t>基本方針は</a:t>
            </a:r>
            <a:r>
              <a:rPr lang="ja-JP" altLang="en-US" sz="1400" b="1" u="sng" dirty="0">
                <a:ln w="0"/>
                <a:solidFill>
                  <a:schemeClr val="accent6">
                    <a:lumMod val="50000"/>
                  </a:schemeClr>
                </a:solidFill>
              </a:rPr>
              <a:t>頻繁</a:t>
            </a:r>
            <a:r>
              <a:rPr lang="ja-JP" altLang="en-US" sz="1400" dirty="0">
                <a:ln w="0"/>
                <a:solidFill>
                  <a:schemeClr val="accent6">
                    <a:lumMod val="50000"/>
                  </a:schemeClr>
                </a:solidFill>
              </a:rPr>
              <a:t>に更新されるべき内容を</a:t>
            </a:r>
            <a:r>
              <a:rPr lang="ja-JP" altLang="en-US" sz="1400" b="1" u="sng" dirty="0">
                <a:ln w="0"/>
                <a:solidFill>
                  <a:schemeClr val="accent6">
                    <a:lumMod val="50000"/>
                  </a:schemeClr>
                </a:solidFill>
              </a:rPr>
              <a:t>含めないこと</a:t>
            </a:r>
            <a:r>
              <a:rPr lang="ja-JP" altLang="en-US" sz="1400" dirty="0">
                <a:ln w="0"/>
                <a:solidFill>
                  <a:schemeClr val="accent6">
                    <a:lumMod val="50000"/>
                  </a:schemeClr>
                </a:solidFill>
              </a:rPr>
              <a:t>が推奨されます</a:t>
            </a:r>
            <a:endParaRPr lang="en-US" altLang="ja-JP" sz="1400" dirty="0">
              <a:ln w="0"/>
              <a:solidFill>
                <a:schemeClr val="accent6">
                  <a:lumMod val="50000"/>
                </a:schemeClr>
              </a:solidFill>
            </a:endParaRPr>
          </a:p>
          <a:p>
            <a:pPr algn="ctr"/>
            <a:endParaRPr kumimoji="1" lang="ja-JP" altLang="en-US" sz="1400" dirty="0">
              <a:ln w="0"/>
              <a:solidFill>
                <a:schemeClr val="accent6">
                  <a:lumMod val="50000"/>
                </a:schemeClr>
              </a:solidFill>
            </a:endParaRPr>
          </a:p>
        </p:txBody>
      </p:sp>
      <p:sp>
        <p:nvSpPr>
          <p:cNvPr id="12" name="吹き出し: 四角形 11">
            <a:extLst>
              <a:ext uri="{FF2B5EF4-FFF2-40B4-BE49-F238E27FC236}">
                <a16:creationId xmlns:a16="http://schemas.microsoft.com/office/drawing/2014/main" id="{1B129FF1-10E2-A4B4-2E0B-741C4BD51379}"/>
              </a:ext>
            </a:extLst>
          </p:cNvPr>
          <p:cNvSpPr/>
          <p:nvPr/>
        </p:nvSpPr>
        <p:spPr>
          <a:xfrm>
            <a:off x="5029200" y="3667729"/>
            <a:ext cx="6906638" cy="1316682"/>
          </a:xfrm>
          <a:prstGeom prst="wedgeRectCallout">
            <a:avLst>
              <a:gd name="adj1" fmla="val -56576"/>
              <a:gd name="adj2" fmla="val 27270"/>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400" dirty="0">
                <a:ln w="0"/>
                <a:solidFill>
                  <a:schemeClr val="accent6">
                    <a:lumMod val="50000"/>
                  </a:schemeClr>
                </a:solidFill>
              </a:rPr>
              <a:t>情報セキュリティ基本方針に定められた情報セキュリティを確保するために</a:t>
            </a:r>
            <a:r>
              <a:rPr kumimoji="1" lang="ja-JP" altLang="en-US" sz="1400" b="1" u="sng" dirty="0">
                <a:ln w="0"/>
                <a:solidFill>
                  <a:schemeClr val="accent6">
                    <a:lumMod val="50000"/>
                  </a:schemeClr>
                </a:solidFill>
              </a:rPr>
              <a:t>遵守すべき判断基準</a:t>
            </a:r>
            <a:r>
              <a:rPr kumimoji="1" lang="ja-JP" altLang="en-US" sz="1400" dirty="0">
                <a:ln w="0"/>
                <a:solidFill>
                  <a:schemeClr val="accent6">
                    <a:lumMod val="50000"/>
                  </a:schemeClr>
                </a:solidFill>
              </a:rPr>
              <a:t>のことです</a:t>
            </a:r>
            <a:endParaRPr kumimoji="1" lang="en-US" altLang="ja-JP" sz="1400" dirty="0">
              <a:ln w="0"/>
              <a:solidFill>
                <a:schemeClr val="accent6">
                  <a:lumMod val="50000"/>
                </a:schemeClr>
              </a:solidFill>
            </a:endParaRPr>
          </a:p>
        </p:txBody>
      </p:sp>
      <p:sp>
        <p:nvSpPr>
          <p:cNvPr id="13" name="吹き出し: 四角形 12">
            <a:extLst>
              <a:ext uri="{FF2B5EF4-FFF2-40B4-BE49-F238E27FC236}">
                <a16:creationId xmlns:a16="http://schemas.microsoft.com/office/drawing/2014/main" id="{7C5B5F84-A9C0-DA50-571F-BE20180BC090}"/>
              </a:ext>
            </a:extLst>
          </p:cNvPr>
          <p:cNvSpPr/>
          <p:nvPr/>
        </p:nvSpPr>
        <p:spPr>
          <a:xfrm>
            <a:off x="5029200" y="5087203"/>
            <a:ext cx="6906638" cy="1076887"/>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600" dirty="0">
                <a:ln w="0"/>
                <a:solidFill>
                  <a:schemeClr val="accent6">
                    <a:lumMod val="50000"/>
                  </a:schemeClr>
                </a:solidFill>
              </a:rPr>
              <a:t>対策基準に定めら</a:t>
            </a:r>
            <a:r>
              <a:rPr lang="ja-JP" altLang="en-US" sz="1600" dirty="0">
                <a:ln w="0"/>
                <a:solidFill>
                  <a:schemeClr val="accent6">
                    <a:lumMod val="50000"/>
                  </a:schemeClr>
                </a:solidFill>
              </a:rPr>
              <a:t>れた内容を</a:t>
            </a:r>
            <a:r>
              <a:rPr lang="ja-JP" altLang="en-US" sz="1600" b="1" u="sng" dirty="0">
                <a:ln w="0"/>
                <a:solidFill>
                  <a:schemeClr val="accent6">
                    <a:lumMod val="50000"/>
                  </a:schemeClr>
                </a:solidFill>
              </a:rPr>
              <a:t>具体的にどのような手順</a:t>
            </a:r>
            <a:r>
              <a:rPr lang="ja-JP" altLang="en-US" sz="1600" dirty="0">
                <a:ln w="0"/>
                <a:solidFill>
                  <a:schemeClr val="accent6">
                    <a:lumMod val="50000"/>
                  </a:schemeClr>
                </a:solidFill>
              </a:rPr>
              <a:t>に従って実行していくのかを示したものです</a:t>
            </a:r>
            <a:endParaRPr kumimoji="1" lang="ja-JP" altLang="en-US" sz="1600" dirty="0">
              <a:ln w="0"/>
              <a:solidFill>
                <a:schemeClr val="accent6">
                  <a:lumMod val="50000"/>
                </a:schemeClr>
              </a:solidFill>
            </a:endParaRPr>
          </a:p>
        </p:txBody>
      </p:sp>
      <p:sp>
        <p:nvSpPr>
          <p:cNvPr id="3" name="右中かっこ 2">
            <a:extLst>
              <a:ext uri="{FF2B5EF4-FFF2-40B4-BE49-F238E27FC236}">
                <a16:creationId xmlns:a16="http://schemas.microsoft.com/office/drawing/2014/main" id="{44C5C290-20CE-0ABF-1727-EE7F81C071D9}"/>
              </a:ext>
            </a:extLst>
          </p:cNvPr>
          <p:cNvSpPr/>
          <p:nvPr/>
        </p:nvSpPr>
        <p:spPr>
          <a:xfrm>
            <a:off x="4153708" y="2675106"/>
            <a:ext cx="87552" cy="2153722"/>
          </a:xfrm>
          <a:prstGeom prst="rightBrace">
            <a:avLst>
              <a:gd name="adj1" fmla="val 8333"/>
              <a:gd name="adj2" fmla="val 53162"/>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BD01A2C-F50E-C669-7EB7-91549A7CCDA6}"/>
              </a:ext>
            </a:extLst>
          </p:cNvPr>
          <p:cNvSpPr/>
          <p:nvPr/>
        </p:nvSpPr>
        <p:spPr>
          <a:xfrm>
            <a:off x="4253785" y="2313075"/>
            <a:ext cx="573928" cy="304686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eaVert" wrap="square" lIns="0" tIns="0" rIns="0" bIns="0" numCol="1" spcCol="0" rtlCol="0" fromWordArt="0" anchor="ctr" anchorCtr="0" forceAA="0" compatLnSpc="1">
            <a:prstTxWarp prst="textNoShape">
              <a:avLst/>
            </a:prstTxWarp>
            <a:noAutofit/>
          </a:bodyPr>
          <a:lstStyle/>
          <a:p>
            <a:pPr algn="ctr"/>
            <a:r>
              <a:rPr kumimoji="1" lang="ja-JP" altLang="en-US" sz="1400" b="1" dirty="0">
                <a:solidFill>
                  <a:srgbClr val="0033CC"/>
                </a:solidFill>
              </a:rPr>
              <a:t>情報セキュリティポリシー</a:t>
            </a:r>
          </a:p>
        </p:txBody>
      </p:sp>
      <p:sp>
        <p:nvSpPr>
          <p:cNvPr id="9" name="吹き出し: 四角形 8">
            <a:extLst>
              <a:ext uri="{FF2B5EF4-FFF2-40B4-BE49-F238E27FC236}">
                <a16:creationId xmlns:a16="http://schemas.microsoft.com/office/drawing/2014/main" id="{F00BA93B-63FB-60A4-FBE4-19E6D2C5EA94}"/>
              </a:ext>
            </a:extLst>
          </p:cNvPr>
          <p:cNvSpPr/>
          <p:nvPr/>
        </p:nvSpPr>
        <p:spPr>
          <a:xfrm>
            <a:off x="5029200" y="2594453"/>
            <a:ext cx="6906638" cy="1076887"/>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lang="ja-JP" altLang="en-US" sz="1600" dirty="0">
                <a:ln w="0"/>
                <a:solidFill>
                  <a:schemeClr val="accent6">
                    <a:lumMod val="50000"/>
                  </a:schemeClr>
                </a:solidFill>
              </a:rPr>
              <a:t>組織の情報セキュリティに</a:t>
            </a:r>
            <a:r>
              <a:rPr lang="ja-JP" altLang="en-US" sz="1600" b="1" u="sng" dirty="0">
                <a:ln w="0"/>
                <a:solidFill>
                  <a:schemeClr val="accent6">
                    <a:lumMod val="50000"/>
                  </a:schemeClr>
                </a:solidFill>
              </a:rPr>
              <a:t>取り組む姿勢や基本的</a:t>
            </a:r>
            <a:r>
              <a:rPr kumimoji="1" lang="ja-JP" altLang="en-US" sz="1600" b="1" u="sng" dirty="0">
                <a:ln w="0"/>
                <a:solidFill>
                  <a:schemeClr val="accent6">
                    <a:lumMod val="50000"/>
                  </a:schemeClr>
                </a:solidFill>
              </a:rPr>
              <a:t>な考え方</a:t>
            </a:r>
            <a:r>
              <a:rPr kumimoji="1" lang="ja-JP" altLang="en-US" sz="1600" dirty="0">
                <a:ln w="0"/>
                <a:solidFill>
                  <a:schemeClr val="accent6">
                    <a:lumMod val="50000"/>
                  </a:schemeClr>
                </a:solidFill>
              </a:rPr>
              <a:t>を表します</a:t>
            </a:r>
            <a:endParaRPr kumimoji="1" lang="en-US" altLang="ja-JP" sz="1600" dirty="0">
              <a:ln w="0"/>
              <a:solidFill>
                <a:schemeClr val="accent6">
                  <a:lumMod val="50000"/>
                </a:schemeClr>
              </a:solidFill>
            </a:endParaRPr>
          </a:p>
          <a:p>
            <a:r>
              <a:rPr lang="en-US" altLang="ja-JP" sz="1600" dirty="0">
                <a:ln w="0"/>
                <a:solidFill>
                  <a:schemeClr val="accent6">
                    <a:lumMod val="50000"/>
                  </a:schemeClr>
                </a:solidFill>
              </a:rPr>
              <a:t>※</a:t>
            </a:r>
            <a:r>
              <a:rPr lang="ja-JP" altLang="en-US" sz="1600" dirty="0">
                <a:ln w="0"/>
                <a:solidFill>
                  <a:schemeClr val="accent6">
                    <a:lumMod val="50000"/>
                  </a:schemeClr>
                </a:solidFill>
              </a:rPr>
              <a:t>基本方針は</a:t>
            </a:r>
            <a:r>
              <a:rPr lang="ja-JP" altLang="en-US" sz="1600" b="1" u="sng" dirty="0">
                <a:ln w="0"/>
                <a:solidFill>
                  <a:schemeClr val="accent6">
                    <a:lumMod val="50000"/>
                  </a:schemeClr>
                </a:solidFill>
              </a:rPr>
              <a:t>頻繁</a:t>
            </a:r>
            <a:r>
              <a:rPr lang="ja-JP" altLang="en-US" sz="1600" dirty="0">
                <a:ln w="0"/>
                <a:solidFill>
                  <a:schemeClr val="accent6">
                    <a:lumMod val="50000"/>
                  </a:schemeClr>
                </a:solidFill>
              </a:rPr>
              <a:t>に更新されるべき内容を</a:t>
            </a:r>
            <a:r>
              <a:rPr lang="ja-JP" altLang="en-US" sz="1600" b="1" u="sng" dirty="0">
                <a:ln w="0"/>
                <a:solidFill>
                  <a:schemeClr val="accent6">
                    <a:lumMod val="50000"/>
                  </a:schemeClr>
                </a:solidFill>
              </a:rPr>
              <a:t>含めないこと</a:t>
            </a:r>
            <a:r>
              <a:rPr lang="ja-JP" altLang="en-US" sz="1600" dirty="0">
                <a:ln w="0"/>
                <a:solidFill>
                  <a:schemeClr val="accent6">
                    <a:lumMod val="50000"/>
                  </a:schemeClr>
                </a:solidFill>
              </a:rPr>
              <a:t>が推奨されます</a:t>
            </a:r>
            <a:endParaRPr lang="en-US" altLang="ja-JP" sz="1600" dirty="0">
              <a:ln w="0"/>
              <a:solidFill>
                <a:schemeClr val="accent6">
                  <a:lumMod val="50000"/>
                </a:schemeClr>
              </a:solidFill>
            </a:endParaRPr>
          </a:p>
          <a:p>
            <a:pPr algn="ctr"/>
            <a:endParaRPr kumimoji="1" lang="ja-JP" altLang="en-US" sz="1600" dirty="0">
              <a:ln w="0"/>
              <a:solidFill>
                <a:schemeClr val="accent6">
                  <a:lumMod val="50000"/>
                </a:schemeClr>
              </a:solidFill>
            </a:endParaRPr>
          </a:p>
        </p:txBody>
      </p:sp>
      <p:sp>
        <p:nvSpPr>
          <p:cNvPr id="14" name="吹き出し: 四角形 13">
            <a:extLst>
              <a:ext uri="{FF2B5EF4-FFF2-40B4-BE49-F238E27FC236}">
                <a16:creationId xmlns:a16="http://schemas.microsoft.com/office/drawing/2014/main" id="{DB636CEC-2799-F222-A6DC-6895F69E4062}"/>
              </a:ext>
            </a:extLst>
          </p:cNvPr>
          <p:cNvSpPr/>
          <p:nvPr/>
        </p:nvSpPr>
        <p:spPr>
          <a:xfrm>
            <a:off x="5029200" y="3677456"/>
            <a:ext cx="6906638" cy="1316682"/>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600" dirty="0">
                <a:ln w="0"/>
                <a:solidFill>
                  <a:schemeClr val="accent6">
                    <a:lumMod val="50000"/>
                  </a:schemeClr>
                </a:solidFill>
              </a:rPr>
              <a:t>情報セキュリティ基本方針に定められた情報セキュリティを確保するために</a:t>
            </a:r>
            <a:r>
              <a:rPr kumimoji="1" lang="ja-JP" altLang="en-US" sz="1600" b="1" u="sng" dirty="0">
                <a:ln w="0"/>
                <a:solidFill>
                  <a:schemeClr val="accent6">
                    <a:lumMod val="50000"/>
                  </a:schemeClr>
                </a:solidFill>
              </a:rPr>
              <a:t>遵守すべき判断基準</a:t>
            </a:r>
            <a:r>
              <a:rPr kumimoji="1" lang="ja-JP" altLang="en-US" sz="1600" dirty="0">
                <a:ln w="0"/>
                <a:solidFill>
                  <a:schemeClr val="accent6">
                    <a:lumMod val="50000"/>
                  </a:schemeClr>
                </a:solidFill>
              </a:rPr>
              <a:t>のことです</a:t>
            </a:r>
            <a:endParaRPr kumimoji="1" lang="en-US" altLang="ja-JP" sz="1600" dirty="0">
              <a:ln w="0"/>
              <a:solidFill>
                <a:schemeClr val="accent6">
                  <a:lumMod val="50000"/>
                </a:schemeClr>
              </a:solidFill>
            </a:endParaRPr>
          </a:p>
        </p:txBody>
      </p:sp>
    </p:spTree>
    <p:extLst>
      <p:ext uri="{BB962C8B-B14F-4D97-AF65-F5344CB8AC3E}">
        <p14:creationId xmlns:p14="http://schemas.microsoft.com/office/powerpoint/2010/main" val="212026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◆策定◆</a:t>
            </a:r>
            <a:br>
              <a:rPr kumimoji="1" lang="en-US" altLang="ja-JP" sz="2800" dirty="0"/>
            </a:br>
            <a:r>
              <a:rPr kumimoji="1" lang="ja-JP" altLang="en-US" sz="1800" dirty="0"/>
              <a:t>「情報セキュリティポリシー」</a:t>
            </a:r>
            <a:r>
              <a:rPr lang="ja-JP" altLang="en-US" sz="1800" dirty="0"/>
              <a:t>策定プロセス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418216"/>
            <a:ext cx="11449339" cy="4963601"/>
          </a:xfrm>
        </p:spPr>
        <p:txBody>
          <a:bodyPr>
            <a:noAutofit/>
          </a:bodyPr>
          <a:lstStyle/>
          <a:p>
            <a:r>
              <a:rPr kumimoji="1" lang="ja-JP" altLang="en-US" sz="1800" dirty="0"/>
              <a:t>「情報セキュリティポリシー」策定プロセスにおいての、重要なポイントは以下のとおりです。</a:t>
            </a:r>
            <a:endParaRPr kumimoji="1" lang="en-US" altLang="ja-JP" sz="1800" dirty="0"/>
          </a:p>
          <a:p>
            <a:endParaRPr lang="en-US" altLang="ja-JP" sz="1800" dirty="0"/>
          </a:p>
          <a:p>
            <a:r>
              <a:rPr lang="ja-JP" altLang="en-US" sz="1800" dirty="0"/>
              <a:t>経営者主導にて、情報セキュリティの基本方針と対策基準（規程）を策定します。</a:t>
            </a:r>
            <a:endParaRPr lang="en-US" altLang="ja-JP" sz="1800" dirty="0"/>
          </a:p>
          <a:p>
            <a:r>
              <a:rPr lang="ja-JP" altLang="en-US" sz="1800" dirty="0"/>
              <a:t>対策基準（規程）は一度に全て作る必要はなく、できそうなところ、緊急を要するところ、重要と思われるところから着手します。</a:t>
            </a:r>
            <a:endParaRPr lang="en-US" altLang="ja-JP" sz="1800" dirty="0"/>
          </a:p>
          <a:p>
            <a:endParaRPr lang="en-US" altLang="ja-JP" sz="1800" dirty="0"/>
          </a:p>
          <a:p>
            <a:r>
              <a:rPr lang="ja-JP" altLang="en-US" sz="1800" dirty="0"/>
              <a:t>（情報セキュリティポリシーの展開について）</a:t>
            </a:r>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r>
              <a:rPr lang="ja-JP" altLang="ja-JP" sz="18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a:t>
            </a:r>
            <a:endParaRPr lang="en-US" altLang="ja-JP" sz="18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endParaRPr>
          </a:p>
          <a:p>
            <a:pPr algn="just">
              <a:lnSpc>
                <a:spcPts val="2100"/>
              </a:lnSpc>
            </a:pPr>
            <a:r>
              <a:rPr lang="en-US" altLang="ja-JP" sz="1800" dirty="0"/>
              <a:t>※</a:t>
            </a:r>
            <a:r>
              <a:rPr lang="ja-JP" altLang="en-US" sz="1800" dirty="0"/>
              <a:t>次ページ以降に、情報セキュリティ</a:t>
            </a:r>
            <a:r>
              <a:rPr lang="ja-JP" altLang="ja-JP" sz="1800" dirty="0"/>
              <a:t>基本方針</a:t>
            </a:r>
            <a:r>
              <a:rPr lang="ja-JP" altLang="en-US" sz="1800" dirty="0"/>
              <a:t>と、対策基準（規程）の関係、実施手順書への展開について説明します。</a:t>
            </a:r>
            <a:endParaRPr lang="en-US" altLang="ja-JP" sz="1800" dirty="0"/>
          </a:p>
          <a:p>
            <a:pPr algn="just">
              <a:lnSpc>
                <a:spcPts val="2100"/>
              </a:lnSpc>
            </a:pPr>
            <a:endParaRPr lang="en-US" altLang="ja-JP" sz="1800" dirty="0"/>
          </a:p>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24</a:t>
            </a:fld>
            <a:endParaRPr lang="ja-JP" altLang="en-US" dirty="0"/>
          </a:p>
        </p:txBody>
      </p:sp>
      <p:sp>
        <p:nvSpPr>
          <p:cNvPr id="7" name="正方形/長方形 6">
            <a:extLst>
              <a:ext uri="{FF2B5EF4-FFF2-40B4-BE49-F238E27FC236}">
                <a16:creationId xmlns:a16="http://schemas.microsoft.com/office/drawing/2014/main" id="{70DF65D2-BC71-7BAD-4130-9612E589D5AF}"/>
              </a:ext>
            </a:extLst>
          </p:cNvPr>
          <p:cNvSpPr/>
          <p:nvPr/>
        </p:nvSpPr>
        <p:spPr>
          <a:xfrm>
            <a:off x="5174740" y="4439140"/>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n w="0"/>
                <a:solidFill>
                  <a:srgbClr val="0033CC"/>
                </a:solidFill>
              </a:rPr>
              <a:t>情報セキュリティ対策基準（規程）</a:t>
            </a:r>
            <a:endParaRPr kumimoji="1" lang="en-US" altLang="ja-JP" sz="1400" dirty="0">
              <a:ln w="0"/>
              <a:solidFill>
                <a:srgbClr val="0033CC"/>
              </a:solidFill>
            </a:endParaRPr>
          </a:p>
          <a:p>
            <a:pPr algn="ctr"/>
            <a:r>
              <a:rPr lang="ja-JP" altLang="en-US" sz="1400" dirty="0">
                <a:ln w="0"/>
                <a:solidFill>
                  <a:schemeClr val="tx1"/>
                </a:solidFill>
              </a:rPr>
              <a:t>対策を</a:t>
            </a:r>
            <a:endParaRPr lang="en-US" altLang="ja-JP" sz="1400" dirty="0">
              <a:ln w="0"/>
              <a:solidFill>
                <a:schemeClr val="tx1"/>
              </a:solidFill>
            </a:endParaRPr>
          </a:p>
          <a:p>
            <a:pPr algn="ctr"/>
            <a:r>
              <a:rPr lang="ja-JP" altLang="en-US" sz="1400" dirty="0">
                <a:ln w="0"/>
                <a:solidFill>
                  <a:schemeClr val="tx1"/>
                </a:solidFill>
              </a:rPr>
              <a:t>実践するための判断基準</a:t>
            </a:r>
            <a:endParaRPr kumimoji="1" lang="ja-JP" altLang="en-US" sz="1400" dirty="0">
              <a:ln w="0"/>
              <a:solidFill>
                <a:schemeClr val="tx1"/>
              </a:solidFill>
            </a:endParaRPr>
          </a:p>
        </p:txBody>
      </p:sp>
      <p:sp>
        <p:nvSpPr>
          <p:cNvPr id="8" name="正方形/長方形 7">
            <a:extLst>
              <a:ext uri="{FF2B5EF4-FFF2-40B4-BE49-F238E27FC236}">
                <a16:creationId xmlns:a16="http://schemas.microsoft.com/office/drawing/2014/main" id="{26B1BBED-D51D-A290-5A41-2520D5947592}"/>
              </a:ext>
            </a:extLst>
          </p:cNvPr>
          <p:cNvSpPr/>
          <p:nvPr/>
        </p:nvSpPr>
        <p:spPr>
          <a:xfrm>
            <a:off x="8723969" y="4433307"/>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ln w="0"/>
                <a:solidFill>
                  <a:srgbClr val="0033CC"/>
                </a:solidFill>
              </a:rPr>
              <a:t>実施</a:t>
            </a:r>
            <a:r>
              <a:rPr kumimoji="1" lang="ja-JP" altLang="en-US" sz="1600" dirty="0">
                <a:ln w="0"/>
                <a:solidFill>
                  <a:srgbClr val="0033CC"/>
                </a:solidFill>
              </a:rPr>
              <a:t>手順書</a:t>
            </a:r>
            <a:endParaRPr kumimoji="1" lang="en-US" altLang="ja-JP" sz="1600" dirty="0">
              <a:ln w="0"/>
              <a:solidFill>
                <a:srgbClr val="0033CC"/>
              </a:solidFill>
            </a:endParaRPr>
          </a:p>
          <a:p>
            <a:pPr algn="ctr"/>
            <a:r>
              <a:rPr lang="ja-JP" altLang="en-US" sz="1400" dirty="0">
                <a:ln w="0"/>
                <a:solidFill>
                  <a:schemeClr val="tx1"/>
                </a:solidFill>
              </a:rPr>
              <a:t>対策基準（規程）の</a:t>
            </a:r>
            <a:endParaRPr lang="en-US" altLang="ja-JP" sz="1400" dirty="0">
              <a:ln w="0"/>
              <a:solidFill>
                <a:schemeClr val="tx1"/>
              </a:solidFill>
            </a:endParaRPr>
          </a:p>
          <a:p>
            <a:pPr algn="ctr"/>
            <a:r>
              <a:rPr lang="ja-JP" altLang="en-US" sz="1400" dirty="0">
                <a:ln w="0"/>
                <a:solidFill>
                  <a:schemeClr val="tx1"/>
                </a:solidFill>
              </a:rPr>
              <a:t>具体的な実施手順を示したもの</a:t>
            </a:r>
            <a:endParaRPr lang="en-US" altLang="ja-JP" sz="1400" dirty="0">
              <a:ln w="0"/>
              <a:solidFill>
                <a:schemeClr val="tx1"/>
              </a:solidFill>
            </a:endParaRPr>
          </a:p>
        </p:txBody>
      </p:sp>
      <p:sp>
        <p:nvSpPr>
          <p:cNvPr id="14" name="スクロール: 横 13">
            <a:extLst>
              <a:ext uri="{FF2B5EF4-FFF2-40B4-BE49-F238E27FC236}">
                <a16:creationId xmlns:a16="http://schemas.microsoft.com/office/drawing/2014/main" id="{9FE8B5A4-698D-1853-89C4-1984E31C0F69}"/>
              </a:ext>
            </a:extLst>
          </p:cNvPr>
          <p:cNvSpPr/>
          <p:nvPr/>
        </p:nvSpPr>
        <p:spPr>
          <a:xfrm>
            <a:off x="1527939" y="3502940"/>
            <a:ext cx="6243352" cy="852138"/>
          </a:xfrm>
          <a:prstGeom prst="horizontalScroll">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r>
              <a:rPr kumimoji="1" lang="ja-JP" altLang="en-US" dirty="0">
                <a:ln w="0"/>
                <a:solidFill>
                  <a:schemeClr val="tx1"/>
                </a:solidFill>
              </a:rPr>
              <a:t>ポリシーは法令に準拠したものあること</a:t>
            </a:r>
            <a:endParaRPr kumimoji="1" lang="en-US" altLang="ja-JP" dirty="0">
              <a:ln w="0"/>
              <a:solidFill>
                <a:schemeClr val="tx1"/>
              </a:solidFill>
            </a:endParaRPr>
          </a:p>
          <a:p>
            <a:pPr algn="ctr"/>
            <a:r>
              <a:rPr kumimoji="1" lang="ja-JP" altLang="en-US" sz="1200" dirty="0">
                <a:ln w="0"/>
                <a:solidFill>
                  <a:schemeClr val="tx1"/>
                </a:solidFill>
              </a:rPr>
              <a:t>個人情報保護法、不正アクセス禁止法、電磁的記録不正作出法など</a:t>
            </a:r>
            <a:endParaRPr kumimoji="1" lang="en-US" altLang="ja-JP" sz="1200" dirty="0">
              <a:ln w="0"/>
              <a:solidFill>
                <a:schemeClr val="tx1"/>
              </a:solidFill>
            </a:endParaRPr>
          </a:p>
          <a:p>
            <a:pPr algn="ctr"/>
            <a:endParaRPr lang="en-US" altLang="ja-JP" sz="1600" dirty="0">
              <a:ln w="0"/>
              <a:solidFill>
                <a:schemeClr val="tx1"/>
              </a:solidFill>
            </a:endParaRPr>
          </a:p>
          <a:p>
            <a:pPr algn="ctr"/>
            <a:endParaRPr kumimoji="1" lang="ja-JP" altLang="en-US" dirty="0"/>
          </a:p>
        </p:txBody>
      </p:sp>
      <p:sp>
        <p:nvSpPr>
          <p:cNvPr id="17" name="正方形/長方形 16">
            <a:extLst>
              <a:ext uri="{FF2B5EF4-FFF2-40B4-BE49-F238E27FC236}">
                <a16:creationId xmlns:a16="http://schemas.microsoft.com/office/drawing/2014/main" id="{5266CFFF-E769-7B25-8FFB-BE99F5067D4E}"/>
              </a:ext>
            </a:extLst>
          </p:cNvPr>
          <p:cNvSpPr/>
          <p:nvPr/>
        </p:nvSpPr>
        <p:spPr>
          <a:xfrm>
            <a:off x="1625512" y="4433307"/>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n w="0"/>
                <a:solidFill>
                  <a:srgbClr val="0033CC"/>
                </a:solidFill>
              </a:rPr>
              <a:t>情報セキュリティ基本方針</a:t>
            </a:r>
          </a:p>
          <a:p>
            <a:pPr algn="ctr"/>
            <a:r>
              <a:rPr kumimoji="1" lang="ja-JP" altLang="en-US" sz="1400" dirty="0">
                <a:ln w="0"/>
                <a:solidFill>
                  <a:schemeClr val="tx1"/>
                </a:solidFill>
              </a:rPr>
              <a:t>組織の情報セキュリティ</a:t>
            </a:r>
            <a:endParaRPr kumimoji="1" lang="en-US" altLang="ja-JP" sz="1400" dirty="0">
              <a:ln w="0"/>
              <a:solidFill>
                <a:schemeClr val="tx1"/>
              </a:solidFill>
            </a:endParaRPr>
          </a:p>
          <a:p>
            <a:pPr algn="ctr"/>
            <a:r>
              <a:rPr kumimoji="1" lang="ja-JP" altLang="en-US" sz="1400" dirty="0">
                <a:ln w="0"/>
                <a:solidFill>
                  <a:schemeClr val="tx1"/>
                </a:solidFill>
              </a:rPr>
              <a:t>に取り組む姿勢</a:t>
            </a:r>
            <a:r>
              <a:rPr lang="ja-JP" altLang="en-US" sz="1400" dirty="0">
                <a:ln w="0"/>
                <a:solidFill>
                  <a:schemeClr val="tx1"/>
                </a:solidFill>
              </a:rPr>
              <a:t>を示したもの</a:t>
            </a:r>
            <a:endParaRPr kumimoji="1" lang="ja-JP" altLang="en-US" sz="1400" dirty="0">
              <a:ln w="0"/>
              <a:solidFill>
                <a:schemeClr val="tx1"/>
              </a:solidFill>
            </a:endParaRPr>
          </a:p>
        </p:txBody>
      </p:sp>
      <p:sp>
        <p:nvSpPr>
          <p:cNvPr id="19" name="矢印: 右 18">
            <a:extLst>
              <a:ext uri="{FF2B5EF4-FFF2-40B4-BE49-F238E27FC236}">
                <a16:creationId xmlns:a16="http://schemas.microsoft.com/office/drawing/2014/main" id="{B9FCBD93-FAAC-F5A0-6209-91DDE8B94CEA}"/>
              </a:ext>
            </a:extLst>
          </p:cNvPr>
          <p:cNvSpPr/>
          <p:nvPr/>
        </p:nvSpPr>
        <p:spPr>
          <a:xfrm>
            <a:off x="8198844" y="4818144"/>
            <a:ext cx="484139" cy="542640"/>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矢印: 右 19">
            <a:extLst>
              <a:ext uri="{FF2B5EF4-FFF2-40B4-BE49-F238E27FC236}">
                <a16:creationId xmlns:a16="http://schemas.microsoft.com/office/drawing/2014/main" id="{1CCEF6DB-7204-3B65-7A1F-18B151F3FDB7}"/>
              </a:ext>
            </a:extLst>
          </p:cNvPr>
          <p:cNvSpPr/>
          <p:nvPr/>
        </p:nvSpPr>
        <p:spPr>
          <a:xfrm>
            <a:off x="4649615" y="4818144"/>
            <a:ext cx="484139" cy="542640"/>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思考の吹き出し: 雲形 5">
            <a:extLst>
              <a:ext uri="{FF2B5EF4-FFF2-40B4-BE49-F238E27FC236}">
                <a16:creationId xmlns:a16="http://schemas.microsoft.com/office/drawing/2014/main" id="{CED9DBE8-4843-03D6-0FA3-2004A5A84E8E}"/>
              </a:ext>
            </a:extLst>
          </p:cNvPr>
          <p:cNvSpPr/>
          <p:nvPr/>
        </p:nvSpPr>
        <p:spPr>
          <a:xfrm>
            <a:off x="8604250" y="129309"/>
            <a:ext cx="3389954" cy="2456873"/>
          </a:xfrm>
          <a:prstGeom prst="cloudCallout">
            <a:avLst>
              <a:gd name="adj1" fmla="val -56501"/>
              <a:gd name="adj2" fmla="val 43238"/>
            </a:avLst>
          </a:prstGeom>
          <a:gradFill flip="none" rotWithShape="1">
            <a:gsLst>
              <a:gs pos="7000">
                <a:srgbClr val="DDEAF6"/>
              </a:gs>
              <a:gs pos="100000">
                <a:srgbClr val="C1D9EF"/>
              </a:gs>
              <a:gs pos="100000">
                <a:srgbClr val="EFF6FB"/>
              </a:gs>
              <a:gs pos="99000">
                <a:srgbClr val="ECF4FA"/>
              </a:gs>
              <a:gs pos="0">
                <a:schemeClr val="accent5">
                  <a:lumMod val="5000"/>
                  <a:lumOff val="95000"/>
                </a:schemeClr>
              </a:gs>
              <a:gs pos="100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１から作るのではなく</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ベストプラクティスの文書</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を活用しつつ</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自社のビジネスや組織にあった対策を策定しましょう</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キーワードは、まずは</a:t>
            </a:r>
            <a:endParaRPr lang="en-US" altLang="ja-JP" sz="1600" dirty="0">
              <a:solidFill>
                <a:schemeClr val="tx1">
                  <a:lumMod val="50000"/>
                  <a:lumOff val="50000"/>
                </a:schemeClr>
              </a:solidFill>
            </a:endParaRPr>
          </a:p>
          <a:p>
            <a:pPr algn="ctr"/>
            <a:r>
              <a:rPr lang="ja-JP" altLang="en-US" sz="1600" b="1" u="sng" dirty="0">
                <a:solidFill>
                  <a:srgbClr val="7030A0"/>
                </a:solidFill>
              </a:rPr>
              <a:t>「最低限のルール作り」</a:t>
            </a:r>
            <a:endParaRPr lang="en-US" altLang="ja-JP" sz="1600" b="1" u="sng" dirty="0">
              <a:solidFill>
                <a:srgbClr val="7030A0"/>
              </a:solidFill>
            </a:endParaRPr>
          </a:p>
        </p:txBody>
      </p:sp>
    </p:spTree>
    <p:extLst>
      <p:ext uri="{BB962C8B-B14F-4D97-AF65-F5344CB8AC3E}">
        <p14:creationId xmlns:p14="http://schemas.microsoft.com/office/powerpoint/2010/main" val="47446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0708416-38D5-F49C-6DE6-CC618FE56EC0}"/>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4311EA00-06D8-8DF6-EEEB-964E8AB5305A}"/>
              </a:ext>
            </a:extLst>
          </p:cNvPr>
          <p:cNvSpPr>
            <a:spLocks noGrp="1"/>
          </p:cNvSpPr>
          <p:nvPr>
            <p:ph type="sldNum" sz="quarter" idx="12"/>
          </p:nvPr>
        </p:nvSpPr>
        <p:spPr/>
        <p:txBody>
          <a:bodyPr/>
          <a:lstStyle/>
          <a:p>
            <a:fld id="{05566560-CB00-4920-B9C5-428899196415}" type="slidenum">
              <a:rPr lang="ja-JP" altLang="en-US" smtClean="0"/>
              <a:pPr/>
              <a:t>25</a:t>
            </a:fld>
            <a:endParaRPr lang="ja-JP" altLang="en-US" dirty="0"/>
          </a:p>
        </p:txBody>
      </p:sp>
      <p:pic>
        <p:nvPicPr>
          <p:cNvPr id="6" name="図 5">
            <a:extLst>
              <a:ext uri="{FF2B5EF4-FFF2-40B4-BE49-F238E27FC236}">
                <a16:creationId xmlns:a16="http://schemas.microsoft.com/office/drawing/2014/main" id="{101F9BF0-968D-1748-1FEC-0DABB35061FD}"/>
              </a:ext>
            </a:extLst>
          </p:cNvPr>
          <p:cNvPicPr>
            <a:picLocks noChangeAspect="1"/>
          </p:cNvPicPr>
          <p:nvPr/>
        </p:nvPicPr>
        <p:blipFill>
          <a:blip r:embed="rId3"/>
          <a:stretch>
            <a:fillRect/>
          </a:stretch>
        </p:blipFill>
        <p:spPr>
          <a:xfrm>
            <a:off x="5727942" y="415636"/>
            <a:ext cx="6089350" cy="5338619"/>
          </a:xfrm>
          <a:prstGeom prst="rect">
            <a:avLst/>
          </a:prstGeom>
        </p:spPr>
      </p:pic>
      <p:sp>
        <p:nvSpPr>
          <p:cNvPr id="7" name="テキスト プレースホルダー 2">
            <a:extLst>
              <a:ext uri="{FF2B5EF4-FFF2-40B4-BE49-F238E27FC236}">
                <a16:creationId xmlns:a16="http://schemas.microsoft.com/office/drawing/2014/main" id="{85E9D23E-B7C6-7E5B-ED2E-CE9A721BAF75}"/>
              </a:ext>
            </a:extLst>
          </p:cNvPr>
          <p:cNvSpPr txBox="1">
            <a:spLocks/>
          </p:cNvSpPr>
          <p:nvPr/>
        </p:nvSpPr>
        <p:spPr>
          <a:xfrm>
            <a:off x="631825" y="157017"/>
            <a:ext cx="5096117" cy="6285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ja-JP" sz="14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情報セキュリティ基本</a:t>
            </a:r>
            <a:r>
              <a:rPr lang="ja-JP" altLang="ja-JP" sz="1400" kern="100" dirty="0">
                <a:solidFill>
                  <a:srgbClr val="000000"/>
                </a:solidFill>
                <a:effectLst/>
                <a:latin typeface="+mj-lt"/>
                <a:ea typeface="Meiryo UI" panose="020B0604030504040204" pitchFamily="50" charset="-128"/>
                <a:cs typeface="Times New Roman" panose="02020603050405020304" pitchFamily="18" charset="0"/>
              </a:rPr>
              <a:t>方針</a:t>
            </a:r>
            <a:r>
              <a:rPr lang="en-US" altLang="ja-JP" sz="1400" kern="100" dirty="0">
                <a:solidFill>
                  <a:srgbClr val="000000"/>
                </a:solidFill>
                <a:effectLst/>
                <a:latin typeface="+mj-lt"/>
                <a:ea typeface="ＭＳ 明朝" panose="02020609040205080304" pitchFamily="17" charset="-128"/>
                <a:cs typeface="Times New Roman" panose="02020603050405020304" pitchFamily="18" charset="0"/>
              </a:rPr>
              <a:t> </a:t>
            </a:r>
            <a:r>
              <a:rPr lang="ja-JP" altLang="en-US" sz="1400" kern="100" dirty="0">
                <a:solidFill>
                  <a:srgbClr val="000000"/>
                </a:solidFill>
                <a:effectLst/>
                <a:ea typeface="ＭＳ 明朝" panose="02020609040205080304" pitchFamily="17" charset="-128"/>
                <a:cs typeface="Times New Roman" panose="02020603050405020304" pitchFamily="18" charset="0"/>
              </a:rPr>
              <a:t>例</a:t>
            </a:r>
            <a:endParaRPr lang="en-US" altLang="ja-JP" sz="1400" kern="100" dirty="0">
              <a:solidFill>
                <a:srgbClr val="000000"/>
              </a:solidFill>
              <a:effectLst/>
              <a:ea typeface="ＭＳ 明朝" panose="02020609040205080304" pitchFamily="17" charset="-128"/>
              <a:cs typeface="Times New Roman" panose="02020603050405020304" pitchFamily="18" charset="0"/>
            </a:endParaRPr>
          </a:p>
          <a:p>
            <a:pPr marL="0" indent="0" algn="ctr">
              <a:buNone/>
            </a:pPr>
            <a:endParaRPr lang="ja-JP" alt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effectLst/>
                <a:latin typeface="Century" panose="02040604050505020304" pitchFamily="18" charset="0"/>
                <a:ea typeface="Meiryo UI" panose="020B0604030504040204" pitchFamily="50" charset="-128"/>
                <a:cs typeface="Times New Roman" panose="02020603050405020304" pitchFamily="18" charset="0"/>
              </a:rPr>
              <a:t>湯田温泉協同組合は、施設のサービスと同じく、情報資産の厳格な管理もお客様への大切なサービスと捉えています。継続的に情報セキュリティを遵守し、お客様ならびに社会の信頼に応えるべく、以下の方針を定めます。 </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1.</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法令・社内規程等の遵守</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情報セキュリティに関わる法令・規則、社内規程類、契約上の義務を遵守し、社会ならびにお客様の期待に応えます。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2.</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経営者の責任</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経営者主導で組織的かつ継続的に情報セキュリティの改善・向上に努めます。</a:t>
            </a:r>
            <a:endParaRPr lang="en-US" altLang="ja-JP" sz="1200" kern="100" dirty="0">
              <a:solidFill>
                <a:srgbClr val="000000"/>
              </a:solidFill>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3.</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情報セキュリティ管理体制の整備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情報セキュリティ管理体制を整備し、従業員の役割の明確化を図ります。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4.</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基本方針・社内規定類の整備・見直し</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情報セキュリティ管理の指針として、基本方針、社内規程類を整備し、継続的に改善します。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5.</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従業員への教育の実施</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所属する従業員に対して、情報セキュリティの意識の向上を図るため定期的に教育を実施するとともに、法令・社内規程等を周知徹底し、情報セキュリティへの取り組みを確かなものにします。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 6.</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違反及び事故への対応</a:t>
            </a:r>
            <a:endParaRPr lang="en-US"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情報セキュリティに関わる法令違反、契約違反及び事故が発生した場合には適切に対処し、再発防止に努めます。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buNone/>
            </a:pPr>
            <a:endParaRPr lang="en-US" altLang="ja-JP" sz="1400" dirty="0"/>
          </a:p>
          <a:p>
            <a:pPr algn="just">
              <a:lnSpc>
                <a:spcPts val="2100"/>
              </a:lnSpc>
            </a:pPr>
            <a:endParaRPr lang="ja-JP"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 name="矢印: 右 7">
            <a:extLst>
              <a:ext uri="{FF2B5EF4-FFF2-40B4-BE49-F238E27FC236}">
                <a16:creationId xmlns:a16="http://schemas.microsoft.com/office/drawing/2014/main" id="{0018100F-E02B-0DFC-0DF5-13A2F3D93C72}"/>
              </a:ext>
            </a:extLst>
          </p:cNvPr>
          <p:cNvSpPr/>
          <p:nvPr/>
        </p:nvSpPr>
        <p:spPr>
          <a:xfrm>
            <a:off x="3277894" y="3475181"/>
            <a:ext cx="2450047" cy="277091"/>
          </a:xfrm>
          <a:prstGeom prst="rightArrow">
            <a:avLst/>
          </a:prstGeom>
          <a:gradFill>
            <a:gsLst>
              <a:gs pos="0">
                <a:schemeClr val="accent1">
                  <a:lumMod val="5000"/>
                  <a:lumOff val="95000"/>
                  <a:alpha val="2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B056D8EA-7400-0448-A144-9E3B6BD6B575}"/>
              </a:ext>
            </a:extLst>
          </p:cNvPr>
          <p:cNvSpPr/>
          <p:nvPr/>
        </p:nvSpPr>
        <p:spPr>
          <a:xfrm rot="19067116">
            <a:off x="3574065" y="3401406"/>
            <a:ext cx="2367860" cy="277091"/>
          </a:xfrm>
          <a:prstGeom prst="right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D4CE9009-61E1-20E7-206F-4B58ECFDEC68}"/>
              </a:ext>
            </a:extLst>
          </p:cNvPr>
          <p:cNvSpPr/>
          <p:nvPr/>
        </p:nvSpPr>
        <p:spPr>
          <a:xfrm rot="20029969">
            <a:off x="3328603" y="2403047"/>
            <a:ext cx="2601328" cy="277091"/>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D3B73FFA-6841-A2FF-4943-2D5631B4C190}"/>
              </a:ext>
            </a:extLst>
          </p:cNvPr>
          <p:cNvSpPr/>
          <p:nvPr/>
        </p:nvSpPr>
        <p:spPr>
          <a:xfrm>
            <a:off x="3277895" y="5187642"/>
            <a:ext cx="2516098" cy="277091"/>
          </a:xfrm>
          <a:prstGeom prst="right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中かっこ 15">
            <a:extLst>
              <a:ext uri="{FF2B5EF4-FFF2-40B4-BE49-F238E27FC236}">
                <a16:creationId xmlns:a16="http://schemas.microsoft.com/office/drawing/2014/main" id="{398A6033-4916-E1CB-7D47-813960B7DFB1}"/>
              </a:ext>
            </a:extLst>
          </p:cNvPr>
          <p:cNvSpPr/>
          <p:nvPr/>
        </p:nvSpPr>
        <p:spPr>
          <a:xfrm>
            <a:off x="5661891" y="1826477"/>
            <a:ext cx="196521" cy="348443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プレースホルダー 2">
            <a:extLst>
              <a:ext uri="{FF2B5EF4-FFF2-40B4-BE49-F238E27FC236}">
                <a16:creationId xmlns:a16="http://schemas.microsoft.com/office/drawing/2014/main" id="{7CED33BA-5C47-7952-124C-BA3604E12409}"/>
              </a:ext>
            </a:extLst>
          </p:cNvPr>
          <p:cNvSpPr txBox="1">
            <a:spLocks/>
          </p:cNvSpPr>
          <p:nvPr/>
        </p:nvSpPr>
        <p:spPr>
          <a:xfrm>
            <a:off x="7372350" y="73244"/>
            <a:ext cx="3981450"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情報セキュリティ対策基準（規程）</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r>
              <a:rPr lang="ja-JP" altLang="en-US" dirty="0"/>
              <a:t>　　　　　　　　　　　　　</a:t>
            </a:r>
          </a:p>
        </p:txBody>
      </p:sp>
      <p:sp>
        <p:nvSpPr>
          <p:cNvPr id="12" name="正方形/長方形 11">
            <a:extLst>
              <a:ext uri="{FF2B5EF4-FFF2-40B4-BE49-F238E27FC236}">
                <a16:creationId xmlns:a16="http://schemas.microsoft.com/office/drawing/2014/main" id="{8C3CE3AE-9FF7-B82E-3248-9CFDB8D180A3}"/>
              </a:ext>
            </a:extLst>
          </p:cNvPr>
          <p:cNvSpPr/>
          <p:nvPr/>
        </p:nvSpPr>
        <p:spPr>
          <a:xfrm>
            <a:off x="631825" y="758477"/>
            <a:ext cx="5005809" cy="786048"/>
          </a:xfrm>
          <a:prstGeom prst="rect">
            <a:avLst/>
          </a:prstGeom>
          <a:noFill/>
          <a:ln w="28575">
            <a:solidFill>
              <a:srgbClr val="0033CC"/>
            </a:solidFill>
          </a:ln>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kumimoji="1" lang="ja-JP" altLang="en-US" sz="2400" b="1" dirty="0">
              <a:ln w="0"/>
              <a:solidFill>
                <a:srgbClr val="3366FF"/>
              </a:solidFill>
            </a:endParaRPr>
          </a:p>
        </p:txBody>
      </p:sp>
      <p:sp>
        <p:nvSpPr>
          <p:cNvPr id="13" name="矢印: 右 12">
            <a:extLst>
              <a:ext uri="{FF2B5EF4-FFF2-40B4-BE49-F238E27FC236}">
                <a16:creationId xmlns:a16="http://schemas.microsoft.com/office/drawing/2014/main" id="{3C99466D-4F82-75C2-C337-EA4EED4A0D06}"/>
              </a:ext>
            </a:extLst>
          </p:cNvPr>
          <p:cNvSpPr/>
          <p:nvPr/>
        </p:nvSpPr>
        <p:spPr>
          <a:xfrm rot="351798">
            <a:off x="3134729" y="2068304"/>
            <a:ext cx="2461109" cy="277091"/>
          </a:xfrm>
          <a:prstGeom prst="rightArrow">
            <a:avLst/>
          </a:prstGeom>
          <a:gradFill>
            <a:gsLst>
              <a:gs pos="0">
                <a:schemeClr val="accent1">
                  <a:lumMod val="5000"/>
                  <a:lumOff val="95000"/>
                  <a:alpha val="2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思考の吹き出し: 雲形 10">
            <a:extLst>
              <a:ext uri="{FF2B5EF4-FFF2-40B4-BE49-F238E27FC236}">
                <a16:creationId xmlns:a16="http://schemas.microsoft.com/office/drawing/2014/main" id="{0B6CFB82-0845-C56E-3ABF-872B82AFD9E9}"/>
              </a:ext>
            </a:extLst>
          </p:cNvPr>
          <p:cNvSpPr/>
          <p:nvPr/>
        </p:nvSpPr>
        <p:spPr>
          <a:xfrm>
            <a:off x="79922" y="1826477"/>
            <a:ext cx="532058" cy="3595904"/>
          </a:xfrm>
          <a:prstGeom prst="cloudCallout">
            <a:avLst>
              <a:gd name="adj1" fmla="val 39811"/>
              <a:gd name="adj2" fmla="val 3042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vert="eaVert" lIns="0" tIns="0" rIns="0" bIns="0" rtlCol="0" anchor="ctr"/>
          <a:lstStyle/>
          <a:p>
            <a:pPr algn="ctr"/>
            <a:r>
              <a:rPr lang="ja-JP" altLang="en-US" sz="1200" dirty="0">
                <a:solidFill>
                  <a:schemeClr val="accent4">
                    <a:lumMod val="75000"/>
                  </a:schemeClr>
                </a:solidFill>
              </a:rPr>
              <a:t>セキュリティの基本的考え方</a:t>
            </a:r>
            <a:endParaRPr kumimoji="1" lang="en-US" altLang="ja-JP" sz="1200" dirty="0">
              <a:solidFill>
                <a:schemeClr val="accent4">
                  <a:lumMod val="75000"/>
                </a:schemeClr>
              </a:solidFill>
            </a:endParaRPr>
          </a:p>
        </p:txBody>
      </p:sp>
      <p:sp>
        <p:nvSpPr>
          <p:cNvPr id="14" name="思考の吹き出し: 雲形 13">
            <a:extLst>
              <a:ext uri="{FF2B5EF4-FFF2-40B4-BE49-F238E27FC236}">
                <a16:creationId xmlns:a16="http://schemas.microsoft.com/office/drawing/2014/main" id="{3F7E57A6-8CE0-1E06-8A15-EFF87747FFD1}"/>
              </a:ext>
            </a:extLst>
          </p:cNvPr>
          <p:cNvSpPr/>
          <p:nvPr/>
        </p:nvSpPr>
        <p:spPr>
          <a:xfrm>
            <a:off x="9496789" y="508555"/>
            <a:ext cx="2583552" cy="756431"/>
          </a:xfrm>
          <a:prstGeom prst="cloudCallout">
            <a:avLst>
              <a:gd name="adj1" fmla="val -53329"/>
              <a:gd name="adj2" fmla="val -2405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対策を実践するための</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遵守すべき判断基準</a:t>
            </a:r>
            <a:endParaRPr kumimoji="1" lang="en-US" altLang="ja-JP" sz="1400" dirty="0">
              <a:solidFill>
                <a:schemeClr val="accent4">
                  <a:lumMod val="75000"/>
                </a:schemeClr>
              </a:solidFill>
            </a:endParaRPr>
          </a:p>
        </p:txBody>
      </p:sp>
      <p:sp>
        <p:nvSpPr>
          <p:cNvPr id="4" name="思考の吹き出し: 雲形 3">
            <a:extLst>
              <a:ext uri="{FF2B5EF4-FFF2-40B4-BE49-F238E27FC236}">
                <a16:creationId xmlns:a16="http://schemas.microsoft.com/office/drawing/2014/main" id="{F2CE5641-C726-5433-2708-E048064138E1}"/>
              </a:ext>
            </a:extLst>
          </p:cNvPr>
          <p:cNvSpPr/>
          <p:nvPr/>
        </p:nvSpPr>
        <p:spPr>
          <a:xfrm>
            <a:off x="168332" y="175505"/>
            <a:ext cx="2166306" cy="711265"/>
          </a:xfrm>
          <a:prstGeom prst="cloudCallout">
            <a:avLst>
              <a:gd name="adj1" fmla="val 69280"/>
              <a:gd name="adj2" fmla="val 2561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a:solidFill>
                  <a:schemeClr val="accent4">
                    <a:lumMod val="75000"/>
                  </a:schemeClr>
                </a:solidFill>
              </a:rPr>
              <a:t>組織がセキュリティ管理に取り組む姿勢表明</a:t>
            </a:r>
            <a:endParaRPr kumimoji="1" lang="en-US" altLang="ja-JP" sz="1200" dirty="0">
              <a:solidFill>
                <a:schemeClr val="accent4">
                  <a:lumMod val="75000"/>
                </a:schemeClr>
              </a:solidFill>
            </a:endParaRPr>
          </a:p>
        </p:txBody>
      </p:sp>
      <p:sp>
        <p:nvSpPr>
          <p:cNvPr id="5" name="思考の吹き出し: 雲形 4">
            <a:extLst>
              <a:ext uri="{FF2B5EF4-FFF2-40B4-BE49-F238E27FC236}">
                <a16:creationId xmlns:a16="http://schemas.microsoft.com/office/drawing/2014/main" id="{A3736365-5255-318A-3711-5999115069B6}"/>
              </a:ext>
            </a:extLst>
          </p:cNvPr>
          <p:cNvSpPr/>
          <p:nvPr/>
        </p:nvSpPr>
        <p:spPr>
          <a:xfrm>
            <a:off x="5098807" y="281657"/>
            <a:ext cx="2331948" cy="756431"/>
          </a:xfrm>
          <a:prstGeom prst="cloudCallout">
            <a:avLst>
              <a:gd name="adj1" fmla="val 4592"/>
              <a:gd name="adj2" fmla="val 16072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規程は基本方針の内容を踏まえて</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策定されます</a:t>
            </a:r>
            <a:endParaRPr kumimoji="1" lang="en-US" altLang="ja-JP" sz="1400" dirty="0">
              <a:solidFill>
                <a:schemeClr val="accent4">
                  <a:lumMod val="75000"/>
                </a:schemeClr>
              </a:solidFill>
            </a:endParaRPr>
          </a:p>
        </p:txBody>
      </p:sp>
      <p:sp>
        <p:nvSpPr>
          <p:cNvPr id="18" name="正方形/長方形 17">
            <a:extLst>
              <a:ext uri="{FF2B5EF4-FFF2-40B4-BE49-F238E27FC236}">
                <a16:creationId xmlns:a16="http://schemas.microsoft.com/office/drawing/2014/main" id="{FB45471E-601E-568F-D027-82DDCDAF2FAC}"/>
              </a:ext>
            </a:extLst>
          </p:cNvPr>
          <p:cNvSpPr/>
          <p:nvPr/>
        </p:nvSpPr>
        <p:spPr>
          <a:xfrm>
            <a:off x="7377897" y="138113"/>
            <a:ext cx="2583552" cy="454216"/>
          </a:xfrm>
          <a:prstGeom prst="rect">
            <a:avLst/>
          </a:prstGeom>
          <a:noFill/>
          <a:ln w="28575">
            <a:solidFill>
              <a:srgbClr val="0033CC"/>
            </a:solidFill>
          </a:ln>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kumimoji="1" lang="ja-JP" altLang="en-US" sz="2400" b="1" dirty="0">
              <a:ln w="0"/>
              <a:solidFill>
                <a:srgbClr val="3366FF"/>
              </a:solidFill>
            </a:endParaRPr>
          </a:p>
        </p:txBody>
      </p:sp>
    </p:spTree>
    <p:extLst>
      <p:ext uri="{BB962C8B-B14F-4D97-AF65-F5344CB8AC3E}">
        <p14:creationId xmlns:p14="http://schemas.microsoft.com/office/powerpoint/2010/main" val="2298306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AED346D-DCE0-F348-7FB7-FD72938DE636}"/>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780BA678-CA96-3FC2-A9B0-53B0B12AC057}"/>
              </a:ext>
            </a:extLst>
          </p:cNvPr>
          <p:cNvSpPr>
            <a:spLocks noGrp="1"/>
          </p:cNvSpPr>
          <p:nvPr>
            <p:ph type="sldNum" sz="quarter" idx="12"/>
          </p:nvPr>
        </p:nvSpPr>
        <p:spPr/>
        <p:txBody>
          <a:bodyPr/>
          <a:lstStyle/>
          <a:p>
            <a:fld id="{05566560-CB00-4920-B9C5-428899196415}" type="slidenum">
              <a:rPr lang="ja-JP" altLang="en-US" smtClean="0"/>
              <a:pPr/>
              <a:t>26</a:t>
            </a:fld>
            <a:endParaRPr lang="ja-JP" altLang="en-US" dirty="0"/>
          </a:p>
        </p:txBody>
      </p:sp>
      <p:sp>
        <p:nvSpPr>
          <p:cNvPr id="7" name="テキスト ボックス 6">
            <a:extLst>
              <a:ext uri="{FF2B5EF4-FFF2-40B4-BE49-F238E27FC236}">
                <a16:creationId xmlns:a16="http://schemas.microsoft.com/office/drawing/2014/main" id="{9A562D9B-8FE7-57C7-69F4-1B0EDEAC11F1}"/>
              </a:ext>
            </a:extLst>
          </p:cNvPr>
          <p:cNvSpPr txBox="1"/>
          <p:nvPr/>
        </p:nvSpPr>
        <p:spPr>
          <a:xfrm>
            <a:off x="522650" y="306968"/>
            <a:ext cx="5490221" cy="923330"/>
          </a:xfrm>
          <a:prstGeom prst="rect">
            <a:avLst/>
          </a:prstGeom>
          <a:noFill/>
        </p:spPr>
        <p:txBody>
          <a:bodyPr wrap="square" rtlCol="0">
            <a:spAutoFit/>
          </a:bodyPr>
          <a:lstStyle/>
          <a:p>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情報セキュリティ対策基準（規程）</a:t>
            </a:r>
            <a:endParaRPr lang="en-US" altLang="ja-JP" sz="1800" b="1"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（３．</a:t>
            </a:r>
            <a:r>
              <a:rPr lang="ja-JP" altLang="ja-JP"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情報資産の管理</a:t>
            </a:r>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）を</a:t>
            </a:r>
            <a:r>
              <a:rPr lang="ja-JP" altLang="en-US" b="1" kern="100" dirty="0">
                <a:latin typeface="游ゴシック Light" panose="020B0300000000000000" pitchFamily="50" charset="-128"/>
                <a:ea typeface="Meiryo UI" panose="020B0604030504040204" pitchFamily="50" charset="-128"/>
                <a:cs typeface="Times New Roman" panose="02020603050405020304" pitchFamily="18" charset="0"/>
              </a:rPr>
              <a:t>実施</a:t>
            </a:r>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手順書に展開した例</a:t>
            </a:r>
            <a:endParaRPr lang="ja-JP" altLang="ja-JP" sz="1800" b="1"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endParaRPr>
          </a:p>
          <a:p>
            <a:endParaRPr kumimoji="1" lang="ja-JP" altLang="en-US" dirty="0"/>
          </a:p>
        </p:txBody>
      </p:sp>
      <p:sp>
        <p:nvSpPr>
          <p:cNvPr id="11" name="テキスト ボックス 10">
            <a:extLst>
              <a:ext uri="{FF2B5EF4-FFF2-40B4-BE49-F238E27FC236}">
                <a16:creationId xmlns:a16="http://schemas.microsoft.com/office/drawing/2014/main" id="{DD39DEEA-EA70-A503-1B75-2C68D5D5577D}"/>
              </a:ext>
            </a:extLst>
          </p:cNvPr>
          <p:cNvSpPr txBox="1"/>
          <p:nvPr/>
        </p:nvSpPr>
        <p:spPr>
          <a:xfrm>
            <a:off x="6179129" y="1219415"/>
            <a:ext cx="5634182" cy="3908762"/>
          </a:xfrm>
          <a:prstGeom prst="rect">
            <a:avLst/>
          </a:prstGeom>
          <a:noFill/>
          <a:ln w="28575">
            <a:solidFill>
              <a:schemeClr val="tx1"/>
            </a:solidFill>
          </a:ln>
        </p:spPr>
        <p:txBody>
          <a:bodyPr wrap="square" rtlCol="0">
            <a:spAutoFit/>
          </a:bodyPr>
          <a:lstStyle/>
          <a:p>
            <a:r>
              <a:rPr lang="ja-JP" altLang="ja-JP" sz="1800"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情報資産の管理</a:t>
            </a:r>
            <a:r>
              <a:rPr lang="ja-JP" altLang="en-US" sz="1800" kern="100" dirty="0">
                <a:effectLst/>
                <a:latin typeface="游ゴシック Light" panose="020B0300000000000000" pitchFamily="50" charset="-128"/>
                <a:ea typeface="Meiryo UI" panose="020B0604030504040204" pitchFamily="50" charset="-128"/>
                <a:cs typeface="Times New Roman" panose="02020603050405020304" pitchFamily="18" charset="0"/>
              </a:rPr>
              <a:t>　実施手順書　　　　　　　</a:t>
            </a:r>
            <a:r>
              <a:rPr lang="ja-JP" altLang="en-US" sz="1400" kern="100" dirty="0">
                <a:effectLst/>
                <a:latin typeface="游ゴシック Light" panose="020B0300000000000000" pitchFamily="50" charset="-128"/>
                <a:ea typeface="Meiryo UI" panose="020B0604030504040204" pitchFamily="50" charset="-128"/>
                <a:cs typeface="Times New Roman" panose="02020603050405020304" pitchFamily="18" charset="0"/>
              </a:rPr>
              <a:t>総務部 </a:t>
            </a:r>
            <a:endParaRPr lang="en-US" altLang="ja-JP" sz="1400"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endParaRPr lang="en-US" altLang="ja-JP" kern="100" dirty="0">
              <a:latin typeface="游ゴシック Light" panose="020B0300000000000000" pitchFamily="50" charset="-128"/>
              <a:ea typeface="Meiryo UI" panose="020B0604030504040204" pitchFamily="50" charset="-128"/>
              <a:cs typeface="Times New Roman" panose="02020603050405020304" pitchFamily="18" charset="0"/>
            </a:endParaRPr>
          </a:p>
          <a:p>
            <a:endParaRPr lang="en-US" altLang="ja-JP" sz="1800"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１．情報資産の棚卸</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・総務部の情報資産の棚卸しは、期末（</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9</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月、</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3</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月）に実施する。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・総務係長が、情報資産の特定を行う。</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・総務課長が、情報資産の機密性の評価を行う</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・総務係長が、情報資産台帳を更新する。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・総務課長が、情報資産台帳の内容を確認し、誤りがなければ総務部長に提出する。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・総務部長が、情報資産台帳の内容を確認し、妥当であると認めた場合承認する。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endParaRPr kumimoji="1" lang="en-US" altLang="ja-JP" dirty="0"/>
          </a:p>
          <a:p>
            <a:endParaRPr lang="en-US" altLang="ja-JP" dirty="0"/>
          </a:p>
          <a:p>
            <a:endParaRPr kumimoji="1" lang="ja-JP" altLang="en-US" dirty="0"/>
          </a:p>
        </p:txBody>
      </p:sp>
      <p:pic>
        <p:nvPicPr>
          <p:cNvPr id="15" name="図 14">
            <a:extLst>
              <a:ext uri="{FF2B5EF4-FFF2-40B4-BE49-F238E27FC236}">
                <a16:creationId xmlns:a16="http://schemas.microsoft.com/office/drawing/2014/main" id="{22848AA8-EAF9-E180-4163-E3759BB0487B}"/>
              </a:ext>
            </a:extLst>
          </p:cNvPr>
          <p:cNvPicPr>
            <a:picLocks noChangeAspect="1"/>
          </p:cNvPicPr>
          <p:nvPr/>
        </p:nvPicPr>
        <p:blipFill>
          <a:blip r:embed="rId2"/>
          <a:stretch>
            <a:fillRect/>
          </a:stretch>
        </p:blipFill>
        <p:spPr>
          <a:xfrm>
            <a:off x="461818" y="1219415"/>
            <a:ext cx="5210902" cy="4582164"/>
          </a:xfrm>
          <a:prstGeom prst="rect">
            <a:avLst/>
          </a:prstGeom>
          <a:ln w="28575">
            <a:solidFill>
              <a:schemeClr val="tx1"/>
            </a:solidFill>
          </a:ln>
        </p:spPr>
      </p:pic>
      <p:sp>
        <p:nvSpPr>
          <p:cNvPr id="16" name="思考の吹き出し: 雲形 15">
            <a:extLst>
              <a:ext uri="{FF2B5EF4-FFF2-40B4-BE49-F238E27FC236}">
                <a16:creationId xmlns:a16="http://schemas.microsoft.com/office/drawing/2014/main" id="{9B46834C-9309-055F-B4A3-2E4CF4959686}"/>
              </a:ext>
            </a:extLst>
          </p:cNvPr>
          <p:cNvSpPr/>
          <p:nvPr/>
        </p:nvSpPr>
        <p:spPr>
          <a:xfrm>
            <a:off x="6012872" y="143945"/>
            <a:ext cx="2265897" cy="1075470"/>
          </a:xfrm>
          <a:prstGeom prst="cloudCallout">
            <a:avLst>
              <a:gd name="adj1" fmla="val 58478"/>
              <a:gd name="adj2" fmla="val 54486"/>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accent4">
                    <a:lumMod val="75000"/>
                  </a:schemeClr>
                </a:solidFill>
              </a:rPr>
              <a:t>展開例</a:t>
            </a:r>
            <a:endParaRPr kumimoji="1" lang="en-US" altLang="ja-JP" dirty="0">
              <a:solidFill>
                <a:schemeClr val="accent4">
                  <a:lumMod val="75000"/>
                </a:schemeClr>
              </a:solidFill>
            </a:endParaRPr>
          </a:p>
        </p:txBody>
      </p:sp>
      <p:sp>
        <p:nvSpPr>
          <p:cNvPr id="17" name="矢印: 右 16">
            <a:extLst>
              <a:ext uri="{FF2B5EF4-FFF2-40B4-BE49-F238E27FC236}">
                <a16:creationId xmlns:a16="http://schemas.microsoft.com/office/drawing/2014/main" id="{B5B01A00-41DE-D631-9727-57DB0DBF4FA5}"/>
              </a:ext>
            </a:extLst>
          </p:cNvPr>
          <p:cNvSpPr/>
          <p:nvPr/>
        </p:nvSpPr>
        <p:spPr>
          <a:xfrm>
            <a:off x="5302503" y="2828559"/>
            <a:ext cx="876626" cy="600441"/>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283AC692-3C31-7CB1-59B0-1CBD1AD5D3CD}"/>
              </a:ext>
            </a:extLst>
          </p:cNvPr>
          <p:cNvCxnSpPr/>
          <p:nvPr/>
        </p:nvCxnSpPr>
        <p:spPr>
          <a:xfrm>
            <a:off x="8610600" y="4128654"/>
            <a:ext cx="0" cy="86821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85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◆実施◆</a:t>
            </a:r>
            <a:br>
              <a:rPr kumimoji="1" lang="en-US" altLang="ja-JP" sz="2800" dirty="0">
                <a:solidFill>
                  <a:srgbClr val="0033CC"/>
                </a:solidFill>
              </a:rPr>
            </a:br>
            <a:r>
              <a:rPr kumimoji="1" lang="ja-JP" altLang="en-US" sz="1800" dirty="0"/>
              <a:t>「情報セキュリティポリシー」</a:t>
            </a:r>
            <a:r>
              <a:rPr lang="ja-JP" altLang="en-US" sz="1800" dirty="0"/>
              <a:t>　</a:t>
            </a:r>
            <a:r>
              <a:rPr kumimoji="1" lang="ja-JP" altLang="en-US" sz="1800" dirty="0"/>
              <a:t>実施</a:t>
            </a:r>
            <a:r>
              <a:rPr lang="ja-JP" altLang="en-US" sz="1800" dirty="0"/>
              <a:t>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307158"/>
            <a:ext cx="1144933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27</a:t>
            </a:fld>
            <a:endParaRPr lang="ja-JP" altLang="en-US" dirty="0"/>
          </a:p>
        </p:txBody>
      </p:sp>
      <p:sp>
        <p:nvSpPr>
          <p:cNvPr id="10" name="吹き出し: 四角形 9">
            <a:extLst>
              <a:ext uri="{FF2B5EF4-FFF2-40B4-BE49-F238E27FC236}">
                <a16:creationId xmlns:a16="http://schemas.microsoft.com/office/drawing/2014/main" id="{91001E9C-5DAF-0105-3241-204727A1769C}"/>
              </a:ext>
            </a:extLst>
          </p:cNvPr>
          <p:cNvSpPr/>
          <p:nvPr/>
        </p:nvSpPr>
        <p:spPr>
          <a:xfrm>
            <a:off x="631825" y="2294288"/>
            <a:ext cx="10964557" cy="1280398"/>
          </a:xfrm>
          <a:prstGeom prst="wedgeRectCallout">
            <a:avLst>
              <a:gd name="adj1" fmla="val -46248"/>
              <a:gd name="adj2" fmla="val 6947"/>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情報セキュリティポリシーを正式な文書として、経営陣が承認し、</a:t>
            </a:r>
            <a:endParaRPr lang="en-US" altLang="ja-JP" sz="3200" kern="100" dirty="0">
              <a:solidFill>
                <a:schemeClr val="tx1"/>
              </a:solidFill>
              <a:latin typeface="+mn-ea"/>
              <a:cs typeface="Times New Roman" panose="02020603050405020304" pitchFamily="18" charset="0"/>
            </a:endParaRPr>
          </a:p>
          <a:p>
            <a:pPr algn="ctr"/>
            <a:r>
              <a:rPr lang="ja-JP" altLang="en-US" sz="3200" kern="100" dirty="0">
                <a:solidFill>
                  <a:schemeClr val="tx1"/>
                </a:solidFill>
                <a:latin typeface="+mn-ea"/>
                <a:cs typeface="Times New Roman" panose="02020603050405020304" pitchFamily="18" charset="0"/>
              </a:rPr>
              <a:t>全従業員に周知します</a:t>
            </a:r>
            <a:r>
              <a:rPr lang="en-US" altLang="ja-JP" sz="3200" kern="100" dirty="0">
                <a:solidFill>
                  <a:schemeClr val="tx1"/>
                </a:solidFill>
                <a:latin typeface="+mn-ea"/>
                <a:cs typeface="Times New Roman" panose="02020603050405020304" pitchFamily="18" charset="0"/>
              </a:rPr>
              <a:t>(</a:t>
            </a:r>
            <a:r>
              <a:rPr lang="ja-JP" altLang="en-US" sz="3200" kern="100" dirty="0">
                <a:solidFill>
                  <a:schemeClr val="tx1"/>
                </a:solidFill>
                <a:latin typeface="+mn-ea"/>
                <a:cs typeface="Times New Roman" panose="02020603050405020304" pitchFamily="18" charset="0"/>
              </a:rPr>
              <a:t>社内</a:t>
            </a:r>
            <a:r>
              <a:rPr lang="en-US" altLang="ja-JP" sz="3200" kern="100" dirty="0">
                <a:solidFill>
                  <a:schemeClr val="tx1"/>
                </a:solidFill>
                <a:latin typeface="+mn-ea"/>
                <a:cs typeface="Times New Roman" panose="02020603050405020304" pitchFamily="18" charset="0"/>
              </a:rPr>
              <a:t>HP</a:t>
            </a:r>
            <a:r>
              <a:rPr lang="ja-JP" altLang="en-US" sz="3200" kern="100" dirty="0">
                <a:solidFill>
                  <a:schemeClr val="tx1"/>
                </a:solidFill>
                <a:latin typeface="+mn-ea"/>
                <a:cs typeface="Times New Roman" panose="02020603050405020304" pitchFamily="18" charset="0"/>
              </a:rPr>
              <a:t>、社内掲示板、教育等</a:t>
            </a:r>
            <a:r>
              <a:rPr lang="en-US" altLang="ja-JP" sz="3200" kern="100" dirty="0">
                <a:solidFill>
                  <a:schemeClr val="tx1"/>
                </a:solidFill>
                <a:latin typeface="+mn-ea"/>
                <a:cs typeface="Times New Roman" panose="02020603050405020304" pitchFamily="18" charset="0"/>
              </a:rPr>
              <a:t>)</a:t>
            </a:r>
            <a:endParaRPr lang="ja-JP" altLang="ja-JP" sz="3200" kern="100" dirty="0">
              <a:solidFill>
                <a:schemeClr val="tx1"/>
              </a:solidFill>
              <a:latin typeface="+mn-ea"/>
              <a:cs typeface="Times New Roman" panose="02020603050405020304" pitchFamily="18" charset="0"/>
            </a:endParaRPr>
          </a:p>
        </p:txBody>
      </p:sp>
      <p:sp>
        <p:nvSpPr>
          <p:cNvPr id="8" name="吹き出し: 四角形 7">
            <a:extLst>
              <a:ext uri="{FF2B5EF4-FFF2-40B4-BE49-F238E27FC236}">
                <a16:creationId xmlns:a16="http://schemas.microsoft.com/office/drawing/2014/main" id="{30978F0D-8997-92FE-6F42-9649CD0350C8}"/>
              </a:ext>
            </a:extLst>
          </p:cNvPr>
          <p:cNvSpPr/>
          <p:nvPr/>
        </p:nvSpPr>
        <p:spPr>
          <a:xfrm>
            <a:off x="631825" y="3775929"/>
            <a:ext cx="10964557" cy="1280398"/>
          </a:xfrm>
          <a:prstGeom prst="wedgeRectCallout">
            <a:avLst>
              <a:gd name="adj1" fmla="val -46248"/>
              <a:gd name="adj2" fmla="val 6947"/>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基準（規程）をもとに情報セキュリティ対策を実施します</a:t>
            </a:r>
            <a:endParaRPr lang="ja-JP" altLang="ja-JP" sz="3200" kern="100" dirty="0">
              <a:solidFill>
                <a:schemeClr val="tx1"/>
              </a:solidFill>
              <a:latin typeface="+mn-ea"/>
              <a:cs typeface="Times New Roman" panose="02020603050405020304" pitchFamily="18" charset="0"/>
            </a:endParaRPr>
          </a:p>
        </p:txBody>
      </p:sp>
      <p:sp>
        <p:nvSpPr>
          <p:cNvPr id="9" name="テキスト ボックス 8">
            <a:extLst>
              <a:ext uri="{FF2B5EF4-FFF2-40B4-BE49-F238E27FC236}">
                <a16:creationId xmlns:a16="http://schemas.microsoft.com/office/drawing/2014/main" id="{235D6718-D8D0-444A-B9CA-CD91BCC5E43F}"/>
              </a:ext>
            </a:extLst>
          </p:cNvPr>
          <p:cNvSpPr txBox="1"/>
          <p:nvPr/>
        </p:nvSpPr>
        <p:spPr>
          <a:xfrm>
            <a:off x="631825" y="1702340"/>
            <a:ext cx="11313741" cy="646331"/>
          </a:xfrm>
          <a:prstGeom prst="rect">
            <a:avLst/>
          </a:prstGeom>
          <a:noFill/>
        </p:spPr>
        <p:txBody>
          <a:bodyPr wrap="square" rtlCol="0">
            <a:spAutoFit/>
          </a:bodyPr>
          <a:lstStyle/>
          <a:p>
            <a:r>
              <a:rPr kumimoji="1" lang="ja-JP" altLang="en-US" sz="1800" dirty="0"/>
              <a:t>「情報セキュリティポリシー」実施プロセスにおいての、重要なポイントは以下のとおりです。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E8E93F12-700A-B5C8-D173-E184C6F8D9C9}"/>
              </a:ext>
            </a:extLst>
          </p:cNvPr>
          <p:cNvSpPr/>
          <p:nvPr/>
        </p:nvSpPr>
        <p:spPr>
          <a:xfrm>
            <a:off x="631825" y="2348671"/>
            <a:ext cx="10964557" cy="1280398"/>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情報セキュリティポリシーを正式な文書として、経営陣が承認し、</a:t>
            </a:r>
            <a:endParaRPr lang="en-US" altLang="ja-JP" sz="3200" kern="100" dirty="0">
              <a:solidFill>
                <a:schemeClr val="tx1"/>
              </a:solidFill>
              <a:latin typeface="+mn-ea"/>
              <a:cs typeface="Times New Roman" panose="02020603050405020304" pitchFamily="18" charset="0"/>
            </a:endParaRPr>
          </a:p>
          <a:p>
            <a:pPr algn="ctr"/>
            <a:r>
              <a:rPr lang="ja-JP" altLang="en-US" sz="3200" kern="100" dirty="0">
                <a:solidFill>
                  <a:schemeClr val="tx1"/>
                </a:solidFill>
                <a:latin typeface="+mn-ea"/>
                <a:cs typeface="Times New Roman" panose="02020603050405020304" pitchFamily="18" charset="0"/>
              </a:rPr>
              <a:t>全従業員に周知します</a:t>
            </a:r>
            <a:r>
              <a:rPr lang="en-US" altLang="ja-JP" sz="3200" kern="100" dirty="0">
                <a:solidFill>
                  <a:schemeClr val="tx1"/>
                </a:solidFill>
                <a:latin typeface="+mn-ea"/>
                <a:cs typeface="Times New Roman" panose="02020603050405020304" pitchFamily="18" charset="0"/>
              </a:rPr>
              <a:t>(</a:t>
            </a:r>
            <a:r>
              <a:rPr lang="ja-JP" altLang="en-US" sz="3200" kern="100" dirty="0">
                <a:solidFill>
                  <a:schemeClr val="tx1"/>
                </a:solidFill>
                <a:latin typeface="+mn-ea"/>
                <a:cs typeface="Times New Roman" panose="02020603050405020304" pitchFamily="18" charset="0"/>
              </a:rPr>
              <a:t>社内</a:t>
            </a:r>
            <a:r>
              <a:rPr lang="en-US" altLang="ja-JP" sz="3200" kern="100" dirty="0">
                <a:solidFill>
                  <a:schemeClr val="tx1"/>
                </a:solidFill>
                <a:latin typeface="+mn-ea"/>
                <a:cs typeface="Times New Roman" panose="02020603050405020304" pitchFamily="18" charset="0"/>
              </a:rPr>
              <a:t>HP</a:t>
            </a:r>
            <a:r>
              <a:rPr lang="ja-JP" altLang="en-US" sz="3200" kern="100" dirty="0">
                <a:solidFill>
                  <a:schemeClr val="tx1"/>
                </a:solidFill>
                <a:latin typeface="+mn-ea"/>
                <a:cs typeface="Times New Roman" panose="02020603050405020304" pitchFamily="18" charset="0"/>
              </a:rPr>
              <a:t>、社内掲示板、教育等</a:t>
            </a:r>
            <a:r>
              <a:rPr lang="en-US" altLang="ja-JP" sz="3200" kern="100" dirty="0">
                <a:solidFill>
                  <a:schemeClr val="tx1"/>
                </a:solidFill>
                <a:latin typeface="+mn-ea"/>
                <a:cs typeface="Times New Roman" panose="02020603050405020304" pitchFamily="18" charset="0"/>
              </a:rPr>
              <a:t>)</a:t>
            </a:r>
            <a:endParaRPr lang="ja-JP" altLang="ja-JP" sz="3200" kern="100" dirty="0">
              <a:solidFill>
                <a:schemeClr val="tx1"/>
              </a:solidFill>
              <a:latin typeface="+mn-ea"/>
              <a:cs typeface="Times New Roman" panose="02020603050405020304" pitchFamily="18" charset="0"/>
            </a:endParaRPr>
          </a:p>
        </p:txBody>
      </p:sp>
      <p:sp>
        <p:nvSpPr>
          <p:cNvPr id="12" name="吹き出し: 四角形 11">
            <a:extLst>
              <a:ext uri="{FF2B5EF4-FFF2-40B4-BE49-F238E27FC236}">
                <a16:creationId xmlns:a16="http://schemas.microsoft.com/office/drawing/2014/main" id="{32ECF5DF-F950-C242-E6AC-77494628AB6E}"/>
              </a:ext>
            </a:extLst>
          </p:cNvPr>
          <p:cNvSpPr/>
          <p:nvPr/>
        </p:nvSpPr>
        <p:spPr>
          <a:xfrm>
            <a:off x="631825" y="3830312"/>
            <a:ext cx="10964557" cy="1280398"/>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基準（規程）をもとに情報セキュリティ対策を実施します</a:t>
            </a:r>
            <a:endParaRPr lang="ja-JP" altLang="ja-JP" sz="3200" kern="100"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133547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◆モニタリング◆</a:t>
            </a:r>
            <a:br>
              <a:rPr kumimoji="1" lang="en-US" altLang="ja-JP" sz="2800" dirty="0">
                <a:solidFill>
                  <a:srgbClr val="0033CC"/>
                </a:solidFill>
              </a:rPr>
            </a:br>
            <a:r>
              <a:rPr kumimoji="1" lang="ja-JP" altLang="en-US" sz="1800" dirty="0"/>
              <a:t>「情報セキュリティポリシー」</a:t>
            </a:r>
            <a:r>
              <a:rPr lang="ja-JP" altLang="en-US" sz="1800" dirty="0"/>
              <a:t>　モニタリングプロセス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363245" y="1307158"/>
            <a:ext cx="1171791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28</a:t>
            </a:fld>
            <a:endParaRPr lang="ja-JP" altLang="en-US" dirty="0"/>
          </a:p>
        </p:txBody>
      </p:sp>
      <p:sp>
        <p:nvSpPr>
          <p:cNvPr id="6" name="吹き出し: 四角形 5">
            <a:extLst>
              <a:ext uri="{FF2B5EF4-FFF2-40B4-BE49-F238E27FC236}">
                <a16:creationId xmlns:a16="http://schemas.microsoft.com/office/drawing/2014/main" id="{535864C3-584C-5957-8BF4-9DF4EF1ED766}"/>
              </a:ext>
            </a:extLst>
          </p:cNvPr>
          <p:cNvSpPr/>
          <p:nvPr/>
        </p:nvSpPr>
        <p:spPr>
          <a:xfrm>
            <a:off x="416407" y="1947016"/>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ポリシー遵守状況の確認を行います</a:t>
            </a:r>
            <a:endParaRPr lang="ja-JP" altLang="ja-JP" sz="3200" kern="100" dirty="0">
              <a:solidFill>
                <a:schemeClr val="tx1"/>
              </a:solidFill>
              <a:latin typeface="+mn-ea"/>
              <a:cs typeface="Times New Roman" panose="02020603050405020304" pitchFamily="18" charset="0"/>
            </a:endParaRPr>
          </a:p>
        </p:txBody>
      </p:sp>
      <p:sp>
        <p:nvSpPr>
          <p:cNvPr id="8" name="テキスト ボックス 7">
            <a:extLst>
              <a:ext uri="{FF2B5EF4-FFF2-40B4-BE49-F238E27FC236}">
                <a16:creationId xmlns:a16="http://schemas.microsoft.com/office/drawing/2014/main" id="{D4BEA9DE-94C1-38E9-1BEC-86F7551D8AE8}"/>
              </a:ext>
            </a:extLst>
          </p:cNvPr>
          <p:cNvSpPr txBox="1"/>
          <p:nvPr/>
        </p:nvSpPr>
        <p:spPr>
          <a:xfrm>
            <a:off x="699623" y="1530764"/>
            <a:ext cx="11313741" cy="646331"/>
          </a:xfrm>
          <a:prstGeom prst="rect">
            <a:avLst/>
          </a:prstGeom>
          <a:noFill/>
        </p:spPr>
        <p:txBody>
          <a:bodyPr wrap="square" rtlCol="0">
            <a:spAutoFit/>
          </a:bodyPr>
          <a:lstStyle/>
          <a:p>
            <a:r>
              <a:rPr kumimoji="1" lang="ja-JP" altLang="en-US" sz="1800" dirty="0"/>
              <a:t>「情報セキュリティポリシー」モニタリングプロセスにおいての、重要なポイントは以下のとおりです。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F5F2423D-5E6E-2684-A8C4-E2E104C6695C}"/>
              </a:ext>
            </a:extLst>
          </p:cNvPr>
          <p:cNvSpPr/>
          <p:nvPr/>
        </p:nvSpPr>
        <p:spPr>
          <a:xfrm>
            <a:off x="416407" y="4385695"/>
            <a:ext cx="10964557" cy="1657243"/>
          </a:xfrm>
          <a:prstGeom prst="wedgeRectCallout">
            <a:avLst>
              <a:gd name="adj1" fmla="val 23130"/>
              <a:gd name="adj2" fmla="val 8586"/>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モニタリングの結果、対策の問題点や気付きを記録します</a:t>
            </a:r>
            <a:endParaRPr lang="en-US" altLang="ja-JP" sz="3200" kern="100" dirty="0">
              <a:solidFill>
                <a:schemeClr val="tx1"/>
              </a:solidFill>
              <a:latin typeface="+mn-ea"/>
              <a:cs typeface="Times New Roman" panose="02020603050405020304" pitchFamily="18" charset="0"/>
            </a:endParaRPr>
          </a:p>
          <a:p>
            <a:pPr algn="ctr"/>
            <a:r>
              <a:rPr lang="ja-JP" altLang="en-US" sz="2000" kern="100" dirty="0">
                <a:solidFill>
                  <a:schemeClr val="tx1"/>
                </a:solidFill>
                <a:latin typeface="+mn-ea"/>
                <a:cs typeface="Times New Roman" panose="02020603050405020304" pitchFamily="18" charset="0"/>
              </a:rPr>
              <a:t>無駄な対策がないか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対策の検討不足がビジネスを阻害する要因になっていないか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対策に不備がないか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新たな脅威への対策漏れはないか等</a:t>
            </a:r>
            <a:endParaRPr lang="ja-JP" altLang="ja-JP" sz="2000" kern="100" dirty="0">
              <a:solidFill>
                <a:schemeClr val="tx1"/>
              </a:solidFill>
              <a:latin typeface="+mn-ea"/>
              <a:cs typeface="Times New Roman" panose="02020603050405020304" pitchFamily="18" charset="0"/>
            </a:endParaRPr>
          </a:p>
        </p:txBody>
      </p:sp>
      <p:sp>
        <p:nvSpPr>
          <p:cNvPr id="7" name="思考の吹き出し: 雲形 6">
            <a:extLst>
              <a:ext uri="{FF2B5EF4-FFF2-40B4-BE49-F238E27FC236}">
                <a16:creationId xmlns:a16="http://schemas.microsoft.com/office/drawing/2014/main" id="{C133EE18-CDE4-598F-8F69-8B69792FEA69}"/>
              </a:ext>
            </a:extLst>
          </p:cNvPr>
          <p:cNvSpPr/>
          <p:nvPr/>
        </p:nvSpPr>
        <p:spPr>
          <a:xfrm>
            <a:off x="3007910" y="3057236"/>
            <a:ext cx="9005454" cy="1447480"/>
          </a:xfrm>
          <a:prstGeom prst="cloudCallout">
            <a:avLst>
              <a:gd name="adj1" fmla="val -13241"/>
              <a:gd name="adj2" fmla="val 66431"/>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「対策の検討不足がビジネスを阻害する要因」とは、このようなイメージです</a:t>
            </a:r>
            <a:endParaRPr kumimoji="1" lang="en-US" altLang="ja-JP" sz="1400" dirty="0">
              <a:solidFill>
                <a:schemeClr val="accent4">
                  <a:lumMod val="75000"/>
                </a:schemeClr>
              </a:solidFill>
            </a:endParaRPr>
          </a:p>
          <a:p>
            <a:pPr algn="ctr">
              <a:lnSpc>
                <a:spcPts val="1320"/>
              </a:lnSpc>
            </a:pPr>
            <a:r>
              <a:rPr lang="ja-JP" altLang="en-US" sz="1050" dirty="0">
                <a:solidFill>
                  <a:schemeClr val="accent4">
                    <a:lumMod val="75000"/>
                  </a:schemeClr>
                </a:solidFill>
              </a:rPr>
              <a:t>複雑なパスワード設定ルールに従ったところ、パスワードの忘れが多発し、パスワード再発行が頻発している</a:t>
            </a:r>
            <a:endParaRPr lang="en-US" altLang="ja-JP" sz="1050" dirty="0">
              <a:solidFill>
                <a:schemeClr val="accent4">
                  <a:lumMod val="75000"/>
                </a:schemeClr>
              </a:solidFill>
            </a:endParaRPr>
          </a:p>
          <a:p>
            <a:pPr algn="ctr">
              <a:lnSpc>
                <a:spcPts val="1320"/>
              </a:lnSpc>
            </a:pPr>
            <a:r>
              <a:rPr lang="ja-JP" altLang="en-US" sz="1050" dirty="0">
                <a:solidFill>
                  <a:schemeClr val="accent4">
                    <a:lumMod val="75000"/>
                  </a:schemeClr>
                </a:solidFill>
              </a:rPr>
              <a:t>コンピュータの</a:t>
            </a:r>
            <a:r>
              <a:rPr lang="en-US" altLang="ja-JP" sz="1050" dirty="0">
                <a:solidFill>
                  <a:schemeClr val="accent4">
                    <a:lumMod val="75000"/>
                  </a:schemeClr>
                </a:solidFill>
              </a:rPr>
              <a:t>OS</a:t>
            </a:r>
            <a:r>
              <a:rPr lang="ja-JP" altLang="en-US" sz="1050" dirty="0">
                <a:solidFill>
                  <a:schemeClr val="accent4">
                    <a:lumMod val="75000"/>
                  </a:schemeClr>
                </a:solidFill>
              </a:rPr>
              <a:t>やウイルス対策ソフトの最新化ルールが明確でないため、従業員が手動で最新化を行っている</a:t>
            </a:r>
            <a:endParaRPr lang="en-US" altLang="ja-JP" sz="1050" dirty="0">
              <a:solidFill>
                <a:schemeClr val="accent4">
                  <a:lumMod val="75000"/>
                </a:schemeClr>
              </a:solidFill>
            </a:endParaRPr>
          </a:p>
          <a:p>
            <a:pPr algn="ctr"/>
            <a:endParaRPr kumimoji="1" lang="en-US" altLang="ja-JP" sz="1400" dirty="0">
              <a:solidFill>
                <a:schemeClr val="accent4">
                  <a:lumMod val="75000"/>
                </a:schemeClr>
              </a:solidFill>
            </a:endParaRPr>
          </a:p>
        </p:txBody>
      </p:sp>
      <p:sp>
        <p:nvSpPr>
          <p:cNvPr id="10" name="思考の吹き出し: 雲形 9">
            <a:extLst>
              <a:ext uri="{FF2B5EF4-FFF2-40B4-BE49-F238E27FC236}">
                <a16:creationId xmlns:a16="http://schemas.microsoft.com/office/drawing/2014/main" id="{FE552A6F-02B9-4AB6-CEAD-28536E83A408}"/>
              </a:ext>
            </a:extLst>
          </p:cNvPr>
          <p:cNvSpPr/>
          <p:nvPr/>
        </p:nvSpPr>
        <p:spPr>
          <a:xfrm>
            <a:off x="7195126" y="5461411"/>
            <a:ext cx="4886037" cy="1215616"/>
          </a:xfrm>
          <a:prstGeom prst="cloudCallout">
            <a:avLst>
              <a:gd name="adj1" fmla="val -42480"/>
              <a:gd name="adj2" fmla="val -4329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「新たな脅威」とは、このようなイメージです</a:t>
            </a:r>
            <a:endParaRPr kumimoji="1" lang="en-US" altLang="ja-JP" sz="1400" dirty="0">
              <a:solidFill>
                <a:schemeClr val="accent4">
                  <a:lumMod val="75000"/>
                </a:schemeClr>
              </a:solidFill>
            </a:endParaRPr>
          </a:p>
          <a:p>
            <a:pPr algn="ctr"/>
            <a:r>
              <a:rPr kumimoji="1" lang="ja-JP" altLang="en-US" sz="1050" dirty="0">
                <a:solidFill>
                  <a:schemeClr val="accent4">
                    <a:lumMod val="75000"/>
                  </a:schemeClr>
                </a:solidFill>
              </a:rPr>
              <a:t>新しいコンピュータを導入した際、製品にセキュリティ上の欠陥があることが判明した</a:t>
            </a:r>
            <a:endParaRPr kumimoji="1" lang="en-US" altLang="ja-JP" sz="1050" dirty="0">
              <a:solidFill>
                <a:schemeClr val="accent4">
                  <a:lumMod val="75000"/>
                </a:schemeClr>
              </a:solidFill>
            </a:endParaRPr>
          </a:p>
          <a:p>
            <a:pPr algn="ctr"/>
            <a:r>
              <a:rPr kumimoji="1" lang="ja-JP" altLang="en-US" sz="1050" dirty="0">
                <a:solidFill>
                  <a:schemeClr val="accent4">
                    <a:lumMod val="75000"/>
                  </a:schemeClr>
                </a:solidFill>
              </a:rPr>
              <a:t>新型のコンピュータ</a:t>
            </a:r>
            <a:r>
              <a:rPr kumimoji="1" lang="en-US" altLang="ja-JP" sz="1050" dirty="0">
                <a:solidFill>
                  <a:schemeClr val="accent4">
                    <a:lumMod val="75000"/>
                  </a:schemeClr>
                </a:solidFill>
              </a:rPr>
              <a:t>―</a:t>
            </a:r>
            <a:r>
              <a:rPr kumimoji="1" lang="ja-JP" altLang="en-US" sz="1050" dirty="0">
                <a:solidFill>
                  <a:schemeClr val="accent4">
                    <a:lumMod val="75000"/>
                  </a:schemeClr>
                </a:solidFill>
              </a:rPr>
              <a:t>ウイルスが発生した</a:t>
            </a:r>
            <a:endParaRPr kumimoji="1" lang="en-US" altLang="ja-JP" sz="1050" dirty="0">
              <a:solidFill>
                <a:schemeClr val="accent4">
                  <a:lumMod val="75000"/>
                </a:schemeClr>
              </a:solidFill>
            </a:endParaRPr>
          </a:p>
        </p:txBody>
      </p:sp>
      <p:sp>
        <p:nvSpPr>
          <p:cNvPr id="9" name="思考の吹き出し: 雲形 8">
            <a:extLst>
              <a:ext uri="{FF2B5EF4-FFF2-40B4-BE49-F238E27FC236}">
                <a16:creationId xmlns:a16="http://schemas.microsoft.com/office/drawing/2014/main" id="{D5561EB4-BCA8-58A6-1885-F073970938BA}"/>
              </a:ext>
            </a:extLst>
          </p:cNvPr>
          <p:cNvSpPr/>
          <p:nvPr/>
        </p:nvSpPr>
        <p:spPr>
          <a:xfrm>
            <a:off x="363244" y="5681696"/>
            <a:ext cx="4886037" cy="923727"/>
          </a:xfrm>
          <a:prstGeom prst="cloudCallout">
            <a:avLst>
              <a:gd name="adj1" fmla="val -24711"/>
              <a:gd name="adj2" fmla="val -64565"/>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「無駄な対策」とは、このようなイメージです</a:t>
            </a:r>
            <a:endParaRPr kumimoji="1" lang="en-US" altLang="ja-JP" sz="1400" dirty="0">
              <a:solidFill>
                <a:schemeClr val="accent4">
                  <a:lumMod val="75000"/>
                </a:schemeClr>
              </a:solidFill>
            </a:endParaRPr>
          </a:p>
          <a:p>
            <a:pPr algn="ctr"/>
            <a:r>
              <a:rPr kumimoji="1" lang="ja-JP" altLang="en-US" sz="1050" dirty="0">
                <a:solidFill>
                  <a:schemeClr val="accent4">
                    <a:lumMod val="75000"/>
                  </a:schemeClr>
                </a:solidFill>
              </a:rPr>
              <a:t>機密性の低い文書（公開情報）を金庫に保管している</a:t>
            </a:r>
            <a:endParaRPr kumimoji="1" lang="en-US" altLang="ja-JP" sz="1050" dirty="0">
              <a:solidFill>
                <a:schemeClr val="accent4">
                  <a:lumMod val="75000"/>
                </a:schemeClr>
              </a:solidFill>
            </a:endParaRPr>
          </a:p>
          <a:p>
            <a:pPr algn="ctr"/>
            <a:r>
              <a:rPr lang="ja-JP" altLang="en-US" sz="1050" dirty="0">
                <a:solidFill>
                  <a:schemeClr val="accent4">
                    <a:lumMod val="75000"/>
                  </a:schemeClr>
                </a:solidFill>
              </a:rPr>
              <a:t>（対策コスト増）</a:t>
            </a:r>
            <a:endParaRPr kumimoji="1" lang="en-US" altLang="ja-JP" sz="1050" dirty="0">
              <a:solidFill>
                <a:schemeClr val="accent4">
                  <a:lumMod val="75000"/>
                </a:schemeClr>
              </a:solidFill>
            </a:endParaRPr>
          </a:p>
        </p:txBody>
      </p:sp>
    </p:spTree>
    <p:extLst>
      <p:ext uri="{BB962C8B-B14F-4D97-AF65-F5344CB8AC3E}">
        <p14:creationId xmlns:p14="http://schemas.microsoft.com/office/powerpoint/2010/main" val="3920610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◆見直し・改善◆</a:t>
            </a:r>
            <a:br>
              <a:rPr kumimoji="1" lang="en-US" altLang="ja-JP" sz="2800" dirty="0">
                <a:solidFill>
                  <a:srgbClr val="0033CC"/>
                </a:solidFill>
              </a:rPr>
            </a:br>
            <a:r>
              <a:rPr kumimoji="1" lang="ja-JP" altLang="en-US" sz="1800" dirty="0"/>
              <a:t>「情報セキュリティポリシー」</a:t>
            </a:r>
            <a:r>
              <a:rPr lang="ja-JP" altLang="en-US" sz="1800" dirty="0"/>
              <a:t>　</a:t>
            </a:r>
            <a:r>
              <a:rPr kumimoji="1" lang="ja-JP" altLang="en-US" sz="1800" dirty="0"/>
              <a:t>見直し・改善においての重要なポイント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307158"/>
            <a:ext cx="1144933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29</a:t>
            </a:fld>
            <a:endParaRPr lang="ja-JP" altLang="en-US" dirty="0"/>
          </a:p>
        </p:txBody>
      </p:sp>
      <p:sp>
        <p:nvSpPr>
          <p:cNvPr id="6" name="吹き出し: 四角形 5">
            <a:extLst>
              <a:ext uri="{FF2B5EF4-FFF2-40B4-BE49-F238E27FC236}">
                <a16:creationId xmlns:a16="http://schemas.microsoft.com/office/drawing/2014/main" id="{535864C3-584C-5957-8BF4-9DF4EF1ED766}"/>
              </a:ext>
            </a:extLst>
          </p:cNvPr>
          <p:cNvSpPr/>
          <p:nvPr/>
        </p:nvSpPr>
        <p:spPr>
          <a:xfrm>
            <a:off x="416407" y="2177095"/>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モニタリングの結果を評価します</a:t>
            </a:r>
            <a:endParaRPr lang="ja-JP" altLang="ja-JP" sz="3200" kern="100" dirty="0">
              <a:solidFill>
                <a:schemeClr val="tx1"/>
              </a:solidFill>
              <a:latin typeface="+mn-ea"/>
              <a:cs typeface="Times New Roman" panose="02020603050405020304" pitchFamily="18" charset="0"/>
            </a:endParaRPr>
          </a:p>
        </p:txBody>
      </p:sp>
      <p:sp>
        <p:nvSpPr>
          <p:cNvPr id="8" name="テキスト ボックス 7">
            <a:extLst>
              <a:ext uri="{FF2B5EF4-FFF2-40B4-BE49-F238E27FC236}">
                <a16:creationId xmlns:a16="http://schemas.microsoft.com/office/drawing/2014/main" id="{D4BEA9DE-94C1-38E9-1BEC-86F7551D8AE8}"/>
              </a:ext>
            </a:extLst>
          </p:cNvPr>
          <p:cNvSpPr txBox="1"/>
          <p:nvPr/>
        </p:nvSpPr>
        <p:spPr>
          <a:xfrm>
            <a:off x="699623" y="1530764"/>
            <a:ext cx="11313741" cy="646331"/>
          </a:xfrm>
          <a:prstGeom prst="rect">
            <a:avLst/>
          </a:prstGeom>
          <a:noFill/>
        </p:spPr>
        <p:txBody>
          <a:bodyPr wrap="square" rtlCol="0">
            <a:spAutoFit/>
          </a:bodyPr>
          <a:lstStyle/>
          <a:p>
            <a:r>
              <a:rPr kumimoji="1" lang="ja-JP" altLang="en-US" sz="1800" dirty="0"/>
              <a:t>「情報セキュリティポリシー」見直し・改善プロセスにおいての、重要なポイントは以下のとおりです。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F5F2423D-5E6E-2684-A8C4-E2E104C6695C}"/>
              </a:ext>
            </a:extLst>
          </p:cNvPr>
          <p:cNvSpPr/>
          <p:nvPr/>
        </p:nvSpPr>
        <p:spPr>
          <a:xfrm>
            <a:off x="416407" y="3567275"/>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評価の結果から対策を見直し・改善案を策定します</a:t>
            </a:r>
            <a:endParaRPr lang="ja-JP" altLang="ja-JP" sz="3200" kern="100"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211526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6130E-98AE-82AB-1316-02F1128D3140}"/>
              </a:ext>
            </a:extLst>
          </p:cNvPr>
          <p:cNvSpPr>
            <a:spLocks noGrp="1"/>
          </p:cNvSpPr>
          <p:nvPr>
            <p:ph type="title"/>
          </p:nvPr>
        </p:nvSpPr>
        <p:spPr/>
        <p:txBody>
          <a:bodyPr>
            <a:noAutofit/>
          </a:bodyPr>
          <a:lstStyle/>
          <a:p>
            <a:br>
              <a:rPr kumimoji="1" lang="en-US" altLang="ja-JP" sz="3200" b="1" dirty="0"/>
            </a:br>
            <a:br>
              <a:rPr kumimoji="1" lang="en-US" altLang="ja-JP" sz="3200" b="1" dirty="0"/>
            </a:br>
            <a:br>
              <a:rPr kumimoji="1" lang="en-US" altLang="ja-JP" sz="3200" b="1" dirty="0"/>
            </a:br>
            <a:br>
              <a:rPr kumimoji="1" lang="en-US" altLang="ja-JP" sz="3200" b="1" dirty="0"/>
            </a:br>
            <a:r>
              <a:rPr kumimoji="1" lang="ja-JP" altLang="en-US" sz="3200" b="1" dirty="0"/>
              <a:t>アンケート結果気付き</a:t>
            </a:r>
            <a:r>
              <a:rPr kumimoji="1" lang="ja-JP" altLang="en-US" sz="2000" dirty="0"/>
              <a:t>（管理者が推進すべき</a:t>
            </a:r>
            <a:r>
              <a:rPr lang="ja-JP" altLang="en-US" sz="2000" dirty="0"/>
              <a:t>セキュリティ対策の実施状況）</a:t>
            </a:r>
            <a:endParaRPr kumimoji="1" lang="ja-JP" altLang="en-US" sz="2000" dirty="0"/>
          </a:p>
        </p:txBody>
      </p:sp>
      <p:sp>
        <p:nvSpPr>
          <p:cNvPr id="3" name="テキスト プレースホルダー 2">
            <a:extLst>
              <a:ext uri="{FF2B5EF4-FFF2-40B4-BE49-F238E27FC236}">
                <a16:creationId xmlns:a16="http://schemas.microsoft.com/office/drawing/2014/main" id="{6988CDE6-CAA4-F20B-03C4-230EC7CA27A7}"/>
              </a:ext>
            </a:extLst>
          </p:cNvPr>
          <p:cNvSpPr>
            <a:spLocks noGrp="1"/>
          </p:cNvSpPr>
          <p:nvPr>
            <p:ph type="body" idx="1"/>
          </p:nvPr>
        </p:nvSpPr>
        <p:spPr>
          <a:xfrm>
            <a:off x="139805" y="1314958"/>
            <a:ext cx="12052196" cy="506213"/>
          </a:xfrm>
        </p:spPr>
        <p:txBody>
          <a:bodyPr>
            <a:noAutofit/>
          </a:bodyPr>
          <a:lstStyle/>
          <a:p>
            <a:r>
              <a:rPr lang="en-US" altLang="ja-JP" sz="1800" dirty="0"/>
              <a:t>7/13</a:t>
            </a:r>
            <a:r>
              <a:rPr lang="ja-JP" altLang="en-US" sz="1800" dirty="0"/>
              <a:t>から　</a:t>
            </a:r>
            <a:r>
              <a:rPr lang="en-US" altLang="ja-JP" sz="1800" dirty="0"/>
              <a:t>8/31 </a:t>
            </a:r>
            <a:r>
              <a:rPr lang="ja-JP" altLang="en-US" sz="1800" dirty="0"/>
              <a:t>迄実施させていただいたアンケート結果から、管理者が推進すべきセキュリティ対策の実施状況を纏めました。</a:t>
            </a:r>
            <a:endParaRPr kumimoji="1" lang="ja-JP" altLang="en-US" sz="1800" dirty="0"/>
          </a:p>
        </p:txBody>
      </p:sp>
      <p:sp>
        <p:nvSpPr>
          <p:cNvPr id="4" name="フッター プレースホルダー 3">
            <a:extLst>
              <a:ext uri="{FF2B5EF4-FFF2-40B4-BE49-F238E27FC236}">
                <a16:creationId xmlns:a16="http://schemas.microsoft.com/office/drawing/2014/main" id="{AF16F996-2FC1-58D1-CF13-36A44C9A812C}"/>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29B0A12-1293-A8BA-44AC-F88D809312E6}"/>
              </a:ext>
            </a:extLst>
          </p:cNvPr>
          <p:cNvSpPr>
            <a:spLocks noGrp="1"/>
          </p:cNvSpPr>
          <p:nvPr>
            <p:ph type="sldNum" sz="quarter" idx="12"/>
          </p:nvPr>
        </p:nvSpPr>
        <p:spPr/>
        <p:txBody>
          <a:bodyPr/>
          <a:lstStyle/>
          <a:p>
            <a:fld id="{05566560-CB00-4920-B9C5-428899196415}" type="slidenum">
              <a:rPr lang="ja-JP" altLang="en-US" smtClean="0"/>
              <a:pPr/>
              <a:t>3</a:t>
            </a:fld>
            <a:endParaRPr lang="ja-JP" altLang="en-US" dirty="0"/>
          </a:p>
        </p:txBody>
      </p:sp>
      <p:grpSp>
        <p:nvGrpSpPr>
          <p:cNvPr id="9" name="グループ化 8">
            <a:extLst>
              <a:ext uri="{FF2B5EF4-FFF2-40B4-BE49-F238E27FC236}">
                <a16:creationId xmlns:a16="http://schemas.microsoft.com/office/drawing/2014/main" id="{F277743C-F147-6ED9-B389-7E8A459735DD}"/>
              </a:ext>
            </a:extLst>
          </p:cNvPr>
          <p:cNvGrpSpPr/>
          <p:nvPr/>
        </p:nvGrpSpPr>
        <p:grpSpPr>
          <a:xfrm>
            <a:off x="9686468" y="91827"/>
            <a:ext cx="2162705" cy="1110501"/>
            <a:chOff x="4252596" y="3231281"/>
            <a:chExt cx="6272402" cy="2553832"/>
          </a:xfrm>
        </p:grpSpPr>
        <p:pic>
          <p:nvPicPr>
            <p:cNvPr id="10" name="図 9" descr="アイコン が含まれている画像&#10;&#10;自動的に生成された説明">
              <a:extLst>
                <a:ext uri="{FF2B5EF4-FFF2-40B4-BE49-F238E27FC236}">
                  <a16:creationId xmlns:a16="http://schemas.microsoft.com/office/drawing/2014/main" id="{9EB22832-1907-A067-1285-1AF5C1F78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944" y="3231281"/>
              <a:ext cx="2544054" cy="2553832"/>
            </a:xfrm>
            <a:prstGeom prst="rect">
              <a:avLst/>
            </a:prstGeom>
          </p:spPr>
        </p:pic>
        <p:sp>
          <p:nvSpPr>
            <p:cNvPr id="11" name="吹き出し: 円形 10">
              <a:extLst>
                <a:ext uri="{FF2B5EF4-FFF2-40B4-BE49-F238E27FC236}">
                  <a16:creationId xmlns:a16="http://schemas.microsoft.com/office/drawing/2014/main" id="{1BAAFB41-B7AF-41B1-FE4B-58EA4FFD161E}"/>
                </a:ext>
              </a:extLst>
            </p:cNvPr>
            <p:cNvSpPr/>
            <p:nvPr/>
          </p:nvSpPr>
          <p:spPr>
            <a:xfrm>
              <a:off x="4252596" y="4082450"/>
              <a:ext cx="3728348" cy="1186515"/>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graphicFrame>
        <p:nvGraphicFramePr>
          <p:cNvPr id="14" name="表 18">
            <a:extLst>
              <a:ext uri="{FF2B5EF4-FFF2-40B4-BE49-F238E27FC236}">
                <a16:creationId xmlns:a16="http://schemas.microsoft.com/office/drawing/2014/main" id="{7DE724E8-2DC0-A03B-9221-34B9D5D48B43}"/>
              </a:ext>
            </a:extLst>
          </p:cNvPr>
          <p:cNvGraphicFramePr>
            <a:graphicFrameLocks noGrp="1"/>
          </p:cNvGraphicFramePr>
          <p:nvPr>
            <p:extLst>
              <p:ext uri="{D42A27DB-BD31-4B8C-83A1-F6EECF244321}">
                <p14:modId xmlns:p14="http://schemas.microsoft.com/office/powerpoint/2010/main" val="430479046"/>
              </p:ext>
            </p:extLst>
          </p:nvPr>
        </p:nvGraphicFramePr>
        <p:xfrm>
          <a:off x="139804" y="1630344"/>
          <a:ext cx="11962151" cy="4719320"/>
        </p:xfrm>
        <a:graphic>
          <a:graphicData uri="http://schemas.openxmlformats.org/drawingml/2006/table">
            <a:tbl>
              <a:tblPr firstRow="1" bandRow="1">
                <a:tableStyleId>{10A1B5D5-9B99-4C35-A422-299274C87663}</a:tableStyleId>
              </a:tblPr>
              <a:tblGrid>
                <a:gridCol w="2445449">
                  <a:extLst>
                    <a:ext uri="{9D8B030D-6E8A-4147-A177-3AD203B41FA5}">
                      <a16:colId xmlns:a16="http://schemas.microsoft.com/office/drawing/2014/main" val="504472194"/>
                    </a:ext>
                  </a:extLst>
                </a:gridCol>
                <a:gridCol w="9516702">
                  <a:extLst>
                    <a:ext uri="{9D8B030D-6E8A-4147-A177-3AD203B41FA5}">
                      <a16:colId xmlns:a16="http://schemas.microsoft.com/office/drawing/2014/main" val="694234111"/>
                    </a:ext>
                  </a:extLst>
                </a:gridCol>
              </a:tblGrid>
              <a:tr h="370840">
                <a:tc>
                  <a:txBody>
                    <a:bodyPr/>
                    <a:lstStyle/>
                    <a:p>
                      <a:pPr algn="ctr"/>
                      <a:r>
                        <a:rPr kumimoji="1" lang="ja-JP" altLang="en-US" dirty="0"/>
                        <a:t>状況</a:t>
                      </a:r>
                    </a:p>
                  </a:txBody>
                  <a:tcPr/>
                </a:tc>
                <a:tc>
                  <a:txBody>
                    <a:bodyPr/>
                    <a:lstStyle/>
                    <a:p>
                      <a:pPr algn="ctr"/>
                      <a:r>
                        <a:rPr kumimoji="1" lang="ja-JP" altLang="en-US" dirty="0"/>
                        <a:t>アンケート項目</a:t>
                      </a:r>
                    </a:p>
                  </a:txBody>
                  <a:tcPr/>
                </a:tc>
                <a:extLst>
                  <a:ext uri="{0D108BD9-81ED-4DB2-BD59-A6C34878D82A}">
                    <a16:rowId xmlns:a16="http://schemas.microsoft.com/office/drawing/2014/main" val="3229882422"/>
                  </a:ext>
                </a:extLst>
              </a:tr>
              <a:tr h="370840">
                <a:tc>
                  <a:txBody>
                    <a:bodyPr/>
                    <a:lstStyle/>
                    <a:p>
                      <a:endParaRPr kumimoji="1" lang="ja-JP" altLang="en-US" dirty="0"/>
                    </a:p>
                  </a:txBody>
                  <a:tcPr/>
                </a:tc>
                <a:tc>
                  <a:txBody>
                    <a:bodyPr/>
                    <a:lstStyle/>
                    <a:p>
                      <a:r>
                        <a:rPr kumimoji="1" lang="ja-JP" altLang="en-US" dirty="0"/>
                        <a:t>情報機器が設置されている場所に消火器が設置されている</a:t>
                      </a:r>
                    </a:p>
                  </a:txBody>
                  <a:tcPr/>
                </a:tc>
                <a:extLst>
                  <a:ext uri="{0D108BD9-81ED-4DB2-BD59-A6C34878D82A}">
                    <a16:rowId xmlns:a16="http://schemas.microsoft.com/office/drawing/2014/main" val="3238655674"/>
                  </a:ext>
                </a:extLst>
              </a:tr>
              <a:tr h="370840">
                <a:tc>
                  <a:txBody>
                    <a:bodyPr/>
                    <a:lstStyle/>
                    <a:p>
                      <a:endParaRPr kumimoji="1" lang="ja-JP" altLang="en-US" dirty="0"/>
                    </a:p>
                  </a:txBody>
                  <a:tcPr/>
                </a:tc>
                <a:tc>
                  <a:txBody>
                    <a:bodyPr/>
                    <a:lstStyle/>
                    <a:p>
                      <a:r>
                        <a:rPr kumimoji="1" lang="ja-JP" altLang="en-US" dirty="0"/>
                        <a:t>社内に許可なく設置された無線</a:t>
                      </a:r>
                      <a:r>
                        <a:rPr kumimoji="1" lang="en-US" altLang="ja-JP" dirty="0"/>
                        <a:t>LAN</a:t>
                      </a:r>
                      <a:r>
                        <a:rPr kumimoji="1" lang="ja-JP" altLang="en-US" dirty="0"/>
                        <a:t>などの情報機器がないことを確認している</a:t>
                      </a:r>
                    </a:p>
                  </a:txBody>
                  <a:tcPr/>
                </a:tc>
                <a:extLst>
                  <a:ext uri="{0D108BD9-81ED-4DB2-BD59-A6C34878D82A}">
                    <a16:rowId xmlns:a16="http://schemas.microsoft.com/office/drawing/2014/main" val="3868178110"/>
                  </a:ext>
                </a:extLst>
              </a:tr>
              <a:tr h="370840">
                <a:tc>
                  <a:txBody>
                    <a:bodyPr/>
                    <a:lstStyle/>
                    <a:p>
                      <a:endParaRPr kumimoji="1" lang="ja-JP" altLang="en-US"/>
                    </a:p>
                  </a:txBody>
                  <a:tcPr/>
                </a:tc>
                <a:tc>
                  <a:txBody>
                    <a:bodyPr/>
                    <a:lstStyle/>
                    <a:p>
                      <a:r>
                        <a:rPr kumimoji="1" lang="ja-JP" altLang="en-US" dirty="0"/>
                        <a:t>重要情報は業務上必要な範囲でのみ利用を認めている</a:t>
                      </a:r>
                    </a:p>
                  </a:txBody>
                  <a:tcPr/>
                </a:tc>
                <a:extLst>
                  <a:ext uri="{0D108BD9-81ED-4DB2-BD59-A6C34878D82A}">
                    <a16:rowId xmlns:a16="http://schemas.microsoft.com/office/drawing/2014/main" val="1775916506"/>
                  </a:ext>
                </a:extLst>
              </a:tr>
              <a:tr h="370840">
                <a:tc>
                  <a:txBody>
                    <a:bodyPr/>
                    <a:lstStyle/>
                    <a:p>
                      <a:endParaRPr kumimoji="1" lang="ja-JP" altLang="en-US" dirty="0"/>
                    </a:p>
                  </a:txBody>
                  <a:tcPr/>
                </a:tc>
                <a:tc>
                  <a:txBody>
                    <a:bodyPr/>
                    <a:lstStyle/>
                    <a:p>
                      <a:r>
                        <a:rPr kumimoji="1" lang="ja-JP" altLang="en-US" dirty="0"/>
                        <a:t>クラウドなどの外部サービスは、安全・信頼性、性能を把握して選定している</a:t>
                      </a:r>
                    </a:p>
                  </a:txBody>
                  <a:tcPr/>
                </a:tc>
                <a:extLst>
                  <a:ext uri="{0D108BD9-81ED-4DB2-BD59-A6C34878D82A}">
                    <a16:rowId xmlns:a16="http://schemas.microsoft.com/office/drawing/2014/main" val="2067992447"/>
                  </a:ext>
                </a:extLst>
              </a:tr>
              <a:tr h="370840">
                <a:tc>
                  <a:txBody>
                    <a:bodyPr/>
                    <a:lstStyle/>
                    <a:p>
                      <a:endParaRPr kumimoji="1" lang="ja-JP" altLang="en-US" dirty="0"/>
                    </a:p>
                  </a:txBody>
                  <a:tcPr/>
                </a:tc>
                <a:tc>
                  <a:txBody>
                    <a:bodyPr/>
                    <a:lstStyle/>
                    <a:p>
                      <a:r>
                        <a:rPr kumimoji="1" lang="ja-JP" altLang="en-US" dirty="0"/>
                        <a:t>会社の秘密情報や個人情報を扱うときの規則や、関連法令による罰則に関して、規程への盛り込みや従業員への指導を行っている</a:t>
                      </a:r>
                    </a:p>
                  </a:txBody>
                  <a:tcPr/>
                </a:tc>
                <a:extLst>
                  <a:ext uri="{0D108BD9-81ED-4DB2-BD59-A6C34878D82A}">
                    <a16:rowId xmlns:a16="http://schemas.microsoft.com/office/drawing/2014/main" val="175155925"/>
                  </a:ext>
                </a:extLst>
              </a:tr>
              <a:tr h="370840">
                <a:tc>
                  <a:txBody>
                    <a:bodyPr/>
                    <a:lstStyle/>
                    <a:p>
                      <a:endParaRPr kumimoji="1" lang="ja-JP" altLang="en-US"/>
                    </a:p>
                  </a:txBody>
                  <a:tcPr/>
                </a:tc>
                <a:tc>
                  <a:txBody>
                    <a:bodyPr/>
                    <a:lstStyle/>
                    <a:p>
                      <a:r>
                        <a:rPr kumimoji="1" lang="ja-JP" altLang="en-US" dirty="0"/>
                        <a:t>社内ネットワークに接続するサーバーやパソコン等の情報機器のウイルスチェックをおこなっている</a:t>
                      </a:r>
                    </a:p>
                  </a:txBody>
                  <a:tcPr/>
                </a:tc>
                <a:extLst>
                  <a:ext uri="{0D108BD9-81ED-4DB2-BD59-A6C34878D82A}">
                    <a16:rowId xmlns:a16="http://schemas.microsoft.com/office/drawing/2014/main" val="4148922999"/>
                  </a:ext>
                </a:extLst>
              </a:tr>
              <a:tr h="370840">
                <a:tc>
                  <a:txBody>
                    <a:bodyPr/>
                    <a:lstStyle/>
                    <a:p>
                      <a:endParaRPr kumimoji="1" lang="ja-JP" altLang="en-US" dirty="0"/>
                    </a:p>
                  </a:txBody>
                  <a:tcPr/>
                </a:tc>
                <a:tc>
                  <a:txBody>
                    <a:bodyPr/>
                    <a:lstStyle/>
                    <a:p>
                      <a:r>
                        <a:rPr kumimoji="1" lang="ja-JP" altLang="en-US" dirty="0"/>
                        <a:t>社内のパソコン・スマホ等の情報機器の</a:t>
                      </a:r>
                      <a:r>
                        <a:rPr kumimoji="1" lang="en-US" altLang="ja-JP" dirty="0"/>
                        <a:t>OS</a:t>
                      </a:r>
                      <a:r>
                        <a:rPr kumimoji="1" lang="ja-JP" altLang="en-US" dirty="0"/>
                        <a:t>やソフトウェアの最新化をおこなっている</a:t>
                      </a:r>
                    </a:p>
                  </a:txBody>
                  <a:tcPr/>
                </a:tc>
                <a:extLst>
                  <a:ext uri="{0D108BD9-81ED-4DB2-BD59-A6C34878D82A}">
                    <a16:rowId xmlns:a16="http://schemas.microsoft.com/office/drawing/2014/main" val="3263995058"/>
                  </a:ext>
                </a:extLst>
              </a:tr>
              <a:tr h="370840">
                <a:tc>
                  <a:txBody>
                    <a:bodyPr/>
                    <a:lstStyle/>
                    <a:p>
                      <a:endParaRPr kumimoji="1" lang="ja-JP" altLang="en-US" dirty="0"/>
                    </a:p>
                  </a:txBody>
                  <a:tcPr/>
                </a:tc>
                <a:tc>
                  <a:txBody>
                    <a:bodyPr/>
                    <a:lstStyle/>
                    <a:p>
                      <a:r>
                        <a:rPr kumimoji="1" lang="ja-JP" altLang="en-US" dirty="0"/>
                        <a:t>社内情報は重要度に応じて、権限を与えられた人しか閲覧できないように方針を決めている</a:t>
                      </a:r>
                    </a:p>
                  </a:txBody>
                  <a:tcPr/>
                </a:tc>
                <a:extLst>
                  <a:ext uri="{0D108BD9-81ED-4DB2-BD59-A6C34878D82A}">
                    <a16:rowId xmlns:a16="http://schemas.microsoft.com/office/drawing/2014/main" val="2395321407"/>
                  </a:ext>
                </a:extLst>
              </a:tr>
              <a:tr h="370840">
                <a:tc>
                  <a:txBody>
                    <a:bodyPr/>
                    <a:lstStyle/>
                    <a:p>
                      <a:endParaRPr kumimoji="1" lang="ja-JP" altLang="en-US" dirty="0"/>
                    </a:p>
                  </a:txBody>
                  <a:tcPr/>
                </a:tc>
                <a:tc>
                  <a:txBody>
                    <a:bodyPr/>
                    <a:lstStyle/>
                    <a:p>
                      <a:r>
                        <a:rPr kumimoji="1" lang="ja-JP" altLang="en-US" dirty="0"/>
                        <a:t>サーバーや</a:t>
                      </a:r>
                      <a:r>
                        <a:rPr kumimoji="1" lang="en-US" altLang="ja-JP" dirty="0"/>
                        <a:t>PC</a:t>
                      </a:r>
                      <a:r>
                        <a:rPr kumimoji="1" lang="ja-JP" altLang="en-US" dirty="0"/>
                        <a:t>に適切なセキュリティ対策（不正通信遮断等の適切な処置）を実施している</a:t>
                      </a:r>
                    </a:p>
                  </a:txBody>
                  <a:tcPr/>
                </a:tc>
                <a:extLst>
                  <a:ext uri="{0D108BD9-81ED-4DB2-BD59-A6C34878D82A}">
                    <a16:rowId xmlns:a16="http://schemas.microsoft.com/office/drawing/2014/main" val="3150129889"/>
                  </a:ext>
                </a:extLst>
              </a:tr>
              <a:tr h="370840">
                <a:tc>
                  <a:txBody>
                    <a:bodyPr/>
                    <a:lstStyle/>
                    <a:p>
                      <a:endParaRPr kumimoji="1" lang="ja-JP" altLang="en-US"/>
                    </a:p>
                  </a:txBody>
                  <a:tcPr/>
                </a:tc>
                <a:tc>
                  <a:txBody>
                    <a:bodyPr/>
                    <a:lstStyle/>
                    <a:p>
                      <a:r>
                        <a:rPr kumimoji="1" lang="ja-JP" altLang="en-US" dirty="0"/>
                        <a:t>社内の業務システム（経理システム等）のネットワークと宿泊施設のネットワークを分離している</a:t>
                      </a:r>
                    </a:p>
                  </a:txBody>
                  <a:tcPr/>
                </a:tc>
                <a:extLst>
                  <a:ext uri="{0D108BD9-81ED-4DB2-BD59-A6C34878D82A}">
                    <a16:rowId xmlns:a16="http://schemas.microsoft.com/office/drawing/2014/main" val="4039577090"/>
                  </a:ext>
                </a:extLst>
              </a:tr>
              <a:tr h="370840">
                <a:tc>
                  <a:txBody>
                    <a:bodyPr/>
                    <a:lstStyle/>
                    <a:p>
                      <a:endParaRPr kumimoji="1" lang="ja-JP" altLang="en-US"/>
                    </a:p>
                  </a:txBody>
                  <a:tcPr/>
                </a:tc>
                <a:tc>
                  <a:txBody>
                    <a:bodyPr/>
                    <a:lstStyle/>
                    <a:p>
                      <a:r>
                        <a:rPr kumimoji="1" lang="ja-JP" altLang="en-US" dirty="0"/>
                        <a:t>個人所有のパソコンやスマホ等の情報機器の業務利用について禁止・利用ルールを定めている</a:t>
                      </a:r>
                    </a:p>
                  </a:txBody>
                  <a:tcPr/>
                </a:tc>
                <a:extLst>
                  <a:ext uri="{0D108BD9-81ED-4DB2-BD59-A6C34878D82A}">
                    <a16:rowId xmlns:a16="http://schemas.microsoft.com/office/drawing/2014/main" val="2653801639"/>
                  </a:ext>
                </a:extLst>
              </a:tr>
            </a:tbl>
          </a:graphicData>
        </a:graphic>
      </p:graphicFrame>
      <p:sp>
        <p:nvSpPr>
          <p:cNvPr id="6" name="楕円 5">
            <a:extLst>
              <a:ext uri="{FF2B5EF4-FFF2-40B4-BE49-F238E27FC236}">
                <a16:creationId xmlns:a16="http://schemas.microsoft.com/office/drawing/2014/main" id="{32258ADC-0611-DEC7-267F-814A54482407}"/>
              </a:ext>
            </a:extLst>
          </p:cNvPr>
          <p:cNvSpPr/>
          <p:nvPr/>
        </p:nvSpPr>
        <p:spPr>
          <a:xfrm>
            <a:off x="248292" y="2136557"/>
            <a:ext cx="2417416" cy="16168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ja-JP" altLang="en-US" b="1" dirty="0">
                <a:solidFill>
                  <a:srgbClr val="0033CC"/>
                </a:solidFill>
              </a:rPr>
              <a:t>まずまず</a:t>
            </a:r>
            <a:endParaRPr kumimoji="1" lang="en-US" altLang="ja-JP" b="1" dirty="0">
              <a:solidFill>
                <a:srgbClr val="0033CC"/>
              </a:solidFill>
            </a:endParaRPr>
          </a:p>
          <a:p>
            <a:pPr algn="ctr"/>
            <a:r>
              <a:rPr lang="ja-JP" altLang="en-US" b="1" dirty="0">
                <a:solidFill>
                  <a:srgbClr val="0033CC"/>
                </a:solidFill>
              </a:rPr>
              <a:t>対策しています！</a:t>
            </a:r>
            <a:endParaRPr kumimoji="1" lang="ja-JP" altLang="en-US" b="1" dirty="0">
              <a:solidFill>
                <a:srgbClr val="0033CC"/>
              </a:solidFill>
            </a:endParaRPr>
          </a:p>
        </p:txBody>
      </p:sp>
    </p:spTree>
    <p:extLst>
      <p:ext uri="{BB962C8B-B14F-4D97-AF65-F5344CB8AC3E}">
        <p14:creationId xmlns:p14="http://schemas.microsoft.com/office/powerpoint/2010/main" val="2800974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82C5-7F02-D566-FE2E-10C151ADB38E}"/>
              </a:ext>
            </a:extLst>
          </p:cNvPr>
          <p:cNvSpPr>
            <a:spLocks noGrp="1"/>
          </p:cNvSpPr>
          <p:nvPr>
            <p:ph type="title"/>
          </p:nvPr>
        </p:nvSpPr>
        <p:spPr/>
        <p:txBody>
          <a:bodyPr>
            <a:normAutofit/>
          </a:bodyPr>
          <a:lstStyle/>
          <a:p>
            <a:r>
              <a:rPr kumimoji="1" lang="ja-JP" altLang="en-US" sz="3200" b="1" dirty="0"/>
              <a:t>講演に関連した参考資料１　</a:t>
            </a:r>
            <a:r>
              <a:rPr kumimoji="1" lang="ja-JP" altLang="en-US" sz="1800" b="1" dirty="0"/>
              <a:t>出典</a:t>
            </a:r>
            <a:r>
              <a:rPr lang="ja-JP" altLang="en-US" sz="1800" b="1" dirty="0"/>
              <a:t>：「</a:t>
            </a:r>
            <a:r>
              <a:rPr kumimoji="1" lang="en-US" altLang="ja-JP" sz="1800" dirty="0">
                <a:solidFill>
                  <a:srgbClr val="FF0000"/>
                </a:solidFill>
                <a:latin typeface="Bauhaus 93" panose="04030905020B02020C02" pitchFamily="82" charset="0"/>
              </a:rPr>
              <a:t>IPA</a:t>
            </a:r>
            <a:r>
              <a:rPr kumimoji="1" lang="en-US" altLang="ja-JP" sz="1800" b="1" dirty="0"/>
              <a:t> </a:t>
            </a:r>
            <a:r>
              <a:rPr kumimoji="1" lang="ja-JP" altLang="en-US" sz="1800" b="1" dirty="0"/>
              <a:t>情報処理推進機構</a:t>
            </a:r>
            <a:r>
              <a:rPr lang="en-US" altLang="ja-JP" sz="1800" b="1" dirty="0"/>
              <a:t>HP</a:t>
            </a:r>
            <a:r>
              <a:rPr lang="ja-JP" altLang="en-US" sz="1800" b="1" dirty="0"/>
              <a:t>」</a:t>
            </a:r>
            <a:endParaRPr kumimoji="1" lang="ja-JP" altLang="en-US" sz="1800" dirty="0"/>
          </a:p>
        </p:txBody>
      </p:sp>
      <p:sp>
        <p:nvSpPr>
          <p:cNvPr id="3" name="テキスト プレースホルダー 2">
            <a:extLst>
              <a:ext uri="{FF2B5EF4-FFF2-40B4-BE49-F238E27FC236}">
                <a16:creationId xmlns:a16="http://schemas.microsoft.com/office/drawing/2014/main" id="{D45FBFE5-9969-51A9-49D6-F60534FEEED7}"/>
              </a:ext>
            </a:extLst>
          </p:cNvPr>
          <p:cNvSpPr>
            <a:spLocks noGrp="1"/>
          </p:cNvSpPr>
          <p:nvPr>
            <p:ph type="body" idx="1"/>
          </p:nvPr>
        </p:nvSpPr>
        <p:spPr/>
        <p:txBody>
          <a:bodyPr>
            <a:normAutofit fontScale="92500" lnSpcReduction="20000"/>
          </a:bodyPr>
          <a:lstStyle/>
          <a:p>
            <a:pPr marL="342900" indent="-342900">
              <a:buFont typeface="Wingdings" panose="05000000000000000000" pitchFamily="2" charset="2"/>
              <a:buChar char="u"/>
            </a:pPr>
            <a:r>
              <a:rPr lang="ja-JP" altLang="en-US" dirty="0"/>
              <a:t>情報セキュリティ</a:t>
            </a:r>
            <a:r>
              <a:rPr lang="en-US" altLang="ja-JP" dirty="0"/>
              <a:t>10</a:t>
            </a:r>
            <a:r>
              <a:rPr lang="ja-JP" altLang="en-US" dirty="0"/>
              <a:t>大脅威 </a:t>
            </a:r>
            <a:r>
              <a:rPr lang="en-US" altLang="ja-JP" dirty="0"/>
              <a:t>2023</a:t>
            </a:r>
            <a:r>
              <a:rPr lang="ja-JP" altLang="en-US" dirty="0"/>
              <a:t>（セキュリティ問題の実態をご参照ください）</a:t>
            </a:r>
            <a:endParaRPr lang="en-US" altLang="ja-JP" dirty="0"/>
          </a:p>
          <a:p>
            <a:r>
              <a:rPr kumimoji="1" lang="ja-JP" altLang="en-US" dirty="0">
                <a:solidFill>
                  <a:schemeClr val="tx1"/>
                </a:solidFill>
              </a:rPr>
              <a:t>（</a:t>
            </a:r>
            <a:r>
              <a:rPr lang="en-US" altLang="ja-JP" dirty="0"/>
              <a:t>URL: </a:t>
            </a:r>
            <a:r>
              <a:rPr lang="en-US" altLang="ja-JP" dirty="0">
                <a:hlinkClick r:id="rId2"/>
              </a:rPr>
              <a:t>https://www.ipa.go.jp/security/10threats/10threats2023.html</a:t>
            </a:r>
            <a:r>
              <a:rPr lang="en-US" altLang="ja-JP" dirty="0"/>
              <a:t> </a:t>
            </a:r>
            <a:r>
              <a:rPr kumimoji="1" lang="ja-JP" altLang="en-US" dirty="0">
                <a:solidFill>
                  <a:schemeClr val="tx1"/>
                </a:solidFill>
              </a:rPr>
              <a:t>）</a:t>
            </a:r>
            <a:endParaRPr kumimoji="1" lang="en-US" altLang="ja-JP" dirty="0">
              <a:solidFill>
                <a:schemeClr val="tx1"/>
              </a:solidFill>
            </a:endParaRPr>
          </a:p>
          <a:p>
            <a:endParaRPr kumimoji="1" lang="en-US" altLang="ja-JP" dirty="0">
              <a:solidFill>
                <a:schemeClr val="tx1"/>
              </a:solidFill>
            </a:endParaRPr>
          </a:p>
          <a:p>
            <a:pPr marL="342900" indent="-342900">
              <a:buFont typeface="Wingdings" panose="05000000000000000000" pitchFamily="2" charset="2"/>
              <a:buChar char="u"/>
            </a:pPr>
            <a:r>
              <a:rPr kumimoji="1" lang="ja-JP" altLang="en-US" dirty="0">
                <a:solidFill>
                  <a:schemeClr val="tx1"/>
                </a:solidFill>
              </a:rPr>
              <a:t>情報セキュリティ</a:t>
            </a:r>
            <a:r>
              <a:rPr lang="ja-JP" altLang="en-US" dirty="0"/>
              <a:t>対策ガイドライン（セキュリティ対策にご活用してください）</a:t>
            </a:r>
            <a:endParaRPr lang="en-US" altLang="ja-JP" dirty="0"/>
          </a:p>
          <a:p>
            <a:r>
              <a:rPr lang="ja-JP" altLang="en-US" dirty="0"/>
              <a:t>（</a:t>
            </a:r>
            <a:r>
              <a:rPr lang="en-US" altLang="ja-JP" dirty="0"/>
              <a:t>URL: </a:t>
            </a:r>
            <a:r>
              <a:rPr lang="en-US" altLang="ja-JP" dirty="0">
                <a:hlinkClick r:id="rId3"/>
              </a:rPr>
              <a:t>https://www.ipa.go.jp/security/guide/sme/about.html </a:t>
            </a:r>
            <a:r>
              <a:rPr lang="ja-JP" altLang="en-US" dirty="0"/>
              <a:t>）</a:t>
            </a:r>
            <a:endParaRPr lang="en-US" altLang="ja-JP" dirty="0"/>
          </a:p>
          <a:p>
            <a:endParaRPr lang="en-US" altLang="ja-JP" dirty="0"/>
          </a:p>
          <a:p>
            <a:r>
              <a:rPr lang="ja-JP" altLang="en-US" dirty="0"/>
              <a:t>以下の資料</a:t>
            </a:r>
            <a:r>
              <a:rPr lang="en-US" altLang="ja-JP" dirty="0"/>
              <a:t>PDF</a:t>
            </a:r>
            <a:r>
              <a:rPr lang="ja-JP" altLang="en-US" dirty="0"/>
              <a:t>ダウンロード可能</a:t>
            </a:r>
            <a:endParaRPr lang="en-US" altLang="ja-JP" dirty="0"/>
          </a:p>
          <a:p>
            <a:pPr marL="342900" indent="-342900">
              <a:buFont typeface="Arial" panose="020B0604020202020204" pitchFamily="34" charset="0"/>
              <a:buChar char="•"/>
            </a:pPr>
            <a:r>
              <a:rPr lang="ja-JP" altLang="en-US" dirty="0"/>
              <a:t>情報セキュリティ５箇条（⇒基本的情報セキュリティ、５つの対策を知る場合）</a:t>
            </a:r>
            <a:endParaRPr lang="en-US" altLang="ja-JP" dirty="0"/>
          </a:p>
          <a:p>
            <a:pPr marL="342900" indent="-342900">
              <a:buFont typeface="Arial" panose="020B0604020202020204" pitchFamily="34" charset="0"/>
              <a:buChar char="•"/>
            </a:pPr>
            <a:r>
              <a:rPr lang="ja-JP" altLang="en-US" dirty="0"/>
              <a:t>５分でできる</a:t>
            </a:r>
            <a:r>
              <a:rPr lang="en-US" altLang="ja-JP" dirty="0"/>
              <a:t> </a:t>
            </a:r>
            <a:r>
              <a:rPr lang="ja-JP" altLang="en-US" dirty="0"/>
              <a:t>！情報セキュリティ自社診断（⇒自社の情報セキュリティ対策を✓する場合）</a:t>
            </a:r>
            <a:endParaRPr lang="en-US" altLang="ja-JP" dirty="0"/>
          </a:p>
          <a:p>
            <a:pPr marL="342900" indent="-342900">
              <a:buFont typeface="Arial" panose="020B0604020202020204" pitchFamily="34" charset="0"/>
              <a:buChar char="•"/>
            </a:pPr>
            <a:r>
              <a:rPr lang="ja-JP" altLang="en-US" dirty="0"/>
              <a:t>情報セキュリティハンドブック（⇒５箇条の詳細版を知る場合）</a:t>
            </a:r>
            <a:endParaRPr lang="en-US" altLang="ja-JP" dirty="0"/>
          </a:p>
          <a:p>
            <a:pPr marL="342900" indent="-342900">
              <a:buFont typeface="Arial" panose="020B0604020202020204" pitchFamily="34" charset="0"/>
              <a:buChar char="•"/>
            </a:pPr>
            <a:r>
              <a:rPr kumimoji="1" lang="en-US" altLang="ja-JP" dirty="0">
                <a:solidFill>
                  <a:schemeClr val="tx1"/>
                </a:solidFill>
              </a:rPr>
              <a:t>SECURITY ACTION</a:t>
            </a:r>
            <a:r>
              <a:rPr kumimoji="1" lang="ja-JP" altLang="en-US" dirty="0">
                <a:solidFill>
                  <a:schemeClr val="tx1"/>
                </a:solidFill>
              </a:rPr>
              <a:t>（⇒セキュリティ推進の励みにしたい場合）</a:t>
            </a:r>
            <a:endParaRPr kumimoji="1" lang="en-US" altLang="ja-JP" dirty="0">
              <a:solidFill>
                <a:schemeClr val="tx1"/>
              </a:solidFill>
            </a:endParaRPr>
          </a:p>
          <a:p>
            <a:pPr marL="342900" indent="-342900">
              <a:buFont typeface="Arial" panose="020B0604020202020204" pitchFamily="34" charset="0"/>
              <a:buChar char="•"/>
            </a:pPr>
            <a:endParaRPr kumimoji="1" lang="en-US" altLang="ja-JP" dirty="0">
              <a:solidFill>
                <a:schemeClr val="tx1"/>
              </a:solidFill>
            </a:endParaRPr>
          </a:p>
          <a:p>
            <a:pPr marL="342900" indent="-342900">
              <a:buFont typeface="Wingdings" panose="05000000000000000000" pitchFamily="2" charset="2"/>
              <a:buChar char="u"/>
            </a:pPr>
            <a:r>
              <a:rPr kumimoji="1" lang="ja-JP" altLang="en-US" dirty="0">
                <a:solidFill>
                  <a:schemeClr val="tx1"/>
                </a:solidFill>
              </a:rPr>
              <a:t>（セキュリティの自己啓発に</a:t>
            </a:r>
            <a:r>
              <a:rPr lang="ja-JP" altLang="en-US" dirty="0"/>
              <a:t>ご検討ください</a:t>
            </a:r>
            <a:r>
              <a:rPr kumimoji="1" lang="ja-JP" altLang="en-US" dirty="0">
                <a:solidFill>
                  <a:schemeClr val="tx1"/>
                </a:solidFill>
              </a:rPr>
              <a:t>）</a:t>
            </a:r>
            <a:endParaRPr kumimoji="1" lang="en-US" altLang="ja-JP" dirty="0">
              <a:solidFill>
                <a:schemeClr val="tx1"/>
              </a:solidFill>
            </a:endParaRPr>
          </a:p>
          <a:p>
            <a:pPr marL="342900" indent="-342900">
              <a:buFont typeface="Arial" panose="020B0604020202020204" pitchFamily="34" charset="0"/>
              <a:buChar char="•"/>
            </a:pPr>
            <a:r>
              <a:rPr lang="ja-JP" altLang="en-US" dirty="0"/>
              <a:t>情報処理技術者試験（</a:t>
            </a:r>
            <a:r>
              <a:rPr lang="en-US" altLang="ja-JP" dirty="0"/>
              <a:t>IT</a:t>
            </a:r>
            <a:r>
              <a:rPr lang="ja-JP" altLang="en-US" dirty="0"/>
              <a:t>パスポート、情報セキュリティマネジメント）</a:t>
            </a:r>
            <a:endParaRPr lang="en-US" altLang="ja-JP" dirty="0"/>
          </a:p>
          <a:p>
            <a:endParaRPr kumimoji="1" lang="en-US" altLang="ja-JP" dirty="0">
              <a:solidFill>
                <a:schemeClr val="tx1"/>
              </a:solidFill>
            </a:endParaRPr>
          </a:p>
          <a:p>
            <a:pPr marL="457200" indent="-457200">
              <a:buFont typeface="+mj-ea"/>
              <a:buAutoNum type="circleNumDbPlain"/>
            </a:pP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lang="en-US" altLang="ja-JP" dirty="0"/>
          </a:p>
          <a:p>
            <a:endParaRPr kumimoji="1" lang="en-US" altLang="ja-JP" dirty="0">
              <a:solidFill>
                <a:schemeClr val="tx1"/>
              </a:solidFill>
            </a:endParaRPr>
          </a:p>
          <a:p>
            <a:endParaRPr kumimoji="1" lang="ja-JP" altLang="en-US" dirty="0">
              <a:solidFill>
                <a:schemeClr val="tx1"/>
              </a:solidFill>
            </a:endParaRPr>
          </a:p>
        </p:txBody>
      </p:sp>
      <p:sp>
        <p:nvSpPr>
          <p:cNvPr id="4" name="フッター プレースホルダー 3">
            <a:extLst>
              <a:ext uri="{FF2B5EF4-FFF2-40B4-BE49-F238E27FC236}">
                <a16:creationId xmlns:a16="http://schemas.microsoft.com/office/drawing/2014/main" id="{3E52579B-A96F-F94D-311F-EB5E1256531A}"/>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7EBF123A-B4BC-B189-1D3C-FB1724DDB16E}"/>
              </a:ext>
            </a:extLst>
          </p:cNvPr>
          <p:cNvSpPr>
            <a:spLocks noGrp="1"/>
          </p:cNvSpPr>
          <p:nvPr>
            <p:ph type="sldNum" sz="quarter" idx="12"/>
          </p:nvPr>
        </p:nvSpPr>
        <p:spPr/>
        <p:txBody>
          <a:bodyPr/>
          <a:lstStyle/>
          <a:p>
            <a:fld id="{05566560-CB00-4920-B9C5-428899196415}" type="slidenum">
              <a:rPr lang="ja-JP" altLang="en-US" smtClean="0"/>
              <a:pPr/>
              <a:t>30</a:t>
            </a:fld>
            <a:endParaRPr lang="ja-JP" altLang="en-US" dirty="0"/>
          </a:p>
        </p:txBody>
      </p:sp>
      <p:pic>
        <p:nvPicPr>
          <p:cNvPr id="7" name="図 6">
            <a:extLst>
              <a:ext uri="{FF2B5EF4-FFF2-40B4-BE49-F238E27FC236}">
                <a16:creationId xmlns:a16="http://schemas.microsoft.com/office/drawing/2014/main" id="{2589CAA3-9F0C-0101-8D35-48501217ED3C}"/>
              </a:ext>
            </a:extLst>
          </p:cNvPr>
          <p:cNvPicPr>
            <a:picLocks noChangeAspect="1"/>
          </p:cNvPicPr>
          <p:nvPr/>
        </p:nvPicPr>
        <p:blipFill>
          <a:blip r:embed="rId4"/>
          <a:stretch>
            <a:fillRect/>
          </a:stretch>
        </p:blipFill>
        <p:spPr>
          <a:xfrm>
            <a:off x="9736272" y="1604258"/>
            <a:ext cx="2264139" cy="2441893"/>
          </a:xfrm>
          <a:prstGeom prst="rect">
            <a:avLst/>
          </a:prstGeom>
          <a:ln>
            <a:solidFill>
              <a:schemeClr val="tx1"/>
            </a:solidFill>
          </a:ln>
        </p:spPr>
      </p:pic>
    </p:spTree>
    <p:extLst>
      <p:ext uri="{BB962C8B-B14F-4D97-AF65-F5344CB8AC3E}">
        <p14:creationId xmlns:p14="http://schemas.microsoft.com/office/powerpoint/2010/main" val="990464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82C5-7F02-D566-FE2E-10C151ADB38E}"/>
              </a:ext>
            </a:extLst>
          </p:cNvPr>
          <p:cNvSpPr>
            <a:spLocks noGrp="1"/>
          </p:cNvSpPr>
          <p:nvPr>
            <p:ph type="title"/>
          </p:nvPr>
        </p:nvSpPr>
        <p:spPr/>
        <p:txBody>
          <a:bodyPr>
            <a:normAutofit/>
          </a:bodyPr>
          <a:lstStyle/>
          <a:p>
            <a:r>
              <a:rPr kumimoji="1" lang="ja-JP" altLang="en-US" sz="3200" b="1" dirty="0"/>
              <a:t>講演に関連した参考資料２　</a:t>
            </a:r>
            <a:r>
              <a:rPr kumimoji="1" lang="ja-JP" altLang="en-US" sz="1800" b="1" dirty="0"/>
              <a:t>出典</a:t>
            </a:r>
            <a:r>
              <a:rPr lang="ja-JP" altLang="en-US" sz="1800" b="1" dirty="0"/>
              <a:t>：「</a:t>
            </a:r>
            <a:r>
              <a:rPr kumimoji="1" lang="en-US" altLang="ja-JP" sz="1800" dirty="0">
                <a:solidFill>
                  <a:srgbClr val="FF0000"/>
                </a:solidFill>
                <a:latin typeface="Bauhaus 93" panose="04030905020B02020C02" pitchFamily="82" charset="0"/>
              </a:rPr>
              <a:t>IPA</a:t>
            </a:r>
            <a:r>
              <a:rPr kumimoji="1" lang="en-US" altLang="ja-JP" sz="1800" b="1" dirty="0"/>
              <a:t> </a:t>
            </a:r>
            <a:r>
              <a:rPr kumimoji="1" lang="ja-JP" altLang="en-US" sz="1800" b="1" dirty="0"/>
              <a:t>情報処理推進機構</a:t>
            </a:r>
            <a:r>
              <a:rPr lang="en-US" altLang="ja-JP" sz="1800" b="1" dirty="0"/>
              <a:t>HP</a:t>
            </a:r>
            <a:r>
              <a:rPr lang="ja-JP" altLang="en-US" sz="1800" b="1" dirty="0"/>
              <a:t>」</a:t>
            </a:r>
            <a:endParaRPr kumimoji="1" lang="ja-JP" altLang="en-US" sz="1800" dirty="0"/>
          </a:p>
        </p:txBody>
      </p:sp>
      <p:sp>
        <p:nvSpPr>
          <p:cNvPr id="3" name="テキスト プレースホルダー 2">
            <a:extLst>
              <a:ext uri="{FF2B5EF4-FFF2-40B4-BE49-F238E27FC236}">
                <a16:creationId xmlns:a16="http://schemas.microsoft.com/office/drawing/2014/main" id="{D45FBFE5-9969-51A9-49D6-F60534FEEED7}"/>
              </a:ext>
            </a:extLst>
          </p:cNvPr>
          <p:cNvSpPr>
            <a:spLocks noGrp="1"/>
          </p:cNvSpPr>
          <p:nvPr>
            <p:ph type="body" idx="1"/>
          </p:nvPr>
        </p:nvSpPr>
        <p:spPr>
          <a:xfrm>
            <a:off x="631825" y="1604258"/>
            <a:ext cx="11337090" cy="4789488"/>
          </a:xfrm>
        </p:spPr>
        <p:txBody>
          <a:bodyPr>
            <a:normAutofit fontScale="92500" lnSpcReduction="10000"/>
          </a:bodyPr>
          <a:lstStyle/>
          <a:p>
            <a:pPr marL="342900" indent="-342900">
              <a:buFont typeface="Wingdings" panose="05000000000000000000" pitchFamily="2" charset="2"/>
              <a:buChar char="u"/>
            </a:pPr>
            <a:r>
              <a:rPr lang="ja-JP" altLang="en-US" sz="2100" dirty="0"/>
              <a:t>情報セキュリティ教材　（社内でのセキュリティ教育にご活用してください）</a:t>
            </a:r>
            <a:endParaRPr lang="en-US" altLang="ja-JP" sz="2100" dirty="0"/>
          </a:p>
          <a:p>
            <a:r>
              <a:rPr kumimoji="1" lang="ja-JP" altLang="en-US" dirty="0">
                <a:solidFill>
                  <a:schemeClr val="tx1"/>
                </a:solidFill>
              </a:rPr>
              <a:t>（</a:t>
            </a:r>
            <a:r>
              <a:rPr lang="en-US" altLang="ja-JP" dirty="0"/>
              <a:t>URL:https://www.ipa.go.jp/security/net-anzen/security_materials.html </a:t>
            </a:r>
            <a:r>
              <a:rPr kumimoji="1" lang="ja-JP" altLang="en-US" dirty="0">
                <a:solidFill>
                  <a:schemeClr val="tx1"/>
                </a:solidFill>
              </a:rPr>
              <a:t>）</a:t>
            </a:r>
            <a:endParaRPr kumimoji="1" lang="en-US" altLang="ja-JP" dirty="0">
              <a:solidFill>
                <a:schemeClr val="tx1"/>
              </a:solidFill>
            </a:endParaRPr>
          </a:p>
          <a:p>
            <a:r>
              <a:rPr kumimoji="1" lang="ja-JP" altLang="en-US" dirty="0">
                <a:solidFill>
                  <a:schemeClr val="tx1"/>
                </a:solidFill>
              </a:rPr>
              <a:t>（主な資料）</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コンピュータウイルスとは？</a:t>
            </a:r>
            <a:endParaRPr kumimoji="1" lang="en-US" altLang="ja-JP" dirty="0">
              <a:solidFill>
                <a:schemeClr val="tx1"/>
              </a:solidFill>
            </a:endParaRPr>
          </a:p>
          <a:p>
            <a:pPr marL="342900" indent="-342900">
              <a:buFont typeface="Arial" panose="020B0604020202020204" pitchFamily="34" charset="0"/>
              <a:buChar char="•"/>
            </a:pPr>
            <a:r>
              <a:rPr lang="ja-JP" altLang="en-US" dirty="0"/>
              <a:t>パソコンのウイルス感染対策</a:t>
            </a:r>
            <a:endParaRPr lang="en-US" altLang="ja-JP" dirty="0"/>
          </a:p>
          <a:p>
            <a:pPr marL="342900" indent="-342900">
              <a:buFont typeface="Arial" panose="020B0604020202020204" pitchFamily="34" charset="0"/>
              <a:buChar char="•"/>
            </a:pPr>
            <a:r>
              <a:rPr lang="ja-JP" altLang="en-US" dirty="0"/>
              <a:t>スマートフォンのウイルス感染対策</a:t>
            </a:r>
            <a:endParaRPr lang="en-US" altLang="ja-JP" dirty="0"/>
          </a:p>
          <a:p>
            <a:pPr marL="342900" indent="-342900">
              <a:buFont typeface="Arial" panose="020B0604020202020204" pitchFamily="34" charset="0"/>
              <a:buChar char="•"/>
            </a:pPr>
            <a:r>
              <a:rPr kumimoji="1" lang="ja-JP" altLang="en-US" dirty="0">
                <a:solidFill>
                  <a:schemeClr val="tx1"/>
                </a:solidFill>
              </a:rPr>
              <a:t>メールの添付ファイル</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ネットにつながる機器のセキュリティ</a:t>
            </a:r>
            <a:endParaRPr lang="en-US" altLang="ja-JP" dirty="0"/>
          </a:p>
          <a:p>
            <a:pPr marL="342900" indent="-342900">
              <a:buFont typeface="Arial" panose="020B0604020202020204" pitchFamily="34" charset="0"/>
              <a:buChar char="•"/>
            </a:pPr>
            <a:r>
              <a:rPr kumimoji="1" lang="ja-JP" altLang="en-US" dirty="0">
                <a:solidFill>
                  <a:schemeClr val="tx1"/>
                </a:solidFill>
              </a:rPr>
              <a:t>フィッシング対策</a:t>
            </a:r>
            <a:endParaRPr kumimoji="1" lang="en-US" altLang="ja-JP" dirty="0">
              <a:solidFill>
                <a:schemeClr val="tx1"/>
              </a:solidFill>
            </a:endParaRPr>
          </a:p>
          <a:p>
            <a:pPr marL="342900" indent="-342900">
              <a:buFont typeface="Arial" panose="020B0604020202020204" pitchFamily="34" charset="0"/>
              <a:buChar char="•"/>
            </a:pPr>
            <a:r>
              <a:rPr kumimoji="1" lang="en-US" altLang="ja-JP" dirty="0">
                <a:solidFill>
                  <a:schemeClr val="tx1"/>
                </a:solidFill>
              </a:rPr>
              <a:t>ID</a:t>
            </a:r>
            <a:r>
              <a:rPr kumimoji="1" lang="ja-JP" altLang="en-US" dirty="0">
                <a:solidFill>
                  <a:schemeClr val="tx1"/>
                </a:solidFill>
              </a:rPr>
              <a:t>とパスワードの役割 </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やぶられにくいパスワード</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外出時のセキュリティ対策</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画面ロック</a:t>
            </a:r>
            <a:r>
              <a:rPr kumimoji="1" lang="en-US" altLang="ja-JP" dirty="0">
                <a:solidFill>
                  <a:schemeClr val="tx1"/>
                </a:solidFill>
              </a:rPr>
              <a:t>			</a:t>
            </a:r>
            <a:r>
              <a:rPr kumimoji="1" lang="ja-JP" altLang="en-US" dirty="0">
                <a:solidFill>
                  <a:schemeClr val="tx1"/>
                </a:solidFill>
              </a:rPr>
              <a:t>等</a:t>
            </a:r>
            <a:endParaRPr kumimoji="1" lang="en-US" altLang="ja-JP" dirty="0">
              <a:solidFill>
                <a:schemeClr val="tx1"/>
              </a:solidFill>
            </a:endParaRPr>
          </a:p>
          <a:p>
            <a:endParaRPr kumimoji="1" lang="en-US" altLang="ja-JP" dirty="0">
              <a:solidFill>
                <a:schemeClr val="tx1"/>
              </a:solidFill>
            </a:endParaRPr>
          </a:p>
          <a:p>
            <a:pPr marL="342900" indent="-342900">
              <a:buFont typeface="Arial" panose="020B0604020202020204" pitchFamily="34" charset="0"/>
              <a:buChar char="•"/>
            </a:pPr>
            <a:endParaRPr kumimoji="1" lang="en-US" altLang="ja-JP" dirty="0">
              <a:solidFill>
                <a:schemeClr val="tx1"/>
              </a:solidFill>
            </a:endParaRPr>
          </a:p>
          <a:p>
            <a:endParaRPr kumimoji="1" lang="en-US" altLang="ja-JP" dirty="0">
              <a:solidFill>
                <a:schemeClr val="tx1"/>
              </a:solidFill>
            </a:endParaRPr>
          </a:p>
          <a:p>
            <a:endParaRPr lang="en-US" altLang="ja-JP" b="1" i="0" dirty="0">
              <a:solidFill>
                <a:srgbClr val="333333"/>
              </a:solidFill>
              <a:effectLst/>
              <a:latin typeface="Yu Gothic Medium" panose="020B0500000000000000" pitchFamily="50" charset="-128"/>
              <a:ea typeface="Yu Gothic Medium" panose="020B0500000000000000" pitchFamily="50" charset="-128"/>
            </a:endParaRPr>
          </a:p>
          <a:p>
            <a:endParaRPr lang="ja-JP" altLang="en-US" b="1" i="0" dirty="0">
              <a:solidFill>
                <a:srgbClr val="333333"/>
              </a:solidFill>
              <a:effectLst/>
              <a:latin typeface="Yu Gothic Medium" panose="020B0500000000000000" pitchFamily="50" charset="-128"/>
              <a:ea typeface="Yu Gothic Medium" panose="020B0500000000000000" pitchFamily="50" charset="-128"/>
            </a:endParaRPr>
          </a:p>
          <a:p>
            <a:pPr marL="457200" indent="-457200">
              <a:buFont typeface="+mj-ea"/>
              <a:buAutoNum type="circleNumDbPlain"/>
            </a:pP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lang="en-US" altLang="ja-JP" dirty="0"/>
          </a:p>
          <a:p>
            <a:endParaRPr kumimoji="1" lang="en-US" altLang="ja-JP" dirty="0">
              <a:solidFill>
                <a:schemeClr val="tx1"/>
              </a:solidFill>
            </a:endParaRPr>
          </a:p>
          <a:p>
            <a:endParaRPr kumimoji="1" lang="ja-JP" altLang="en-US" dirty="0">
              <a:solidFill>
                <a:schemeClr val="tx1"/>
              </a:solidFill>
            </a:endParaRPr>
          </a:p>
        </p:txBody>
      </p:sp>
      <p:sp>
        <p:nvSpPr>
          <p:cNvPr id="4" name="フッター プレースホルダー 3">
            <a:extLst>
              <a:ext uri="{FF2B5EF4-FFF2-40B4-BE49-F238E27FC236}">
                <a16:creationId xmlns:a16="http://schemas.microsoft.com/office/drawing/2014/main" id="{3E52579B-A96F-F94D-311F-EB5E1256531A}"/>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7EBF123A-B4BC-B189-1D3C-FB1724DDB16E}"/>
              </a:ext>
            </a:extLst>
          </p:cNvPr>
          <p:cNvSpPr>
            <a:spLocks noGrp="1"/>
          </p:cNvSpPr>
          <p:nvPr>
            <p:ph type="sldNum" sz="quarter" idx="12"/>
          </p:nvPr>
        </p:nvSpPr>
        <p:spPr/>
        <p:txBody>
          <a:bodyPr/>
          <a:lstStyle/>
          <a:p>
            <a:fld id="{05566560-CB00-4920-B9C5-428899196415}" type="slidenum">
              <a:rPr lang="ja-JP" altLang="en-US" smtClean="0"/>
              <a:pPr/>
              <a:t>31</a:t>
            </a:fld>
            <a:endParaRPr lang="ja-JP" altLang="en-US" dirty="0"/>
          </a:p>
        </p:txBody>
      </p:sp>
      <p:pic>
        <p:nvPicPr>
          <p:cNvPr id="9" name="図 8">
            <a:extLst>
              <a:ext uri="{FF2B5EF4-FFF2-40B4-BE49-F238E27FC236}">
                <a16:creationId xmlns:a16="http://schemas.microsoft.com/office/drawing/2014/main" id="{8434ACB0-1750-6457-4E10-915408E67CF0}"/>
              </a:ext>
            </a:extLst>
          </p:cNvPr>
          <p:cNvPicPr>
            <a:picLocks noChangeAspect="1"/>
          </p:cNvPicPr>
          <p:nvPr/>
        </p:nvPicPr>
        <p:blipFill>
          <a:blip r:embed="rId2"/>
          <a:stretch>
            <a:fillRect/>
          </a:stretch>
        </p:blipFill>
        <p:spPr>
          <a:xfrm>
            <a:off x="7482014" y="2431258"/>
            <a:ext cx="4486901" cy="3962488"/>
          </a:xfrm>
          <a:prstGeom prst="rect">
            <a:avLst/>
          </a:prstGeom>
          <a:ln>
            <a:solidFill>
              <a:schemeClr val="tx1"/>
            </a:solidFill>
          </a:ln>
        </p:spPr>
      </p:pic>
    </p:spTree>
    <p:extLst>
      <p:ext uri="{BB962C8B-B14F-4D97-AF65-F5344CB8AC3E}">
        <p14:creationId xmlns:p14="http://schemas.microsoft.com/office/powerpoint/2010/main" val="86235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73ECF4C-8ADC-1DFA-2716-94B1714D2F4C}"/>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0D84A7C-FE92-3B02-3F57-5D1E6A398342}"/>
              </a:ext>
            </a:extLst>
          </p:cNvPr>
          <p:cNvSpPr>
            <a:spLocks noGrp="1"/>
          </p:cNvSpPr>
          <p:nvPr>
            <p:ph type="sldNum" sz="quarter" idx="12"/>
          </p:nvPr>
        </p:nvSpPr>
        <p:spPr/>
        <p:txBody>
          <a:bodyPr/>
          <a:lstStyle/>
          <a:p>
            <a:fld id="{05566560-CB00-4920-B9C5-428899196415}" type="slidenum">
              <a:rPr lang="ja-JP" altLang="en-US" smtClean="0"/>
              <a:pPr/>
              <a:t>32</a:t>
            </a:fld>
            <a:endParaRPr lang="ja-JP" altLang="en-US" dirty="0"/>
          </a:p>
        </p:txBody>
      </p:sp>
      <p:sp>
        <p:nvSpPr>
          <p:cNvPr id="4" name="テキスト ボックス 3">
            <a:extLst>
              <a:ext uri="{FF2B5EF4-FFF2-40B4-BE49-F238E27FC236}">
                <a16:creationId xmlns:a16="http://schemas.microsoft.com/office/drawing/2014/main" id="{4C816075-7831-D1DB-34D4-6A43F3B56965}"/>
              </a:ext>
            </a:extLst>
          </p:cNvPr>
          <p:cNvSpPr txBox="1"/>
          <p:nvPr/>
        </p:nvSpPr>
        <p:spPr>
          <a:xfrm>
            <a:off x="0" y="920621"/>
            <a:ext cx="12027877" cy="5016758"/>
          </a:xfrm>
          <a:prstGeom prst="rect">
            <a:avLst/>
          </a:prstGeom>
          <a:noFill/>
        </p:spPr>
        <p:txBody>
          <a:bodyPr wrap="square" rtlCol="0">
            <a:spAutoFit/>
          </a:bodyPr>
          <a:lstStyle/>
          <a:p>
            <a:pPr algn="ctr"/>
            <a:endParaRPr lang="en-US" altLang="ja-JP" sz="4000" dirty="0">
              <a:ea typeface="Meiryo UI" panose="020B0604030504040204" pitchFamily="50" charset="-128"/>
            </a:endParaRPr>
          </a:p>
          <a:p>
            <a:pPr algn="ctr"/>
            <a:r>
              <a:rPr lang="ja-JP" altLang="en-US" sz="4000" dirty="0">
                <a:latin typeface="+mn-ea"/>
              </a:rPr>
              <a:t>以上が、</a:t>
            </a:r>
            <a:endParaRPr lang="en-US" altLang="ja-JP" sz="4000" dirty="0">
              <a:latin typeface="+mn-ea"/>
            </a:endParaRPr>
          </a:p>
          <a:p>
            <a:pPr algn="ctr"/>
            <a:r>
              <a:rPr lang="ja-JP" altLang="en-US" sz="4000" dirty="0">
                <a:latin typeface="+mj-ea"/>
                <a:ea typeface="+mj-ea"/>
                <a:cs typeface="ＭＳ Ｐゴシック" panose="020B0600070205080204" pitchFamily="50" charset="-128"/>
              </a:rPr>
              <a:t>「セキュリティ</a:t>
            </a:r>
            <a:r>
              <a:rPr lang="en-US" altLang="ja-JP" sz="4000" dirty="0">
                <a:latin typeface="+mj-ea"/>
                <a:ea typeface="+mj-ea"/>
                <a:cs typeface="ＭＳ Ｐゴシック" panose="020B0600070205080204" pitchFamily="50" charset="-128"/>
              </a:rPr>
              <a:t> </a:t>
            </a:r>
            <a:r>
              <a:rPr lang="ja-JP" altLang="en-US" sz="4000" dirty="0">
                <a:latin typeface="+mj-ea"/>
                <a:ea typeface="+mj-ea"/>
                <a:cs typeface="ＭＳ Ｐゴシック" panose="020B0600070205080204" pitchFamily="50" charset="-128"/>
              </a:rPr>
              <a:t>基本対策の実践」</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＋「ポリシー策定について」</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の提案となります</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ありがとうございました</a:t>
            </a:r>
            <a:endParaRPr lang="en-US" altLang="ja-JP" sz="4000" dirty="0">
              <a:latin typeface="+mj-ea"/>
              <a:ea typeface="+mj-ea"/>
              <a:cs typeface="ＭＳ Ｐゴシック" panose="020B0600070205080204" pitchFamily="50" charset="-128"/>
            </a:endParaRPr>
          </a:p>
          <a:p>
            <a:pPr algn="ctr"/>
            <a:br>
              <a:rPr lang="zh-CN" altLang="en-US" sz="4000" dirty="0">
                <a:solidFill>
                  <a:srgbClr val="9900CC"/>
                </a:solidFill>
                <a:latin typeface="+mn-lt"/>
              </a:rPr>
            </a:br>
            <a:endParaRPr kumimoji="1" lang="ja-JP" altLang="en-US" sz="4000" dirty="0"/>
          </a:p>
        </p:txBody>
      </p:sp>
    </p:spTree>
    <p:extLst>
      <p:ext uri="{BB962C8B-B14F-4D97-AF65-F5344CB8AC3E}">
        <p14:creationId xmlns:p14="http://schemas.microsoft.com/office/powerpoint/2010/main" val="28049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BACBF4D-5767-D505-B021-92A3A3FCD063}"/>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20A54BDB-6E17-0BD6-2D08-EECFF517F94D}"/>
              </a:ext>
            </a:extLst>
          </p:cNvPr>
          <p:cNvSpPr>
            <a:spLocks noGrp="1"/>
          </p:cNvSpPr>
          <p:nvPr>
            <p:ph type="sldNum" sz="quarter" idx="12"/>
          </p:nvPr>
        </p:nvSpPr>
        <p:spPr/>
        <p:txBody>
          <a:bodyPr/>
          <a:lstStyle/>
          <a:p>
            <a:fld id="{05566560-CB00-4920-B9C5-428899196415}" type="slidenum">
              <a:rPr lang="ja-JP" altLang="en-US" smtClean="0"/>
              <a:pPr/>
              <a:t>4</a:t>
            </a:fld>
            <a:endParaRPr lang="ja-JP" altLang="en-US" dirty="0"/>
          </a:p>
        </p:txBody>
      </p:sp>
      <p:graphicFrame>
        <p:nvGraphicFramePr>
          <p:cNvPr id="6" name="表 18">
            <a:extLst>
              <a:ext uri="{FF2B5EF4-FFF2-40B4-BE49-F238E27FC236}">
                <a16:creationId xmlns:a16="http://schemas.microsoft.com/office/drawing/2014/main" id="{B6AB5939-473F-871E-4651-DF0E89E21D14}"/>
              </a:ext>
            </a:extLst>
          </p:cNvPr>
          <p:cNvGraphicFramePr>
            <a:graphicFrameLocks noGrp="1"/>
          </p:cNvGraphicFramePr>
          <p:nvPr>
            <p:extLst>
              <p:ext uri="{D42A27DB-BD31-4B8C-83A1-F6EECF244321}">
                <p14:modId xmlns:p14="http://schemas.microsoft.com/office/powerpoint/2010/main" val="319694900"/>
              </p:ext>
            </p:extLst>
          </p:nvPr>
        </p:nvGraphicFramePr>
        <p:xfrm>
          <a:off x="119921" y="376049"/>
          <a:ext cx="11947161" cy="5562600"/>
        </p:xfrm>
        <a:graphic>
          <a:graphicData uri="http://schemas.openxmlformats.org/drawingml/2006/table">
            <a:tbl>
              <a:tblPr firstRow="1" bandRow="1">
                <a:tableStyleId>{10A1B5D5-9B99-4C35-A422-299274C87663}</a:tableStyleId>
              </a:tblPr>
              <a:tblGrid>
                <a:gridCol w="2442385">
                  <a:extLst>
                    <a:ext uri="{9D8B030D-6E8A-4147-A177-3AD203B41FA5}">
                      <a16:colId xmlns:a16="http://schemas.microsoft.com/office/drawing/2014/main" val="504472194"/>
                    </a:ext>
                  </a:extLst>
                </a:gridCol>
                <a:gridCol w="9504776">
                  <a:extLst>
                    <a:ext uri="{9D8B030D-6E8A-4147-A177-3AD203B41FA5}">
                      <a16:colId xmlns:a16="http://schemas.microsoft.com/office/drawing/2014/main" val="694234111"/>
                    </a:ext>
                  </a:extLst>
                </a:gridCol>
              </a:tblGrid>
              <a:tr h="370840">
                <a:tc>
                  <a:txBody>
                    <a:bodyPr/>
                    <a:lstStyle/>
                    <a:p>
                      <a:pPr algn="ctr"/>
                      <a:r>
                        <a:rPr kumimoji="1" lang="ja-JP" altLang="en-US" dirty="0"/>
                        <a:t>状況</a:t>
                      </a:r>
                    </a:p>
                  </a:txBody>
                  <a:tcPr/>
                </a:tc>
                <a:tc>
                  <a:txBody>
                    <a:bodyPr/>
                    <a:lstStyle/>
                    <a:p>
                      <a:pPr algn="ctr"/>
                      <a:r>
                        <a:rPr kumimoji="1" lang="ja-JP" altLang="en-US" dirty="0"/>
                        <a:t>アンケート項目</a:t>
                      </a:r>
                    </a:p>
                  </a:txBody>
                  <a:tcPr/>
                </a:tc>
                <a:extLst>
                  <a:ext uri="{0D108BD9-81ED-4DB2-BD59-A6C34878D82A}">
                    <a16:rowId xmlns:a16="http://schemas.microsoft.com/office/drawing/2014/main" val="3229882422"/>
                  </a:ext>
                </a:extLst>
              </a:tr>
              <a:tr h="370840">
                <a:tc>
                  <a:txBody>
                    <a:bodyPr/>
                    <a:lstStyle/>
                    <a:p>
                      <a:endParaRPr kumimoji="1" lang="ja-JP" altLang="en-US" dirty="0"/>
                    </a:p>
                  </a:txBody>
                  <a:tcPr/>
                </a:tc>
                <a:tc>
                  <a:txBody>
                    <a:bodyPr/>
                    <a:lstStyle/>
                    <a:p>
                      <a:r>
                        <a:rPr kumimoji="1" lang="ja-JP" altLang="en-US" dirty="0"/>
                        <a:t>情報セキュリティ対策のルールを作る（現在各社御対応中）</a:t>
                      </a:r>
                    </a:p>
                  </a:txBody>
                  <a:tcPr/>
                </a:tc>
                <a:extLst>
                  <a:ext uri="{0D108BD9-81ED-4DB2-BD59-A6C34878D82A}">
                    <a16:rowId xmlns:a16="http://schemas.microsoft.com/office/drawing/2014/main" val="3238655674"/>
                  </a:ext>
                </a:extLst>
              </a:tr>
              <a:tr h="370840">
                <a:tc>
                  <a:txBody>
                    <a:bodyPr/>
                    <a:lstStyle/>
                    <a:p>
                      <a:endParaRPr kumimoji="1" lang="ja-JP" altLang="en-US" dirty="0"/>
                    </a:p>
                  </a:txBody>
                  <a:tcPr/>
                </a:tc>
                <a:tc>
                  <a:txBody>
                    <a:bodyPr/>
                    <a:lstStyle/>
                    <a:p>
                      <a:r>
                        <a:rPr kumimoji="1" lang="ja-JP" altLang="en-US" dirty="0"/>
                        <a:t>経営者（社長や役員等）が主になって情報セキュリティの方針を示す（現在各社御対応中）</a:t>
                      </a:r>
                    </a:p>
                  </a:txBody>
                  <a:tcPr/>
                </a:tc>
                <a:extLst>
                  <a:ext uri="{0D108BD9-81ED-4DB2-BD59-A6C34878D82A}">
                    <a16:rowId xmlns:a16="http://schemas.microsoft.com/office/drawing/2014/main" val="3868178110"/>
                  </a:ext>
                </a:extLst>
              </a:tr>
              <a:tr h="370840">
                <a:tc>
                  <a:txBody>
                    <a:bodyPr/>
                    <a:lstStyle/>
                    <a:p>
                      <a:endParaRPr kumimoji="1" lang="ja-JP" altLang="en-US" dirty="0"/>
                    </a:p>
                  </a:txBody>
                  <a:tcPr/>
                </a:tc>
                <a:tc>
                  <a:txBody>
                    <a:bodyPr/>
                    <a:lstStyle/>
                    <a:p>
                      <a:r>
                        <a:rPr kumimoji="1" lang="ja-JP" altLang="en-US" dirty="0"/>
                        <a:t>社内の情報機器の廃棄を自組織で行う場合、機器を物理的に破壊し、復元不可能な状態にしている</a:t>
                      </a:r>
                    </a:p>
                  </a:txBody>
                  <a:tcPr/>
                </a:tc>
                <a:extLst>
                  <a:ext uri="{0D108BD9-81ED-4DB2-BD59-A6C34878D82A}">
                    <a16:rowId xmlns:a16="http://schemas.microsoft.com/office/drawing/2014/main" val="1775916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r>
                        <a:rPr kumimoji="1" lang="ja-JP" altLang="en-US" dirty="0"/>
                        <a:t>業務で利用する</a:t>
                      </a:r>
                      <a:r>
                        <a:rPr kumimoji="1" lang="en-US" altLang="ja-JP" dirty="0"/>
                        <a:t>IT</a:t>
                      </a:r>
                      <a:r>
                        <a:rPr kumimoji="1" lang="ja-JP" altLang="en-US" dirty="0"/>
                        <a:t>機器の設定について、不要な機能は無効にする</a:t>
                      </a:r>
                    </a:p>
                  </a:txBody>
                  <a:tcPr/>
                </a:tc>
                <a:extLst>
                  <a:ext uri="{0D108BD9-81ED-4DB2-BD59-A6C34878D82A}">
                    <a16:rowId xmlns:a16="http://schemas.microsoft.com/office/drawing/2014/main" val="2067992447"/>
                  </a:ext>
                </a:extLst>
              </a:tr>
              <a:tr h="370840">
                <a:tc>
                  <a:txBody>
                    <a:bodyPr/>
                    <a:lstStyle/>
                    <a:p>
                      <a:endParaRPr kumimoji="1" lang="ja-JP" altLang="en-US" dirty="0"/>
                    </a:p>
                  </a:txBody>
                  <a:tcPr/>
                </a:tc>
                <a:tc>
                  <a:txBody>
                    <a:bodyPr/>
                    <a:lstStyle/>
                    <a:p>
                      <a:r>
                        <a:rPr kumimoji="1" lang="ja-JP" altLang="en-US" dirty="0"/>
                        <a:t>従業員の退職や異動に応じてサーバーのアクセス権限を随時更新</a:t>
                      </a:r>
                    </a:p>
                  </a:txBody>
                  <a:tcPr/>
                </a:tc>
                <a:extLst>
                  <a:ext uri="{0D108BD9-81ED-4DB2-BD59-A6C34878D82A}">
                    <a16:rowId xmlns:a16="http://schemas.microsoft.com/office/drawing/2014/main" val="175155925"/>
                  </a:ext>
                </a:extLst>
              </a:tr>
              <a:tr h="370840">
                <a:tc>
                  <a:txBody>
                    <a:bodyPr/>
                    <a:lstStyle/>
                    <a:p>
                      <a:endParaRPr kumimoji="1" lang="ja-JP" altLang="en-US"/>
                    </a:p>
                  </a:txBody>
                  <a:tcPr/>
                </a:tc>
                <a:tc>
                  <a:txBody>
                    <a:bodyPr/>
                    <a:lstStyle/>
                    <a:p>
                      <a:r>
                        <a:rPr kumimoji="1" lang="ja-JP" altLang="en-US" dirty="0"/>
                        <a:t>出張やテレワーク等、社外で</a:t>
                      </a:r>
                      <a:r>
                        <a:rPr kumimoji="1" lang="en-US" altLang="ja-JP" dirty="0"/>
                        <a:t>IT</a:t>
                      </a:r>
                      <a:r>
                        <a:rPr kumimoji="1" lang="ja-JP" altLang="en-US" dirty="0"/>
                        <a:t>機器を使って業務を行う場合のルールを決める</a:t>
                      </a:r>
                    </a:p>
                  </a:txBody>
                  <a:tcPr/>
                </a:tc>
                <a:extLst>
                  <a:ext uri="{0D108BD9-81ED-4DB2-BD59-A6C34878D82A}">
                    <a16:rowId xmlns:a16="http://schemas.microsoft.com/office/drawing/2014/main" val="1571248540"/>
                  </a:ext>
                </a:extLst>
              </a:tr>
              <a:tr h="370840">
                <a:tc>
                  <a:txBody>
                    <a:bodyPr/>
                    <a:lstStyle/>
                    <a:p>
                      <a:endParaRPr kumimoji="1" lang="ja-JP" altLang="en-US"/>
                    </a:p>
                  </a:txBody>
                  <a:tcPr/>
                </a:tc>
                <a:tc>
                  <a:txBody>
                    <a:bodyPr/>
                    <a:lstStyle/>
                    <a:p>
                      <a:r>
                        <a:rPr kumimoji="1" lang="ja-JP" altLang="en-US" dirty="0"/>
                        <a:t>施設内で停電が発生した場合も、無停電装置等で情報機器が止まることなく利用できる</a:t>
                      </a:r>
                    </a:p>
                  </a:txBody>
                  <a:tcPr/>
                </a:tc>
                <a:extLst>
                  <a:ext uri="{0D108BD9-81ED-4DB2-BD59-A6C34878D82A}">
                    <a16:rowId xmlns:a16="http://schemas.microsoft.com/office/drawing/2014/main" val="4148922999"/>
                  </a:ext>
                </a:extLst>
              </a:tr>
              <a:tr h="370840">
                <a:tc>
                  <a:txBody>
                    <a:bodyPr/>
                    <a:lstStyle/>
                    <a:p>
                      <a:endParaRPr kumimoji="1" lang="ja-JP" altLang="en-US"/>
                    </a:p>
                  </a:txBody>
                  <a:tcPr/>
                </a:tc>
                <a:tc>
                  <a:txBody>
                    <a:bodyPr/>
                    <a:lstStyle/>
                    <a:p>
                      <a:r>
                        <a:rPr kumimoji="1" lang="ja-JP" altLang="en-US" b="1" dirty="0">
                          <a:solidFill>
                            <a:srgbClr val="0033CC"/>
                          </a:solidFill>
                        </a:rPr>
                        <a:t>セキュリティ対策を実施するための体制を整備して、従業員に周知</a:t>
                      </a:r>
                    </a:p>
                  </a:txBody>
                  <a:tcPr/>
                </a:tc>
                <a:extLst>
                  <a:ext uri="{0D108BD9-81ED-4DB2-BD59-A6C34878D82A}">
                    <a16:rowId xmlns:a16="http://schemas.microsoft.com/office/drawing/2014/main" val="3263995058"/>
                  </a:ext>
                </a:extLst>
              </a:tr>
              <a:tr h="370840">
                <a:tc>
                  <a:txBody>
                    <a:bodyPr/>
                    <a:lstStyle/>
                    <a:p>
                      <a:endParaRPr kumimoji="1" lang="ja-JP" altLang="en-US" dirty="0"/>
                    </a:p>
                  </a:txBody>
                  <a:tcPr/>
                </a:tc>
                <a:tc>
                  <a:txBody>
                    <a:bodyPr/>
                    <a:lstStyle/>
                    <a:p>
                      <a:r>
                        <a:rPr kumimoji="1" lang="ja-JP" altLang="en-US" dirty="0"/>
                        <a:t>従業員に、就業規則や契約などを通じて秘密保持義務を課すこと</a:t>
                      </a:r>
                    </a:p>
                  </a:txBody>
                  <a:tcPr/>
                </a:tc>
                <a:extLst>
                  <a:ext uri="{0D108BD9-81ED-4DB2-BD59-A6C34878D82A}">
                    <a16:rowId xmlns:a16="http://schemas.microsoft.com/office/drawing/2014/main" val="2395321407"/>
                  </a:ext>
                </a:extLst>
              </a:tr>
              <a:tr h="370840">
                <a:tc>
                  <a:txBody>
                    <a:bodyPr/>
                    <a:lstStyle/>
                    <a:p>
                      <a:endParaRPr kumimoji="1" lang="ja-JP" altLang="en-US" dirty="0"/>
                    </a:p>
                  </a:txBody>
                  <a:tcPr/>
                </a:tc>
                <a:tc>
                  <a:txBody>
                    <a:bodyPr/>
                    <a:lstStyle/>
                    <a:p>
                      <a:r>
                        <a:rPr kumimoji="1" lang="ja-JP" altLang="en-US" dirty="0"/>
                        <a:t>従業員の退職に際して、退職後の秘密保持義務への合意を求める</a:t>
                      </a:r>
                    </a:p>
                  </a:txBody>
                  <a:tcPr/>
                </a:tc>
                <a:extLst>
                  <a:ext uri="{0D108BD9-81ED-4DB2-BD59-A6C34878D82A}">
                    <a16:rowId xmlns:a16="http://schemas.microsoft.com/office/drawing/2014/main" val="3150129889"/>
                  </a:ext>
                </a:extLst>
              </a:tr>
              <a:tr h="370840">
                <a:tc>
                  <a:txBody>
                    <a:bodyPr/>
                    <a:lstStyle/>
                    <a:p>
                      <a:endParaRPr kumimoji="1" lang="ja-JP" altLang="en-US" dirty="0"/>
                    </a:p>
                  </a:txBody>
                  <a:tcPr/>
                </a:tc>
                <a:tc>
                  <a:txBody>
                    <a:bodyPr/>
                    <a:lstStyle/>
                    <a:p>
                      <a:r>
                        <a:rPr kumimoji="1" lang="ja-JP" altLang="en-US" b="1" dirty="0">
                          <a:solidFill>
                            <a:srgbClr val="0033CC"/>
                          </a:solidFill>
                        </a:rPr>
                        <a:t>インシデント発生時や停電などの際の業務運用対策を立てていること（復旧計画）</a:t>
                      </a:r>
                    </a:p>
                  </a:txBody>
                  <a:tcPr/>
                </a:tc>
                <a:extLst>
                  <a:ext uri="{0D108BD9-81ED-4DB2-BD59-A6C34878D82A}">
                    <a16:rowId xmlns:a16="http://schemas.microsoft.com/office/drawing/2014/main" val="4039577090"/>
                  </a:ext>
                </a:extLst>
              </a:tr>
              <a:tr h="370840">
                <a:tc>
                  <a:txBody>
                    <a:bodyPr/>
                    <a:lstStyle/>
                    <a:p>
                      <a:endParaRPr kumimoji="1" lang="ja-JP" altLang="en-US"/>
                    </a:p>
                  </a:txBody>
                  <a:tcPr/>
                </a:tc>
                <a:tc>
                  <a:txBody>
                    <a:bodyPr/>
                    <a:lstStyle/>
                    <a:p>
                      <a:r>
                        <a:rPr kumimoji="1" lang="ja-JP" altLang="en-US" b="1" dirty="0">
                          <a:solidFill>
                            <a:srgbClr val="0033CC"/>
                          </a:solidFill>
                        </a:rPr>
                        <a:t>社内で扱う情報資産の持ち出し、持ち帰り状況を台帳等で管理</a:t>
                      </a:r>
                    </a:p>
                  </a:txBody>
                  <a:tcPr/>
                </a:tc>
                <a:extLst>
                  <a:ext uri="{0D108BD9-81ED-4DB2-BD59-A6C34878D82A}">
                    <a16:rowId xmlns:a16="http://schemas.microsoft.com/office/drawing/2014/main" val="2653801639"/>
                  </a:ext>
                </a:extLst>
              </a:tr>
              <a:tr h="370840">
                <a:tc>
                  <a:txBody>
                    <a:bodyPr/>
                    <a:lstStyle/>
                    <a:p>
                      <a:endParaRPr kumimoji="1" lang="ja-JP" altLang="en-US" dirty="0"/>
                    </a:p>
                  </a:txBody>
                  <a:tcPr/>
                </a:tc>
                <a:tc>
                  <a:txBody>
                    <a:bodyPr/>
                    <a:lstStyle/>
                    <a:p>
                      <a:r>
                        <a:rPr kumimoji="1" lang="ja-JP" altLang="en-US" sz="1800" b="1" kern="1200" dirty="0">
                          <a:solidFill>
                            <a:srgbClr val="0033CC"/>
                          </a:solidFill>
                          <a:latin typeface="+mn-lt"/>
                          <a:ea typeface="+mn-ea"/>
                          <a:cs typeface="+mn-cs"/>
                        </a:rPr>
                        <a:t>社内で扱う情報資産のランクを極秘、秘、公開等に分けて識別</a:t>
                      </a:r>
                    </a:p>
                  </a:txBody>
                  <a:tcPr/>
                </a:tc>
                <a:extLst>
                  <a:ext uri="{0D108BD9-81ED-4DB2-BD59-A6C34878D82A}">
                    <a16:rowId xmlns:a16="http://schemas.microsoft.com/office/drawing/2014/main" val="3924063829"/>
                  </a:ext>
                </a:extLst>
              </a:tr>
              <a:tr h="370840">
                <a:tc>
                  <a:txBody>
                    <a:bodyPr/>
                    <a:lstStyle/>
                    <a:p>
                      <a:endParaRPr kumimoji="1" lang="ja-JP" altLang="en-US"/>
                    </a:p>
                  </a:txBody>
                  <a:tcPr/>
                </a:tc>
                <a:tc>
                  <a:txBody>
                    <a:bodyPr/>
                    <a:lstStyle/>
                    <a:p>
                      <a:r>
                        <a:rPr kumimoji="1" lang="zh-TW" altLang="en-US" b="1" dirty="0">
                          <a:solidFill>
                            <a:srgbClr val="0033CC"/>
                          </a:solidFill>
                        </a:rPr>
                        <a:t>情報資産管理台帳</a:t>
                      </a:r>
                      <a:r>
                        <a:rPr kumimoji="1" lang="ja-JP" altLang="en-US" b="1" dirty="0">
                          <a:solidFill>
                            <a:srgbClr val="0033CC"/>
                          </a:solidFill>
                        </a:rPr>
                        <a:t>を作成</a:t>
                      </a:r>
                    </a:p>
                  </a:txBody>
                  <a:tcPr/>
                </a:tc>
                <a:extLst>
                  <a:ext uri="{0D108BD9-81ED-4DB2-BD59-A6C34878D82A}">
                    <a16:rowId xmlns:a16="http://schemas.microsoft.com/office/drawing/2014/main" val="1795701217"/>
                  </a:ext>
                </a:extLst>
              </a:tr>
            </a:tbl>
          </a:graphicData>
        </a:graphic>
      </p:graphicFrame>
      <p:sp>
        <p:nvSpPr>
          <p:cNvPr id="4" name="楕円 3">
            <a:extLst>
              <a:ext uri="{FF2B5EF4-FFF2-40B4-BE49-F238E27FC236}">
                <a16:creationId xmlns:a16="http://schemas.microsoft.com/office/drawing/2014/main" id="{5A566D75-0A55-0699-CFAC-651B0FAF758D}"/>
              </a:ext>
            </a:extLst>
          </p:cNvPr>
          <p:cNvSpPr/>
          <p:nvPr/>
        </p:nvSpPr>
        <p:spPr>
          <a:xfrm>
            <a:off x="259406" y="2152054"/>
            <a:ext cx="2417416" cy="16168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kumimoji="1" lang="ja-JP" altLang="en-US" b="1" dirty="0">
                <a:solidFill>
                  <a:srgbClr val="0033CC"/>
                </a:solidFill>
              </a:rPr>
              <a:t>早めの対策</a:t>
            </a:r>
            <a:endParaRPr kumimoji="1" lang="en-US" altLang="ja-JP" b="1" dirty="0">
              <a:solidFill>
                <a:srgbClr val="0033CC"/>
              </a:solidFill>
            </a:endParaRPr>
          </a:p>
          <a:p>
            <a:pPr algn="ctr"/>
            <a:r>
              <a:rPr lang="ja-JP" altLang="en-US" b="1" dirty="0">
                <a:solidFill>
                  <a:srgbClr val="0033CC"/>
                </a:solidFill>
              </a:rPr>
              <a:t>をお勧めします！</a:t>
            </a:r>
            <a:endParaRPr kumimoji="1" lang="ja-JP" altLang="en-US" b="1" dirty="0">
              <a:solidFill>
                <a:srgbClr val="0033CC"/>
              </a:solidFill>
            </a:endParaRPr>
          </a:p>
        </p:txBody>
      </p:sp>
      <p:cxnSp>
        <p:nvCxnSpPr>
          <p:cNvPr id="7" name="直線矢印コネクタ 6">
            <a:extLst>
              <a:ext uri="{FF2B5EF4-FFF2-40B4-BE49-F238E27FC236}">
                <a16:creationId xmlns:a16="http://schemas.microsoft.com/office/drawing/2014/main" id="{6B9B05D5-16E1-8348-D2DE-3707C9671BCD}"/>
              </a:ext>
            </a:extLst>
          </p:cNvPr>
          <p:cNvCxnSpPr/>
          <p:nvPr/>
        </p:nvCxnSpPr>
        <p:spPr>
          <a:xfrm>
            <a:off x="259406" y="1869465"/>
            <a:ext cx="11673188" cy="0"/>
          </a:xfrm>
          <a:prstGeom prst="straightConnector1">
            <a:avLst/>
          </a:prstGeom>
          <a:ln w="57150" cap="rnd">
            <a:solidFill>
              <a:schemeClr val="tx1"/>
            </a:solidFill>
            <a:prstDash val="sysDot"/>
            <a:tailEnd type="non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150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83F09-6B32-D96F-6E94-011B303A371E}"/>
              </a:ext>
            </a:extLst>
          </p:cNvPr>
          <p:cNvSpPr>
            <a:spLocks noGrp="1"/>
          </p:cNvSpPr>
          <p:nvPr>
            <p:ph type="title"/>
          </p:nvPr>
        </p:nvSpPr>
        <p:spPr/>
        <p:txBody>
          <a:bodyPr/>
          <a:lstStyle/>
          <a:p>
            <a:r>
              <a:rPr kumimoji="1" lang="ja-JP" altLang="en-US" dirty="0"/>
              <a:t>ヒアリング項目に対する対策の一例</a:t>
            </a:r>
          </a:p>
        </p:txBody>
      </p:sp>
      <p:sp>
        <p:nvSpPr>
          <p:cNvPr id="4" name="フッター プレースホルダー 3">
            <a:extLst>
              <a:ext uri="{FF2B5EF4-FFF2-40B4-BE49-F238E27FC236}">
                <a16:creationId xmlns:a16="http://schemas.microsoft.com/office/drawing/2014/main" id="{AD30AA05-C33A-9798-4375-EACC23D03962}"/>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9DDA032D-0F19-73A9-7DF6-A7CEDE463F17}"/>
              </a:ext>
            </a:extLst>
          </p:cNvPr>
          <p:cNvSpPr>
            <a:spLocks noGrp="1"/>
          </p:cNvSpPr>
          <p:nvPr>
            <p:ph type="sldNum" sz="quarter" idx="12"/>
          </p:nvPr>
        </p:nvSpPr>
        <p:spPr/>
        <p:txBody>
          <a:bodyPr/>
          <a:lstStyle/>
          <a:p>
            <a:fld id="{05566560-CB00-4920-B9C5-428899196415}" type="slidenum">
              <a:rPr lang="ja-JP" altLang="en-US" smtClean="0"/>
              <a:pPr/>
              <a:t>5</a:t>
            </a:fld>
            <a:endParaRPr lang="ja-JP" altLang="en-US" dirty="0"/>
          </a:p>
        </p:txBody>
      </p:sp>
      <p:sp>
        <p:nvSpPr>
          <p:cNvPr id="6" name="四角形: 角を丸くする 5">
            <a:extLst>
              <a:ext uri="{FF2B5EF4-FFF2-40B4-BE49-F238E27FC236}">
                <a16:creationId xmlns:a16="http://schemas.microsoft.com/office/drawing/2014/main" id="{32C1F490-B825-4C25-E8AE-D10359A7D4A4}"/>
              </a:ext>
            </a:extLst>
          </p:cNvPr>
          <p:cNvSpPr/>
          <p:nvPr/>
        </p:nvSpPr>
        <p:spPr>
          <a:xfrm>
            <a:off x="234461" y="1274597"/>
            <a:ext cx="11472857" cy="702489"/>
          </a:xfrm>
          <a:prstGeom prst="roundRect">
            <a:avLst>
              <a:gd name="adj" fmla="val 50000"/>
            </a:avLst>
          </a:prstGeom>
          <a:gradFill>
            <a:gsLst>
              <a:gs pos="0">
                <a:schemeClr val="accent1">
                  <a:lumMod val="5000"/>
                  <a:lumOff val="95000"/>
                </a:schemeClr>
              </a:gs>
              <a:gs pos="9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rgbClr val="0033CC"/>
                </a:solidFill>
              </a:rPr>
              <a:t>①セキュリティ対策を実施するための体制を整備して、従業員に周知</a:t>
            </a:r>
            <a:endParaRPr kumimoji="1" lang="en-US" altLang="ja-JP" sz="2000" b="1" dirty="0">
              <a:solidFill>
                <a:srgbClr val="0033CC"/>
              </a:solidFill>
            </a:endParaRPr>
          </a:p>
          <a:p>
            <a:r>
              <a:rPr kumimoji="1" lang="ja-JP" altLang="en-US" sz="2000" b="1" dirty="0">
                <a:solidFill>
                  <a:srgbClr val="0033CC"/>
                </a:solidFill>
              </a:rPr>
              <a:t>②インシデント発生時や停電などの際の業務運用対策を立てている</a:t>
            </a:r>
          </a:p>
        </p:txBody>
      </p:sp>
      <p:pic>
        <p:nvPicPr>
          <p:cNvPr id="8" name="図 7">
            <a:extLst>
              <a:ext uri="{FF2B5EF4-FFF2-40B4-BE49-F238E27FC236}">
                <a16:creationId xmlns:a16="http://schemas.microsoft.com/office/drawing/2014/main" id="{AD6B50FC-1C9E-E3AC-AD84-476D1D02C23F}"/>
              </a:ext>
            </a:extLst>
          </p:cNvPr>
          <p:cNvPicPr>
            <a:picLocks noChangeAspect="1"/>
          </p:cNvPicPr>
          <p:nvPr/>
        </p:nvPicPr>
        <p:blipFill>
          <a:blip r:embed="rId2"/>
          <a:stretch>
            <a:fillRect/>
          </a:stretch>
        </p:blipFill>
        <p:spPr>
          <a:xfrm>
            <a:off x="7854462" y="3445892"/>
            <a:ext cx="4337538" cy="2916925"/>
          </a:xfrm>
          <a:prstGeom prst="rect">
            <a:avLst/>
          </a:prstGeom>
        </p:spPr>
      </p:pic>
      <p:sp>
        <p:nvSpPr>
          <p:cNvPr id="3" name="テキスト プレースホルダー 2">
            <a:extLst>
              <a:ext uri="{FF2B5EF4-FFF2-40B4-BE49-F238E27FC236}">
                <a16:creationId xmlns:a16="http://schemas.microsoft.com/office/drawing/2014/main" id="{D55C7535-0165-91D7-2991-22F03607C8C5}"/>
              </a:ext>
            </a:extLst>
          </p:cNvPr>
          <p:cNvSpPr txBox="1">
            <a:spLocks/>
          </p:cNvSpPr>
          <p:nvPr/>
        </p:nvSpPr>
        <p:spPr>
          <a:xfrm>
            <a:off x="2512850" y="6001680"/>
            <a:ext cx="6486699"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ja-JP" sz="1400" dirty="0"/>
              <a:t>情報セキュリティ関連規程（サンプル）</a:t>
            </a:r>
          </a:p>
          <a:p>
            <a:pPr>
              <a:lnSpc>
                <a:spcPts val="3100"/>
              </a:lnSpc>
              <a:spcBef>
                <a:spcPts val="0"/>
              </a:spcBef>
            </a:pPr>
            <a:r>
              <a:rPr kumimoji="1" lang="ja-JP" altLang="en-US" sz="1400" dirty="0"/>
              <a:t>　</a:t>
            </a:r>
            <a:endParaRPr lang="en-US" altLang="ja-JP" sz="2800" dirty="0"/>
          </a:p>
          <a:p>
            <a:endParaRPr lang="en-US" altLang="ja-JP" sz="2800" dirty="0"/>
          </a:p>
          <a:p>
            <a:endParaRPr lang="ja-JP" altLang="en-US" dirty="0"/>
          </a:p>
        </p:txBody>
      </p:sp>
      <p:pic>
        <p:nvPicPr>
          <p:cNvPr id="11" name="図 10">
            <a:extLst>
              <a:ext uri="{FF2B5EF4-FFF2-40B4-BE49-F238E27FC236}">
                <a16:creationId xmlns:a16="http://schemas.microsoft.com/office/drawing/2014/main" id="{53C9C80E-DB74-5598-0B14-14F1178926F7}"/>
              </a:ext>
            </a:extLst>
          </p:cNvPr>
          <p:cNvPicPr>
            <a:picLocks noChangeAspect="1"/>
          </p:cNvPicPr>
          <p:nvPr/>
        </p:nvPicPr>
        <p:blipFill>
          <a:blip r:embed="rId3"/>
          <a:stretch>
            <a:fillRect/>
          </a:stretch>
        </p:blipFill>
        <p:spPr>
          <a:xfrm>
            <a:off x="152533" y="3514936"/>
            <a:ext cx="4051211" cy="2691670"/>
          </a:xfrm>
          <a:prstGeom prst="rect">
            <a:avLst/>
          </a:prstGeom>
        </p:spPr>
      </p:pic>
      <p:pic>
        <p:nvPicPr>
          <p:cNvPr id="14" name="図 13">
            <a:extLst>
              <a:ext uri="{FF2B5EF4-FFF2-40B4-BE49-F238E27FC236}">
                <a16:creationId xmlns:a16="http://schemas.microsoft.com/office/drawing/2014/main" id="{3773E052-271B-93FD-61B6-EF6331376734}"/>
              </a:ext>
            </a:extLst>
          </p:cNvPr>
          <p:cNvPicPr>
            <a:picLocks noChangeAspect="1"/>
          </p:cNvPicPr>
          <p:nvPr/>
        </p:nvPicPr>
        <p:blipFill>
          <a:blip r:embed="rId4"/>
          <a:stretch>
            <a:fillRect/>
          </a:stretch>
        </p:blipFill>
        <p:spPr>
          <a:xfrm>
            <a:off x="4079631" y="3855742"/>
            <a:ext cx="3833991" cy="2010056"/>
          </a:xfrm>
          <a:prstGeom prst="rect">
            <a:avLst/>
          </a:prstGeom>
        </p:spPr>
      </p:pic>
      <p:sp>
        <p:nvSpPr>
          <p:cNvPr id="7" name="スクロール: 横 6">
            <a:extLst>
              <a:ext uri="{FF2B5EF4-FFF2-40B4-BE49-F238E27FC236}">
                <a16:creationId xmlns:a16="http://schemas.microsoft.com/office/drawing/2014/main" id="{FEE5FBDE-4EEF-9256-7B0B-1C6935984D47}"/>
              </a:ext>
            </a:extLst>
          </p:cNvPr>
          <p:cNvSpPr/>
          <p:nvPr/>
        </p:nvSpPr>
        <p:spPr>
          <a:xfrm>
            <a:off x="234461" y="1813809"/>
            <a:ext cx="11723077" cy="190605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mj-lt"/>
            </a:endParaRPr>
          </a:p>
          <a:p>
            <a:r>
              <a:rPr lang="ja-JP" altLang="en-US" sz="1200" dirty="0">
                <a:solidFill>
                  <a:schemeClr val="tx1"/>
                </a:solidFill>
                <a:latin typeface="+mj-lt"/>
              </a:rPr>
              <a:t>目的）</a:t>
            </a:r>
            <a:endParaRPr lang="en-US" altLang="ja-JP" sz="1200" dirty="0">
              <a:solidFill>
                <a:schemeClr val="tx1"/>
              </a:solidFill>
              <a:latin typeface="+mj-lt"/>
            </a:endParaRPr>
          </a:p>
          <a:p>
            <a:r>
              <a:rPr lang="ja-JP" altLang="en-US" sz="1200" dirty="0">
                <a:solidFill>
                  <a:schemeClr val="tx1"/>
                </a:solidFill>
                <a:latin typeface="+mj-lt"/>
              </a:rPr>
              <a:t>インシデント発生時の組織への影響を低減し目標利益を確保する</a:t>
            </a:r>
            <a:endParaRPr lang="en-US" altLang="ja-JP" sz="1200" dirty="0">
              <a:solidFill>
                <a:schemeClr val="tx1"/>
              </a:solidFill>
              <a:latin typeface="+mj-lt"/>
            </a:endParaRPr>
          </a:p>
          <a:p>
            <a:r>
              <a:rPr lang="ja-JP" altLang="en-US" sz="1200" dirty="0">
                <a:solidFill>
                  <a:schemeClr val="tx1"/>
                </a:solidFill>
                <a:latin typeface="+mj-lt"/>
              </a:rPr>
              <a:t>①セキュリティ体制、</a:t>
            </a:r>
            <a:r>
              <a:rPr lang="en-US" altLang="ja-JP" sz="1200" dirty="0">
                <a:solidFill>
                  <a:schemeClr val="tx1"/>
                </a:solidFill>
                <a:latin typeface="+mj-lt"/>
              </a:rPr>
              <a:t>IT</a:t>
            </a:r>
            <a:r>
              <a:rPr lang="ja-JP" altLang="en-US" sz="1200" dirty="0">
                <a:solidFill>
                  <a:schemeClr val="tx1"/>
                </a:solidFill>
                <a:latin typeface="+mj-lt"/>
              </a:rPr>
              <a:t>インフラ復旧体制（対応者・責任者）の人、役割明確化②事業継続計画、復旧計画策定</a:t>
            </a:r>
            <a:endParaRPr lang="en-US" altLang="ja-JP" sz="1200" dirty="0">
              <a:solidFill>
                <a:schemeClr val="tx1"/>
              </a:solidFill>
              <a:latin typeface="+mj-lt"/>
            </a:endParaRPr>
          </a:p>
          <a:p>
            <a:r>
              <a:rPr lang="ja-JP" altLang="en-US" sz="1200" dirty="0">
                <a:solidFill>
                  <a:schemeClr val="tx1"/>
                </a:solidFill>
                <a:latin typeface="+mj-lt"/>
              </a:rPr>
              <a:t>運用）</a:t>
            </a:r>
            <a:endParaRPr lang="en-US" altLang="ja-JP" sz="1200" dirty="0">
              <a:solidFill>
                <a:schemeClr val="tx1"/>
              </a:solidFill>
              <a:latin typeface="+mj-lt"/>
            </a:endParaRPr>
          </a:p>
          <a:p>
            <a:r>
              <a:rPr lang="ja-JP" altLang="en-US" sz="1200" dirty="0">
                <a:solidFill>
                  <a:schemeClr val="tx1"/>
                </a:solidFill>
                <a:latin typeface="+mj-lt"/>
              </a:rPr>
              <a:t>①情報セキュリティ管理者が中心になって策定し、経営者承認後、関係者以外の人目につかない場所に体制図を掲示、従業員へ社内ホームページ・社内メール等で社内周知を行う　等</a:t>
            </a:r>
            <a:endParaRPr lang="en-US" altLang="ja-JP" sz="1200" dirty="0">
              <a:solidFill>
                <a:schemeClr val="tx1"/>
              </a:solidFill>
              <a:latin typeface="+mj-lt"/>
            </a:endParaRPr>
          </a:p>
          <a:p>
            <a:r>
              <a:rPr lang="ja-JP" altLang="en-US" sz="1200" dirty="0">
                <a:solidFill>
                  <a:schemeClr val="tx1"/>
                </a:solidFill>
                <a:latin typeface="+mj-lt"/>
              </a:rPr>
              <a:t>②</a:t>
            </a:r>
            <a:r>
              <a:rPr lang="en-US" altLang="ja-JP" sz="1200" dirty="0">
                <a:solidFill>
                  <a:schemeClr val="tx1"/>
                </a:solidFill>
                <a:latin typeface="+mj-lt"/>
              </a:rPr>
              <a:t> </a:t>
            </a:r>
            <a:r>
              <a:rPr lang="ja-JP" altLang="en-US" sz="1200" dirty="0">
                <a:solidFill>
                  <a:schemeClr val="tx1"/>
                </a:solidFill>
                <a:latin typeface="+mj-lt"/>
              </a:rPr>
              <a:t>①＋</a:t>
            </a:r>
            <a:r>
              <a:rPr lang="en-US" altLang="ja-JP" sz="1200" dirty="0">
                <a:solidFill>
                  <a:schemeClr val="tx1"/>
                </a:solidFill>
                <a:latin typeface="+mj-lt"/>
              </a:rPr>
              <a:t>IT</a:t>
            </a:r>
            <a:r>
              <a:rPr lang="ja-JP" altLang="en-US" sz="1200" dirty="0">
                <a:solidFill>
                  <a:schemeClr val="tx1"/>
                </a:solidFill>
                <a:latin typeface="+mj-lt"/>
              </a:rPr>
              <a:t>インフラが使用できない場合、インフラ復旧までの代替え手順（手作業等）をマニュアル化する</a:t>
            </a:r>
            <a:endParaRPr lang="en-US" altLang="ja-JP" sz="1200" dirty="0">
              <a:solidFill>
                <a:schemeClr val="tx1"/>
              </a:solidFill>
              <a:latin typeface="+mj-lt"/>
            </a:endParaRPr>
          </a:p>
          <a:p>
            <a:endParaRPr kumimoji="1" lang="ja-JP" altLang="en-US" sz="2000" dirty="0">
              <a:solidFill>
                <a:schemeClr val="tx1"/>
              </a:solidFill>
            </a:endParaRPr>
          </a:p>
        </p:txBody>
      </p:sp>
      <p:sp>
        <p:nvSpPr>
          <p:cNvPr id="10" name="思考の吹き出し: 雲形 9">
            <a:extLst>
              <a:ext uri="{FF2B5EF4-FFF2-40B4-BE49-F238E27FC236}">
                <a16:creationId xmlns:a16="http://schemas.microsoft.com/office/drawing/2014/main" id="{F267E7C6-D745-3D9B-3445-84CCAE0736B0}"/>
              </a:ext>
            </a:extLst>
          </p:cNvPr>
          <p:cNvSpPr/>
          <p:nvPr/>
        </p:nvSpPr>
        <p:spPr>
          <a:xfrm>
            <a:off x="8302382" y="2107144"/>
            <a:ext cx="3346936" cy="690110"/>
          </a:xfrm>
          <a:prstGeom prst="cloudCallout">
            <a:avLst>
              <a:gd name="adj1" fmla="val -71398"/>
              <a:gd name="adj2" fmla="val 2122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tx1"/>
                </a:solidFill>
              </a:rPr>
              <a:t>訓練が必要です</a:t>
            </a:r>
            <a:endParaRPr kumimoji="1" lang="en-US" altLang="ja-JP" sz="1400" dirty="0">
              <a:solidFill>
                <a:schemeClr val="tx1"/>
              </a:solidFill>
            </a:endParaRPr>
          </a:p>
        </p:txBody>
      </p:sp>
    </p:spTree>
    <p:extLst>
      <p:ext uri="{BB962C8B-B14F-4D97-AF65-F5344CB8AC3E}">
        <p14:creationId xmlns:p14="http://schemas.microsoft.com/office/powerpoint/2010/main" val="241839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561CF17-5A55-C982-0D63-F953B62CF0D5}"/>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99B4DEAD-B36C-C97B-8A10-CDC2A1565287}"/>
              </a:ext>
            </a:extLst>
          </p:cNvPr>
          <p:cNvSpPr>
            <a:spLocks noGrp="1"/>
          </p:cNvSpPr>
          <p:nvPr>
            <p:ph type="sldNum" sz="quarter" idx="12"/>
          </p:nvPr>
        </p:nvSpPr>
        <p:spPr/>
        <p:txBody>
          <a:bodyPr/>
          <a:lstStyle/>
          <a:p>
            <a:fld id="{05566560-CB00-4920-B9C5-428899196415}" type="slidenum">
              <a:rPr lang="ja-JP" altLang="en-US" smtClean="0"/>
              <a:pPr/>
              <a:t>6</a:t>
            </a:fld>
            <a:endParaRPr lang="ja-JP" altLang="en-US" dirty="0"/>
          </a:p>
        </p:txBody>
      </p:sp>
      <p:sp>
        <p:nvSpPr>
          <p:cNvPr id="8" name="四角形: 角を丸くする 7">
            <a:extLst>
              <a:ext uri="{FF2B5EF4-FFF2-40B4-BE49-F238E27FC236}">
                <a16:creationId xmlns:a16="http://schemas.microsoft.com/office/drawing/2014/main" id="{6A970938-D0F3-EFB4-EC25-5E3D391E2C94}"/>
              </a:ext>
            </a:extLst>
          </p:cNvPr>
          <p:cNvSpPr/>
          <p:nvPr/>
        </p:nvSpPr>
        <p:spPr>
          <a:xfrm>
            <a:off x="1069365" y="548967"/>
            <a:ext cx="10053265" cy="506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0033CC"/>
                </a:solidFill>
              </a:rPr>
              <a:t>社内で扱う情報資産の持出し持帰り状況を台帳等で管理</a:t>
            </a:r>
            <a:endParaRPr lang="en-US" altLang="ja-JP" sz="2400" dirty="0">
              <a:solidFill>
                <a:schemeClr val="tx1"/>
              </a:solidFill>
            </a:endParaRPr>
          </a:p>
        </p:txBody>
      </p:sp>
      <p:sp>
        <p:nvSpPr>
          <p:cNvPr id="9" name="スクロール: 横 8">
            <a:extLst>
              <a:ext uri="{FF2B5EF4-FFF2-40B4-BE49-F238E27FC236}">
                <a16:creationId xmlns:a16="http://schemas.microsoft.com/office/drawing/2014/main" id="{AD02FC59-8CEB-5625-7FB6-7F6613614F5D}"/>
              </a:ext>
            </a:extLst>
          </p:cNvPr>
          <p:cNvSpPr/>
          <p:nvPr/>
        </p:nvSpPr>
        <p:spPr>
          <a:xfrm>
            <a:off x="234457" y="930419"/>
            <a:ext cx="11723077" cy="249858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目的）</a:t>
            </a:r>
            <a:endParaRPr lang="en-US" altLang="ja-JP" sz="1400" dirty="0">
              <a:solidFill>
                <a:schemeClr val="tx1"/>
              </a:solidFill>
            </a:endParaRPr>
          </a:p>
          <a:p>
            <a:r>
              <a:rPr lang="ja-JP" altLang="en-US" sz="1400" dirty="0">
                <a:solidFill>
                  <a:schemeClr val="tx1"/>
                </a:solidFill>
              </a:rPr>
              <a:t>情報資産の持出後の所在の特定ならびに、情報資産が無事持ち帰られているか確認するため</a:t>
            </a:r>
            <a:endParaRPr lang="en-US" altLang="ja-JP" sz="1400" dirty="0">
              <a:solidFill>
                <a:schemeClr val="tx1"/>
              </a:solidFill>
            </a:endParaRPr>
          </a:p>
          <a:p>
            <a:r>
              <a:rPr lang="ja-JP" altLang="en-US" sz="1400" dirty="0">
                <a:solidFill>
                  <a:schemeClr val="tx1"/>
                </a:solidFill>
              </a:rPr>
              <a:t>運用例）</a:t>
            </a:r>
            <a:endParaRPr lang="en-US" altLang="ja-JP" sz="1400" dirty="0">
              <a:solidFill>
                <a:schemeClr val="tx1"/>
              </a:solidFill>
            </a:endParaRPr>
          </a:p>
          <a:p>
            <a:r>
              <a:rPr lang="ja-JP" altLang="en-US" sz="1400" dirty="0">
                <a:solidFill>
                  <a:schemeClr val="tx1"/>
                </a:solidFill>
              </a:rPr>
              <a:t>極秘、社外秘資料を社外に持ち出す場合、持ち出し者は、情報資産持出台帳に、持出日、持出者、持ち出し場所、情報資産名等を記載し、所属上長の承認を得る</a:t>
            </a:r>
            <a:endParaRPr lang="en-US" altLang="ja-JP" sz="1400" dirty="0">
              <a:solidFill>
                <a:schemeClr val="tx1"/>
              </a:solidFill>
            </a:endParaRPr>
          </a:p>
          <a:p>
            <a:r>
              <a:rPr kumimoji="1" lang="ja-JP" altLang="en-US" sz="1400" dirty="0">
                <a:solidFill>
                  <a:schemeClr val="tx1"/>
                </a:solidFill>
              </a:rPr>
              <a:t>情報資産を持ち帰りの際、当該情報資産の持ち帰り日を記載し、</a:t>
            </a:r>
            <a:r>
              <a:rPr lang="ja-JP" altLang="en-US" sz="1400" dirty="0">
                <a:solidFill>
                  <a:schemeClr val="tx1"/>
                </a:solidFill>
              </a:rPr>
              <a:t>所属上長の承認を得る</a:t>
            </a:r>
            <a:endParaRPr lang="en-US" altLang="ja-JP" sz="1400" dirty="0">
              <a:solidFill>
                <a:schemeClr val="tx1"/>
              </a:solidFill>
            </a:endParaRPr>
          </a:p>
          <a:p>
            <a:r>
              <a:rPr kumimoji="1" lang="ja-JP" altLang="en-US" sz="1400" dirty="0">
                <a:solidFill>
                  <a:schemeClr val="tx1"/>
                </a:solidFill>
              </a:rPr>
              <a:t>情報セキュリティ管理者は、定期的に、情報資産の持ち帰り状況を確認し、持ち帰りの遅延等があれば、持ち出し者や所属上長をフォローアップする</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出張やテレワーク等、情報機器のみの持ち出し、持ち帰りについても台帳管理する</a:t>
            </a:r>
            <a:endParaRPr kumimoji="1" lang="ja-JP" altLang="en-US" sz="1400" dirty="0">
              <a:solidFill>
                <a:schemeClr val="tx1"/>
              </a:solidFill>
            </a:endParaRPr>
          </a:p>
        </p:txBody>
      </p:sp>
      <p:pic>
        <p:nvPicPr>
          <p:cNvPr id="5" name="図 4">
            <a:extLst>
              <a:ext uri="{FF2B5EF4-FFF2-40B4-BE49-F238E27FC236}">
                <a16:creationId xmlns:a16="http://schemas.microsoft.com/office/drawing/2014/main" id="{CDFC7DD0-028A-05E8-B240-DABEF7D72335}"/>
              </a:ext>
            </a:extLst>
          </p:cNvPr>
          <p:cNvPicPr>
            <a:picLocks noChangeAspect="1"/>
          </p:cNvPicPr>
          <p:nvPr/>
        </p:nvPicPr>
        <p:blipFill>
          <a:blip r:embed="rId2"/>
          <a:stretch>
            <a:fillRect/>
          </a:stretch>
        </p:blipFill>
        <p:spPr>
          <a:xfrm>
            <a:off x="172112" y="3602182"/>
            <a:ext cx="11785422" cy="2706851"/>
          </a:xfrm>
          <a:prstGeom prst="rect">
            <a:avLst/>
          </a:prstGeom>
        </p:spPr>
      </p:pic>
      <p:sp>
        <p:nvSpPr>
          <p:cNvPr id="6" name="吹き出し: 四角形 5">
            <a:extLst>
              <a:ext uri="{FF2B5EF4-FFF2-40B4-BE49-F238E27FC236}">
                <a16:creationId xmlns:a16="http://schemas.microsoft.com/office/drawing/2014/main" id="{1E949CC1-3011-B6D0-18AE-95E952A0F4C1}"/>
              </a:ext>
            </a:extLst>
          </p:cNvPr>
          <p:cNvSpPr/>
          <p:nvPr/>
        </p:nvSpPr>
        <p:spPr>
          <a:xfrm>
            <a:off x="2161309" y="3205461"/>
            <a:ext cx="4525819" cy="304800"/>
          </a:xfrm>
          <a:prstGeom prst="wedgeRectCallout">
            <a:avLst>
              <a:gd name="adj1" fmla="val -73906"/>
              <a:gd name="adj2" fmla="val 14128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a:t>条件付き書式によるチェックを設定すれば、台帳確認時に便利です</a:t>
            </a:r>
          </a:p>
        </p:txBody>
      </p:sp>
    </p:spTree>
    <p:extLst>
      <p:ext uri="{BB962C8B-B14F-4D97-AF65-F5344CB8AC3E}">
        <p14:creationId xmlns:p14="http://schemas.microsoft.com/office/powerpoint/2010/main" val="100324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561CF17-5A55-C982-0D63-F953B62CF0D5}"/>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99B4DEAD-B36C-C97B-8A10-CDC2A1565287}"/>
              </a:ext>
            </a:extLst>
          </p:cNvPr>
          <p:cNvSpPr>
            <a:spLocks noGrp="1"/>
          </p:cNvSpPr>
          <p:nvPr>
            <p:ph type="sldNum" sz="quarter" idx="12"/>
          </p:nvPr>
        </p:nvSpPr>
        <p:spPr/>
        <p:txBody>
          <a:bodyPr/>
          <a:lstStyle/>
          <a:p>
            <a:fld id="{05566560-CB00-4920-B9C5-428899196415}" type="slidenum">
              <a:rPr lang="ja-JP" altLang="en-US" smtClean="0"/>
              <a:pPr/>
              <a:t>7</a:t>
            </a:fld>
            <a:endParaRPr lang="ja-JP" altLang="en-US" dirty="0"/>
          </a:p>
        </p:txBody>
      </p:sp>
      <p:sp>
        <p:nvSpPr>
          <p:cNvPr id="8" name="四角形: 角を丸くする 7">
            <a:extLst>
              <a:ext uri="{FF2B5EF4-FFF2-40B4-BE49-F238E27FC236}">
                <a16:creationId xmlns:a16="http://schemas.microsoft.com/office/drawing/2014/main" id="{6A970938-D0F3-EFB4-EC25-5E3D391E2C94}"/>
              </a:ext>
            </a:extLst>
          </p:cNvPr>
          <p:cNvSpPr/>
          <p:nvPr/>
        </p:nvSpPr>
        <p:spPr>
          <a:xfrm>
            <a:off x="1069363" y="189125"/>
            <a:ext cx="10053265" cy="506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2400" b="1" dirty="0">
                <a:solidFill>
                  <a:srgbClr val="0033CC"/>
                </a:solidFill>
              </a:rPr>
              <a:t>情報資産管理台帳</a:t>
            </a:r>
            <a:r>
              <a:rPr kumimoji="1" lang="ja-JP" altLang="en-US" sz="2400" b="1" dirty="0">
                <a:solidFill>
                  <a:srgbClr val="0033CC"/>
                </a:solidFill>
              </a:rPr>
              <a:t>を作成</a:t>
            </a:r>
          </a:p>
        </p:txBody>
      </p:sp>
      <p:sp>
        <p:nvSpPr>
          <p:cNvPr id="9" name="スクロール: 横 8">
            <a:extLst>
              <a:ext uri="{FF2B5EF4-FFF2-40B4-BE49-F238E27FC236}">
                <a16:creationId xmlns:a16="http://schemas.microsoft.com/office/drawing/2014/main" id="{AD02FC59-8CEB-5625-7FB6-7F6613614F5D}"/>
              </a:ext>
            </a:extLst>
          </p:cNvPr>
          <p:cNvSpPr/>
          <p:nvPr/>
        </p:nvSpPr>
        <p:spPr>
          <a:xfrm>
            <a:off x="234458" y="388641"/>
            <a:ext cx="11723077" cy="280316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en-US" altLang="ja-JP" sz="1600" dirty="0">
              <a:solidFill>
                <a:schemeClr val="tx1"/>
              </a:solidFill>
            </a:endParaRPr>
          </a:p>
          <a:p>
            <a:r>
              <a:rPr kumimoji="1" lang="ja-JP" altLang="en-US" sz="1600" dirty="0">
                <a:solidFill>
                  <a:schemeClr val="tx1"/>
                </a:solidFill>
              </a:rPr>
              <a:t>目的）</a:t>
            </a:r>
            <a:endParaRPr kumimoji="1" lang="en-US" altLang="ja-JP" sz="1600" dirty="0">
              <a:solidFill>
                <a:schemeClr val="tx1"/>
              </a:solidFill>
            </a:endParaRPr>
          </a:p>
          <a:p>
            <a:r>
              <a:rPr kumimoji="1" lang="ja-JP" altLang="en-US" sz="1600" dirty="0">
                <a:solidFill>
                  <a:schemeClr val="tx1"/>
                </a:solidFill>
              </a:rPr>
              <a:t>組織として重点的に管理すべき情報資産を明確にする</a:t>
            </a:r>
            <a:r>
              <a:rPr kumimoji="1" lang="en-US" altLang="ja-JP" sz="1600" dirty="0">
                <a:solidFill>
                  <a:schemeClr val="tx1"/>
                </a:solidFill>
              </a:rPr>
              <a:t>/</a:t>
            </a:r>
            <a:r>
              <a:rPr kumimoji="1" lang="ja-JP" altLang="en-US" sz="1600" dirty="0">
                <a:solidFill>
                  <a:schemeClr val="tx1"/>
                </a:solidFill>
              </a:rPr>
              <a:t>組織の長が管轄の全情報資産を把握する</a:t>
            </a:r>
            <a:endParaRPr kumimoji="1" lang="en-US" altLang="ja-JP" sz="1600" dirty="0">
              <a:solidFill>
                <a:schemeClr val="tx1"/>
              </a:solidFill>
            </a:endParaRPr>
          </a:p>
          <a:p>
            <a:r>
              <a:rPr kumimoji="1" lang="ja-JP" altLang="en-US" sz="1600" dirty="0">
                <a:solidFill>
                  <a:schemeClr val="tx1"/>
                </a:solidFill>
              </a:rPr>
              <a:t>運用例）</a:t>
            </a:r>
            <a:endParaRPr kumimoji="1" lang="en-US" altLang="ja-JP" sz="1600" dirty="0">
              <a:solidFill>
                <a:schemeClr val="tx1"/>
              </a:solidFill>
            </a:endParaRPr>
          </a:p>
          <a:p>
            <a:r>
              <a:rPr lang="ja-JP" altLang="en-US" sz="1600" dirty="0">
                <a:solidFill>
                  <a:schemeClr val="tx1"/>
                </a:solidFill>
              </a:rPr>
              <a:t>各組織で管理している情報資産を記載する（新規発生、管理内容変更、廃止）</a:t>
            </a:r>
            <a:endParaRPr kumimoji="1" lang="en-US" altLang="ja-JP" sz="1600" dirty="0">
              <a:solidFill>
                <a:schemeClr val="tx1"/>
              </a:solidFill>
            </a:endParaRPr>
          </a:p>
          <a:p>
            <a:pPr algn="just">
              <a:lnSpc>
                <a:spcPts val="2100"/>
              </a:lnSpc>
              <a:tabLst>
                <a:tab pos="378460" algn="l"/>
              </a:tabLst>
            </a:pPr>
            <a:r>
              <a:rPr lang="ja-JP" altLang="ja-JP" sz="1600" b="1"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情報資産の管理責任者</a:t>
            </a:r>
            <a:endParaRPr lang="ja-JP" altLang="ja-JP" sz="16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情報資産の取り扱いに関する情報セキュリティの運用管理責任者は、当該情報資産を主に利用する部門の長とする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b="1"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情報資産の利用者</a:t>
            </a:r>
            <a:endParaRPr lang="ja-JP" altLang="ja-JP" sz="16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情報資産の利用者の範囲は、「情報資産管理台帳」の利用者範囲欄に示された部門に従事する従業員とする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sz="2000" b="1" dirty="0">
              <a:solidFill>
                <a:schemeClr val="tx1"/>
              </a:solidFill>
            </a:endParaRPr>
          </a:p>
        </p:txBody>
      </p:sp>
      <p:pic>
        <p:nvPicPr>
          <p:cNvPr id="7" name="図 6">
            <a:extLst>
              <a:ext uri="{FF2B5EF4-FFF2-40B4-BE49-F238E27FC236}">
                <a16:creationId xmlns:a16="http://schemas.microsoft.com/office/drawing/2014/main" id="{1F4DA13B-3C96-D138-0ACF-6139809324D2}"/>
              </a:ext>
            </a:extLst>
          </p:cNvPr>
          <p:cNvPicPr>
            <a:picLocks noChangeAspect="1"/>
          </p:cNvPicPr>
          <p:nvPr/>
        </p:nvPicPr>
        <p:blipFill>
          <a:blip r:embed="rId3"/>
          <a:stretch>
            <a:fillRect/>
          </a:stretch>
        </p:blipFill>
        <p:spPr>
          <a:xfrm>
            <a:off x="234458" y="3230356"/>
            <a:ext cx="11723077" cy="2934674"/>
          </a:xfrm>
          <a:prstGeom prst="rect">
            <a:avLst/>
          </a:prstGeom>
          <a:ln>
            <a:solidFill>
              <a:schemeClr val="tx1"/>
            </a:solidFill>
          </a:ln>
        </p:spPr>
      </p:pic>
      <p:sp>
        <p:nvSpPr>
          <p:cNvPr id="10" name="テキスト プレースホルダー 2">
            <a:extLst>
              <a:ext uri="{FF2B5EF4-FFF2-40B4-BE49-F238E27FC236}">
                <a16:creationId xmlns:a16="http://schemas.microsoft.com/office/drawing/2014/main" id="{9EAB9C63-0772-6C45-0222-6A6D5C062A4D}"/>
              </a:ext>
            </a:extLst>
          </p:cNvPr>
          <p:cNvSpPr txBox="1">
            <a:spLocks/>
          </p:cNvSpPr>
          <p:nvPr/>
        </p:nvSpPr>
        <p:spPr>
          <a:xfrm>
            <a:off x="3322319" y="5989602"/>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en-US" sz="1400" dirty="0"/>
              <a:t>リスク分析シート（情報資産台帳）</a:t>
            </a:r>
            <a:endParaRPr lang="en-US" altLang="ja-JP" sz="2800" dirty="0"/>
          </a:p>
          <a:p>
            <a:endParaRPr lang="en-US" altLang="ja-JP" sz="2800" dirty="0"/>
          </a:p>
          <a:p>
            <a:endParaRPr lang="ja-JP" altLang="en-US" dirty="0"/>
          </a:p>
        </p:txBody>
      </p:sp>
      <p:sp>
        <p:nvSpPr>
          <p:cNvPr id="4" name="思考の吹き出し: 雲形 3">
            <a:extLst>
              <a:ext uri="{FF2B5EF4-FFF2-40B4-BE49-F238E27FC236}">
                <a16:creationId xmlns:a16="http://schemas.microsoft.com/office/drawing/2014/main" id="{E3235148-FC4C-A8F4-EA0C-558D56C8AEF7}"/>
              </a:ext>
            </a:extLst>
          </p:cNvPr>
          <p:cNvSpPr/>
          <p:nvPr/>
        </p:nvSpPr>
        <p:spPr>
          <a:xfrm>
            <a:off x="8610599" y="894854"/>
            <a:ext cx="3346936" cy="1075470"/>
          </a:xfrm>
          <a:prstGeom prst="cloudCallout">
            <a:avLst>
              <a:gd name="adj1" fmla="val -57598"/>
              <a:gd name="adj2" fmla="val -11505"/>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ポイント</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守るべき資産を明確にして</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具体的にどう守るのか</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誰が責任を取るのか</a:t>
            </a:r>
            <a:endParaRPr kumimoji="1" lang="en-US" altLang="ja-JP" sz="1400" dirty="0">
              <a:solidFill>
                <a:schemeClr val="accent4">
                  <a:lumMod val="75000"/>
                </a:schemeClr>
              </a:solidFill>
            </a:endParaRPr>
          </a:p>
        </p:txBody>
      </p:sp>
      <p:sp>
        <p:nvSpPr>
          <p:cNvPr id="5" name="思考の吹き出し: 雲形 4">
            <a:extLst>
              <a:ext uri="{FF2B5EF4-FFF2-40B4-BE49-F238E27FC236}">
                <a16:creationId xmlns:a16="http://schemas.microsoft.com/office/drawing/2014/main" id="{F244579A-2AB1-5311-590B-31796189883D}"/>
              </a:ext>
            </a:extLst>
          </p:cNvPr>
          <p:cNvSpPr/>
          <p:nvPr/>
        </p:nvSpPr>
        <p:spPr>
          <a:xfrm>
            <a:off x="9559636" y="2280255"/>
            <a:ext cx="2201104" cy="1075470"/>
          </a:xfrm>
          <a:prstGeom prst="cloudCallout">
            <a:avLst>
              <a:gd name="adj1" fmla="val -12339"/>
              <a:gd name="adj2" fmla="val 68366"/>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重要資産を明確にして重点管理する</a:t>
            </a:r>
            <a:endParaRPr kumimoji="1" lang="en-US" altLang="ja-JP" sz="1400" dirty="0">
              <a:solidFill>
                <a:schemeClr val="accent4">
                  <a:lumMod val="75000"/>
                </a:schemeClr>
              </a:solidFill>
            </a:endParaRPr>
          </a:p>
        </p:txBody>
      </p:sp>
      <p:sp>
        <p:nvSpPr>
          <p:cNvPr id="6" name="思考の吹き出し: 雲形 5">
            <a:extLst>
              <a:ext uri="{FF2B5EF4-FFF2-40B4-BE49-F238E27FC236}">
                <a16:creationId xmlns:a16="http://schemas.microsoft.com/office/drawing/2014/main" id="{B38AEA14-8FFE-F3B4-F382-497AE475A631}"/>
              </a:ext>
            </a:extLst>
          </p:cNvPr>
          <p:cNvSpPr/>
          <p:nvPr/>
        </p:nvSpPr>
        <p:spPr>
          <a:xfrm>
            <a:off x="2849839" y="2849511"/>
            <a:ext cx="5222742" cy="605073"/>
          </a:xfrm>
          <a:prstGeom prst="cloudCallout">
            <a:avLst>
              <a:gd name="adj1" fmla="val -50289"/>
              <a:gd name="adj2" fmla="val 3648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200" dirty="0">
              <a:solidFill>
                <a:schemeClr val="accent4">
                  <a:lumMod val="75000"/>
                </a:schemeClr>
              </a:solidFill>
            </a:endParaRPr>
          </a:p>
          <a:p>
            <a:pPr algn="ctr"/>
            <a:endParaRPr kumimoji="1" lang="en-US" altLang="ja-JP" sz="1200" dirty="0">
              <a:solidFill>
                <a:schemeClr val="accent4">
                  <a:lumMod val="75000"/>
                </a:schemeClr>
              </a:solidFill>
            </a:endParaRPr>
          </a:p>
          <a:p>
            <a:pPr algn="ctr"/>
            <a:endParaRPr kumimoji="1" lang="en-US" altLang="ja-JP" sz="1200" dirty="0">
              <a:solidFill>
                <a:schemeClr val="accent4">
                  <a:lumMod val="75000"/>
                </a:schemeClr>
              </a:solidFill>
            </a:endParaRPr>
          </a:p>
          <a:p>
            <a:pPr algn="ctr"/>
            <a:r>
              <a:rPr kumimoji="1" lang="ja-JP" altLang="en-US" sz="1200" dirty="0">
                <a:solidFill>
                  <a:schemeClr val="accent4">
                    <a:lumMod val="75000"/>
                  </a:schemeClr>
                </a:solidFill>
              </a:rPr>
              <a:t>情報資産は組織改編や利用頻度等で、管理</a:t>
            </a:r>
            <a:r>
              <a:rPr lang="ja-JP" altLang="en-US" sz="1200" dirty="0">
                <a:solidFill>
                  <a:schemeClr val="accent4">
                    <a:lumMod val="75000"/>
                  </a:schemeClr>
                </a:solidFill>
              </a:rPr>
              <a:t>内容</a:t>
            </a:r>
            <a:r>
              <a:rPr kumimoji="1" lang="ja-JP" altLang="en-US" sz="1200" dirty="0">
                <a:solidFill>
                  <a:schemeClr val="accent4">
                    <a:lumMod val="75000"/>
                  </a:schemeClr>
                </a:solidFill>
              </a:rPr>
              <a:t>が変わる。台帳の定期的な見直し・更新が必要</a:t>
            </a:r>
            <a:endParaRPr kumimoji="1" lang="en-US" altLang="ja-JP" sz="1200" dirty="0">
              <a:solidFill>
                <a:schemeClr val="accent4">
                  <a:lumMod val="75000"/>
                </a:schemeClr>
              </a:solidFill>
            </a:endParaRPr>
          </a:p>
          <a:p>
            <a:pPr algn="ctr"/>
            <a:endParaRPr kumimoji="1" lang="en-US" altLang="ja-JP" sz="1400" dirty="0">
              <a:solidFill>
                <a:schemeClr val="accent4">
                  <a:lumMod val="75000"/>
                </a:schemeClr>
              </a:solidFill>
            </a:endParaRPr>
          </a:p>
          <a:p>
            <a:pPr algn="ctr"/>
            <a:endParaRPr kumimoji="1" lang="en-US" altLang="ja-JP" sz="1400" dirty="0">
              <a:solidFill>
                <a:schemeClr val="accent4">
                  <a:lumMod val="75000"/>
                </a:schemeClr>
              </a:solidFill>
            </a:endParaRPr>
          </a:p>
        </p:txBody>
      </p:sp>
      <p:sp>
        <p:nvSpPr>
          <p:cNvPr id="12" name="正方形/長方形 11">
            <a:extLst>
              <a:ext uri="{FF2B5EF4-FFF2-40B4-BE49-F238E27FC236}">
                <a16:creationId xmlns:a16="http://schemas.microsoft.com/office/drawing/2014/main" id="{B277FFBA-E942-7541-E87B-D04EC20FA13A}"/>
              </a:ext>
            </a:extLst>
          </p:cNvPr>
          <p:cNvSpPr/>
          <p:nvPr/>
        </p:nvSpPr>
        <p:spPr>
          <a:xfrm>
            <a:off x="9559636" y="3519647"/>
            <a:ext cx="1477819" cy="264538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11" name="思考の吹き出し: 雲形 10">
            <a:extLst>
              <a:ext uri="{FF2B5EF4-FFF2-40B4-BE49-F238E27FC236}">
                <a16:creationId xmlns:a16="http://schemas.microsoft.com/office/drawing/2014/main" id="{53E871E7-88E2-DA51-C068-A5D29515C6A2}"/>
              </a:ext>
            </a:extLst>
          </p:cNvPr>
          <p:cNvSpPr/>
          <p:nvPr/>
        </p:nvSpPr>
        <p:spPr>
          <a:xfrm>
            <a:off x="7510047" y="5089560"/>
            <a:ext cx="2201104" cy="1075470"/>
          </a:xfrm>
          <a:prstGeom prst="cloudCallout">
            <a:avLst>
              <a:gd name="adj1" fmla="val 129525"/>
              <a:gd name="adj2" fmla="val -399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dirty="0">
                <a:solidFill>
                  <a:schemeClr val="accent4">
                    <a:lumMod val="75000"/>
                  </a:schemeClr>
                </a:solidFill>
              </a:rPr>
              <a:t>法令や組織規程に準じて設定</a:t>
            </a:r>
            <a:endParaRPr kumimoji="1" lang="en-US" altLang="ja-JP" sz="1400" dirty="0">
              <a:solidFill>
                <a:schemeClr val="accent4">
                  <a:lumMod val="75000"/>
                </a:schemeClr>
              </a:solidFill>
            </a:endParaRPr>
          </a:p>
        </p:txBody>
      </p:sp>
      <p:sp>
        <p:nvSpPr>
          <p:cNvPr id="13" name="正方形/長方形 12">
            <a:extLst>
              <a:ext uri="{FF2B5EF4-FFF2-40B4-BE49-F238E27FC236}">
                <a16:creationId xmlns:a16="http://schemas.microsoft.com/office/drawing/2014/main" id="{C4A4A419-7C10-EA7F-0992-109FD340B303}"/>
              </a:ext>
            </a:extLst>
          </p:cNvPr>
          <p:cNvSpPr/>
          <p:nvPr/>
        </p:nvSpPr>
        <p:spPr>
          <a:xfrm>
            <a:off x="11021830" y="3501733"/>
            <a:ext cx="935705" cy="264538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Tree>
    <p:extLst>
      <p:ext uri="{BB962C8B-B14F-4D97-AF65-F5344CB8AC3E}">
        <p14:creationId xmlns:p14="http://schemas.microsoft.com/office/powerpoint/2010/main" val="2295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0A7D7DA-8643-2C07-384C-DD38AEC88A7E}"/>
              </a:ext>
            </a:extLst>
          </p:cNvPr>
          <p:cNvSpPr>
            <a:spLocks noGrp="1"/>
          </p:cNvSpPr>
          <p:nvPr>
            <p:ph type="ftr" sz="quarter" idx="11"/>
          </p:nvPr>
        </p:nvSpPr>
        <p:spPr>
          <a:xfrm>
            <a:off x="4038600" y="6495009"/>
            <a:ext cx="4114800" cy="365125"/>
          </a:xfrm>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EDA12FC-3941-67A9-4CAC-0571908819F6}"/>
              </a:ext>
            </a:extLst>
          </p:cNvPr>
          <p:cNvSpPr>
            <a:spLocks noGrp="1"/>
          </p:cNvSpPr>
          <p:nvPr>
            <p:ph type="sldNum" sz="quarter" idx="12"/>
          </p:nvPr>
        </p:nvSpPr>
        <p:spPr/>
        <p:txBody>
          <a:bodyPr/>
          <a:lstStyle/>
          <a:p>
            <a:fld id="{05566560-CB00-4920-B9C5-428899196415}" type="slidenum">
              <a:rPr lang="ja-JP" altLang="en-US" smtClean="0"/>
              <a:pPr/>
              <a:t>8</a:t>
            </a:fld>
            <a:endParaRPr lang="ja-JP" altLang="en-US" dirty="0"/>
          </a:p>
        </p:txBody>
      </p:sp>
      <p:pic>
        <p:nvPicPr>
          <p:cNvPr id="4" name="図 3">
            <a:extLst>
              <a:ext uri="{FF2B5EF4-FFF2-40B4-BE49-F238E27FC236}">
                <a16:creationId xmlns:a16="http://schemas.microsoft.com/office/drawing/2014/main" id="{0BD51833-D707-2AF5-8EE2-E5B7DAF4C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4" y="2017419"/>
            <a:ext cx="6668092" cy="4235229"/>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5B61BED-4111-0F9E-A62C-577E4BEFF395}"/>
              </a:ext>
            </a:extLst>
          </p:cNvPr>
          <p:cNvSpPr/>
          <p:nvPr/>
        </p:nvSpPr>
        <p:spPr>
          <a:xfrm>
            <a:off x="6557997" y="242844"/>
            <a:ext cx="5369168"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400" b="1" dirty="0">
                <a:solidFill>
                  <a:schemeClr val="accent4">
                    <a:lumMod val="50000"/>
                  </a:schemeClr>
                </a:solidFill>
                <a:latin typeface="YuGothic"/>
              </a:rPr>
              <a:t>セキュリティインシデント発生率は約</a:t>
            </a:r>
            <a:r>
              <a:rPr lang="en-US" altLang="ja-JP" sz="2400" b="1" dirty="0">
                <a:solidFill>
                  <a:schemeClr val="accent4">
                    <a:lumMod val="50000"/>
                  </a:schemeClr>
                </a:solidFill>
                <a:latin typeface="YuGothic"/>
              </a:rPr>
              <a:t>8</a:t>
            </a:r>
            <a:r>
              <a:rPr lang="ja-JP" altLang="en-US" sz="2400" b="1" dirty="0">
                <a:solidFill>
                  <a:schemeClr val="accent4">
                    <a:lumMod val="50000"/>
                  </a:schemeClr>
                </a:solidFill>
                <a:latin typeface="YuGothic"/>
              </a:rPr>
              <a:t>割</a:t>
            </a:r>
            <a:endParaRPr kumimoji="1" lang="ja-JP" altLang="en-US" sz="2400" dirty="0">
              <a:solidFill>
                <a:schemeClr val="accent4">
                  <a:lumMod val="50000"/>
                </a:schemeClr>
              </a:solidFill>
            </a:endParaRPr>
          </a:p>
        </p:txBody>
      </p:sp>
      <p:sp>
        <p:nvSpPr>
          <p:cNvPr id="6" name="四角形: 角を丸くする 5">
            <a:extLst>
              <a:ext uri="{FF2B5EF4-FFF2-40B4-BE49-F238E27FC236}">
                <a16:creationId xmlns:a16="http://schemas.microsoft.com/office/drawing/2014/main" id="{490B0474-39BB-57A2-469B-828B91A01982}"/>
              </a:ext>
            </a:extLst>
          </p:cNvPr>
          <p:cNvSpPr/>
          <p:nvPr/>
        </p:nvSpPr>
        <p:spPr>
          <a:xfrm>
            <a:off x="6557997" y="1209957"/>
            <a:ext cx="5369168"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400" b="1" dirty="0">
                <a:solidFill>
                  <a:schemeClr val="accent4">
                    <a:lumMod val="50000"/>
                  </a:schemeClr>
                </a:solidFill>
                <a:latin typeface="YuGothic"/>
              </a:rPr>
              <a:t>年間平均被害額は約</a:t>
            </a:r>
            <a:r>
              <a:rPr lang="en-US" altLang="ja-JP" sz="2400" b="1" dirty="0">
                <a:solidFill>
                  <a:schemeClr val="accent4">
                    <a:lumMod val="50000"/>
                  </a:schemeClr>
                </a:solidFill>
                <a:latin typeface="YuGothic"/>
              </a:rPr>
              <a:t>1</a:t>
            </a:r>
            <a:r>
              <a:rPr lang="ja-JP" altLang="en-US" sz="2400" b="1" dirty="0">
                <a:solidFill>
                  <a:schemeClr val="accent4">
                    <a:lumMod val="50000"/>
                  </a:schemeClr>
                </a:solidFill>
                <a:latin typeface="YuGothic"/>
              </a:rPr>
              <a:t>億</a:t>
            </a:r>
            <a:r>
              <a:rPr lang="en-US" altLang="ja-JP" sz="2400" b="1" dirty="0">
                <a:solidFill>
                  <a:schemeClr val="accent4">
                    <a:lumMod val="50000"/>
                  </a:schemeClr>
                </a:solidFill>
                <a:latin typeface="YuGothic"/>
              </a:rPr>
              <a:t>4800</a:t>
            </a:r>
            <a:r>
              <a:rPr lang="ja-JP" altLang="en-US" sz="2400" b="1" dirty="0">
                <a:solidFill>
                  <a:schemeClr val="accent4">
                    <a:lumMod val="50000"/>
                  </a:schemeClr>
                </a:solidFill>
                <a:latin typeface="YuGothic"/>
              </a:rPr>
              <a:t>万円</a:t>
            </a:r>
          </a:p>
        </p:txBody>
      </p:sp>
      <p:sp>
        <p:nvSpPr>
          <p:cNvPr id="7" name="テキスト プレースホルダー 2">
            <a:extLst>
              <a:ext uri="{FF2B5EF4-FFF2-40B4-BE49-F238E27FC236}">
                <a16:creationId xmlns:a16="http://schemas.microsoft.com/office/drawing/2014/main" id="{E68EDB19-3A77-10FA-8E27-2746E8F716C9}"/>
              </a:ext>
            </a:extLst>
          </p:cNvPr>
          <p:cNvSpPr txBox="1">
            <a:spLocks/>
          </p:cNvSpPr>
          <p:nvPr/>
        </p:nvSpPr>
        <p:spPr>
          <a:xfrm>
            <a:off x="28134" y="5928820"/>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lang="ja-JP" altLang="en-US" sz="1400" b="0" i="0" dirty="0">
                <a:solidFill>
                  <a:srgbClr val="333333"/>
                </a:solidFill>
                <a:effectLst/>
                <a:latin typeface="YuGothic"/>
              </a:rPr>
              <a:t>トレンドマイクロ株式会社</a:t>
            </a:r>
            <a:r>
              <a:rPr lang="ja-JP" altLang="en-US" sz="1400" b="0" i="0" dirty="0">
                <a:solidFill>
                  <a:srgbClr val="333333"/>
                </a:solidFill>
                <a:effectLst/>
                <a:latin typeface="InterstateExtraLight"/>
              </a:rPr>
              <a:t>法人組織のセキュリティ動向調査 </a:t>
            </a:r>
            <a:r>
              <a:rPr lang="en-US" altLang="ja-JP" sz="1400" b="0" i="0" dirty="0">
                <a:solidFill>
                  <a:srgbClr val="333333"/>
                </a:solidFill>
                <a:effectLst/>
                <a:latin typeface="InterstateExtraLight"/>
              </a:rPr>
              <a:t>2020</a:t>
            </a:r>
            <a:r>
              <a:rPr lang="ja-JP" altLang="en-US" sz="1400" b="0" i="0" dirty="0">
                <a:solidFill>
                  <a:srgbClr val="333333"/>
                </a:solidFill>
                <a:effectLst/>
                <a:latin typeface="InterstateExtraLight"/>
              </a:rPr>
              <a:t>年版</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
        <p:nvSpPr>
          <p:cNvPr id="9" name="テキスト ボックス 8">
            <a:extLst>
              <a:ext uri="{FF2B5EF4-FFF2-40B4-BE49-F238E27FC236}">
                <a16:creationId xmlns:a16="http://schemas.microsoft.com/office/drawing/2014/main" id="{CD2A2AF1-FFEE-52B6-5870-3432F8F97404}"/>
              </a:ext>
            </a:extLst>
          </p:cNvPr>
          <p:cNvSpPr txBox="1"/>
          <p:nvPr/>
        </p:nvSpPr>
        <p:spPr>
          <a:xfrm>
            <a:off x="6696226" y="2372476"/>
            <a:ext cx="5369168" cy="3416320"/>
          </a:xfrm>
          <a:prstGeom prst="rect">
            <a:avLst/>
          </a:prstGeom>
          <a:noFill/>
        </p:spPr>
        <p:txBody>
          <a:bodyPr wrap="square">
            <a:spAutoFit/>
          </a:bodyPr>
          <a:lstStyle/>
          <a:p>
            <a:r>
              <a:rPr lang="ja-JP" altLang="en-US" sz="2000" b="0" i="0" dirty="0">
                <a:effectLst/>
                <a:latin typeface="YuGothic"/>
              </a:rPr>
              <a:t>国内法人組織を対象とする本調査の回答者のうち</a:t>
            </a:r>
            <a:r>
              <a:rPr lang="en-US" altLang="ja-JP" sz="2000" b="1" i="0" dirty="0">
                <a:solidFill>
                  <a:srgbClr val="FF0000"/>
                </a:solidFill>
                <a:effectLst/>
                <a:latin typeface="YuGothic"/>
              </a:rPr>
              <a:t>78.5%</a:t>
            </a:r>
            <a:r>
              <a:rPr lang="ja-JP" altLang="en-US" sz="2000" b="0" i="0" dirty="0">
                <a:effectLst/>
                <a:latin typeface="YuGothic"/>
              </a:rPr>
              <a:t>が</a:t>
            </a:r>
            <a:r>
              <a:rPr lang="en-US" altLang="ja-JP" sz="2000" b="0" i="0" dirty="0">
                <a:effectLst/>
                <a:latin typeface="YuGothic"/>
              </a:rPr>
              <a:t>2019</a:t>
            </a:r>
            <a:r>
              <a:rPr lang="ja-JP" altLang="en-US" sz="2000" b="0" i="0" dirty="0">
                <a:effectLst/>
                <a:latin typeface="YuGothic"/>
              </a:rPr>
              <a:t>年</a:t>
            </a:r>
            <a:r>
              <a:rPr lang="en-US" altLang="ja-JP" sz="2000" b="0" i="0" dirty="0">
                <a:effectLst/>
                <a:latin typeface="YuGothic"/>
              </a:rPr>
              <a:t>4</a:t>
            </a:r>
            <a:r>
              <a:rPr lang="ja-JP" altLang="en-US" sz="2000" b="0" i="0" dirty="0">
                <a:effectLst/>
                <a:latin typeface="YuGothic"/>
              </a:rPr>
              <a:t>月～</a:t>
            </a:r>
            <a:r>
              <a:rPr lang="en-US" altLang="ja-JP" sz="2000" b="0" i="0" dirty="0">
                <a:effectLst/>
                <a:latin typeface="YuGothic"/>
              </a:rPr>
              <a:t>2020</a:t>
            </a:r>
            <a:r>
              <a:rPr lang="ja-JP" altLang="en-US" sz="2000" b="0" i="0" dirty="0">
                <a:effectLst/>
                <a:latin typeface="YuGothic"/>
              </a:rPr>
              <a:t>年</a:t>
            </a:r>
            <a:r>
              <a:rPr lang="en-US" altLang="ja-JP" sz="2000" b="0" i="0" dirty="0">
                <a:effectLst/>
                <a:latin typeface="YuGothic"/>
              </a:rPr>
              <a:t>3</a:t>
            </a:r>
            <a:r>
              <a:rPr lang="ja-JP" altLang="en-US" sz="2000" b="0" i="0" dirty="0">
                <a:effectLst/>
                <a:latin typeface="YuGothic"/>
              </a:rPr>
              <a:t>月の</a:t>
            </a:r>
            <a:r>
              <a:rPr lang="en-US" altLang="ja-JP" sz="2000" b="0" i="0" dirty="0">
                <a:effectLst/>
                <a:latin typeface="YuGothic"/>
              </a:rPr>
              <a:t>1</a:t>
            </a:r>
            <a:r>
              <a:rPr lang="ja-JP" altLang="en-US" sz="2000" b="0" i="0" dirty="0">
                <a:effectLst/>
                <a:latin typeface="YuGothic"/>
              </a:rPr>
              <a:t>年間に何かしらのセキュリティインシデントを経験したことが明らかになりました。セキュリティインシデントの原因は「フィッシングメールの受信」が</a:t>
            </a:r>
            <a:r>
              <a:rPr lang="en-US" altLang="ja-JP" sz="2000" b="0" i="0" dirty="0">
                <a:solidFill>
                  <a:srgbClr val="FF0000"/>
                </a:solidFill>
                <a:effectLst/>
                <a:latin typeface="YuGothic"/>
              </a:rPr>
              <a:t>42.8</a:t>
            </a:r>
            <a:r>
              <a:rPr lang="ja-JP" altLang="en-US" sz="2000" b="0" i="0" dirty="0">
                <a:solidFill>
                  <a:srgbClr val="FF0000"/>
                </a:solidFill>
                <a:effectLst/>
                <a:latin typeface="YuGothic"/>
              </a:rPr>
              <a:t>％</a:t>
            </a:r>
            <a:r>
              <a:rPr lang="ja-JP" altLang="en-US" sz="2000" b="0" i="0" dirty="0">
                <a:effectLst/>
                <a:latin typeface="YuGothic"/>
              </a:rPr>
              <a:t>、「ビジネスメール詐欺のメール受信」が</a:t>
            </a:r>
            <a:r>
              <a:rPr lang="en-US" altLang="ja-JP" sz="2000" b="0" i="0" dirty="0">
                <a:solidFill>
                  <a:srgbClr val="FF0000"/>
                </a:solidFill>
                <a:effectLst/>
                <a:latin typeface="YuGothic"/>
              </a:rPr>
              <a:t>29.1</a:t>
            </a:r>
            <a:r>
              <a:rPr lang="ja-JP" altLang="en-US" sz="2000" b="0" i="0" dirty="0">
                <a:solidFill>
                  <a:srgbClr val="FF0000"/>
                </a:solidFill>
                <a:effectLst/>
                <a:latin typeface="YuGothic"/>
              </a:rPr>
              <a:t>％</a:t>
            </a:r>
            <a:r>
              <a:rPr lang="ja-JP" altLang="en-US" sz="2000" b="0" i="0" dirty="0">
                <a:effectLst/>
                <a:latin typeface="YuGothic"/>
              </a:rPr>
              <a:t>、「不正サイトへのアクセス」が</a:t>
            </a:r>
            <a:r>
              <a:rPr lang="en-US" altLang="ja-JP" sz="2000" b="0" i="0" dirty="0">
                <a:solidFill>
                  <a:srgbClr val="FF0000"/>
                </a:solidFill>
                <a:effectLst/>
                <a:latin typeface="YuGothic"/>
              </a:rPr>
              <a:t>26.5%</a:t>
            </a:r>
            <a:r>
              <a:rPr lang="ja-JP" altLang="en-US" sz="2000" b="0" i="0" dirty="0">
                <a:effectLst/>
                <a:latin typeface="YuGothic"/>
              </a:rPr>
              <a:t>、「標的型攻撃」が</a:t>
            </a:r>
            <a:r>
              <a:rPr lang="en-US" altLang="ja-JP" sz="2000" b="0" i="0" dirty="0">
                <a:solidFill>
                  <a:srgbClr val="FF0000"/>
                </a:solidFill>
                <a:effectLst/>
                <a:latin typeface="YuGothic"/>
              </a:rPr>
              <a:t>22.2</a:t>
            </a:r>
            <a:r>
              <a:rPr lang="ja-JP" altLang="en-US" sz="2000" b="0" i="0" dirty="0">
                <a:solidFill>
                  <a:srgbClr val="FF0000"/>
                </a:solidFill>
                <a:effectLst/>
                <a:latin typeface="YuGothic"/>
              </a:rPr>
              <a:t>％</a:t>
            </a:r>
            <a:r>
              <a:rPr lang="ja-JP" altLang="en-US" sz="2000" b="0" i="0" dirty="0">
                <a:effectLst/>
                <a:latin typeface="YuGothic"/>
              </a:rPr>
              <a:t>、「ランサムウェア感染」が</a:t>
            </a:r>
            <a:r>
              <a:rPr lang="en-US" altLang="ja-JP" sz="2000" b="0" i="0" dirty="0">
                <a:solidFill>
                  <a:srgbClr val="FF0000"/>
                </a:solidFill>
                <a:effectLst/>
                <a:latin typeface="YuGothic"/>
              </a:rPr>
              <a:t>17.7</a:t>
            </a:r>
            <a:r>
              <a:rPr lang="ja-JP" altLang="en-US" sz="2000" b="0" i="0" dirty="0">
                <a:solidFill>
                  <a:srgbClr val="FF0000"/>
                </a:solidFill>
                <a:effectLst/>
                <a:latin typeface="YuGothic"/>
              </a:rPr>
              <a:t>％</a:t>
            </a:r>
            <a:r>
              <a:rPr lang="ja-JP" altLang="en-US" sz="2000" b="0" i="0" dirty="0">
                <a:effectLst/>
                <a:latin typeface="YuGothic"/>
              </a:rPr>
              <a:t>と続きました。</a:t>
            </a:r>
            <a:endParaRPr lang="en-US" altLang="ja-JP" sz="2000" b="0" i="0" dirty="0">
              <a:effectLst/>
              <a:latin typeface="YuGothic"/>
            </a:endParaRPr>
          </a:p>
          <a:p>
            <a:endParaRPr lang="en-US" altLang="ja-JP" sz="2000" b="0" i="0" dirty="0">
              <a:effectLst/>
              <a:latin typeface="YuGothic"/>
            </a:endParaRPr>
          </a:p>
          <a:p>
            <a:r>
              <a:rPr lang="ja-JP" altLang="en-US" dirty="0">
                <a:latin typeface="+mn-ea"/>
              </a:rPr>
              <a:t>調査：</a:t>
            </a:r>
            <a:r>
              <a:rPr lang="en-US" altLang="ja-JP" i="0" dirty="0">
                <a:effectLst/>
                <a:latin typeface="+mn-ea"/>
              </a:rPr>
              <a:t>IT</a:t>
            </a:r>
            <a:r>
              <a:rPr lang="ja-JP" altLang="en-US" i="0" dirty="0">
                <a:effectLst/>
                <a:latin typeface="+mn-ea"/>
              </a:rPr>
              <a:t>システム・情報セキュリティ担当者　計</a:t>
            </a:r>
            <a:r>
              <a:rPr lang="en-US" altLang="ja-JP" i="0" dirty="0">
                <a:effectLst/>
                <a:latin typeface="+mn-ea"/>
              </a:rPr>
              <a:t>1,086</a:t>
            </a:r>
            <a:r>
              <a:rPr lang="ja-JP" altLang="en-US" i="0" dirty="0">
                <a:solidFill>
                  <a:srgbClr val="333333"/>
                </a:solidFill>
                <a:effectLst/>
                <a:latin typeface="+mn-ea"/>
              </a:rPr>
              <a:t>人 （民間企業：</a:t>
            </a:r>
            <a:r>
              <a:rPr lang="en-US" altLang="ja-JP" i="0" dirty="0">
                <a:solidFill>
                  <a:srgbClr val="333333"/>
                </a:solidFill>
                <a:effectLst/>
                <a:latin typeface="+mn-ea"/>
              </a:rPr>
              <a:t>980</a:t>
            </a:r>
            <a:r>
              <a:rPr lang="ja-JP" altLang="en-US" i="0" dirty="0">
                <a:solidFill>
                  <a:srgbClr val="333333"/>
                </a:solidFill>
                <a:effectLst/>
                <a:latin typeface="+mn-ea"/>
              </a:rPr>
              <a:t>人、官公庁自治体：</a:t>
            </a:r>
            <a:r>
              <a:rPr lang="en-US" altLang="ja-JP" i="0" dirty="0">
                <a:solidFill>
                  <a:srgbClr val="333333"/>
                </a:solidFill>
                <a:effectLst/>
                <a:latin typeface="+mn-ea"/>
              </a:rPr>
              <a:t>106</a:t>
            </a:r>
            <a:r>
              <a:rPr lang="ja-JP" altLang="en-US" i="0" dirty="0">
                <a:solidFill>
                  <a:srgbClr val="333333"/>
                </a:solidFill>
                <a:effectLst/>
                <a:latin typeface="+mn-ea"/>
              </a:rPr>
              <a:t>人）</a:t>
            </a:r>
            <a:endParaRPr lang="ja-JP" altLang="en-US" dirty="0">
              <a:latin typeface="+mn-ea"/>
            </a:endParaRPr>
          </a:p>
        </p:txBody>
      </p:sp>
      <p:sp>
        <p:nvSpPr>
          <p:cNvPr id="10" name="スクロール: 横 9">
            <a:extLst>
              <a:ext uri="{FF2B5EF4-FFF2-40B4-BE49-F238E27FC236}">
                <a16:creationId xmlns:a16="http://schemas.microsoft.com/office/drawing/2014/main" id="{6CDFCB3E-5D91-92E5-E779-200C4EEBFBD9}"/>
              </a:ext>
            </a:extLst>
          </p:cNvPr>
          <p:cNvSpPr/>
          <p:nvPr/>
        </p:nvSpPr>
        <p:spPr>
          <a:xfrm>
            <a:off x="384517" y="116926"/>
            <a:ext cx="5547360"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dirty="0">
                <a:solidFill>
                  <a:schemeClr val="accent6">
                    <a:lumMod val="75000"/>
                  </a:schemeClr>
                </a:solidFill>
              </a:rPr>
              <a:t>セキュリティ被害額の例</a:t>
            </a:r>
            <a:endParaRPr lang="en-US" altLang="ja-JP" sz="2800" dirty="0">
              <a:solidFill>
                <a:schemeClr val="accent6">
                  <a:lumMod val="75000"/>
                </a:schemeClr>
              </a:solidFill>
            </a:endParaRPr>
          </a:p>
          <a:p>
            <a:pPr algn="ctr"/>
            <a:r>
              <a:rPr lang="ja-JP" altLang="en-US" sz="1600" dirty="0">
                <a:solidFill>
                  <a:schemeClr val="accent6">
                    <a:lumMod val="75000"/>
                  </a:schemeClr>
                </a:solidFill>
              </a:rPr>
              <a:t>（情報セキュリティ関連の脅威</a:t>
            </a:r>
            <a:r>
              <a:rPr kumimoji="1" lang="ja-JP" altLang="en-US" sz="1600" dirty="0">
                <a:solidFill>
                  <a:schemeClr val="accent6">
                    <a:lumMod val="75000"/>
                  </a:schemeClr>
                </a:solidFill>
              </a:rPr>
              <a:t>の実態・考察）</a:t>
            </a:r>
          </a:p>
        </p:txBody>
      </p:sp>
      <p:sp>
        <p:nvSpPr>
          <p:cNvPr id="15" name="思考の吹き出し: 雲形 14">
            <a:extLst>
              <a:ext uri="{FF2B5EF4-FFF2-40B4-BE49-F238E27FC236}">
                <a16:creationId xmlns:a16="http://schemas.microsoft.com/office/drawing/2014/main" id="{98D46C2F-9B78-7EEF-E491-5A84911CF5B2}"/>
              </a:ext>
            </a:extLst>
          </p:cNvPr>
          <p:cNvSpPr/>
          <p:nvPr/>
        </p:nvSpPr>
        <p:spPr>
          <a:xfrm>
            <a:off x="28134" y="1127553"/>
            <a:ext cx="5955324" cy="1075470"/>
          </a:xfrm>
          <a:prstGeom prst="cloudCallout">
            <a:avLst>
              <a:gd name="adj1" fmla="val 63586"/>
              <a:gd name="adj2" fmla="val -43281"/>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dirty="0">
                <a:solidFill>
                  <a:schemeClr val="accent4">
                    <a:lumMod val="75000"/>
                  </a:schemeClr>
                </a:solidFill>
              </a:rPr>
              <a:t>情報セキュリティ対策は、直接利益は生み出しません。しかし、セキュリティ事故が発生すると結構な損害が出ることがわかります</a:t>
            </a:r>
            <a:endParaRPr kumimoji="1" lang="en-US" altLang="ja-JP" dirty="0">
              <a:solidFill>
                <a:schemeClr val="accent4">
                  <a:lumMod val="75000"/>
                </a:schemeClr>
              </a:solidFill>
            </a:endParaRPr>
          </a:p>
        </p:txBody>
      </p:sp>
    </p:spTree>
    <p:extLst>
      <p:ext uri="{BB962C8B-B14F-4D97-AF65-F5344CB8AC3E}">
        <p14:creationId xmlns:p14="http://schemas.microsoft.com/office/powerpoint/2010/main" val="396268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C86768B-9F7F-2D05-A348-F21F9B3F3EEE}"/>
              </a:ext>
            </a:extLst>
          </p:cNvPr>
          <p:cNvSpPr>
            <a:spLocks noGrp="1"/>
          </p:cNvSpPr>
          <p:nvPr>
            <p:ph type="ftr" sz="quarter" idx="11"/>
          </p:nvPr>
        </p:nvSpPr>
        <p:spPr>
          <a:xfrm>
            <a:off x="4038600" y="6492875"/>
            <a:ext cx="4114800" cy="365125"/>
          </a:xfrm>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6DC289B2-6B1D-A353-EBC4-016110EC5DF4}"/>
              </a:ext>
            </a:extLst>
          </p:cNvPr>
          <p:cNvSpPr>
            <a:spLocks noGrp="1"/>
          </p:cNvSpPr>
          <p:nvPr>
            <p:ph type="sldNum" sz="quarter" idx="12"/>
          </p:nvPr>
        </p:nvSpPr>
        <p:spPr>
          <a:xfrm>
            <a:off x="8610600" y="6492875"/>
            <a:ext cx="2743200" cy="365125"/>
          </a:xfrm>
        </p:spPr>
        <p:txBody>
          <a:bodyPr/>
          <a:lstStyle/>
          <a:p>
            <a:fld id="{05566560-CB00-4920-B9C5-428899196415}" type="slidenum">
              <a:rPr lang="ja-JP" altLang="en-US" smtClean="0"/>
              <a:pPr/>
              <a:t>9</a:t>
            </a:fld>
            <a:endParaRPr lang="ja-JP" altLang="en-US" dirty="0"/>
          </a:p>
        </p:txBody>
      </p:sp>
      <p:pic>
        <p:nvPicPr>
          <p:cNvPr id="4" name="図 3">
            <a:extLst>
              <a:ext uri="{FF2B5EF4-FFF2-40B4-BE49-F238E27FC236}">
                <a16:creationId xmlns:a16="http://schemas.microsoft.com/office/drawing/2014/main" id="{AEA22FA4-3CC5-8548-F593-876206D7191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6300"/>
                    </a14:imgEffect>
                    <a14:imgEffect>
                      <a14:saturation sat="0"/>
                    </a14:imgEffect>
                    <a14:imgEffect>
                      <a14:brightnessContrast contrast="-40000"/>
                    </a14:imgEffect>
                  </a14:imgLayer>
                </a14:imgProps>
              </a:ext>
            </a:extLst>
          </a:blip>
          <a:stretch>
            <a:fillRect/>
          </a:stretch>
        </p:blipFill>
        <p:spPr>
          <a:xfrm>
            <a:off x="675253" y="775328"/>
            <a:ext cx="11169747" cy="5252253"/>
          </a:xfrm>
          <a:prstGeom prst="rect">
            <a:avLst/>
          </a:prstGeom>
          <a:ln>
            <a:noFill/>
          </a:ln>
        </p:spPr>
      </p:pic>
      <p:grpSp>
        <p:nvGrpSpPr>
          <p:cNvPr id="5" name="グループ化 4">
            <a:extLst>
              <a:ext uri="{FF2B5EF4-FFF2-40B4-BE49-F238E27FC236}">
                <a16:creationId xmlns:a16="http://schemas.microsoft.com/office/drawing/2014/main" id="{CDBDDF83-E98C-11C1-94C3-F9A4BAA8991B}"/>
              </a:ext>
            </a:extLst>
          </p:cNvPr>
          <p:cNvGrpSpPr/>
          <p:nvPr/>
        </p:nvGrpSpPr>
        <p:grpSpPr>
          <a:xfrm>
            <a:off x="8948967" y="311518"/>
            <a:ext cx="2567779" cy="971072"/>
            <a:chOff x="5575833" y="3231281"/>
            <a:chExt cx="4949165" cy="2673457"/>
          </a:xfrm>
        </p:grpSpPr>
        <p:pic>
          <p:nvPicPr>
            <p:cNvPr id="6" name="図 5" descr="アイコン が含まれている画像&#10;&#10;自動的に生成された説明">
              <a:extLst>
                <a:ext uri="{FF2B5EF4-FFF2-40B4-BE49-F238E27FC236}">
                  <a16:creationId xmlns:a16="http://schemas.microsoft.com/office/drawing/2014/main" id="{21717829-298C-906D-5D32-3E4EE1A9828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0944" y="3231281"/>
              <a:ext cx="2544054" cy="2553832"/>
            </a:xfrm>
            <a:prstGeom prst="rect">
              <a:avLst/>
            </a:prstGeom>
          </p:spPr>
        </p:pic>
        <p:sp>
          <p:nvSpPr>
            <p:cNvPr id="7" name="吹き出し: 円形 6">
              <a:extLst>
                <a:ext uri="{FF2B5EF4-FFF2-40B4-BE49-F238E27FC236}">
                  <a16:creationId xmlns:a16="http://schemas.microsoft.com/office/drawing/2014/main" id="{B1FE0596-7669-A0DA-DA64-021374C08770}"/>
                </a:ext>
              </a:extLst>
            </p:cNvPr>
            <p:cNvSpPr/>
            <p:nvPr/>
          </p:nvSpPr>
          <p:spPr>
            <a:xfrm>
              <a:off x="5575833" y="3683073"/>
              <a:ext cx="2544051" cy="2221665"/>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sp>
        <p:nvSpPr>
          <p:cNvPr id="9" name="スクロール: 横 8">
            <a:extLst>
              <a:ext uri="{FF2B5EF4-FFF2-40B4-BE49-F238E27FC236}">
                <a16:creationId xmlns:a16="http://schemas.microsoft.com/office/drawing/2014/main" id="{427EB3DF-EA8C-9581-57DE-152283C4DB98}"/>
              </a:ext>
            </a:extLst>
          </p:cNvPr>
          <p:cNvSpPr/>
          <p:nvPr/>
        </p:nvSpPr>
        <p:spPr>
          <a:xfrm>
            <a:off x="465629" y="324551"/>
            <a:ext cx="6907237"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sz="2800" dirty="0">
              <a:solidFill>
                <a:schemeClr val="accent6">
                  <a:lumMod val="75000"/>
                </a:schemeClr>
              </a:solidFill>
            </a:endParaRPr>
          </a:p>
          <a:p>
            <a:pPr algn="ctr"/>
            <a:r>
              <a:rPr kumimoji="1" lang="ja-JP" altLang="en-US" sz="2800" dirty="0">
                <a:solidFill>
                  <a:schemeClr val="accent6">
                    <a:lumMod val="75000"/>
                  </a:schemeClr>
                </a:solidFill>
              </a:rPr>
              <a:t>セキュリティの脅威</a:t>
            </a:r>
            <a:endParaRPr kumimoji="1" lang="en-US" altLang="ja-JP" sz="2800" dirty="0">
              <a:solidFill>
                <a:schemeClr val="accent6">
                  <a:lumMod val="75000"/>
                </a:schemeClr>
              </a:solidFill>
            </a:endParaRPr>
          </a:p>
          <a:p>
            <a:pPr algn="ctr"/>
            <a:r>
              <a:rPr lang="ja-JP" altLang="en-US" dirty="0">
                <a:solidFill>
                  <a:schemeClr val="accent6">
                    <a:lumMod val="75000"/>
                  </a:schemeClr>
                </a:solidFill>
              </a:rPr>
              <a:t>（情報セキュリティ関連の脅威</a:t>
            </a:r>
            <a:r>
              <a:rPr kumimoji="1" lang="ja-JP" altLang="en-US" dirty="0">
                <a:solidFill>
                  <a:schemeClr val="accent6">
                    <a:lumMod val="75000"/>
                  </a:schemeClr>
                </a:solidFill>
              </a:rPr>
              <a:t>の実態・考察</a:t>
            </a:r>
            <a:r>
              <a:rPr kumimoji="1" lang="ja-JP" altLang="en-US" b="1" dirty="0">
                <a:solidFill>
                  <a:schemeClr val="accent6">
                    <a:lumMod val="75000"/>
                  </a:schemeClr>
                </a:solidFill>
              </a:rPr>
              <a:t>）</a:t>
            </a:r>
          </a:p>
          <a:p>
            <a:pPr algn="ctr"/>
            <a:endParaRPr kumimoji="1" lang="ja-JP" altLang="en-US" sz="2800" dirty="0">
              <a:solidFill>
                <a:schemeClr val="accent6">
                  <a:lumMod val="75000"/>
                </a:schemeClr>
              </a:solidFill>
            </a:endParaRPr>
          </a:p>
        </p:txBody>
      </p:sp>
      <p:sp>
        <p:nvSpPr>
          <p:cNvPr id="10" name="テキスト プレースホルダー 2">
            <a:extLst>
              <a:ext uri="{FF2B5EF4-FFF2-40B4-BE49-F238E27FC236}">
                <a16:creationId xmlns:a16="http://schemas.microsoft.com/office/drawing/2014/main" id="{9ED9800B-E58D-09A0-377C-FC7AFB05CC03}"/>
              </a:ext>
            </a:extLst>
          </p:cNvPr>
          <p:cNvSpPr txBox="1">
            <a:spLocks/>
          </p:cNvSpPr>
          <p:nvPr/>
        </p:nvSpPr>
        <p:spPr>
          <a:xfrm>
            <a:off x="3210786" y="5866088"/>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en-US" sz="1400" dirty="0"/>
              <a:t>情報セキュリティ</a:t>
            </a:r>
            <a:r>
              <a:rPr lang="en-US" altLang="ja-JP" sz="1400" dirty="0"/>
              <a:t>10</a:t>
            </a:r>
            <a:r>
              <a:rPr lang="ja-JP" altLang="en-US" sz="1400" dirty="0"/>
              <a:t>大脅威 </a:t>
            </a:r>
            <a:r>
              <a:rPr lang="en-US" altLang="ja-JP" sz="1400" dirty="0"/>
              <a:t>2023</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
        <p:nvSpPr>
          <p:cNvPr id="13" name="四角形: 角を丸くする 12">
            <a:extLst>
              <a:ext uri="{FF2B5EF4-FFF2-40B4-BE49-F238E27FC236}">
                <a16:creationId xmlns:a16="http://schemas.microsoft.com/office/drawing/2014/main" id="{4D68C838-A731-7B7C-BB6F-3B65602D4A71}"/>
              </a:ext>
            </a:extLst>
          </p:cNvPr>
          <p:cNvSpPr/>
          <p:nvPr/>
        </p:nvSpPr>
        <p:spPr>
          <a:xfrm>
            <a:off x="6696220" y="2499239"/>
            <a:ext cx="4820527" cy="36390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35D89A-DDE0-4F76-9BA6-A7ACEB534A67}"/>
              </a:ext>
            </a:extLst>
          </p:cNvPr>
          <p:cNvSpPr/>
          <p:nvPr/>
        </p:nvSpPr>
        <p:spPr>
          <a:xfrm>
            <a:off x="6696219" y="4195839"/>
            <a:ext cx="4820527" cy="36593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655CAD59-83D0-DA2C-AE9D-EA0A30A66B89}"/>
              </a:ext>
            </a:extLst>
          </p:cNvPr>
          <p:cNvSpPr/>
          <p:nvPr/>
        </p:nvSpPr>
        <p:spPr>
          <a:xfrm>
            <a:off x="1073835" y="1752872"/>
            <a:ext cx="4820527" cy="35004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64BDBE40-9588-0AF0-7B95-F4D0E8C64DF7}"/>
              </a:ext>
            </a:extLst>
          </p:cNvPr>
          <p:cNvSpPr/>
          <p:nvPr/>
        </p:nvSpPr>
        <p:spPr>
          <a:xfrm>
            <a:off x="6696219" y="1818217"/>
            <a:ext cx="4820527" cy="350042"/>
          </a:xfrm>
          <a:prstGeom prst="roundRect">
            <a:avLst/>
          </a:prstGeom>
          <a:noFill/>
          <a:ln w="57150">
            <a:solidFill>
              <a:srgbClr val="00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93032D1A-B462-F631-1D40-D723BD1DEDD4}"/>
              </a:ext>
            </a:extLst>
          </p:cNvPr>
          <p:cNvSpPr/>
          <p:nvPr/>
        </p:nvSpPr>
        <p:spPr>
          <a:xfrm>
            <a:off x="6696218" y="2935505"/>
            <a:ext cx="4820527" cy="363909"/>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197173B-614C-07B0-4D97-CC55BFBC4342}"/>
              </a:ext>
            </a:extLst>
          </p:cNvPr>
          <p:cNvSpPr/>
          <p:nvPr/>
        </p:nvSpPr>
        <p:spPr>
          <a:xfrm>
            <a:off x="6696219" y="4952329"/>
            <a:ext cx="4820527" cy="426165"/>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687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spPr>
      <a:bodyPr lIns="0" tIns="0" rIns="0" bIns="0" rtlCol="0" anchor="ctr"/>
      <a:lstStyle>
        <a:defPPr algn="ctr">
          <a:defRPr sz="2400" b="1" dirty="0">
            <a:ln w="0"/>
            <a:solidFill>
              <a:srgbClr val="3366FF"/>
            </a:solidFill>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3576</TotalTime>
  <Words>5185</Words>
  <Application>Microsoft Office PowerPoint</Application>
  <PresentationFormat>ワイド画面</PresentationFormat>
  <Paragraphs>612</Paragraphs>
  <Slides>32</Slides>
  <Notes>11</Notes>
  <HiddenSlides>0</HiddenSlides>
  <MMClips>0</MMClips>
  <ScaleCrop>false</ScaleCrop>
  <HeadingPairs>
    <vt:vector size="6" baseType="variant">
      <vt:variant>
        <vt:lpstr>使用されているフォント</vt:lpstr>
      </vt:variant>
      <vt:variant>
        <vt:i4>12</vt:i4>
      </vt:variant>
      <vt:variant>
        <vt:lpstr>テーマ</vt:lpstr>
      </vt:variant>
      <vt:variant>
        <vt:i4>4</vt:i4>
      </vt:variant>
      <vt:variant>
        <vt:lpstr>スライド タイトル</vt:lpstr>
      </vt:variant>
      <vt:variant>
        <vt:i4>32</vt:i4>
      </vt:variant>
    </vt:vector>
  </HeadingPairs>
  <TitlesOfParts>
    <vt:vector size="48" baseType="lpstr">
      <vt:lpstr>InterstateExtraLight</vt:lpstr>
      <vt:lpstr>Meiryo UI</vt:lpstr>
      <vt:lpstr>ＭＳ Ｐゴシック</vt:lpstr>
      <vt:lpstr>YuGothic</vt:lpstr>
      <vt:lpstr>游ゴシック</vt:lpstr>
      <vt:lpstr>游ゴシック Light</vt:lpstr>
      <vt:lpstr>Yu Gothic Medium</vt:lpstr>
      <vt:lpstr>游明朝</vt:lpstr>
      <vt:lpstr>Arial</vt:lpstr>
      <vt:lpstr>Bauhaus 93</vt:lpstr>
      <vt:lpstr>Century</vt:lpstr>
      <vt:lpstr>Wingdings</vt:lpstr>
      <vt:lpstr>Office テーマ</vt:lpstr>
      <vt:lpstr>2_デザインの設定</vt:lpstr>
      <vt:lpstr>1_デザインの設定</vt:lpstr>
      <vt:lpstr>デザインの設定</vt:lpstr>
      <vt:lpstr>地域DX促進環境整備事業に係るサイバーセキュリティ対策支援 （湯田温泉旅館協同組合員　宿泊施設オーナー・支配人(情報管理者）様　向け）  1テーマ：セキュリティの現状と管理者としての基本的対策の実践  ＋ポリシー策定について（SECURITY ACTIONの紹介） </vt:lpstr>
      <vt:lpstr>管理者様向けセキュリティ研修 セキュリティの現状と管理者としての基本的対策の実践＋ポリシー策定について（SECURITY ACTIONの紹介） （「管理者としてのセキュリティ対策の実践」とは、組織内の対策を推進していくことを示します）</vt:lpstr>
      <vt:lpstr>    アンケート結果気付き（管理者が推進すべきセキュリティ対策の実施状況）</vt:lpstr>
      <vt:lpstr>PowerPoint プレゼンテーション</vt:lpstr>
      <vt:lpstr>ヒアリング項目に対する対策の一例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情報セキュリティ対策の目的</vt:lpstr>
      <vt:lpstr>PowerPoint プレゼンテーション</vt:lpstr>
      <vt:lpstr>PowerPoint プレゼンテーション</vt:lpstr>
      <vt:lpstr>情報セキュリティ対策は、事後より予防が大事！！</vt:lpstr>
      <vt:lpstr>   対策の今後の進め方についての提案  ＋ SECURITY ACTION への取り組みのご案内</vt:lpstr>
      <vt:lpstr>PowerPoint プレゼンテーション</vt:lpstr>
      <vt:lpstr>これまでのまとめ</vt:lpstr>
      <vt:lpstr>情報セキュリティ対策の実践</vt:lpstr>
      <vt:lpstr>PowerPoint プレゼンテーション</vt:lpstr>
      <vt:lpstr>PowerPoint プレゼンテーション</vt:lpstr>
      <vt:lpstr>情報セキュリティ対策（段階３） 「情報セキュリティポリシー」とは</vt:lpstr>
      <vt:lpstr>情報セキュリティ対策（段階３）◆策定◆ 「情報セキュリティポリシー」策定プロセスにおいての重要なポイント</vt:lpstr>
      <vt:lpstr>PowerPoint プレゼンテーション</vt:lpstr>
      <vt:lpstr>PowerPoint プレゼンテーション</vt:lpstr>
      <vt:lpstr>情報セキュリティ対策（段階３）◆実施◆ 「情報セキュリティポリシー」　実施プロセスにおいての重要なポイント</vt:lpstr>
      <vt:lpstr>情報セキュリティ対策（段階３）◆モニタリング◆ 「情報セキュリティポリシー」　モニタリングプロセスにおいての重要なポイント</vt:lpstr>
      <vt:lpstr>情報セキュリティ対策（段階３）◆見直し・改善◆ 「情報セキュリティポリシー」　見直し・改善においての重要なポイント</vt:lpstr>
      <vt:lpstr>講演に関連した参考資料１　出典：「IPA 情報処理推進機構HP」</vt:lpstr>
      <vt:lpstr>講演に関連した参考資料２　出典：「IPA 情報処理推進機構HP」</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望 武居</dc:creator>
  <cp:lastModifiedBy>望 武居</cp:lastModifiedBy>
  <cp:revision>546</cp:revision>
  <cp:lastPrinted>2023-10-13T03:12:30Z</cp:lastPrinted>
  <dcterms:created xsi:type="dcterms:W3CDTF">2023-08-29T01:38:40Z</dcterms:created>
  <dcterms:modified xsi:type="dcterms:W3CDTF">2023-10-29T11:56:31Z</dcterms:modified>
</cp:coreProperties>
</file>